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16"/>
  </p:notesMasterIdLst>
  <p:handoutMasterIdLst>
    <p:handoutMasterId r:id="rId17"/>
  </p:handoutMasterIdLst>
  <p:sldIdLst>
    <p:sldId id="256" r:id="rId2"/>
    <p:sldId id="260" r:id="rId3"/>
    <p:sldId id="261" r:id="rId4"/>
    <p:sldId id="270" r:id="rId5"/>
    <p:sldId id="257" r:id="rId6"/>
    <p:sldId id="258" r:id="rId7"/>
    <p:sldId id="259" r:id="rId8"/>
    <p:sldId id="269" r:id="rId9"/>
    <p:sldId id="262" r:id="rId10"/>
    <p:sldId id="272" r:id="rId11"/>
    <p:sldId id="265" r:id="rId12"/>
    <p:sldId id="267" r:id="rId13"/>
    <p:sldId id="271" r:id="rId14"/>
    <p:sldId id="268" r:id="rId15"/>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2"/>
  </p:normalViewPr>
  <p:slideViewPr>
    <p:cSldViewPr>
      <p:cViewPr varScale="1">
        <p:scale>
          <a:sx n="65" d="100"/>
          <a:sy n="65" d="100"/>
        </p:scale>
        <p:origin x="1323"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9" d="100"/>
          <a:sy n="89" d="100"/>
        </p:scale>
        <p:origin x="-2576" y="-112"/>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r>
              <a:rPr lang="en-US"/>
              <a:t>Cpt S 571: Computational Genomics</a:t>
            </a:r>
          </a:p>
        </p:txBody>
      </p:sp>
      <p:sp>
        <p:nvSpPr>
          <p:cNvPr id="104451"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104452"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r>
              <a:rPr lang="en-US"/>
              <a:t>School of EECS, </a:t>
            </a:r>
            <a:br>
              <a:rPr lang="en-US"/>
            </a:br>
            <a:r>
              <a:rPr lang="en-US"/>
              <a:t>Washington State University</a:t>
            </a:r>
          </a:p>
        </p:txBody>
      </p:sp>
      <p:sp>
        <p:nvSpPr>
          <p:cNvPr id="104453"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1AD53B10-6C12-FC4A-A035-5963AB5387CB}" type="slidenum">
              <a:rPr lang="en-US" altLang="x-none"/>
              <a:pPr/>
              <a:t>‹#›</a:t>
            </a:fld>
            <a:endParaRPr lang="en-US" altLang="x-non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r>
              <a:rPr lang="en-US"/>
              <a:t>Cpt S 571: Computational Genomics</a:t>
            </a:r>
          </a:p>
        </p:txBody>
      </p:sp>
      <p:sp>
        <p:nvSpPr>
          <p:cNvPr id="10137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18436"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01381" name="Rectangle 5"/>
          <p:cNvSpPr>
            <a:spLocks noGrp="1" noChangeArrowheads="1"/>
          </p:cNvSpPr>
          <p:nvPr>
            <p:ph type="body" sz="quarter" idx="3"/>
          </p:nvPr>
        </p:nvSpPr>
        <p:spPr bwMode="auto">
          <a:xfrm>
            <a:off x="709613" y="4862513"/>
            <a:ext cx="5680075" cy="4603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138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r>
              <a:rPr lang="en-US"/>
              <a:t>School of EECS, </a:t>
            </a:r>
            <a:br>
              <a:rPr lang="en-US"/>
            </a:br>
            <a:r>
              <a:rPr lang="en-US"/>
              <a:t>Washington State University</a:t>
            </a:r>
          </a:p>
        </p:txBody>
      </p:sp>
      <p:sp>
        <p:nvSpPr>
          <p:cNvPr id="10138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C7FF3D81-3DA3-1D44-ABD6-F2AE9915390A}" type="slidenum">
              <a:rPr lang="en-US" altLang="x-none"/>
              <a:pPr/>
              <a:t>‹#›</a:t>
            </a:fld>
            <a:endParaRPr lang="en-US" altLang="x-none"/>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x-none"/>
              <a:t>Cpt S 571: Computational Genomics</a:t>
            </a:r>
          </a:p>
        </p:txBody>
      </p:sp>
      <p:sp>
        <p:nvSpPr>
          <p:cNvPr id="19459"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x-none"/>
              <a:t>School of EECS, </a:t>
            </a:r>
            <a:br>
              <a:rPr lang="en-US" altLang="x-none"/>
            </a:br>
            <a:r>
              <a:rPr lang="en-US" altLang="x-none"/>
              <a:t>Washington State University</a:t>
            </a:r>
          </a:p>
        </p:txBody>
      </p:sp>
      <p:sp>
        <p:nvSpPr>
          <p:cNvPr id="1946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fld id="{328ED638-9877-D543-90E2-2C9B1938E0B2}" type="slidenum">
              <a:rPr lang="en-US" altLang="x-none"/>
              <a:pPr eaLnBrk="1" hangingPunct="1"/>
              <a:t>1</a:t>
            </a:fld>
            <a:endParaRPr lang="en-US" altLang="x-none"/>
          </a:p>
        </p:txBody>
      </p:sp>
      <p:sp>
        <p:nvSpPr>
          <p:cNvPr id="19461" name="Rectangle 2"/>
          <p:cNvSpPr>
            <a:spLocks noGrp="1" noRot="1" noChangeAspect="1" noChangeArrowheads="1" noTextEdit="1"/>
          </p:cNvSpPr>
          <p:nvPr>
            <p:ph type="sldImg"/>
          </p:nvPr>
        </p:nvSpPr>
        <p:spPr>
          <a:ln/>
        </p:spPr>
      </p:sp>
      <p:sp>
        <p:nvSpPr>
          <p:cNvPr id="1946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x-none"/>
              <a:t>Cpt S 571: Computational Genomics</a:t>
            </a:r>
          </a:p>
        </p:txBody>
      </p:sp>
      <p:sp>
        <p:nvSpPr>
          <p:cNvPr id="3072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x-none"/>
              <a:t>School of EECS, </a:t>
            </a:r>
            <a:br>
              <a:rPr lang="en-US" altLang="x-none"/>
            </a:br>
            <a:r>
              <a:rPr lang="en-US" altLang="x-none"/>
              <a:t>Washington State University</a:t>
            </a:r>
          </a:p>
        </p:txBody>
      </p:sp>
      <p:sp>
        <p:nvSpPr>
          <p:cNvPr id="3072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fld id="{72AF5755-4110-2449-A05C-CDC2A8092D34}" type="slidenum">
              <a:rPr lang="en-US" altLang="x-none"/>
              <a:pPr eaLnBrk="1" hangingPunct="1"/>
              <a:t>12</a:t>
            </a:fld>
            <a:endParaRPr lang="en-US" altLang="x-none"/>
          </a:p>
        </p:txBody>
      </p:sp>
      <p:sp>
        <p:nvSpPr>
          <p:cNvPr id="30725" name="Rectangle 2"/>
          <p:cNvSpPr>
            <a:spLocks noGrp="1" noRot="1" noChangeAspect="1" noChangeArrowheads="1" noTextEdit="1"/>
          </p:cNvSpPr>
          <p:nvPr>
            <p:ph type="sldImg"/>
          </p:nvPr>
        </p:nvSpPr>
        <p:spPr>
          <a:ln/>
        </p:spPr>
      </p:sp>
      <p:sp>
        <p:nvSpPr>
          <p:cNvPr id="307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x-none"/>
              <a:t>Cpt S 571: Computational Genomics</a:t>
            </a:r>
          </a:p>
        </p:txBody>
      </p:sp>
      <p:sp>
        <p:nvSpPr>
          <p:cNvPr id="3174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x-none"/>
              <a:t>School of EECS, </a:t>
            </a:r>
            <a:br>
              <a:rPr lang="en-US" altLang="x-none"/>
            </a:br>
            <a:r>
              <a:rPr lang="en-US" altLang="x-none"/>
              <a:t>Washington State University</a:t>
            </a:r>
          </a:p>
        </p:txBody>
      </p:sp>
      <p:sp>
        <p:nvSpPr>
          <p:cNvPr id="3174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fld id="{C354CD80-4ADF-7F46-9CC9-C561992A4CDA}" type="slidenum">
              <a:rPr lang="en-US" altLang="x-none"/>
              <a:pPr eaLnBrk="1" hangingPunct="1"/>
              <a:t>13</a:t>
            </a:fld>
            <a:endParaRPr lang="en-US" altLang="x-none"/>
          </a:p>
        </p:txBody>
      </p:sp>
      <p:sp>
        <p:nvSpPr>
          <p:cNvPr id="31749" name="Rectangle 2"/>
          <p:cNvSpPr>
            <a:spLocks noGrp="1" noRot="1" noChangeAspect="1" noChangeArrowheads="1" noTextEdit="1"/>
          </p:cNvSpPr>
          <p:nvPr>
            <p:ph type="sldImg"/>
          </p:nvPr>
        </p:nvSpPr>
        <p:spPr>
          <a:ln/>
        </p:spPr>
      </p:sp>
      <p:sp>
        <p:nvSpPr>
          <p:cNvPr id="3175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x-none"/>
              <a:t>Cpt S 571: Computational Genomics</a:t>
            </a:r>
          </a:p>
        </p:txBody>
      </p:sp>
      <p:sp>
        <p:nvSpPr>
          <p:cNvPr id="3277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x-none"/>
              <a:t>School of EECS, </a:t>
            </a:r>
            <a:br>
              <a:rPr lang="en-US" altLang="x-none"/>
            </a:br>
            <a:r>
              <a:rPr lang="en-US" altLang="x-none"/>
              <a:t>Washington State University</a:t>
            </a:r>
          </a:p>
        </p:txBody>
      </p:sp>
      <p:sp>
        <p:nvSpPr>
          <p:cNvPr id="327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fld id="{4C2E466A-D9E2-9448-973C-0BC27D3153AA}" type="slidenum">
              <a:rPr lang="en-US" altLang="x-none"/>
              <a:pPr eaLnBrk="1" hangingPunct="1"/>
              <a:t>14</a:t>
            </a:fld>
            <a:endParaRPr lang="en-US" altLang="x-none"/>
          </a:p>
        </p:txBody>
      </p:sp>
      <p:sp>
        <p:nvSpPr>
          <p:cNvPr id="32773" name="Rectangle 2"/>
          <p:cNvSpPr>
            <a:spLocks noGrp="1" noRot="1" noChangeAspect="1" noChangeArrowheads="1" noTextEdit="1"/>
          </p:cNvSpPr>
          <p:nvPr>
            <p:ph type="sldImg"/>
          </p:nvPr>
        </p:nvSpPr>
        <p:spPr>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x-none"/>
              <a:t>Cpt S 571: Computational Genomics</a:t>
            </a:r>
          </a:p>
        </p:txBody>
      </p:sp>
      <p:sp>
        <p:nvSpPr>
          <p:cNvPr id="2048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x-none"/>
              <a:t>School of EECS, </a:t>
            </a:r>
            <a:br>
              <a:rPr lang="en-US" altLang="x-none"/>
            </a:br>
            <a:r>
              <a:rPr lang="en-US" altLang="x-none"/>
              <a:t>Washington State University</a:t>
            </a:r>
          </a:p>
        </p:txBody>
      </p:sp>
      <p:sp>
        <p:nvSpPr>
          <p:cNvPr id="2048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fld id="{AFD3097D-A3DD-BB4B-B11A-827FB9BAC802}" type="slidenum">
              <a:rPr lang="en-US" altLang="x-none"/>
              <a:pPr eaLnBrk="1" hangingPunct="1"/>
              <a:t>2</a:t>
            </a:fld>
            <a:endParaRPr lang="en-US" altLang="x-none"/>
          </a:p>
        </p:txBody>
      </p:sp>
      <p:sp>
        <p:nvSpPr>
          <p:cNvPr id="20485" name="Rectangle 2"/>
          <p:cNvSpPr>
            <a:spLocks noGrp="1" noRot="1" noChangeAspect="1" noChangeArrowheads="1" noTextEdit="1"/>
          </p:cNvSpPr>
          <p:nvPr>
            <p:ph type="sldImg"/>
          </p:nvPr>
        </p:nvSpPr>
        <p:spPr>
          <a:ln/>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x-none"/>
              <a:t>Cpt S 571: Computational Genomics</a:t>
            </a:r>
          </a:p>
        </p:txBody>
      </p:sp>
      <p:sp>
        <p:nvSpPr>
          <p:cNvPr id="2150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x-none"/>
              <a:t>School of EECS, </a:t>
            </a:r>
            <a:br>
              <a:rPr lang="en-US" altLang="x-none"/>
            </a:br>
            <a:r>
              <a:rPr lang="en-US" altLang="x-none"/>
              <a:t>Washington State University</a:t>
            </a:r>
          </a:p>
        </p:txBody>
      </p:sp>
      <p:sp>
        <p:nvSpPr>
          <p:cNvPr id="2150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fld id="{EC6DC6E0-DBB2-5E4B-A4B7-0601E6CFA41E}" type="slidenum">
              <a:rPr lang="en-US" altLang="x-none"/>
              <a:pPr eaLnBrk="1" hangingPunct="1"/>
              <a:t>3</a:t>
            </a:fld>
            <a:endParaRPr lang="en-US" altLang="x-none"/>
          </a:p>
        </p:txBody>
      </p:sp>
      <p:sp>
        <p:nvSpPr>
          <p:cNvPr id="21509" name="Rectangle 2"/>
          <p:cNvSpPr>
            <a:spLocks noGrp="1" noRot="1" noChangeAspect="1" noChangeArrowheads="1" noTextEdit="1"/>
          </p:cNvSpPr>
          <p:nvPr>
            <p:ph type="sldImg"/>
          </p:nvPr>
        </p:nvSpPr>
        <p:spPr>
          <a:ln/>
        </p:spPr>
      </p:sp>
      <p:sp>
        <p:nvSpPr>
          <p:cNvPr id="2151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x-none"/>
              <a:t>Cpt S 571: Computational Genomics</a:t>
            </a:r>
          </a:p>
        </p:txBody>
      </p:sp>
      <p:sp>
        <p:nvSpPr>
          <p:cNvPr id="2253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x-none"/>
              <a:t>School of EECS, </a:t>
            </a:r>
            <a:br>
              <a:rPr lang="en-US" altLang="x-none"/>
            </a:br>
            <a:r>
              <a:rPr lang="en-US" altLang="x-none"/>
              <a:t>Washington State University</a:t>
            </a:r>
          </a:p>
        </p:txBody>
      </p:sp>
      <p:sp>
        <p:nvSpPr>
          <p:cNvPr id="2253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fld id="{206DEBFF-FA94-6646-9815-C8EFF81BCC9C}" type="slidenum">
              <a:rPr lang="en-US" altLang="x-none"/>
              <a:pPr eaLnBrk="1" hangingPunct="1"/>
              <a:t>5</a:t>
            </a:fld>
            <a:endParaRPr lang="en-US" altLang="x-none"/>
          </a:p>
        </p:txBody>
      </p:sp>
      <p:sp>
        <p:nvSpPr>
          <p:cNvPr id="22533" name="Rectangle 2"/>
          <p:cNvSpPr>
            <a:spLocks noGrp="1" noRot="1" noChangeAspect="1" noChangeArrowheads="1" noTextEdit="1"/>
          </p:cNvSpPr>
          <p:nvPr>
            <p:ph type="sldImg"/>
          </p:nvPr>
        </p:nvSpPr>
        <p:spPr>
          <a:ln/>
        </p:spPr>
      </p:sp>
      <p:sp>
        <p:nvSpPr>
          <p:cNvPr id="2253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x-none"/>
              <a:t>Cpt S 571: Computational Genomics</a:t>
            </a:r>
          </a:p>
        </p:txBody>
      </p:sp>
      <p:sp>
        <p:nvSpPr>
          <p:cNvPr id="2355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x-none"/>
              <a:t>School of EECS, </a:t>
            </a:r>
            <a:br>
              <a:rPr lang="en-US" altLang="x-none"/>
            </a:br>
            <a:r>
              <a:rPr lang="en-US" altLang="x-none"/>
              <a:t>Washington State University</a:t>
            </a:r>
          </a:p>
        </p:txBody>
      </p:sp>
      <p:sp>
        <p:nvSpPr>
          <p:cNvPr id="2355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fld id="{84BBDC0B-67B2-F241-951D-96D02213CAAF}" type="slidenum">
              <a:rPr lang="en-US" altLang="x-none"/>
              <a:pPr eaLnBrk="1" hangingPunct="1"/>
              <a:t>6</a:t>
            </a:fld>
            <a:endParaRPr lang="en-US" altLang="x-none"/>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x-none"/>
              <a:t>Cpt S 571: Computational Genomics</a:t>
            </a:r>
          </a:p>
        </p:txBody>
      </p:sp>
      <p:sp>
        <p:nvSpPr>
          <p:cNvPr id="24579"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x-none"/>
              <a:t>School of EECS, </a:t>
            </a:r>
            <a:br>
              <a:rPr lang="en-US" altLang="x-none"/>
            </a:br>
            <a:r>
              <a:rPr lang="en-US" altLang="x-none"/>
              <a:t>Washington State University</a:t>
            </a:r>
          </a:p>
        </p:txBody>
      </p:sp>
      <p:sp>
        <p:nvSpPr>
          <p:cNvPr id="2458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fld id="{BF212D5F-213B-8A40-8895-8ED014655EDC}" type="slidenum">
              <a:rPr lang="en-US" altLang="x-none"/>
              <a:pPr eaLnBrk="1" hangingPunct="1"/>
              <a:t>7</a:t>
            </a:fld>
            <a:endParaRPr lang="en-US" altLang="x-none"/>
          </a:p>
        </p:txBody>
      </p:sp>
      <p:sp>
        <p:nvSpPr>
          <p:cNvPr id="24581" name="Rectangle 2"/>
          <p:cNvSpPr>
            <a:spLocks noGrp="1" noRot="1" noChangeAspect="1" noChangeArrowheads="1" noTextEdit="1"/>
          </p:cNvSpPr>
          <p:nvPr>
            <p:ph type="sldImg"/>
          </p:nvPr>
        </p:nvSpPr>
        <p:spPr>
          <a:ln/>
        </p:spPr>
      </p:sp>
      <p:sp>
        <p:nvSpPr>
          <p:cNvPr id="245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x-none"/>
              <a:t>Cpt S 571: Computational Genomics</a:t>
            </a:r>
          </a:p>
        </p:txBody>
      </p:sp>
      <p:sp>
        <p:nvSpPr>
          <p:cNvPr id="2560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x-none"/>
              <a:t>School of EECS, </a:t>
            </a:r>
            <a:br>
              <a:rPr lang="en-US" altLang="x-none"/>
            </a:br>
            <a:r>
              <a:rPr lang="en-US" altLang="x-none"/>
              <a:t>Washington State University</a:t>
            </a:r>
          </a:p>
        </p:txBody>
      </p:sp>
      <p:sp>
        <p:nvSpPr>
          <p:cNvPr id="2560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fld id="{5DBB25A1-B40C-9546-A526-CDC8133734EF}" type="slidenum">
              <a:rPr lang="en-US" altLang="x-none"/>
              <a:pPr eaLnBrk="1" hangingPunct="1"/>
              <a:t>8</a:t>
            </a:fld>
            <a:endParaRPr lang="en-US" altLang="x-none"/>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x-none"/>
              <a:t>Cpt S 571: Computational Genomics</a:t>
            </a:r>
          </a:p>
        </p:txBody>
      </p:sp>
      <p:sp>
        <p:nvSpPr>
          <p:cNvPr id="2662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x-none"/>
              <a:t>School of EECS, </a:t>
            </a:r>
            <a:br>
              <a:rPr lang="en-US" altLang="x-none"/>
            </a:br>
            <a:r>
              <a:rPr lang="en-US" altLang="x-none"/>
              <a:t>Washington State University</a:t>
            </a:r>
          </a:p>
        </p:txBody>
      </p:sp>
      <p:sp>
        <p:nvSpPr>
          <p:cNvPr id="2662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fld id="{9F8811C4-16B5-5D4F-AED6-F337D95A57D9}" type="slidenum">
              <a:rPr lang="en-US" altLang="x-none"/>
              <a:pPr eaLnBrk="1" hangingPunct="1"/>
              <a:t>9</a:t>
            </a:fld>
            <a:endParaRPr lang="en-US" altLang="x-none"/>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x-none"/>
              <a:t>Cpt S 571: Computational Genomics</a:t>
            </a:r>
          </a:p>
        </p:txBody>
      </p:sp>
      <p:sp>
        <p:nvSpPr>
          <p:cNvPr id="2867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x-none"/>
              <a:t>School of EECS, </a:t>
            </a:r>
            <a:br>
              <a:rPr lang="en-US" altLang="x-none"/>
            </a:br>
            <a:r>
              <a:rPr lang="en-US" altLang="x-none"/>
              <a:t>Washington State University</a:t>
            </a:r>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fld id="{BC8BFBE0-2191-874C-9F40-39639B517E9A}" type="slidenum">
              <a:rPr lang="en-US" altLang="x-none"/>
              <a:pPr eaLnBrk="1" hangingPunct="1"/>
              <a:t>11</a:t>
            </a:fld>
            <a:endParaRPr lang="en-US" altLang="x-none"/>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2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en-US" sz="2400">
                  <a:latin typeface="Times New Roman" pitchFamily="2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en-US" sz="2400">
                  <a:latin typeface="Times New Roman" pitchFamily="2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2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en-US"/>
              </a:p>
            </p:txBody>
          </p:sp>
        </p:grpSp>
      </p:grpSp>
      <p:sp>
        <p:nvSpPr>
          <p:cNvPr id="100363"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100364"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8"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5"/>
          <p:cNvSpPr>
            <a:spLocks noGrp="1" noChangeArrowheads="1"/>
          </p:cNvSpPr>
          <p:nvPr>
            <p:ph type="sldNum" sz="quarter" idx="11"/>
          </p:nvPr>
        </p:nvSpPr>
        <p:spPr/>
        <p:txBody>
          <a:bodyPr/>
          <a:lstStyle>
            <a:lvl1pPr>
              <a:defRPr/>
            </a:lvl1pPr>
          </a:lstStyle>
          <a:p>
            <a:fld id="{B8A03570-7506-B643-9AC6-B796A8D26500}" type="slidenum">
              <a:rPr lang="en-US" altLang="x-none"/>
              <a:pPr/>
              <a:t>‹#›</a:t>
            </a:fld>
            <a:endParaRPr lang="en-US" altLang="x-none"/>
          </a:p>
        </p:txBody>
      </p:sp>
    </p:spTree>
    <p:extLst>
      <p:ext uri="{BB962C8B-B14F-4D97-AF65-F5344CB8AC3E}">
        <p14:creationId xmlns:p14="http://schemas.microsoft.com/office/powerpoint/2010/main" val="96336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EEACF234-8C86-E740-BF9D-1142D5AB0D2E}" type="slidenum">
              <a:rPr lang="en-US" altLang="x-none"/>
              <a:pPr/>
              <a:t>‹#›</a:t>
            </a:fld>
            <a:endParaRPr lang="en-US" altLang="x-none"/>
          </a:p>
        </p:txBody>
      </p:sp>
    </p:spTree>
    <p:extLst>
      <p:ext uri="{BB962C8B-B14F-4D97-AF65-F5344CB8AC3E}">
        <p14:creationId xmlns:p14="http://schemas.microsoft.com/office/powerpoint/2010/main" val="1991164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CFE3E318-3E9D-A542-AC92-CE1EE8398BB4}" type="slidenum">
              <a:rPr lang="en-US" altLang="x-none"/>
              <a:pPr/>
              <a:t>‹#›</a:t>
            </a:fld>
            <a:endParaRPr lang="en-US" altLang="x-none"/>
          </a:p>
        </p:txBody>
      </p:sp>
    </p:spTree>
    <p:extLst>
      <p:ext uri="{BB962C8B-B14F-4D97-AF65-F5344CB8AC3E}">
        <p14:creationId xmlns:p14="http://schemas.microsoft.com/office/powerpoint/2010/main" val="1257038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62D74591-014B-FE48-948D-9383CA80A04B}" type="slidenum">
              <a:rPr lang="en-US" altLang="x-none"/>
              <a:pPr/>
              <a:t>‹#›</a:t>
            </a:fld>
            <a:endParaRPr lang="en-US" altLang="x-none"/>
          </a:p>
        </p:txBody>
      </p:sp>
    </p:spTree>
    <p:extLst>
      <p:ext uri="{BB962C8B-B14F-4D97-AF65-F5344CB8AC3E}">
        <p14:creationId xmlns:p14="http://schemas.microsoft.com/office/powerpoint/2010/main" val="116356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6FE290AE-0F81-4449-B42F-F5DE2FA80A56}" type="slidenum">
              <a:rPr lang="en-US" altLang="x-none"/>
              <a:pPr/>
              <a:t>‹#›</a:t>
            </a:fld>
            <a:endParaRPr lang="en-US" altLang="x-none"/>
          </a:p>
        </p:txBody>
      </p:sp>
    </p:spTree>
    <p:extLst>
      <p:ext uri="{BB962C8B-B14F-4D97-AF65-F5344CB8AC3E}">
        <p14:creationId xmlns:p14="http://schemas.microsoft.com/office/powerpoint/2010/main" val="1387374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fld id="{8A1AA372-3325-674D-AF19-386AB51A45F3}" type="slidenum">
              <a:rPr lang="en-US" altLang="x-none"/>
              <a:pPr/>
              <a:t>‹#›</a:t>
            </a:fld>
            <a:endParaRPr lang="en-US" altLang="x-none"/>
          </a:p>
        </p:txBody>
      </p:sp>
    </p:spTree>
    <p:extLst>
      <p:ext uri="{BB962C8B-B14F-4D97-AF65-F5344CB8AC3E}">
        <p14:creationId xmlns:p14="http://schemas.microsoft.com/office/powerpoint/2010/main" val="233295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fld id="{7D6538F5-6458-E44C-AF4C-955DEFED1214}" type="slidenum">
              <a:rPr lang="en-US" altLang="x-none"/>
              <a:pPr/>
              <a:t>‹#›</a:t>
            </a:fld>
            <a:endParaRPr lang="en-US" altLang="x-none"/>
          </a:p>
        </p:txBody>
      </p:sp>
    </p:spTree>
    <p:extLst>
      <p:ext uri="{BB962C8B-B14F-4D97-AF65-F5344CB8AC3E}">
        <p14:creationId xmlns:p14="http://schemas.microsoft.com/office/powerpoint/2010/main" val="1833140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fld id="{8EBD2905-EF3C-AF41-BBE7-4B9EB6F30839}" type="slidenum">
              <a:rPr lang="en-US" altLang="x-none"/>
              <a:pPr/>
              <a:t>‹#›</a:t>
            </a:fld>
            <a:endParaRPr lang="en-US" altLang="x-none"/>
          </a:p>
        </p:txBody>
      </p:sp>
    </p:spTree>
    <p:extLst>
      <p:ext uri="{BB962C8B-B14F-4D97-AF65-F5344CB8AC3E}">
        <p14:creationId xmlns:p14="http://schemas.microsoft.com/office/powerpoint/2010/main" val="1789395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fld id="{EC90048A-827C-384E-A8B4-0EAF10EAF8B0}" type="slidenum">
              <a:rPr lang="en-US" altLang="x-none"/>
              <a:pPr/>
              <a:t>‹#›</a:t>
            </a:fld>
            <a:endParaRPr lang="en-US" altLang="x-none"/>
          </a:p>
        </p:txBody>
      </p:sp>
    </p:spTree>
    <p:extLst>
      <p:ext uri="{BB962C8B-B14F-4D97-AF65-F5344CB8AC3E}">
        <p14:creationId xmlns:p14="http://schemas.microsoft.com/office/powerpoint/2010/main" val="10068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fld id="{8066EF13-56B6-A74B-88A6-BE56C58BF11B}" type="slidenum">
              <a:rPr lang="en-US" altLang="x-none"/>
              <a:pPr/>
              <a:t>‹#›</a:t>
            </a:fld>
            <a:endParaRPr lang="en-US" altLang="x-none"/>
          </a:p>
        </p:txBody>
      </p:sp>
    </p:spTree>
    <p:extLst>
      <p:ext uri="{BB962C8B-B14F-4D97-AF65-F5344CB8AC3E}">
        <p14:creationId xmlns:p14="http://schemas.microsoft.com/office/powerpoint/2010/main" val="164936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fld id="{AC87139E-FC19-3544-A236-C5FBC8D8E3C4}" type="slidenum">
              <a:rPr lang="en-US" altLang="x-none"/>
              <a:pPr/>
              <a:t>‹#›</a:t>
            </a:fld>
            <a:endParaRPr lang="en-US" altLang="x-none"/>
          </a:p>
        </p:txBody>
      </p:sp>
    </p:spTree>
    <p:extLst>
      <p:ext uri="{BB962C8B-B14F-4D97-AF65-F5344CB8AC3E}">
        <p14:creationId xmlns:p14="http://schemas.microsoft.com/office/powerpoint/2010/main" val="1131933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99331"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28" charset="0"/>
              </a:endParaRPr>
            </a:p>
          </p:txBody>
        </p:sp>
        <p:grpSp>
          <p:nvGrpSpPr>
            <p:cNvPr id="1034" name="Group 4"/>
            <p:cNvGrpSpPr>
              <a:grpSpLocks/>
            </p:cNvGrpSpPr>
            <p:nvPr/>
          </p:nvGrpSpPr>
          <p:grpSpPr bwMode="auto">
            <a:xfrm>
              <a:off x="240" y="893"/>
              <a:ext cx="5232" cy="115"/>
              <a:chOff x="240" y="893"/>
              <a:chExt cx="5232" cy="115"/>
            </a:xfrm>
          </p:grpSpPr>
          <p:sp>
            <p:nvSpPr>
              <p:cNvPr id="99333"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28" charset="0"/>
                </a:endParaRPr>
              </a:p>
            </p:txBody>
          </p:sp>
          <p:sp>
            <p:nvSpPr>
              <p:cNvPr id="99334"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en-US"/>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x-none"/>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99337"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p>
        </p:txBody>
      </p:sp>
      <p:sp>
        <p:nvSpPr>
          <p:cNvPr id="99338"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p>
        </p:txBody>
      </p:sp>
      <p:sp>
        <p:nvSpPr>
          <p:cNvPr id="99339"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4BD8C0CE-1AB7-7A45-BFC9-2E1B83E10D25}" type="slidenum">
              <a:rPr lang="en-US" altLang="x-none"/>
              <a:pPr/>
              <a:t>‹#›</a:t>
            </a:fld>
            <a:endParaRPr lang="en-US" altLang="x-none"/>
          </a:p>
        </p:txBody>
      </p:sp>
      <p:sp>
        <p:nvSpPr>
          <p:cNvPr id="99340"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854"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Book Antiqua" pitchFamily="28" charset="0"/>
        </a:defRPr>
      </a:lvl2pPr>
      <a:lvl3pPr algn="l" rtl="0" eaLnBrk="0" fontAlgn="base" hangingPunct="0">
        <a:spcBef>
          <a:spcPct val="0"/>
        </a:spcBef>
        <a:spcAft>
          <a:spcPct val="0"/>
        </a:spcAft>
        <a:defRPr sz="4200">
          <a:solidFill>
            <a:schemeClr val="tx2"/>
          </a:solidFill>
          <a:latin typeface="Book Antiqua" pitchFamily="28" charset="0"/>
        </a:defRPr>
      </a:lvl3pPr>
      <a:lvl4pPr algn="l" rtl="0" eaLnBrk="0" fontAlgn="base" hangingPunct="0">
        <a:spcBef>
          <a:spcPct val="0"/>
        </a:spcBef>
        <a:spcAft>
          <a:spcPct val="0"/>
        </a:spcAft>
        <a:defRPr sz="4200">
          <a:solidFill>
            <a:schemeClr val="tx2"/>
          </a:solidFill>
          <a:latin typeface="Book Antiqua" pitchFamily="28" charset="0"/>
        </a:defRPr>
      </a:lvl4pPr>
      <a:lvl5pPr algn="l" rtl="0" eaLnBrk="0" fontAlgn="base" hangingPunct="0">
        <a:spcBef>
          <a:spcPct val="0"/>
        </a:spcBef>
        <a:spcAft>
          <a:spcPct val="0"/>
        </a:spcAft>
        <a:defRPr sz="4200">
          <a:solidFill>
            <a:schemeClr val="tx2"/>
          </a:solidFill>
          <a:latin typeface="Book Antiqua" pitchFamily="28" charset="0"/>
        </a:defRPr>
      </a:lvl5pPr>
      <a:lvl6pPr marL="457200" algn="l" rtl="0" fontAlgn="base">
        <a:spcBef>
          <a:spcPct val="0"/>
        </a:spcBef>
        <a:spcAft>
          <a:spcPct val="0"/>
        </a:spcAft>
        <a:defRPr sz="4200">
          <a:solidFill>
            <a:schemeClr val="tx2"/>
          </a:solidFill>
          <a:latin typeface="Book Antiqua" pitchFamily="28" charset="0"/>
        </a:defRPr>
      </a:lvl6pPr>
      <a:lvl7pPr marL="914400" algn="l" rtl="0" fontAlgn="base">
        <a:spcBef>
          <a:spcPct val="0"/>
        </a:spcBef>
        <a:spcAft>
          <a:spcPct val="0"/>
        </a:spcAft>
        <a:defRPr sz="4200">
          <a:solidFill>
            <a:schemeClr val="tx2"/>
          </a:solidFill>
          <a:latin typeface="Book Antiqua" pitchFamily="28" charset="0"/>
        </a:defRPr>
      </a:lvl7pPr>
      <a:lvl8pPr marL="1371600" algn="l" rtl="0" fontAlgn="base">
        <a:spcBef>
          <a:spcPct val="0"/>
        </a:spcBef>
        <a:spcAft>
          <a:spcPct val="0"/>
        </a:spcAft>
        <a:defRPr sz="4200">
          <a:solidFill>
            <a:schemeClr val="tx2"/>
          </a:solidFill>
          <a:latin typeface="Book Antiqua" pitchFamily="28" charset="0"/>
        </a:defRPr>
      </a:lvl8pPr>
      <a:lvl9pPr marL="1828800" algn="l" rtl="0" fontAlgn="base">
        <a:spcBef>
          <a:spcPct val="0"/>
        </a:spcBef>
        <a:spcAft>
          <a:spcPct val="0"/>
        </a:spcAft>
        <a:defRPr sz="4200">
          <a:solidFill>
            <a:schemeClr val="tx2"/>
          </a:solidFill>
          <a:latin typeface="Book Antiqua" pitchFamily="28" charset="0"/>
        </a:defRPr>
      </a:lvl9pPr>
    </p:titleStyle>
    <p:bodyStyle>
      <a:lvl1pPr marL="342900" indent="-342900" algn="l" rtl="0" eaLnBrk="0" fontAlgn="base" hangingPunct="0">
        <a:spcBef>
          <a:spcPct val="20000"/>
        </a:spcBef>
        <a:spcAft>
          <a:spcPct val="0"/>
        </a:spcAft>
        <a:buClr>
          <a:schemeClr val="folHlink"/>
        </a:buClr>
        <a:buSzPct val="90000"/>
        <a:buFont typeface="Wingdings"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8"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8"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8"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8"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conduct.wsu.edu/"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eecs.wsu.edu/~ananth/CptS57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piazza.com/" TargetMode="External"/><Relationship Id="rId4" Type="http://schemas.openxmlformats.org/officeDocument/2006/relationships/hyperlink" Target="https://learn.wsu.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x-none" sz="4200"/>
              <a:t>Cpt S 471/571: </a:t>
            </a:r>
            <a:br>
              <a:rPr lang="en-US" altLang="x-none" sz="4200"/>
            </a:br>
            <a:r>
              <a:rPr lang="en-US" altLang="x-none" sz="4200"/>
              <a:t>Computational Genomics</a:t>
            </a:r>
          </a:p>
        </p:txBody>
      </p:sp>
      <p:sp>
        <p:nvSpPr>
          <p:cNvPr id="3075" name="Rectangle 3"/>
          <p:cNvSpPr>
            <a:spLocks noGrp="1" noChangeArrowheads="1"/>
          </p:cNvSpPr>
          <p:nvPr>
            <p:ph type="subTitle" idx="1"/>
          </p:nvPr>
        </p:nvSpPr>
        <p:spPr>
          <a:xfrm>
            <a:off x="1066800" y="3962400"/>
            <a:ext cx="7543800" cy="1600200"/>
          </a:xfrm>
        </p:spPr>
        <p:txBody>
          <a:bodyPr/>
          <a:lstStyle/>
          <a:p>
            <a:pPr eaLnBrk="1" hangingPunct="1">
              <a:lnSpc>
                <a:spcPct val="90000"/>
              </a:lnSpc>
              <a:buFont typeface="Wingdings" charset="2"/>
              <a:buNone/>
            </a:pPr>
            <a:r>
              <a:rPr lang="en-US" altLang="x-none" sz="3200" dirty="0"/>
              <a:t>Spring </a:t>
            </a:r>
            <a:r>
              <a:rPr lang="en-US" altLang="x-none" sz="3200" dirty="0" smtClean="0"/>
              <a:t>2021 </a:t>
            </a:r>
          </a:p>
          <a:p>
            <a:pPr eaLnBrk="1" hangingPunct="1">
              <a:lnSpc>
                <a:spcPct val="90000"/>
              </a:lnSpc>
              <a:buFont typeface="Wingdings" charset="2"/>
              <a:buNone/>
            </a:pPr>
            <a:r>
              <a:rPr lang="en-US" altLang="x-none" dirty="0" smtClean="0"/>
              <a:t>When</a:t>
            </a:r>
            <a:r>
              <a:rPr lang="en-US" altLang="x-none" dirty="0"/>
              <a:t>:</a:t>
            </a:r>
            <a:r>
              <a:rPr lang="en-US" altLang="x-none" sz="3200" dirty="0"/>
              <a:t> </a:t>
            </a:r>
            <a:r>
              <a:rPr lang="en-US" altLang="x-none" sz="2000" dirty="0"/>
              <a:t> MWF </a:t>
            </a:r>
            <a:r>
              <a:rPr lang="en-US" altLang="x-none" sz="2000" dirty="0" smtClean="0"/>
              <a:t>11:10-12:00</a:t>
            </a:r>
          </a:p>
          <a:p>
            <a:pPr eaLnBrk="1" hangingPunct="1">
              <a:lnSpc>
                <a:spcPct val="90000"/>
              </a:lnSpc>
            </a:pPr>
            <a:r>
              <a:rPr lang="en-US" altLang="x-none" dirty="0"/>
              <a:t>Where:</a:t>
            </a:r>
            <a:r>
              <a:rPr lang="en-US" altLang="x-none" sz="2000" dirty="0"/>
              <a:t> Zoom </a:t>
            </a:r>
          </a:p>
        </p:txBody>
      </p:sp>
      <p:sp>
        <p:nvSpPr>
          <p:cNvPr id="3076" name="TextBox 3"/>
          <p:cNvSpPr txBox="1">
            <a:spLocks noChangeArrowheads="1"/>
          </p:cNvSpPr>
          <p:nvPr/>
        </p:nvSpPr>
        <p:spPr bwMode="auto">
          <a:xfrm>
            <a:off x="1295400" y="6172200"/>
            <a:ext cx="784830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dirty="0"/>
              <a:t>Instructor weekly office hour for Spring </a:t>
            </a:r>
            <a:r>
              <a:rPr lang="en-US" altLang="x-none" dirty="0" smtClean="0"/>
              <a:t>2021 (walk-ins): </a:t>
            </a:r>
            <a:r>
              <a:rPr lang="en-US" altLang="x-none" dirty="0"/>
              <a:t/>
            </a:r>
            <a:br>
              <a:rPr lang="en-US" altLang="x-none" dirty="0"/>
            </a:br>
            <a:r>
              <a:rPr lang="en-US" altLang="x-none" dirty="0"/>
              <a:t>                                           Wednesdays 1:30-2:30pm @ </a:t>
            </a:r>
            <a:r>
              <a:rPr lang="en-US" altLang="x-none" dirty="0" smtClean="0"/>
              <a:t>Zoom office hour</a:t>
            </a:r>
            <a:endParaRPr lang="en-US" altLang="x-non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Classroom practices</a:t>
            </a:r>
          </a:p>
        </p:txBody>
      </p:sp>
      <p:sp>
        <p:nvSpPr>
          <p:cNvPr id="3" name="Content Placeholder 2"/>
          <p:cNvSpPr>
            <a:spLocks noGrp="1"/>
          </p:cNvSpPr>
          <p:nvPr>
            <p:ph idx="1"/>
          </p:nvPr>
        </p:nvSpPr>
        <p:spPr/>
        <p:txBody>
          <a:bodyPr/>
          <a:lstStyle/>
          <a:p>
            <a:r>
              <a:rPr lang="en-US" sz="2400" dirty="0" smtClean="0"/>
              <a:t>Attend the lectures and participate!</a:t>
            </a:r>
          </a:p>
          <a:p>
            <a:pPr lvl="1"/>
            <a:r>
              <a:rPr lang="en-US" sz="2200" dirty="0" smtClean="0"/>
              <a:t>All lecture scribes will be posted on the Lecture Notes link (course website) after each class</a:t>
            </a:r>
          </a:p>
          <a:p>
            <a:pPr lvl="1"/>
            <a:r>
              <a:rPr lang="en-US" sz="2200" dirty="0" smtClean="0"/>
              <a:t>All lectures will be automatically recorded (available after class via Blackboard Zoom cloud recordings)</a:t>
            </a:r>
          </a:p>
          <a:p>
            <a:pPr marL="0" indent="0">
              <a:buNone/>
            </a:pPr>
            <a:endParaRPr lang="en-US" sz="2400" dirty="0" smtClean="0"/>
          </a:p>
          <a:p>
            <a:r>
              <a:rPr lang="en-US" sz="2400" dirty="0" smtClean="0"/>
              <a:t>Ask questions</a:t>
            </a:r>
            <a:endParaRPr lang="en-US" sz="2400" dirty="0"/>
          </a:p>
          <a:p>
            <a:r>
              <a:rPr lang="en-US" sz="2400" dirty="0" smtClean="0"/>
              <a:t>Unmute to speak up </a:t>
            </a:r>
          </a:p>
          <a:p>
            <a:r>
              <a:rPr lang="en-US" sz="2400" dirty="0" smtClean="0"/>
              <a:t>Turn on videos if you can (will be appreciated!)</a:t>
            </a:r>
          </a:p>
          <a:p>
            <a:r>
              <a:rPr lang="en-US" sz="2400" dirty="0" smtClean="0"/>
              <a:t>Use of chat is okay to respond to other classmates</a:t>
            </a:r>
          </a:p>
        </p:txBody>
      </p:sp>
    </p:spTree>
    <p:extLst>
      <p:ext uri="{BB962C8B-B14F-4D97-AF65-F5344CB8AC3E}">
        <p14:creationId xmlns:p14="http://schemas.microsoft.com/office/powerpoint/2010/main" val="1978274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x-none" dirty="0" err="1" smtClean="0"/>
              <a:t>Homeworks</a:t>
            </a:r>
            <a:r>
              <a:rPr lang="en-US" altLang="x-none" dirty="0" smtClean="0"/>
              <a:t> &amp; Programming Projects</a:t>
            </a:r>
            <a:endParaRPr lang="en-US" altLang="x-none" dirty="0"/>
          </a:p>
        </p:txBody>
      </p:sp>
      <p:sp>
        <p:nvSpPr>
          <p:cNvPr id="13315" name="Rectangle 3"/>
          <p:cNvSpPr>
            <a:spLocks noGrp="1" noChangeArrowheads="1"/>
          </p:cNvSpPr>
          <p:nvPr>
            <p:ph type="body" idx="1"/>
          </p:nvPr>
        </p:nvSpPr>
        <p:spPr/>
        <p:txBody>
          <a:bodyPr/>
          <a:lstStyle/>
          <a:p>
            <a:pPr eaLnBrk="1" hangingPunct="1"/>
            <a:r>
              <a:rPr lang="en-US" altLang="x-none" dirty="0"/>
              <a:t>Submit on WSU Blackboard </a:t>
            </a:r>
            <a:r>
              <a:rPr lang="en-US" altLang="x-none" dirty="0" err="1"/>
              <a:t>dropbox</a:t>
            </a:r>
            <a:r>
              <a:rPr lang="en-US" altLang="x-none" dirty="0"/>
              <a:t> (learn.wsu.edu</a:t>
            </a:r>
            <a:r>
              <a:rPr lang="en-US" altLang="x-none" dirty="0" smtClean="0"/>
              <a:t>)</a:t>
            </a:r>
          </a:p>
          <a:p>
            <a:pPr eaLnBrk="1" hangingPunct="1"/>
            <a:r>
              <a:rPr lang="en-US" altLang="x-none" dirty="0" smtClean="0"/>
              <a:t>Due </a:t>
            </a:r>
            <a:r>
              <a:rPr lang="en-US" altLang="x-none" dirty="0">
                <a:solidFill>
                  <a:srgbClr val="0033CC"/>
                </a:solidFill>
              </a:rPr>
              <a:t>11:59 pm PDT </a:t>
            </a:r>
            <a:r>
              <a:rPr lang="en-US" altLang="x-none" dirty="0"/>
              <a:t>on the respective due </a:t>
            </a:r>
            <a:r>
              <a:rPr lang="en-US" altLang="x-none" dirty="0" smtClean="0"/>
              <a:t>dates  -- times are exact.</a:t>
            </a:r>
          </a:p>
          <a:p>
            <a:pPr eaLnBrk="1" hangingPunct="1"/>
            <a:r>
              <a:rPr lang="en-US" altLang="x-none" dirty="0"/>
              <a:t>10% late penalty for a 24-hour grace period</a:t>
            </a:r>
          </a:p>
          <a:p>
            <a:pPr eaLnBrk="1" hangingPunct="1"/>
            <a:r>
              <a:rPr lang="en-US" altLang="x-none" dirty="0"/>
              <a:t>No submissions allowed after </a:t>
            </a:r>
            <a:r>
              <a:rPr lang="en-US" altLang="x-none" dirty="0" smtClean="0"/>
              <a:t>that (no exceptions)</a:t>
            </a:r>
            <a:endParaRPr lang="en-US" altLang="x-none" dirty="0"/>
          </a:p>
          <a:p>
            <a:pPr eaLnBrk="1" hangingPunct="1"/>
            <a:endParaRPr lang="en-US" altLang="x-none" dirty="0"/>
          </a:p>
          <a:p>
            <a:pPr eaLnBrk="1" hangingPunct="1"/>
            <a:r>
              <a:rPr lang="en-US" altLang="x-none" dirty="0" smtClean="0"/>
              <a:t>PDF is preferred. </a:t>
            </a:r>
          </a:p>
          <a:p>
            <a:pPr eaLnBrk="1" hangingPunct="1"/>
            <a:r>
              <a:rPr lang="en-US" altLang="x-none" dirty="0" smtClean="0"/>
              <a:t>Cover page</a:t>
            </a:r>
            <a:endParaRPr lang="en-US" altLang="x-non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x-none"/>
              <a:t>Late Submission Policy</a:t>
            </a:r>
          </a:p>
        </p:txBody>
      </p:sp>
      <p:sp>
        <p:nvSpPr>
          <p:cNvPr id="15363" name="Rectangle 3"/>
          <p:cNvSpPr>
            <a:spLocks noGrp="1" noChangeArrowheads="1"/>
          </p:cNvSpPr>
          <p:nvPr>
            <p:ph type="body" idx="1"/>
          </p:nvPr>
        </p:nvSpPr>
        <p:spPr/>
        <p:txBody>
          <a:bodyPr/>
          <a:lstStyle/>
          <a:p>
            <a:pPr eaLnBrk="1" hangingPunct="1"/>
            <a:r>
              <a:rPr lang="en-US" altLang="x-none" dirty="0"/>
              <a:t>Extensions </a:t>
            </a:r>
            <a:r>
              <a:rPr lang="en-US" altLang="x-none" i="1" dirty="0"/>
              <a:t>may </a:t>
            </a:r>
            <a:r>
              <a:rPr lang="en-US" altLang="x-none" dirty="0"/>
              <a:t>be allowed under extraordinary circumstances</a:t>
            </a:r>
          </a:p>
          <a:p>
            <a:pPr eaLnBrk="1" hangingPunct="1"/>
            <a:r>
              <a:rPr lang="en-US" altLang="x-none" dirty="0"/>
              <a:t>Contact instructor at least </a:t>
            </a:r>
            <a:r>
              <a:rPr lang="en-US" altLang="x-none" dirty="0">
                <a:solidFill>
                  <a:srgbClr val="0033CC"/>
                </a:solidFill>
              </a:rPr>
              <a:t>1 week </a:t>
            </a:r>
            <a:r>
              <a:rPr lang="en-US" altLang="x-none" dirty="0"/>
              <a:t>prior to permission</a:t>
            </a:r>
          </a:p>
          <a:p>
            <a:pPr eaLnBrk="1" hangingPunct="1"/>
            <a:endParaRPr lang="en-US" altLang="x-non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x-none"/>
              <a:t>Collaboration Policy</a:t>
            </a:r>
          </a:p>
        </p:txBody>
      </p:sp>
      <p:sp>
        <p:nvSpPr>
          <p:cNvPr id="132099" name="Rectangle 3"/>
          <p:cNvSpPr>
            <a:spLocks noGrp="1" noChangeArrowheads="1"/>
          </p:cNvSpPr>
          <p:nvPr>
            <p:ph type="body" idx="1"/>
          </p:nvPr>
        </p:nvSpPr>
        <p:spPr/>
        <p:txBody>
          <a:bodyPr/>
          <a:lstStyle/>
          <a:p>
            <a:pPr eaLnBrk="1" hangingPunct="1">
              <a:lnSpc>
                <a:spcPct val="80000"/>
              </a:lnSpc>
            </a:pPr>
            <a:r>
              <a:rPr lang="en-US" altLang="x-none" sz="1600" dirty="0">
                <a:solidFill>
                  <a:srgbClr val="0033CC"/>
                </a:solidFill>
              </a:rPr>
              <a:t>All assignments should be done </a:t>
            </a:r>
            <a:r>
              <a:rPr lang="en-US" altLang="x-none" sz="1600" i="1" dirty="0">
                <a:solidFill>
                  <a:srgbClr val="0033CC"/>
                </a:solidFill>
              </a:rPr>
              <a:t>individually</a:t>
            </a:r>
            <a:r>
              <a:rPr lang="en-US" altLang="x-none" sz="1600" dirty="0">
                <a:solidFill>
                  <a:srgbClr val="0033CC"/>
                </a:solidFill>
              </a:rPr>
              <a:t> unless a specific problem states that "collaboration is permitted".</a:t>
            </a:r>
          </a:p>
          <a:p>
            <a:pPr eaLnBrk="1" hangingPunct="1">
              <a:lnSpc>
                <a:spcPct val="80000"/>
              </a:lnSpc>
              <a:buFont typeface="Wingdings" charset="2"/>
              <a:buNone/>
            </a:pPr>
            <a:endParaRPr lang="en-US" altLang="x-none" sz="1600" dirty="0"/>
          </a:p>
          <a:p>
            <a:pPr eaLnBrk="1" hangingPunct="1">
              <a:lnSpc>
                <a:spcPct val="80000"/>
              </a:lnSpc>
            </a:pPr>
            <a:r>
              <a:rPr lang="en-US" altLang="x-none" sz="1600" dirty="0">
                <a:solidFill>
                  <a:schemeClr val="hlink"/>
                </a:solidFill>
              </a:rPr>
              <a:t>"</a:t>
            </a:r>
            <a:r>
              <a:rPr lang="en-US" altLang="x-none" sz="1600" u="sng" dirty="0">
                <a:solidFill>
                  <a:schemeClr val="hlink"/>
                </a:solidFill>
              </a:rPr>
              <a:t>Collaboration</a:t>
            </a:r>
            <a:r>
              <a:rPr lang="en-US" altLang="x-none" sz="1600" dirty="0">
                <a:solidFill>
                  <a:schemeClr val="hlink"/>
                </a:solidFill>
              </a:rPr>
              <a:t>" is defined as a discussion with other students in the same class (no outsiders allowed) aimed at obtaining a better understanding of the problem question and/or exploring potential approaches at a very high level that can lead to a solution.</a:t>
            </a:r>
            <a:r>
              <a:rPr lang="en-US" altLang="x-none" sz="1600" dirty="0"/>
              <a:t> </a:t>
            </a:r>
          </a:p>
          <a:p>
            <a:pPr eaLnBrk="1" hangingPunct="1">
              <a:lnSpc>
                <a:spcPct val="80000"/>
              </a:lnSpc>
            </a:pPr>
            <a:endParaRPr lang="en-US" altLang="x-none" sz="1600" dirty="0">
              <a:solidFill>
                <a:srgbClr val="0033CC"/>
              </a:solidFill>
            </a:endParaRPr>
          </a:p>
          <a:p>
            <a:pPr lvl="1" eaLnBrk="1" hangingPunct="1">
              <a:lnSpc>
                <a:spcPct val="80000"/>
              </a:lnSpc>
            </a:pPr>
            <a:endParaRPr lang="en-US" altLang="x-none" sz="1400" dirty="0">
              <a:solidFill>
                <a:srgbClr val="0033CC"/>
              </a:solidFill>
            </a:endParaRPr>
          </a:p>
          <a:p>
            <a:pPr lvl="1" eaLnBrk="1" hangingPunct="1">
              <a:lnSpc>
                <a:spcPct val="80000"/>
              </a:lnSpc>
            </a:pPr>
            <a:endParaRPr lang="en-US" altLang="x-none" sz="1400" dirty="0">
              <a:solidFill>
                <a:srgbClr val="0033CC"/>
              </a:solidFill>
            </a:endParaRPr>
          </a:p>
          <a:p>
            <a:pPr lvl="1" eaLnBrk="1" hangingPunct="1">
              <a:lnSpc>
                <a:spcPct val="80000"/>
              </a:lnSpc>
            </a:pPr>
            <a:endParaRPr lang="en-US" altLang="x-none" sz="1400" dirty="0">
              <a:solidFill>
                <a:srgbClr val="0033CC"/>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34484814"/>
              </p:ext>
            </p:extLst>
          </p:nvPr>
        </p:nvGraphicFramePr>
        <p:xfrm>
          <a:off x="1524000" y="3200400"/>
          <a:ext cx="6096000" cy="2992755"/>
        </p:xfrm>
        <a:graphic>
          <a:graphicData uri="http://schemas.openxmlformats.org/drawingml/2006/table">
            <a:tbl>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1475">
                <a:tc>
                  <a:txBody>
                    <a:bodyPr/>
                    <a:lstStyle>
                      <a:lvl1pPr eaLnBrk="0" hangingPunct="0">
                        <a:spcBef>
                          <a:spcPct val="20000"/>
                        </a:spcBef>
                        <a:buClr>
                          <a:schemeClr val="folHlink"/>
                        </a:buClr>
                        <a:buSzPct val="90000"/>
                        <a:buFont typeface="Wingdings" charset="2"/>
                        <a:defRPr sz="2400">
                          <a:solidFill>
                            <a:schemeClr val="tx1"/>
                          </a:solidFill>
                          <a:latin typeface="Book Antiqua" charset="0"/>
                        </a:defRPr>
                      </a:lvl1pPr>
                      <a:lvl2pPr marL="742950" indent="-285750" eaLnBrk="0" hangingPunct="0">
                        <a:spcBef>
                          <a:spcPct val="20000"/>
                        </a:spcBef>
                        <a:buClr>
                          <a:schemeClr val="accent1"/>
                        </a:buClr>
                        <a:buSzPct val="75000"/>
                        <a:buFont typeface="Wingdings" charset="2"/>
                        <a:defRPr sz="2200">
                          <a:solidFill>
                            <a:schemeClr val="tx1"/>
                          </a:solidFill>
                          <a:latin typeface="Book Antiqua" charset="0"/>
                        </a:defRPr>
                      </a:lvl2pPr>
                      <a:lvl3pPr marL="1143000" indent="-228600" eaLnBrk="0" hangingPunct="0">
                        <a:spcBef>
                          <a:spcPct val="20000"/>
                        </a:spcBef>
                        <a:buClr>
                          <a:schemeClr val="folHlink"/>
                        </a:buClr>
                        <a:buSzPct val="55000"/>
                        <a:buFont typeface="Wingdings" charset="2"/>
                        <a:defRPr sz="2100">
                          <a:solidFill>
                            <a:schemeClr val="tx1"/>
                          </a:solidFill>
                          <a:latin typeface="Book Antiqua" charset="0"/>
                        </a:defRPr>
                      </a:lvl3pPr>
                      <a:lvl4pPr marL="1600200" indent="-228600" eaLnBrk="0" hangingPunct="0">
                        <a:spcBef>
                          <a:spcPct val="20000"/>
                        </a:spcBef>
                        <a:buClr>
                          <a:schemeClr val="accent1"/>
                        </a:buClr>
                        <a:buFont typeface="Wingdings" charset="2"/>
                        <a:defRPr>
                          <a:solidFill>
                            <a:schemeClr val="tx1"/>
                          </a:solidFill>
                          <a:latin typeface="Book Antiqua" charset="0"/>
                        </a:defRPr>
                      </a:lvl4pPr>
                      <a:lvl5pPr marL="2057400" indent="-228600" eaLnBrk="0" hangingPunct="0">
                        <a:spcBef>
                          <a:spcPct val="20000"/>
                        </a:spcBef>
                        <a:buClr>
                          <a:schemeClr val="accent1"/>
                        </a:buClr>
                        <a:buFont typeface="Wingdings" charset="2"/>
                        <a:defRPr>
                          <a:solidFill>
                            <a:schemeClr val="tx1"/>
                          </a:solidFill>
                          <a:latin typeface="Book Antiqua" charset="0"/>
                        </a:defRPr>
                      </a:lvl5pPr>
                      <a:lvl6pPr marL="25146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6pPr>
                      <a:lvl7pPr marL="29718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7pPr>
                      <a:lvl8pPr marL="34290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8pPr>
                      <a:lvl9pPr marL="38862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x-none" sz="1800" b="1" i="0" u="none" strike="noStrike" cap="none" normalizeH="0" baseline="0">
                          <a:ln>
                            <a:noFill/>
                          </a:ln>
                          <a:solidFill>
                            <a:srgbClr val="FFFFE1"/>
                          </a:solidFill>
                          <a:effectLst/>
                          <a:latin typeface="Book Antiqua" charset="0"/>
                        </a:rPr>
                        <a:t>What is collaboration?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folHlink"/>
                        </a:buClr>
                        <a:buSzPct val="90000"/>
                        <a:buFont typeface="Wingdings" charset="2"/>
                        <a:defRPr sz="2400">
                          <a:solidFill>
                            <a:schemeClr val="tx1"/>
                          </a:solidFill>
                          <a:latin typeface="Book Antiqua" charset="0"/>
                        </a:defRPr>
                      </a:lvl1pPr>
                      <a:lvl2pPr marL="742950" indent="-285750" eaLnBrk="0" hangingPunct="0">
                        <a:spcBef>
                          <a:spcPct val="20000"/>
                        </a:spcBef>
                        <a:buClr>
                          <a:schemeClr val="accent1"/>
                        </a:buClr>
                        <a:buSzPct val="75000"/>
                        <a:buFont typeface="Wingdings" charset="2"/>
                        <a:defRPr sz="2200">
                          <a:solidFill>
                            <a:schemeClr val="tx1"/>
                          </a:solidFill>
                          <a:latin typeface="Book Antiqua" charset="0"/>
                        </a:defRPr>
                      </a:lvl2pPr>
                      <a:lvl3pPr marL="1143000" indent="-228600" eaLnBrk="0" hangingPunct="0">
                        <a:spcBef>
                          <a:spcPct val="20000"/>
                        </a:spcBef>
                        <a:buClr>
                          <a:schemeClr val="folHlink"/>
                        </a:buClr>
                        <a:buSzPct val="55000"/>
                        <a:buFont typeface="Wingdings" charset="2"/>
                        <a:defRPr sz="2100">
                          <a:solidFill>
                            <a:schemeClr val="tx1"/>
                          </a:solidFill>
                          <a:latin typeface="Book Antiqua" charset="0"/>
                        </a:defRPr>
                      </a:lvl3pPr>
                      <a:lvl4pPr marL="1600200" indent="-228600" eaLnBrk="0" hangingPunct="0">
                        <a:spcBef>
                          <a:spcPct val="20000"/>
                        </a:spcBef>
                        <a:buClr>
                          <a:schemeClr val="accent1"/>
                        </a:buClr>
                        <a:buFont typeface="Wingdings" charset="2"/>
                        <a:defRPr>
                          <a:solidFill>
                            <a:schemeClr val="tx1"/>
                          </a:solidFill>
                          <a:latin typeface="Book Antiqua" charset="0"/>
                        </a:defRPr>
                      </a:lvl4pPr>
                      <a:lvl5pPr marL="2057400" indent="-228600" eaLnBrk="0" hangingPunct="0">
                        <a:spcBef>
                          <a:spcPct val="20000"/>
                        </a:spcBef>
                        <a:buClr>
                          <a:schemeClr val="accent1"/>
                        </a:buClr>
                        <a:buFont typeface="Wingdings" charset="2"/>
                        <a:defRPr>
                          <a:solidFill>
                            <a:schemeClr val="tx1"/>
                          </a:solidFill>
                          <a:latin typeface="Book Antiqua" charset="0"/>
                        </a:defRPr>
                      </a:lvl5pPr>
                      <a:lvl6pPr marL="25146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6pPr>
                      <a:lvl7pPr marL="29718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7pPr>
                      <a:lvl8pPr marL="34290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8pPr>
                      <a:lvl9pPr marL="38862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x-none" sz="1800" b="1" i="0" u="none" strike="noStrike" cap="none" normalizeH="0" baseline="0" dirty="0">
                          <a:ln>
                            <a:noFill/>
                          </a:ln>
                          <a:solidFill>
                            <a:srgbClr val="FFFFE1"/>
                          </a:solidFill>
                          <a:effectLst/>
                          <a:latin typeface="Book Antiqua" charset="0"/>
                        </a:rPr>
                        <a:t>What is NOT allowed: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lvl1pPr marL="342900" indent="-342900" eaLnBrk="0" hangingPunct="0">
                        <a:spcBef>
                          <a:spcPct val="20000"/>
                        </a:spcBef>
                        <a:buClr>
                          <a:schemeClr val="folHlink"/>
                        </a:buClr>
                        <a:buSzPct val="90000"/>
                        <a:buFont typeface="Wingdings" charset="2"/>
                        <a:defRPr sz="2400">
                          <a:solidFill>
                            <a:schemeClr val="tx1"/>
                          </a:solidFill>
                          <a:latin typeface="Book Antiqua" charset="0"/>
                        </a:defRPr>
                      </a:lvl1pPr>
                      <a:lvl2pPr eaLnBrk="0" hangingPunct="0">
                        <a:spcBef>
                          <a:spcPct val="20000"/>
                        </a:spcBef>
                        <a:buClr>
                          <a:schemeClr val="accent1"/>
                        </a:buClr>
                        <a:buSzPct val="75000"/>
                        <a:buFont typeface="Wingdings" charset="2"/>
                        <a:defRPr sz="2200">
                          <a:solidFill>
                            <a:schemeClr val="tx1"/>
                          </a:solidFill>
                          <a:latin typeface="Book Antiqua" charset="0"/>
                        </a:defRPr>
                      </a:lvl2pPr>
                      <a:lvl3pPr marL="1143000" indent="-228600" eaLnBrk="0" hangingPunct="0">
                        <a:spcBef>
                          <a:spcPct val="20000"/>
                        </a:spcBef>
                        <a:buClr>
                          <a:schemeClr val="folHlink"/>
                        </a:buClr>
                        <a:buSzPct val="55000"/>
                        <a:buFont typeface="Wingdings" charset="2"/>
                        <a:defRPr sz="2100">
                          <a:solidFill>
                            <a:schemeClr val="tx1"/>
                          </a:solidFill>
                          <a:latin typeface="Book Antiqua" charset="0"/>
                        </a:defRPr>
                      </a:lvl3pPr>
                      <a:lvl4pPr marL="1600200" indent="-228600" eaLnBrk="0" hangingPunct="0">
                        <a:spcBef>
                          <a:spcPct val="20000"/>
                        </a:spcBef>
                        <a:buClr>
                          <a:schemeClr val="accent1"/>
                        </a:buClr>
                        <a:buFont typeface="Wingdings" charset="2"/>
                        <a:defRPr>
                          <a:solidFill>
                            <a:schemeClr val="tx1"/>
                          </a:solidFill>
                          <a:latin typeface="Book Antiqua" charset="0"/>
                        </a:defRPr>
                      </a:lvl4pPr>
                      <a:lvl5pPr marL="2057400" indent="-228600" eaLnBrk="0" hangingPunct="0">
                        <a:spcBef>
                          <a:spcPct val="20000"/>
                        </a:spcBef>
                        <a:buClr>
                          <a:schemeClr val="accent1"/>
                        </a:buClr>
                        <a:buFont typeface="Wingdings" charset="2"/>
                        <a:defRPr>
                          <a:solidFill>
                            <a:schemeClr val="tx1"/>
                          </a:solidFill>
                          <a:latin typeface="Book Antiqua" charset="0"/>
                        </a:defRPr>
                      </a:lvl5pPr>
                      <a:lvl6pPr marL="25146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6pPr>
                      <a:lvl7pPr marL="29718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7pPr>
                      <a:lvl8pPr marL="34290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8pPr>
                      <a:lvl9pPr marL="38862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9p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en-US" altLang="x-none" sz="1400" b="0" i="0" u="none" strike="noStrike" cap="none" normalizeH="0" baseline="0">
                          <a:ln>
                            <a:noFill/>
                          </a:ln>
                          <a:solidFill>
                            <a:srgbClr val="0033CC"/>
                          </a:solidFill>
                          <a:effectLst/>
                          <a:latin typeface="Book Antiqua" charset="0"/>
                        </a:rPr>
                        <a:t>A discussion leading to a better understanding of the problem statement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lvl1pPr marL="342900" indent="-342900" eaLnBrk="0" hangingPunct="0">
                        <a:spcBef>
                          <a:spcPct val="20000"/>
                        </a:spcBef>
                        <a:buClr>
                          <a:schemeClr val="folHlink"/>
                        </a:buClr>
                        <a:buSzPct val="90000"/>
                        <a:buFont typeface="Wingdings" charset="2"/>
                        <a:defRPr sz="2400">
                          <a:solidFill>
                            <a:schemeClr val="tx1"/>
                          </a:solidFill>
                          <a:latin typeface="Book Antiqua" charset="0"/>
                        </a:defRPr>
                      </a:lvl1pPr>
                      <a:lvl2pPr eaLnBrk="0" hangingPunct="0">
                        <a:spcBef>
                          <a:spcPct val="20000"/>
                        </a:spcBef>
                        <a:buClr>
                          <a:schemeClr val="accent1"/>
                        </a:buClr>
                        <a:buSzPct val="75000"/>
                        <a:buFont typeface="Wingdings" charset="2"/>
                        <a:defRPr sz="2200">
                          <a:solidFill>
                            <a:schemeClr val="tx1"/>
                          </a:solidFill>
                          <a:latin typeface="Book Antiqua" charset="0"/>
                        </a:defRPr>
                      </a:lvl2pPr>
                      <a:lvl3pPr marL="1143000" indent="-228600" eaLnBrk="0" hangingPunct="0">
                        <a:spcBef>
                          <a:spcPct val="20000"/>
                        </a:spcBef>
                        <a:buClr>
                          <a:schemeClr val="folHlink"/>
                        </a:buClr>
                        <a:buSzPct val="55000"/>
                        <a:buFont typeface="Wingdings" charset="2"/>
                        <a:defRPr sz="2100">
                          <a:solidFill>
                            <a:schemeClr val="tx1"/>
                          </a:solidFill>
                          <a:latin typeface="Book Antiqua" charset="0"/>
                        </a:defRPr>
                      </a:lvl3pPr>
                      <a:lvl4pPr marL="1600200" indent="-228600" eaLnBrk="0" hangingPunct="0">
                        <a:spcBef>
                          <a:spcPct val="20000"/>
                        </a:spcBef>
                        <a:buClr>
                          <a:schemeClr val="accent1"/>
                        </a:buClr>
                        <a:buFont typeface="Wingdings" charset="2"/>
                        <a:defRPr>
                          <a:solidFill>
                            <a:schemeClr val="tx1"/>
                          </a:solidFill>
                          <a:latin typeface="Book Antiqua" charset="0"/>
                        </a:defRPr>
                      </a:lvl4pPr>
                      <a:lvl5pPr marL="2057400" indent="-228600" eaLnBrk="0" hangingPunct="0">
                        <a:spcBef>
                          <a:spcPct val="20000"/>
                        </a:spcBef>
                        <a:buClr>
                          <a:schemeClr val="accent1"/>
                        </a:buClr>
                        <a:buFont typeface="Wingdings" charset="2"/>
                        <a:defRPr>
                          <a:solidFill>
                            <a:schemeClr val="tx1"/>
                          </a:solidFill>
                          <a:latin typeface="Book Antiqua" charset="0"/>
                        </a:defRPr>
                      </a:lvl5pPr>
                      <a:lvl6pPr marL="25146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6pPr>
                      <a:lvl7pPr marL="29718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7pPr>
                      <a:lvl8pPr marL="34290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8pPr>
                      <a:lvl9pPr marL="38862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9p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en-US" altLang="x-none" sz="1400" b="0" i="0" u="none" strike="noStrike" cap="none" normalizeH="0" baseline="0" dirty="0">
                          <a:ln>
                            <a:noFill/>
                          </a:ln>
                          <a:solidFill>
                            <a:srgbClr val="FF0000"/>
                          </a:solidFill>
                          <a:effectLst/>
                          <a:latin typeface="Book Antiqua" charset="0"/>
                        </a:rPr>
                        <a:t>Presenting or showing or sharing in any capacity, your solution or the main part of it to another student </a:t>
                      </a:r>
                    </a:p>
                    <a:p>
                      <a:pPr marL="0" marR="0" lvl="1" indent="0" algn="l" defTabSz="914400" rtl="0" eaLnBrk="1" fontAlgn="base" latinLnBrk="0" hangingPunct="1">
                        <a:lnSpc>
                          <a:spcPct val="100000"/>
                        </a:lnSpc>
                        <a:spcBef>
                          <a:spcPct val="0"/>
                        </a:spcBef>
                        <a:spcAft>
                          <a:spcPct val="0"/>
                        </a:spcAft>
                        <a:buClrTx/>
                        <a:buSzTx/>
                        <a:buFontTx/>
                        <a:buNone/>
                        <a:tabLst/>
                      </a:pPr>
                      <a:endParaRPr kumimoji="0" lang="en-US" altLang="x-none" sz="1400" b="0" i="0" u="none" strike="noStrike" cap="none" normalizeH="0" baseline="0" dirty="0">
                        <a:ln>
                          <a:noFill/>
                        </a:ln>
                        <a:solidFill>
                          <a:srgbClr val="FF0000"/>
                        </a:solidFill>
                        <a:effectLst/>
                        <a:latin typeface="Book Antiqua" charset="0"/>
                      </a:endParaRPr>
                    </a:p>
                    <a:p>
                      <a:pPr marL="0" marR="0" lvl="1" indent="0" algn="l" defTabSz="914400" rtl="0" eaLnBrk="1" fontAlgn="base" latinLnBrk="0" hangingPunct="1">
                        <a:lnSpc>
                          <a:spcPct val="100000"/>
                        </a:lnSpc>
                        <a:spcBef>
                          <a:spcPct val="0"/>
                        </a:spcBef>
                        <a:spcAft>
                          <a:spcPct val="0"/>
                        </a:spcAft>
                        <a:buClrTx/>
                        <a:buSzTx/>
                        <a:buFontTx/>
                        <a:buNone/>
                        <a:tabLst/>
                      </a:pPr>
                      <a:r>
                        <a:rPr kumimoji="0" lang="en-US" altLang="x-none" sz="1400" b="0" i="0" u="none" strike="noStrike" cap="none" normalizeH="0" baseline="0" dirty="0">
                          <a:ln>
                            <a:noFill/>
                          </a:ln>
                          <a:solidFill>
                            <a:srgbClr val="FF0000"/>
                          </a:solidFill>
                          <a:effectLst/>
                          <a:latin typeface="Book Antiqua" charset="0"/>
                        </a:rPr>
                        <a:t>(PS: this is allowed in team projects)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extLst>
                  <a:ext uri="{0D108BD9-81ED-4DB2-BD59-A6C34878D82A}">
                    <a16:rowId xmlns:a16="http://schemas.microsoft.com/office/drawing/2014/main" val="10001"/>
                  </a:ext>
                </a:extLst>
              </a:tr>
              <a:tr h="371475">
                <a:tc>
                  <a:txBody>
                    <a:bodyPr/>
                    <a:lstStyle>
                      <a:lvl1pPr marL="342900" indent="-342900" eaLnBrk="0" hangingPunct="0">
                        <a:spcBef>
                          <a:spcPct val="20000"/>
                        </a:spcBef>
                        <a:buClr>
                          <a:schemeClr val="folHlink"/>
                        </a:buClr>
                        <a:buSzPct val="90000"/>
                        <a:buFont typeface="Wingdings" charset="2"/>
                        <a:defRPr sz="2400">
                          <a:solidFill>
                            <a:schemeClr val="tx1"/>
                          </a:solidFill>
                          <a:latin typeface="Book Antiqua" charset="0"/>
                        </a:defRPr>
                      </a:lvl1pPr>
                      <a:lvl2pPr eaLnBrk="0" hangingPunct="0">
                        <a:spcBef>
                          <a:spcPct val="20000"/>
                        </a:spcBef>
                        <a:buClr>
                          <a:schemeClr val="accent1"/>
                        </a:buClr>
                        <a:buSzPct val="75000"/>
                        <a:buFont typeface="Wingdings" charset="2"/>
                        <a:defRPr sz="2200">
                          <a:solidFill>
                            <a:schemeClr val="tx1"/>
                          </a:solidFill>
                          <a:latin typeface="Book Antiqua" charset="0"/>
                        </a:defRPr>
                      </a:lvl2pPr>
                      <a:lvl3pPr marL="1143000" indent="-228600" eaLnBrk="0" hangingPunct="0">
                        <a:spcBef>
                          <a:spcPct val="20000"/>
                        </a:spcBef>
                        <a:buClr>
                          <a:schemeClr val="folHlink"/>
                        </a:buClr>
                        <a:buSzPct val="55000"/>
                        <a:buFont typeface="Wingdings" charset="2"/>
                        <a:defRPr sz="2100">
                          <a:solidFill>
                            <a:schemeClr val="tx1"/>
                          </a:solidFill>
                          <a:latin typeface="Book Antiqua" charset="0"/>
                        </a:defRPr>
                      </a:lvl3pPr>
                      <a:lvl4pPr marL="1600200" indent="-228600" eaLnBrk="0" hangingPunct="0">
                        <a:spcBef>
                          <a:spcPct val="20000"/>
                        </a:spcBef>
                        <a:buClr>
                          <a:schemeClr val="accent1"/>
                        </a:buClr>
                        <a:buFont typeface="Wingdings" charset="2"/>
                        <a:defRPr>
                          <a:solidFill>
                            <a:schemeClr val="tx1"/>
                          </a:solidFill>
                          <a:latin typeface="Book Antiqua" charset="0"/>
                        </a:defRPr>
                      </a:lvl4pPr>
                      <a:lvl5pPr marL="2057400" indent="-228600" eaLnBrk="0" hangingPunct="0">
                        <a:spcBef>
                          <a:spcPct val="20000"/>
                        </a:spcBef>
                        <a:buClr>
                          <a:schemeClr val="accent1"/>
                        </a:buClr>
                        <a:buFont typeface="Wingdings" charset="2"/>
                        <a:defRPr>
                          <a:solidFill>
                            <a:schemeClr val="tx1"/>
                          </a:solidFill>
                          <a:latin typeface="Book Antiqua" charset="0"/>
                        </a:defRPr>
                      </a:lvl5pPr>
                      <a:lvl6pPr marL="25146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6pPr>
                      <a:lvl7pPr marL="29718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7pPr>
                      <a:lvl8pPr marL="34290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8pPr>
                      <a:lvl9pPr marL="38862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9p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en-US" altLang="x-none" sz="1400" b="0" i="0" u="none" strike="noStrike" cap="none" normalizeH="0" baseline="0">
                          <a:ln>
                            <a:noFill/>
                          </a:ln>
                          <a:solidFill>
                            <a:srgbClr val="0033CC"/>
                          </a:solidFill>
                          <a:effectLst/>
                          <a:latin typeface="Book Antiqua" charset="0"/>
                        </a:rPr>
                        <a:t>A high level discussion aimed at arriving at a plausible approach to solving the problem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F"/>
                    </a:solidFill>
                  </a:tcPr>
                </a:tc>
                <a:tc>
                  <a:txBody>
                    <a:bodyPr/>
                    <a:lstStyle>
                      <a:lvl1pPr marL="342900" indent="-342900" eaLnBrk="0" hangingPunct="0">
                        <a:spcBef>
                          <a:spcPct val="20000"/>
                        </a:spcBef>
                        <a:buClr>
                          <a:schemeClr val="folHlink"/>
                        </a:buClr>
                        <a:buSzPct val="90000"/>
                        <a:buFont typeface="Wingdings" charset="2"/>
                        <a:defRPr sz="2400">
                          <a:solidFill>
                            <a:schemeClr val="tx1"/>
                          </a:solidFill>
                          <a:latin typeface="Book Antiqua" charset="0"/>
                        </a:defRPr>
                      </a:lvl1pPr>
                      <a:lvl2pPr eaLnBrk="0" hangingPunct="0">
                        <a:spcBef>
                          <a:spcPct val="20000"/>
                        </a:spcBef>
                        <a:buClr>
                          <a:schemeClr val="accent1"/>
                        </a:buClr>
                        <a:buSzPct val="75000"/>
                        <a:buFont typeface="Wingdings" charset="2"/>
                        <a:defRPr sz="2200">
                          <a:solidFill>
                            <a:schemeClr val="tx1"/>
                          </a:solidFill>
                          <a:latin typeface="Book Antiqua" charset="0"/>
                        </a:defRPr>
                      </a:lvl2pPr>
                      <a:lvl3pPr marL="1143000" indent="-228600" eaLnBrk="0" hangingPunct="0">
                        <a:spcBef>
                          <a:spcPct val="20000"/>
                        </a:spcBef>
                        <a:buClr>
                          <a:schemeClr val="folHlink"/>
                        </a:buClr>
                        <a:buSzPct val="55000"/>
                        <a:buFont typeface="Wingdings" charset="2"/>
                        <a:defRPr sz="2100">
                          <a:solidFill>
                            <a:schemeClr val="tx1"/>
                          </a:solidFill>
                          <a:latin typeface="Book Antiqua" charset="0"/>
                        </a:defRPr>
                      </a:lvl3pPr>
                      <a:lvl4pPr marL="1600200" indent="-228600" eaLnBrk="0" hangingPunct="0">
                        <a:spcBef>
                          <a:spcPct val="20000"/>
                        </a:spcBef>
                        <a:buClr>
                          <a:schemeClr val="accent1"/>
                        </a:buClr>
                        <a:buFont typeface="Wingdings" charset="2"/>
                        <a:defRPr>
                          <a:solidFill>
                            <a:schemeClr val="tx1"/>
                          </a:solidFill>
                          <a:latin typeface="Book Antiqua" charset="0"/>
                        </a:defRPr>
                      </a:lvl4pPr>
                      <a:lvl5pPr marL="2057400" indent="-228600" eaLnBrk="0" hangingPunct="0">
                        <a:spcBef>
                          <a:spcPct val="20000"/>
                        </a:spcBef>
                        <a:buClr>
                          <a:schemeClr val="accent1"/>
                        </a:buClr>
                        <a:buFont typeface="Wingdings" charset="2"/>
                        <a:defRPr>
                          <a:solidFill>
                            <a:schemeClr val="tx1"/>
                          </a:solidFill>
                          <a:latin typeface="Book Antiqua" charset="0"/>
                        </a:defRPr>
                      </a:lvl5pPr>
                      <a:lvl6pPr marL="25146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6pPr>
                      <a:lvl7pPr marL="29718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7pPr>
                      <a:lvl8pPr marL="34290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8pPr>
                      <a:lvl9pPr marL="38862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9p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en-US" altLang="x-none" sz="1400" b="0" i="0" u="none" strike="noStrike" cap="none" normalizeH="0" baseline="0" dirty="0">
                          <a:ln>
                            <a:noFill/>
                          </a:ln>
                          <a:solidFill>
                            <a:srgbClr val="FF0000"/>
                          </a:solidFill>
                          <a:effectLst/>
                          <a:latin typeface="Book Antiqua" charset="0"/>
                        </a:rPr>
                        <a:t>Referring to an online/web document showing a solution to the same or highly related problem posed in the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F"/>
                    </a:solidFill>
                  </a:tcPr>
                </a:tc>
                <a:extLst>
                  <a:ext uri="{0D108BD9-81ED-4DB2-BD59-A6C34878D82A}">
                    <a16:rowId xmlns:a16="http://schemas.microsoft.com/office/drawing/2014/main" val="10002"/>
                  </a:ext>
                </a:extLst>
              </a:tr>
              <a:tr h="371475">
                <a:tc>
                  <a:txBody>
                    <a:bodyPr/>
                    <a:lstStyle>
                      <a:lvl1pPr marL="342900" indent="-342900" eaLnBrk="0" hangingPunct="0">
                        <a:spcBef>
                          <a:spcPct val="20000"/>
                        </a:spcBef>
                        <a:buClr>
                          <a:schemeClr val="folHlink"/>
                        </a:buClr>
                        <a:buSzPct val="90000"/>
                        <a:buFont typeface="Wingdings" charset="2"/>
                        <a:defRPr sz="2400">
                          <a:solidFill>
                            <a:schemeClr val="tx1"/>
                          </a:solidFill>
                          <a:latin typeface="Book Antiqua" charset="0"/>
                        </a:defRPr>
                      </a:lvl1pPr>
                      <a:lvl2pPr eaLnBrk="0" hangingPunct="0">
                        <a:spcBef>
                          <a:spcPct val="20000"/>
                        </a:spcBef>
                        <a:buClr>
                          <a:schemeClr val="accent1"/>
                        </a:buClr>
                        <a:buSzPct val="75000"/>
                        <a:buFont typeface="Wingdings" charset="2"/>
                        <a:defRPr sz="2200">
                          <a:solidFill>
                            <a:schemeClr val="tx1"/>
                          </a:solidFill>
                          <a:latin typeface="Book Antiqua" charset="0"/>
                        </a:defRPr>
                      </a:lvl2pPr>
                      <a:lvl3pPr marL="1143000" indent="-228600" eaLnBrk="0" hangingPunct="0">
                        <a:spcBef>
                          <a:spcPct val="20000"/>
                        </a:spcBef>
                        <a:buClr>
                          <a:schemeClr val="folHlink"/>
                        </a:buClr>
                        <a:buSzPct val="55000"/>
                        <a:buFont typeface="Wingdings" charset="2"/>
                        <a:defRPr sz="2100">
                          <a:solidFill>
                            <a:schemeClr val="tx1"/>
                          </a:solidFill>
                          <a:latin typeface="Book Antiqua" charset="0"/>
                        </a:defRPr>
                      </a:lvl3pPr>
                      <a:lvl4pPr marL="1600200" indent="-228600" eaLnBrk="0" hangingPunct="0">
                        <a:spcBef>
                          <a:spcPct val="20000"/>
                        </a:spcBef>
                        <a:buClr>
                          <a:schemeClr val="accent1"/>
                        </a:buClr>
                        <a:buFont typeface="Wingdings" charset="2"/>
                        <a:defRPr>
                          <a:solidFill>
                            <a:schemeClr val="tx1"/>
                          </a:solidFill>
                          <a:latin typeface="Book Antiqua" charset="0"/>
                        </a:defRPr>
                      </a:lvl4pPr>
                      <a:lvl5pPr marL="2057400" indent="-228600" eaLnBrk="0" hangingPunct="0">
                        <a:spcBef>
                          <a:spcPct val="20000"/>
                        </a:spcBef>
                        <a:buClr>
                          <a:schemeClr val="accent1"/>
                        </a:buClr>
                        <a:buFont typeface="Wingdings" charset="2"/>
                        <a:defRPr>
                          <a:solidFill>
                            <a:schemeClr val="tx1"/>
                          </a:solidFill>
                          <a:latin typeface="Book Antiqua" charset="0"/>
                        </a:defRPr>
                      </a:lvl5pPr>
                      <a:lvl6pPr marL="25146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6pPr>
                      <a:lvl7pPr marL="29718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7pPr>
                      <a:lvl8pPr marL="34290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8pPr>
                      <a:lvl9pPr marL="38862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9p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en-US" altLang="x-none" sz="1400" b="0" i="0" u="none" strike="noStrike" cap="none" normalizeH="0" baseline="0">
                          <a:ln>
                            <a:noFill/>
                          </a:ln>
                          <a:solidFill>
                            <a:srgbClr val="0033CC"/>
                          </a:solidFill>
                          <a:effectLst/>
                          <a:latin typeface="Book Antiqua" charset="0"/>
                        </a:rPr>
                        <a:t>All writing at the end should be 100% yours.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lvl1pPr eaLnBrk="0" hangingPunct="0">
                        <a:spcBef>
                          <a:spcPct val="20000"/>
                        </a:spcBef>
                        <a:buClr>
                          <a:schemeClr val="folHlink"/>
                        </a:buClr>
                        <a:buSzPct val="90000"/>
                        <a:buFont typeface="Wingdings" charset="2"/>
                        <a:defRPr sz="2400">
                          <a:solidFill>
                            <a:schemeClr val="tx1"/>
                          </a:solidFill>
                          <a:latin typeface="Book Antiqua" charset="0"/>
                        </a:defRPr>
                      </a:lvl1pPr>
                      <a:lvl2pPr marL="742950" indent="-285750" eaLnBrk="0" hangingPunct="0">
                        <a:spcBef>
                          <a:spcPct val="20000"/>
                        </a:spcBef>
                        <a:buClr>
                          <a:schemeClr val="accent1"/>
                        </a:buClr>
                        <a:buSzPct val="75000"/>
                        <a:buFont typeface="Wingdings" charset="2"/>
                        <a:defRPr sz="2200">
                          <a:solidFill>
                            <a:schemeClr val="tx1"/>
                          </a:solidFill>
                          <a:latin typeface="Book Antiqua" charset="0"/>
                        </a:defRPr>
                      </a:lvl2pPr>
                      <a:lvl3pPr marL="1143000" indent="-228600" eaLnBrk="0" hangingPunct="0">
                        <a:spcBef>
                          <a:spcPct val="20000"/>
                        </a:spcBef>
                        <a:buClr>
                          <a:schemeClr val="folHlink"/>
                        </a:buClr>
                        <a:buSzPct val="55000"/>
                        <a:buFont typeface="Wingdings" charset="2"/>
                        <a:defRPr sz="2100">
                          <a:solidFill>
                            <a:schemeClr val="tx1"/>
                          </a:solidFill>
                          <a:latin typeface="Book Antiqua" charset="0"/>
                        </a:defRPr>
                      </a:lvl3pPr>
                      <a:lvl4pPr marL="1600200" indent="-228600" eaLnBrk="0" hangingPunct="0">
                        <a:spcBef>
                          <a:spcPct val="20000"/>
                        </a:spcBef>
                        <a:buClr>
                          <a:schemeClr val="accent1"/>
                        </a:buClr>
                        <a:buFont typeface="Wingdings" charset="2"/>
                        <a:defRPr>
                          <a:solidFill>
                            <a:schemeClr val="tx1"/>
                          </a:solidFill>
                          <a:latin typeface="Book Antiqua" charset="0"/>
                        </a:defRPr>
                      </a:lvl4pPr>
                      <a:lvl5pPr marL="2057400" indent="-228600" eaLnBrk="0" hangingPunct="0">
                        <a:spcBef>
                          <a:spcPct val="20000"/>
                        </a:spcBef>
                        <a:buClr>
                          <a:schemeClr val="accent1"/>
                        </a:buClr>
                        <a:buFont typeface="Wingdings" charset="2"/>
                        <a:defRPr>
                          <a:solidFill>
                            <a:schemeClr val="tx1"/>
                          </a:solidFill>
                          <a:latin typeface="Book Antiqua" charset="0"/>
                        </a:defRPr>
                      </a:lvl5pPr>
                      <a:lvl6pPr marL="25146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6pPr>
                      <a:lvl7pPr marL="29718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7pPr>
                      <a:lvl8pPr marL="34290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8pPr>
                      <a:lvl9pPr marL="3886200" indent="-228600" eaLnBrk="0" fontAlgn="base" hangingPunct="0">
                        <a:spcBef>
                          <a:spcPct val="20000"/>
                        </a:spcBef>
                        <a:spcAft>
                          <a:spcPct val="0"/>
                        </a:spcAft>
                        <a:buClr>
                          <a:schemeClr val="accent1"/>
                        </a:buClr>
                        <a:buFont typeface="Wingdings" charset="2"/>
                        <a:defRPr>
                          <a:solidFill>
                            <a:schemeClr val="tx1"/>
                          </a:solidFill>
                          <a:latin typeface="Book Antiqua"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x-none" sz="1400" b="0" i="0" u="none" strike="noStrike" cap="none" normalizeH="0" baseline="0" dirty="0">
                          <a:ln>
                            <a:noFill/>
                          </a:ln>
                          <a:solidFill>
                            <a:srgbClr val="FF0000"/>
                          </a:solidFill>
                          <a:effectLst/>
                          <a:latin typeface="Book Antiqua" charset="0"/>
                        </a:rPr>
                        <a:t>Referring to other sources including previous batch student solutions </a:t>
                      </a:r>
                      <a:endParaRPr kumimoji="0" lang="x-none" altLang="x-none" sz="1400" b="0" i="0" u="none" strike="noStrike" cap="none" normalizeH="0" baseline="0" dirty="0">
                        <a:ln>
                          <a:noFill/>
                        </a:ln>
                        <a:solidFill>
                          <a:srgbClr val="FF0000"/>
                        </a:solidFill>
                        <a:effectLst/>
                        <a:latin typeface="Book Antiqua"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2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x-none"/>
              <a:t>Collaboration Policy</a:t>
            </a:r>
          </a:p>
        </p:txBody>
      </p:sp>
      <p:sp>
        <p:nvSpPr>
          <p:cNvPr id="132099" name="Rectangle 3"/>
          <p:cNvSpPr>
            <a:spLocks noGrp="1" noChangeArrowheads="1"/>
          </p:cNvSpPr>
          <p:nvPr>
            <p:ph type="body" idx="1"/>
          </p:nvPr>
        </p:nvSpPr>
        <p:spPr/>
        <p:txBody>
          <a:bodyPr/>
          <a:lstStyle/>
          <a:p>
            <a:pPr eaLnBrk="1" hangingPunct="1">
              <a:lnSpc>
                <a:spcPct val="80000"/>
              </a:lnSpc>
            </a:pPr>
            <a:endParaRPr lang="en-US" altLang="x-none" sz="1600" dirty="0">
              <a:solidFill>
                <a:srgbClr val="0033CC"/>
              </a:solidFill>
            </a:endParaRPr>
          </a:p>
          <a:p>
            <a:pPr eaLnBrk="1" hangingPunct="1">
              <a:lnSpc>
                <a:spcPct val="80000"/>
              </a:lnSpc>
            </a:pPr>
            <a:r>
              <a:rPr lang="en-US" altLang="x-none" sz="1600" dirty="0">
                <a:solidFill>
                  <a:srgbClr val="0033CC"/>
                </a:solidFill>
              </a:rPr>
              <a:t>All collaborative efforts should be explicitly acknowledged/cited in the answer sheet by all the participants using the cover sheet.</a:t>
            </a:r>
            <a:r>
              <a:rPr lang="en-US" altLang="x-none" sz="1600" dirty="0"/>
              <a:t> </a:t>
            </a:r>
          </a:p>
          <a:p>
            <a:pPr eaLnBrk="1" hangingPunct="1">
              <a:lnSpc>
                <a:spcPct val="80000"/>
              </a:lnSpc>
            </a:pPr>
            <a:endParaRPr lang="en-US" altLang="x-none" sz="1600" dirty="0">
              <a:solidFill>
                <a:schemeClr val="hlink"/>
              </a:solidFill>
            </a:endParaRPr>
          </a:p>
          <a:p>
            <a:pPr eaLnBrk="1" hangingPunct="1">
              <a:lnSpc>
                <a:spcPct val="80000"/>
              </a:lnSpc>
            </a:pPr>
            <a:r>
              <a:rPr lang="en-US" altLang="x-none" sz="1600" dirty="0">
                <a:solidFill>
                  <a:schemeClr val="hlink"/>
                </a:solidFill>
              </a:rPr>
              <a:t>Regardless of whether you collaborate or not, the final writing in the answer sheet should be solely yours.</a:t>
            </a:r>
            <a:r>
              <a:rPr lang="en-US" altLang="x-none" sz="1600" dirty="0"/>
              <a:t> </a:t>
            </a:r>
          </a:p>
          <a:p>
            <a:pPr lvl="1" eaLnBrk="1" hangingPunct="1">
              <a:lnSpc>
                <a:spcPct val="80000"/>
              </a:lnSpc>
            </a:pPr>
            <a:r>
              <a:rPr lang="en-US" altLang="x-none" sz="1500" dirty="0">
                <a:solidFill>
                  <a:srgbClr val="0033CC"/>
                </a:solidFill>
              </a:rPr>
              <a:t>No points will be deducted for collaboration as defined above. </a:t>
            </a:r>
          </a:p>
          <a:p>
            <a:pPr eaLnBrk="1" hangingPunct="1">
              <a:lnSpc>
                <a:spcPct val="80000"/>
              </a:lnSpc>
            </a:pPr>
            <a:endParaRPr lang="en-US" altLang="x-none" sz="1600" dirty="0">
              <a:solidFill>
                <a:schemeClr val="hlink"/>
              </a:solidFill>
            </a:endParaRPr>
          </a:p>
          <a:p>
            <a:pPr eaLnBrk="1" hangingPunct="1">
              <a:lnSpc>
                <a:spcPct val="80000"/>
              </a:lnSpc>
            </a:pPr>
            <a:r>
              <a:rPr lang="en-US" altLang="x-none" sz="1600" dirty="0">
                <a:solidFill>
                  <a:schemeClr val="hlink"/>
                </a:solidFill>
              </a:rPr>
              <a:t>Any deviation from the above guidelines will be considered "cheating" and will be subject to academic dishonesty code. This includes sharing (or even showing of) your solutions, looking up solutions on the web and using them, etc.</a:t>
            </a:r>
            <a:r>
              <a:rPr lang="en-US" altLang="x-none" sz="1600" dirty="0"/>
              <a:t>  Depending on the level of offense, the instructor may decide to fail the student.</a:t>
            </a:r>
          </a:p>
          <a:p>
            <a:pPr eaLnBrk="1" hangingPunct="1">
              <a:lnSpc>
                <a:spcPct val="80000"/>
              </a:lnSpc>
            </a:pPr>
            <a:endParaRPr lang="en-US" altLang="x-none" sz="1600" dirty="0"/>
          </a:p>
          <a:p>
            <a:pPr eaLnBrk="1" hangingPunct="1">
              <a:lnSpc>
                <a:spcPct val="80000"/>
              </a:lnSpc>
            </a:pPr>
            <a:endParaRPr lang="en-US" altLang="x-none" sz="1600" dirty="0"/>
          </a:p>
          <a:p>
            <a:pPr eaLnBrk="1" hangingPunct="1">
              <a:lnSpc>
                <a:spcPct val="80000"/>
              </a:lnSpc>
            </a:pPr>
            <a:r>
              <a:rPr lang="en-US" sz="1600" dirty="0"/>
              <a:t>You can learn more about Academic Integrity on your campus at  </a:t>
            </a:r>
            <a:r>
              <a:rPr lang="en-US" sz="1600" u="sng" dirty="0">
                <a:hlinkClick r:id="rId3"/>
              </a:rPr>
              <a:t>http://conduct.wsu.edu</a:t>
            </a:r>
            <a:endParaRPr lang="en-US" altLang="x-none" sz="1600" dirty="0"/>
          </a:p>
          <a:p>
            <a:pPr eaLnBrk="1" hangingPunct="1">
              <a:lnSpc>
                <a:spcPct val="80000"/>
              </a:lnSpc>
            </a:pPr>
            <a:endParaRPr lang="en-US" altLang="x-none" sz="1600" dirty="0"/>
          </a:p>
          <a:p>
            <a:pPr eaLnBrk="1" hangingPunct="1">
              <a:lnSpc>
                <a:spcPct val="80000"/>
              </a:lnSpc>
            </a:pPr>
            <a:endParaRPr lang="en-US" altLang="x-none" sz="1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09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2099">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2099">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2099">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209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x-none"/>
              <a:t>Course Objectives</a:t>
            </a:r>
          </a:p>
        </p:txBody>
      </p:sp>
      <p:sp>
        <p:nvSpPr>
          <p:cNvPr id="114691" name="Rectangle 3"/>
          <p:cNvSpPr>
            <a:spLocks noGrp="1" noChangeArrowheads="1"/>
          </p:cNvSpPr>
          <p:nvPr>
            <p:ph type="body" idx="1"/>
          </p:nvPr>
        </p:nvSpPr>
        <p:spPr/>
        <p:txBody>
          <a:bodyPr/>
          <a:lstStyle/>
          <a:p>
            <a:pPr marL="533400" indent="-533400" eaLnBrk="1" hangingPunct="1">
              <a:lnSpc>
                <a:spcPct val="80000"/>
              </a:lnSpc>
              <a:buFont typeface="Wingdings" charset="2"/>
              <a:buNone/>
            </a:pPr>
            <a:r>
              <a:rPr lang="en-US" altLang="x-none" sz="2400">
                <a:solidFill>
                  <a:srgbClr val="0033CC"/>
                </a:solidFill>
              </a:rPr>
              <a:t>To introduce the set of algorithms and data structures that have applications to computational genomics</a:t>
            </a:r>
          </a:p>
          <a:p>
            <a:pPr marL="533400" indent="-533400" eaLnBrk="1" hangingPunct="1">
              <a:lnSpc>
                <a:spcPct val="80000"/>
              </a:lnSpc>
              <a:buFont typeface="Wingdings" charset="2"/>
              <a:buNone/>
            </a:pPr>
            <a:r>
              <a:rPr lang="en-US" altLang="x-none" sz="2400">
                <a:solidFill>
                  <a:schemeClr val="hlink"/>
                </a:solidFill>
              </a:rPr>
              <a:t>To be able to formulate and/or model a biological problem/system as a computer science problem</a:t>
            </a:r>
          </a:p>
          <a:p>
            <a:pPr marL="533400" indent="-533400" eaLnBrk="1" hangingPunct="1">
              <a:lnSpc>
                <a:spcPct val="80000"/>
              </a:lnSpc>
              <a:buFont typeface="Wingdings" charset="2"/>
              <a:buNone/>
            </a:pPr>
            <a:r>
              <a:rPr lang="en-US" altLang="x-none" sz="2400">
                <a:solidFill>
                  <a:srgbClr val="0033CC"/>
                </a:solidFill>
              </a:rPr>
              <a:t>To be able to design algorithms using appropriate data structures to solve the underlying biological problem</a:t>
            </a:r>
          </a:p>
          <a:p>
            <a:pPr marL="533400" indent="-533400" eaLnBrk="1" hangingPunct="1">
              <a:lnSpc>
                <a:spcPct val="80000"/>
              </a:lnSpc>
              <a:buFont typeface="Wingdings" charset="2"/>
              <a:buNone/>
            </a:pPr>
            <a:r>
              <a:rPr lang="en-US" altLang="x-none" sz="2400">
                <a:solidFill>
                  <a:schemeClr val="hlink"/>
                </a:solidFill>
              </a:rPr>
              <a:t>To be able to appreciate the role of computer science in modern day biological sciences (interdisciplinary training)</a:t>
            </a:r>
          </a:p>
          <a:p>
            <a:pPr marL="533400" indent="-533400" eaLnBrk="1" hangingPunct="1">
              <a:lnSpc>
                <a:spcPct val="80000"/>
              </a:lnSpc>
              <a:buFont typeface="Wingdings" charset="2"/>
              <a:buNone/>
            </a:pPr>
            <a:r>
              <a:rPr lang="en-US" altLang="x-none" sz="2400">
                <a:solidFill>
                  <a:srgbClr val="0033CC"/>
                </a:solidFill>
              </a:rPr>
              <a:t>To see applicability of algorithms &amp; techniques in other domains such as text mining, pattern matching, etc.</a:t>
            </a:r>
          </a:p>
          <a:p>
            <a:pPr marL="952500" lvl="1" indent="-495300" eaLnBrk="1" hangingPunct="1">
              <a:lnSpc>
                <a:spcPct val="80000"/>
              </a:lnSpc>
              <a:buFont typeface="Wingdings" charset="2"/>
              <a:buNone/>
            </a:pPr>
            <a:endParaRPr lang="en-US" altLang="x-none" sz="2200">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46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46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46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46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x-none"/>
              <a:t>Course Organization</a:t>
            </a:r>
          </a:p>
        </p:txBody>
      </p:sp>
      <p:sp>
        <p:nvSpPr>
          <p:cNvPr id="5123" name="Rectangle 3"/>
          <p:cNvSpPr>
            <a:spLocks noGrp="1" noChangeArrowheads="1"/>
          </p:cNvSpPr>
          <p:nvPr>
            <p:ph type="body" idx="1"/>
          </p:nvPr>
        </p:nvSpPr>
        <p:spPr/>
        <p:txBody>
          <a:bodyPr/>
          <a:lstStyle/>
          <a:p>
            <a:pPr marL="533400" indent="-533400" eaLnBrk="1" hangingPunct="1"/>
            <a:r>
              <a:rPr lang="en-US" altLang="x-none" u="sng"/>
              <a:t>Topics: </a:t>
            </a:r>
          </a:p>
          <a:p>
            <a:pPr marL="952500" lvl="1" indent="-495300" eaLnBrk="1" hangingPunct="1"/>
            <a:r>
              <a:rPr lang="en-US" altLang="x-none"/>
              <a:t>Approximate string matching</a:t>
            </a:r>
          </a:p>
          <a:p>
            <a:pPr marL="952500" lvl="1" indent="-495300" eaLnBrk="1" hangingPunct="1"/>
            <a:r>
              <a:rPr lang="en-US" altLang="x-none"/>
              <a:t>Exact string matching</a:t>
            </a:r>
          </a:p>
          <a:p>
            <a:pPr marL="952500" lvl="1" indent="-495300" eaLnBrk="1" hangingPunct="1"/>
            <a:r>
              <a:rPr lang="en-US" altLang="x-none"/>
              <a:t>Probabilistic modeling for biological sequence analysis</a:t>
            </a:r>
          </a:p>
          <a:p>
            <a:pPr marL="952500" lvl="1" indent="-495300" eaLnBrk="1" hangingPunct="1"/>
            <a:r>
              <a:rPr lang="en-US" altLang="x-none" u="sng"/>
              <a:t>Applications</a:t>
            </a:r>
          </a:p>
          <a:p>
            <a:pPr marL="1352550" lvl="2" indent="-438150" eaLnBrk="1" hangingPunct="1"/>
            <a:r>
              <a:rPr lang="en-US" altLang="x-none"/>
              <a:t>Genome sequencing, and annotation, Read mapping, Gene identification, Clustering/transcriptomics, </a:t>
            </a:r>
            <a:br>
              <a:rPr lang="en-US" altLang="x-none"/>
            </a:br>
            <a:r>
              <a:rPr lang="en-US" altLang="x-none"/>
              <a:t>Phylogenetics.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x-none"/>
              <a:t>Course Focus</a:t>
            </a:r>
          </a:p>
        </p:txBody>
      </p:sp>
      <p:sp>
        <p:nvSpPr>
          <p:cNvPr id="6147" name="AutoShape 4"/>
          <p:cNvSpPr>
            <a:spLocks noChangeArrowheads="1"/>
          </p:cNvSpPr>
          <p:nvPr/>
        </p:nvSpPr>
        <p:spPr bwMode="auto">
          <a:xfrm>
            <a:off x="4724400" y="4876800"/>
            <a:ext cx="2514600" cy="914400"/>
          </a:xfrm>
          <a:prstGeom prst="roundRect">
            <a:avLst>
              <a:gd name="adj" fmla="val 16667"/>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x-none"/>
              <a:t>Specialized </a:t>
            </a:r>
            <a:br>
              <a:rPr lang="en-US" altLang="x-none"/>
            </a:br>
            <a:r>
              <a:rPr lang="en-US" altLang="x-none"/>
              <a:t>Data Structures for</a:t>
            </a:r>
            <a:br>
              <a:rPr lang="en-US" altLang="x-none"/>
            </a:br>
            <a:r>
              <a:rPr lang="en-US" altLang="x-none"/>
              <a:t>Genomic Data</a:t>
            </a:r>
          </a:p>
        </p:txBody>
      </p:sp>
      <p:sp>
        <p:nvSpPr>
          <p:cNvPr id="6148" name="AutoShape 6"/>
          <p:cNvSpPr>
            <a:spLocks noChangeArrowheads="1"/>
          </p:cNvSpPr>
          <p:nvPr/>
        </p:nvSpPr>
        <p:spPr bwMode="auto">
          <a:xfrm>
            <a:off x="1143000" y="2743200"/>
            <a:ext cx="2514600" cy="914400"/>
          </a:xfrm>
          <a:prstGeom prst="roundRect">
            <a:avLst>
              <a:gd name="adj" fmla="val 16667"/>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x-none"/>
              <a:t>Problem </a:t>
            </a:r>
          </a:p>
          <a:p>
            <a:pPr algn="ctr" eaLnBrk="1" hangingPunct="1"/>
            <a:r>
              <a:rPr lang="en-US" altLang="x-none"/>
              <a:t>Transformation</a:t>
            </a:r>
          </a:p>
        </p:txBody>
      </p:sp>
      <p:sp>
        <p:nvSpPr>
          <p:cNvPr id="6149" name="AutoShape 7"/>
          <p:cNvSpPr>
            <a:spLocks noChangeArrowheads="1"/>
          </p:cNvSpPr>
          <p:nvPr/>
        </p:nvSpPr>
        <p:spPr bwMode="auto">
          <a:xfrm>
            <a:off x="2895600" y="3810000"/>
            <a:ext cx="2514600" cy="914400"/>
          </a:xfrm>
          <a:prstGeom prst="roundRect">
            <a:avLst>
              <a:gd name="adj" fmla="val 16667"/>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x-none"/>
              <a:t>Algorithms &amp; Techniques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x-none"/>
              <a:t>Course Material	</a:t>
            </a:r>
          </a:p>
        </p:txBody>
      </p:sp>
      <p:sp>
        <p:nvSpPr>
          <p:cNvPr id="7171" name="Rectangle 3"/>
          <p:cNvSpPr>
            <a:spLocks noGrp="1" noChangeArrowheads="1"/>
          </p:cNvSpPr>
          <p:nvPr>
            <p:ph type="body" idx="1"/>
          </p:nvPr>
        </p:nvSpPr>
        <p:spPr/>
        <p:txBody>
          <a:bodyPr/>
          <a:lstStyle/>
          <a:p>
            <a:pPr marL="533400" indent="-533400" eaLnBrk="1" hangingPunct="1">
              <a:lnSpc>
                <a:spcPct val="80000"/>
              </a:lnSpc>
            </a:pPr>
            <a:endParaRPr lang="en-US" altLang="x-none" sz="1800" dirty="0"/>
          </a:p>
          <a:p>
            <a:pPr marL="533400" indent="-533400" eaLnBrk="1" hangingPunct="1">
              <a:lnSpc>
                <a:spcPct val="80000"/>
              </a:lnSpc>
            </a:pPr>
            <a:r>
              <a:rPr lang="en-US" altLang="x-none" sz="1800" dirty="0">
                <a:solidFill>
                  <a:srgbClr val="0033CC"/>
                </a:solidFill>
              </a:rPr>
              <a:t>Lecture Notes on the course website</a:t>
            </a:r>
            <a:endParaRPr lang="en-US" altLang="x-none" sz="1800" dirty="0"/>
          </a:p>
          <a:p>
            <a:pPr marL="952500" lvl="1" indent="-495300" eaLnBrk="1" hangingPunct="1">
              <a:lnSpc>
                <a:spcPct val="80000"/>
              </a:lnSpc>
            </a:pPr>
            <a:endParaRPr lang="en-US" altLang="x-none" sz="1700" dirty="0"/>
          </a:p>
          <a:p>
            <a:pPr marL="952500" lvl="1" indent="-495300" eaLnBrk="1" hangingPunct="1">
              <a:lnSpc>
                <a:spcPct val="80000"/>
              </a:lnSpc>
            </a:pPr>
            <a:endParaRPr lang="en-US" altLang="x-none" sz="1700" dirty="0"/>
          </a:p>
          <a:p>
            <a:pPr marL="533400" indent="-533400" eaLnBrk="1" hangingPunct="1">
              <a:lnSpc>
                <a:spcPct val="80000"/>
              </a:lnSpc>
            </a:pPr>
            <a:r>
              <a:rPr lang="en-US" altLang="x-none" sz="1800" dirty="0"/>
              <a:t>Textbook References:</a:t>
            </a:r>
          </a:p>
          <a:p>
            <a:pPr marL="952500" lvl="1" indent="-495300" eaLnBrk="1" hangingPunct="1">
              <a:lnSpc>
                <a:spcPct val="80000"/>
              </a:lnSpc>
            </a:pPr>
            <a:r>
              <a:rPr lang="en-US" altLang="x-none" sz="1700" dirty="0"/>
              <a:t>Edited by S. </a:t>
            </a:r>
            <a:r>
              <a:rPr lang="en-US" altLang="x-none" sz="1700" dirty="0" err="1"/>
              <a:t>Aluru</a:t>
            </a:r>
            <a:r>
              <a:rPr lang="en-US" altLang="x-none" sz="1700" dirty="0"/>
              <a:t>. Handbook of Computational Molecular Biology, 2005. ISBN: 1584884061 </a:t>
            </a:r>
            <a:r>
              <a:rPr lang="en-US" altLang="x-none" sz="1700" dirty="0">
                <a:solidFill>
                  <a:schemeClr val="hlink"/>
                </a:solidFill>
              </a:rPr>
              <a:t>(available through WSU digital library)</a:t>
            </a:r>
          </a:p>
          <a:p>
            <a:pPr marL="952500" lvl="1" indent="-495300" eaLnBrk="1" hangingPunct="1">
              <a:lnSpc>
                <a:spcPct val="80000"/>
              </a:lnSpc>
            </a:pPr>
            <a:r>
              <a:rPr lang="en-US" altLang="x-none" sz="1700" dirty="0"/>
              <a:t>Durbin, et al. Biological Sequence Analysis: Probabilistic Models of Protein and Nucleic Acids, 1999. ISBN: 0521629713 </a:t>
            </a:r>
          </a:p>
          <a:p>
            <a:pPr marL="952500" lvl="1" indent="-495300" eaLnBrk="1" hangingPunct="1">
              <a:lnSpc>
                <a:spcPct val="80000"/>
              </a:lnSpc>
            </a:pPr>
            <a:r>
              <a:rPr lang="en-US" altLang="x-none" sz="1700" dirty="0"/>
              <a:t>D. </a:t>
            </a:r>
            <a:r>
              <a:rPr lang="en-US" altLang="x-none" sz="1700" dirty="0" err="1"/>
              <a:t>Gusfield</a:t>
            </a:r>
            <a:r>
              <a:rPr lang="en-US" altLang="x-none" sz="1700" dirty="0"/>
              <a:t>. Algorithms on Strings, Trees, and Sequences: Computer Science and Computational Biology, 1997. ISBN: 0521585198 </a:t>
            </a:r>
          </a:p>
          <a:p>
            <a:pPr marL="952500" lvl="1" indent="-495300" eaLnBrk="1" hangingPunct="1">
              <a:lnSpc>
                <a:spcPct val="80000"/>
              </a:lnSpc>
              <a:buFont typeface="Wingdings" charset="2"/>
              <a:buNone/>
            </a:pPr>
            <a:endParaRPr lang="en-US" altLang="x-none" sz="1700" dirty="0"/>
          </a:p>
          <a:p>
            <a:pPr marL="533400" indent="-533400" eaLnBrk="1" hangingPunct="1">
              <a:lnSpc>
                <a:spcPct val="80000"/>
              </a:lnSpc>
            </a:pPr>
            <a:r>
              <a:rPr lang="en-US" altLang="x-none" sz="1800" dirty="0"/>
              <a:t>Other Useful References:</a:t>
            </a:r>
          </a:p>
          <a:p>
            <a:pPr marL="952500" lvl="1" indent="-495300" eaLnBrk="1" hangingPunct="1">
              <a:lnSpc>
                <a:spcPct val="80000"/>
              </a:lnSpc>
            </a:pPr>
            <a:r>
              <a:rPr lang="en-US" altLang="x-none" sz="1700" dirty="0"/>
              <a:t>C. Setubal and J. </a:t>
            </a:r>
            <a:r>
              <a:rPr lang="en-US" altLang="x-none" sz="1700" dirty="0" err="1"/>
              <a:t>Meidanis</a:t>
            </a:r>
            <a:r>
              <a:rPr lang="en-US" altLang="x-none" sz="1700" dirty="0"/>
              <a:t>. Introduction to Computational Molecular Biology, 1997. ISBN: 0534952623 </a:t>
            </a:r>
          </a:p>
          <a:p>
            <a:pPr marL="952500" lvl="1" indent="-495300" eaLnBrk="1" hangingPunct="1">
              <a:lnSpc>
                <a:spcPct val="80000"/>
              </a:lnSpc>
            </a:pPr>
            <a:r>
              <a:rPr lang="en-US" altLang="x-none" sz="1700" dirty="0"/>
              <a:t>M.S. Waterman. Introduction to Computational Biology, 1995. ISBN: 0412993910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x-none"/>
              <a:t>Prerequisites</a:t>
            </a:r>
          </a:p>
        </p:txBody>
      </p:sp>
      <p:sp>
        <p:nvSpPr>
          <p:cNvPr id="8195" name="Rectangle 3"/>
          <p:cNvSpPr>
            <a:spLocks noGrp="1" noChangeArrowheads="1"/>
          </p:cNvSpPr>
          <p:nvPr>
            <p:ph type="body" idx="1"/>
          </p:nvPr>
        </p:nvSpPr>
        <p:spPr/>
        <p:txBody>
          <a:bodyPr/>
          <a:lstStyle/>
          <a:p>
            <a:pPr eaLnBrk="1" hangingPunct="1"/>
            <a:r>
              <a:rPr lang="en-US" sz="2400" b="1" dirty="0" err="1"/>
              <a:t>Cpt</a:t>
            </a:r>
            <a:r>
              <a:rPr lang="en-US" sz="2400" b="1" dirty="0"/>
              <a:t> S </a:t>
            </a:r>
            <a:r>
              <a:rPr lang="en-US" sz="2400" b="1" dirty="0" smtClean="0"/>
              <a:t>223/233/215</a:t>
            </a:r>
            <a:r>
              <a:rPr lang="en-US" sz="2400" dirty="0" smtClean="0"/>
              <a:t> </a:t>
            </a:r>
            <a:r>
              <a:rPr lang="en-US" sz="2400" dirty="0"/>
              <a:t>or equivalent (advanced data structures)</a:t>
            </a:r>
          </a:p>
          <a:p>
            <a:pPr eaLnBrk="1" hangingPunct="1"/>
            <a:r>
              <a:rPr lang="en-US" sz="2400" b="1" dirty="0" err="1"/>
              <a:t>CptS</a:t>
            </a:r>
            <a:r>
              <a:rPr lang="en-US" sz="2400" b="1" dirty="0"/>
              <a:t> 350 </a:t>
            </a:r>
            <a:r>
              <a:rPr lang="en-US" sz="2400" dirty="0"/>
              <a:t>or equivalent (algorithm design &amp; analysis)</a:t>
            </a:r>
          </a:p>
          <a:p>
            <a:pPr eaLnBrk="1" hangingPunct="1"/>
            <a:endParaRPr lang="en-US" altLang="x-none" sz="2400" dirty="0"/>
          </a:p>
          <a:p>
            <a:pPr eaLnBrk="1" hangingPunct="1"/>
            <a:r>
              <a:rPr lang="en-US" altLang="x-none" sz="2400" dirty="0"/>
              <a:t>Familiarity with basic Probability fundamentals</a:t>
            </a:r>
          </a:p>
          <a:p>
            <a:pPr eaLnBrk="1" hangingPunct="1"/>
            <a:endParaRPr lang="en-US" altLang="x-none" sz="2400" dirty="0"/>
          </a:p>
          <a:p>
            <a:pPr eaLnBrk="1" hangingPunct="1"/>
            <a:r>
              <a:rPr lang="en-US" altLang="x-none" sz="2400" dirty="0"/>
              <a:t>Biological background </a:t>
            </a:r>
            <a:r>
              <a:rPr lang="en-US" altLang="x-none" sz="2400" dirty="0">
                <a:solidFill>
                  <a:srgbClr val="0033CC"/>
                </a:solidFill>
              </a:rPr>
              <a:t>NOT</a:t>
            </a:r>
            <a:r>
              <a:rPr lang="en-US" altLang="x-none" sz="2400" dirty="0"/>
              <a:t> required but an interest and inclination to learn is!</a:t>
            </a:r>
          </a:p>
          <a:p>
            <a:pPr eaLnBrk="1" hangingPunct="1"/>
            <a:endParaRPr lang="en-US" altLang="x-none" sz="2400" dirty="0"/>
          </a:p>
          <a:p>
            <a:pPr eaLnBrk="1" hangingPunct="1"/>
            <a:r>
              <a:rPr lang="en-US" altLang="x-none" sz="2400" dirty="0"/>
              <a:t>C/C++/</a:t>
            </a:r>
            <a:r>
              <a:rPr lang="en-US" altLang="x-none" sz="2400" dirty="0" smtClean="0"/>
              <a:t>Java/Python </a:t>
            </a:r>
            <a:r>
              <a:rPr lang="en-US" altLang="x-none" sz="2400" dirty="0"/>
              <a:t>programming experience</a:t>
            </a:r>
          </a:p>
          <a:p>
            <a:pPr lvl="1" eaLnBrk="1" hangingPunct="1"/>
            <a:r>
              <a:rPr lang="en-US" altLang="x-none" sz="2200" dirty="0" smtClean="0"/>
              <a:t>Perl </a:t>
            </a:r>
            <a:r>
              <a:rPr lang="en-US" altLang="x-none" sz="2200" b="1" dirty="0"/>
              <a:t>not </a:t>
            </a:r>
            <a:r>
              <a:rPr lang="en-US" altLang="x-none" sz="2200" dirty="0"/>
              <a:t>O.K.</a:t>
            </a:r>
          </a:p>
          <a:p>
            <a:pPr eaLnBrk="1" hangingPunct="1"/>
            <a:endParaRPr lang="en-US" altLang="x-none"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x-none"/>
              <a:t>Grading	(for Cpt S 571)</a:t>
            </a:r>
          </a:p>
        </p:txBody>
      </p:sp>
      <p:sp>
        <p:nvSpPr>
          <p:cNvPr id="9219" name="Rectangle 3"/>
          <p:cNvSpPr>
            <a:spLocks noGrp="1" noChangeArrowheads="1"/>
          </p:cNvSpPr>
          <p:nvPr>
            <p:ph type="body" idx="1"/>
          </p:nvPr>
        </p:nvSpPr>
        <p:spPr/>
        <p:txBody>
          <a:bodyPr/>
          <a:lstStyle/>
          <a:p>
            <a:pPr eaLnBrk="1" hangingPunct="1">
              <a:lnSpc>
                <a:spcPct val="90000"/>
              </a:lnSpc>
            </a:pPr>
            <a:r>
              <a:rPr lang="en-US" altLang="x-none" dirty="0"/>
              <a:t>Homework problems (10%)</a:t>
            </a:r>
          </a:p>
          <a:p>
            <a:pPr eaLnBrk="1" hangingPunct="1">
              <a:lnSpc>
                <a:spcPct val="90000"/>
              </a:lnSpc>
            </a:pPr>
            <a:r>
              <a:rPr lang="en-US" altLang="x-none" dirty="0"/>
              <a:t>3 Programming projects (52.5%)</a:t>
            </a:r>
          </a:p>
          <a:p>
            <a:pPr eaLnBrk="1" hangingPunct="1">
              <a:lnSpc>
                <a:spcPct val="90000"/>
              </a:lnSpc>
            </a:pPr>
            <a:r>
              <a:rPr lang="en-US" altLang="x-none" dirty="0"/>
              <a:t>1 Final Exam (17.5%)</a:t>
            </a:r>
          </a:p>
          <a:p>
            <a:pPr eaLnBrk="1" hangingPunct="1">
              <a:lnSpc>
                <a:spcPct val="90000"/>
              </a:lnSpc>
            </a:pPr>
            <a:r>
              <a:rPr lang="en-US" altLang="x-none" dirty="0"/>
              <a:t>Survey project (15%)	-  6 weeks</a:t>
            </a:r>
          </a:p>
          <a:p>
            <a:pPr lvl="1" eaLnBrk="1" hangingPunct="1">
              <a:lnSpc>
                <a:spcPct val="90000"/>
              </a:lnSpc>
            </a:pPr>
            <a:r>
              <a:rPr lang="en-US" altLang="x-none" dirty="0"/>
              <a:t>Propose papers and source material</a:t>
            </a:r>
          </a:p>
          <a:p>
            <a:pPr lvl="1" eaLnBrk="1" hangingPunct="1">
              <a:lnSpc>
                <a:spcPct val="90000"/>
              </a:lnSpc>
            </a:pPr>
            <a:r>
              <a:rPr lang="en-US" altLang="x-none" dirty="0"/>
              <a:t>Oral presentation (during the last 2 weeks of class)</a:t>
            </a:r>
          </a:p>
          <a:p>
            <a:pPr lvl="1" eaLnBrk="1" hangingPunct="1">
              <a:lnSpc>
                <a:spcPct val="90000"/>
              </a:lnSpc>
            </a:pPr>
            <a:r>
              <a:rPr lang="en-US" altLang="x-none" dirty="0"/>
              <a:t>5-page survey paper/report</a:t>
            </a:r>
          </a:p>
          <a:p>
            <a:pPr eaLnBrk="1" hangingPunct="1">
              <a:lnSpc>
                <a:spcPct val="90000"/>
              </a:lnSpc>
            </a:pPr>
            <a:r>
              <a:rPr lang="en-US" altLang="x-none" dirty="0"/>
              <a:t>Classroom participation (5%)</a:t>
            </a:r>
          </a:p>
          <a:p>
            <a:pPr eaLnBrk="1" hangingPunct="1">
              <a:lnSpc>
                <a:spcPct val="90000"/>
              </a:lnSpc>
            </a:pPr>
            <a:r>
              <a:rPr lang="en-US" altLang="x-none" dirty="0"/>
              <a:t>Grading policy: </a:t>
            </a:r>
            <a:r>
              <a:rPr lang="en-US" altLang="x-none" i="1" dirty="0"/>
              <a:t>curved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x-none"/>
              <a:t>Grading	(for Cpt S 471)</a:t>
            </a:r>
          </a:p>
        </p:txBody>
      </p:sp>
      <p:sp>
        <p:nvSpPr>
          <p:cNvPr id="10243" name="Rectangle 3"/>
          <p:cNvSpPr>
            <a:spLocks noGrp="1" noChangeArrowheads="1"/>
          </p:cNvSpPr>
          <p:nvPr>
            <p:ph type="body" idx="1"/>
          </p:nvPr>
        </p:nvSpPr>
        <p:spPr/>
        <p:txBody>
          <a:bodyPr/>
          <a:lstStyle/>
          <a:p>
            <a:pPr eaLnBrk="1" hangingPunct="1">
              <a:lnSpc>
                <a:spcPct val="90000"/>
              </a:lnSpc>
            </a:pPr>
            <a:r>
              <a:rPr lang="en-US" altLang="x-none" dirty="0"/>
              <a:t>Homework problems (12.5%)</a:t>
            </a:r>
          </a:p>
          <a:p>
            <a:pPr eaLnBrk="1" hangingPunct="1">
              <a:lnSpc>
                <a:spcPct val="90000"/>
              </a:lnSpc>
            </a:pPr>
            <a:r>
              <a:rPr lang="en-US" altLang="x-none" dirty="0"/>
              <a:t>3 Programming projects (62.5%)</a:t>
            </a:r>
          </a:p>
          <a:p>
            <a:pPr eaLnBrk="1" hangingPunct="1">
              <a:lnSpc>
                <a:spcPct val="90000"/>
              </a:lnSpc>
            </a:pPr>
            <a:r>
              <a:rPr lang="en-US" altLang="x-none" dirty="0"/>
              <a:t>1 Final Exam (20%)</a:t>
            </a:r>
          </a:p>
          <a:p>
            <a:pPr eaLnBrk="1" hangingPunct="1">
              <a:lnSpc>
                <a:spcPct val="90000"/>
              </a:lnSpc>
            </a:pPr>
            <a:r>
              <a:rPr lang="en-US" altLang="x-none" dirty="0"/>
              <a:t>Classroom participation (5%)</a:t>
            </a:r>
          </a:p>
          <a:p>
            <a:pPr eaLnBrk="1" hangingPunct="1">
              <a:lnSpc>
                <a:spcPct val="90000"/>
              </a:lnSpc>
            </a:pPr>
            <a:endParaRPr lang="en-US" altLang="x-none" dirty="0"/>
          </a:p>
          <a:p>
            <a:pPr eaLnBrk="1" hangingPunct="1">
              <a:lnSpc>
                <a:spcPct val="90000"/>
              </a:lnSpc>
              <a:buFont typeface="Wingdings" charset="2"/>
              <a:buNone/>
            </a:pPr>
            <a:r>
              <a:rPr lang="en-US" altLang="x-none" dirty="0"/>
              <a:t>(No Survey project)</a:t>
            </a:r>
          </a:p>
          <a:p>
            <a:pPr eaLnBrk="1" hangingPunct="1">
              <a:lnSpc>
                <a:spcPct val="90000"/>
              </a:lnSpc>
            </a:pPr>
            <a:endParaRPr lang="en-US" altLang="x-none" dirty="0"/>
          </a:p>
          <a:p>
            <a:pPr eaLnBrk="1" hangingPunct="1">
              <a:lnSpc>
                <a:spcPct val="90000"/>
              </a:lnSpc>
            </a:pPr>
            <a:r>
              <a:rPr lang="en-US" altLang="x-none" dirty="0"/>
              <a:t>Grading policy: </a:t>
            </a:r>
            <a:r>
              <a:rPr lang="en-US" altLang="x-none" i="1" dirty="0"/>
              <a:t>curved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x-none" dirty="0"/>
              <a:t>Course Webpage, Resources and Announcements </a:t>
            </a:r>
          </a:p>
        </p:txBody>
      </p:sp>
      <p:sp>
        <p:nvSpPr>
          <p:cNvPr id="11267" name="Rectangle 3"/>
          <p:cNvSpPr>
            <a:spLocks noGrp="1" noChangeArrowheads="1"/>
          </p:cNvSpPr>
          <p:nvPr>
            <p:ph type="body" idx="1"/>
          </p:nvPr>
        </p:nvSpPr>
        <p:spPr>
          <a:xfrm>
            <a:off x="914400" y="1600200"/>
            <a:ext cx="7924800" cy="4530725"/>
          </a:xfrm>
        </p:spPr>
        <p:txBody>
          <a:bodyPr/>
          <a:lstStyle/>
          <a:p>
            <a:pPr eaLnBrk="1" hangingPunct="1">
              <a:lnSpc>
                <a:spcPct val="80000"/>
              </a:lnSpc>
            </a:pPr>
            <a:r>
              <a:rPr lang="en-US" altLang="x-none" sz="2400" i="1" dirty="0">
                <a:hlinkClick r:id="rId3"/>
              </a:rPr>
              <a:t>http://www.eecs.wsu.edu/~ananth/CptS571</a:t>
            </a:r>
            <a:r>
              <a:rPr lang="en-US" altLang="x-none" sz="2400" i="1" dirty="0"/>
              <a:t>  </a:t>
            </a:r>
          </a:p>
          <a:p>
            <a:pPr lvl="1" eaLnBrk="1" hangingPunct="1">
              <a:lnSpc>
                <a:spcPct val="80000"/>
              </a:lnSpc>
            </a:pPr>
            <a:r>
              <a:rPr lang="en-US" altLang="x-none" sz="2200" dirty="0"/>
              <a:t>Contents to watch out for:</a:t>
            </a:r>
          </a:p>
          <a:p>
            <a:pPr lvl="2" eaLnBrk="1" hangingPunct="1">
              <a:lnSpc>
                <a:spcPct val="80000"/>
              </a:lnSpc>
            </a:pPr>
            <a:r>
              <a:rPr lang="en-US" altLang="x-none" sz="1900" dirty="0" err="1"/>
              <a:t>Homeworks</a:t>
            </a:r>
            <a:r>
              <a:rPr lang="en-US" altLang="x-none" sz="1900" dirty="0"/>
              <a:t>, projects</a:t>
            </a:r>
          </a:p>
          <a:p>
            <a:pPr lvl="2" eaLnBrk="1" hangingPunct="1">
              <a:lnSpc>
                <a:spcPct val="80000"/>
              </a:lnSpc>
            </a:pPr>
            <a:r>
              <a:rPr lang="en-US" altLang="x-none" sz="1900" dirty="0"/>
              <a:t>Survey project details</a:t>
            </a:r>
          </a:p>
          <a:p>
            <a:pPr lvl="2" eaLnBrk="1" hangingPunct="1">
              <a:lnSpc>
                <a:spcPct val="80000"/>
              </a:lnSpc>
            </a:pPr>
            <a:r>
              <a:rPr lang="en-US" altLang="x-none" sz="1900" dirty="0"/>
              <a:t>Lecture notes</a:t>
            </a:r>
          </a:p>
          <a:p>
            <a:pPr lvl="2" eaLnBrk="1" hangingPunct="1">
              <a:lnSpc>
                <a:spcPct val="80000"/>
              </a:lnSpc>
            </a:pPr>
            <a:r>
              <a:rPr lang="en-US" altLang="x-none" sz="1900" dirty="0"/>
              <a:t>Tentative course schedule</a:t>
            </a:r>
          </a:p>
          <a:p>
            <a:pPr lvl="2" eaLnBrk="1" hangingPunct="1">
              <a:lnSpc>
                <a:spcPct val="80000"/>
              </a:lnSpc>
            </a:pPr>
            <a:r>
              <a:rPr lang="en-US" altLang="x-none" sz="1900" dirty="0"/>
              <a:t>Links to several reference papers, handouts, and other useful web </a:t>
            </a:r>
            <a:r>
              <a:rPr lang="en-US" altLang="x-none" sz="1900" dirty="0" smtClean="0"/>
              <a:t>resources</a:t>
            </a:r>
            <a:endParaRPr lang="en-US" altLang="x-none" sz="2200" dirty="0"/>
          </a:p>
          <a:p>
            <a:pPr eaLnBrk="1" hangingPunct="1">
              <a:lnSpc>
                <a:spcPct val="80000"/>
              </a:lnSpc>
            </a:pPr>
            <a:r>
              <a:rPr lang="en-US" altLang="x-none" sz="2400" dirty="0"/>
              <a:t>For </a:t>
            </a:r>
            <a:r>
              <a:rPr lang="en-US" altLang="x-none" sz="2400" dirty="0" smtClean="0"/>
              <a:t>assignment </a:t>
            </a:r>
            <a:r>
              <a:rPr lang="en-US" altLang="x-none" sz="2400" dirty="0" err="1" smtClean="0"/>
              <a:t>dropbox</a:t>
            </a:r>
            <a:r>
              <a:rPr lang="en-US" altLang="x-none" sz="2400" dirty="0" smtClean="0"/>
              <a:t> and Zoom lectures and recordings access, use </a:t>
            </a:r>
            <a:r>
              <a:rPr lang="en-US" altLang="x-none" sz="2400" dirty="0"/>
              <a:t>WSU Blackboard: </a:t>
            </a:r>
            <a:r>
              <a:rPr lang="en-US" altLang="x-none" sz="2400" dirty="0">
                <a:hlinkClick r:id="rId4"/>
              </a:rPr>
              <a:t>https://learn.wsu.edu/</a:t>
            </a:r>
            <a:r>
              <a:rPr lang="en-US" altLang="x-none" sz="2400" dirty="0"/>
              <a:t> </a:t>
            </a:r>
          </a:p>
          <a:p>
            <a:pPr lvl="1" eaLnBrk="1" hangingPunct="1">
              <a:lnSpc>
                <a:spcPct val="80000"/>
              </a:lnSpc>
            </a:pPr>
            <a:endParaRPr lang="en-US" altLang="x-none" sz="2200" dirty="0"/>
          </a:p>
          <a:p>
            <a:pPr eaLnBrk="1" hangingPunct="1">
              <a:lnSpc>
                <a:spcPct val="80000"/>
              </a:lnSpc>
            </a:pPr>
            <a:r>
              <a:rPr lang="en-US" altLang="x-none" sz="2400" dirty="0"/>
              <a:t>All announcements &amp; Discussions will happen on Piazza: </a:t>
            </a:r>
            <a:r>
              <a:rPr lang="en-US" altLang="x-none" sz="2400" dirty="0">
                <a:hlinkClick r:id="rId5"/>
              </a:rPr>
              <a:t>https://piazza.com</a:t>
            </a:r>
            <a:r>
              <a:rPr lang="en-US" altLang="x-none" sz="2400" dirty="0"/>
              <a:t> </a:t>
            </a:r>
          </a:p>
          <a:p>
            <a:pPr eaLnBrk="1" hangingPunct="1">
              <a:lnSpc>
                <a:spcPct val="80000"/>
              </a:lnSpc>
            </a:pPr>
            <a:endParaRPr lang="en-US" altLang="x-none" sz="2400" dirty="0"/>
          </a:p>
          <a:p>
            <a:pPr eaLnBrk="1" hangingPunct="1">
              <a:lnSpc>
                <a:spcPct val="80000"/>
              </a:lnSpc>
            </a:pPr>
            <a:endParaRPr lang="en-US" altLang="x-none" sz="2400" dirty="0"/>
          </a:p>
          <a:p>
            <a:pPr lvl="1" eaLnBrk="1" hangingPunct="1">
              <a:lnSpc>
                <a:spcPct val="80000"/>
              </a:lnSpc>
              <a:buFont typeface="Wingdings" charset="2"/>
              <a:buNone/>
            </a:pPr>
            <a:endParaRPr lang="en-US" altLang="x-none" sz="2200" dirty="0"/>
          </a:p>
        </p:txBody>
      </p:sp>
      <p:sp>
        <p:nvSpPr>
          <p:cNvPr id="2" name="TextBox 1">
            <a:extLst>
              <a:ext uri="{FF2B5EF4-FFF2-40B4-BE49-F238E27FC236}">
                <a16:creationId xmlns:a16="http://schemas.microsoft.com/office/drawing/2014/main" id="{776CB222-E2BE-5748-97BA-F519C9D40AB5}"/>
              </a:ext>
            </a:extLst>
          </p:cNvPr>
          <p:cNvSpPr txBox="1"/>
          <p:nvPr/>
        </p:nvSpPr>
        <p:spPr>
          <a:xfrm>
            <a:off x="762000" y="6172200"/>
            <a:ext cx="5486400" cy="646331"/>
          </a:xfrm>
          <a:prstGeom prst="rect">
            <a:avLst/>
          </a:prstGeom>
          <a:noFill/>
          <a:ln>
            <a:solidFill>
              <a:schemeClr val="accent2">
                <a:lumMod val="40000"/>
                <a:lumOff val="60000"/>
              </a:schemeClr>
            </a:solidFill>
          </a:ln>
        </p:spPr>
        <p:txBody>
          <a:bodyPr wrap="square" rtlCol="0">
            <a:spAutoFit/>
          </a:bodyPr>
          <a:lstStyle/>
          <a:p>
            <a:r>
              <a:rPr lang="en-US" dirty="0">
                <a:solidFill>
                  <a:srgbClr val="FF0000"/>
                </a:solidFill>
              </a:rPr>
              <a:t>Please do NOT email me on my WSU email id unless both Piazza and Blackboard are down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382</TotalTime>
  <Words>1022</Words>
  <Application>Microsoft Office PowerPoint</Application>
  <PresentationFormat>On-screen Show (4:3)</PresentationFormat>
  <Paragraphs>161</Paragraphs>
  <Slides>14</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Book Antiqua</vt:lpstr>
      <vt:lpstr>Times New Roman</vt:lpstr>
      <vt:lpstr>Wingdings</vt:lpstr>
      <vt:lpstr>Layers</vt:lpstr>
      <vt:lpstr>Cpt S 471/571:  Computational Genomics</vt:lpstr>
      <vt:lpstr>Course Objectives</vt:lpstr>
      <vt:lpstr>Course Organization</vt:lpstr>
      <vt:lpstr>Course Focus</vt:lpstr>
      <vt:lpstr>Course Material </vt:lpstr>
      <vt:lpstr>Prerequisites</vt:lpstr>
      <vt:lpstr>Grading (for Cpt S 571)</vt:lpstr>
      <vt:lpstr>Grading (for Cpt S 471)</vt:lpstr>
      <vt:lpstr>Course Webpage, Resources and Announcements </vt:lpstr>
      <vt:lpstr>Classroom practices</vt:lpstr>
      <vt:lpstr>Homeworks &amp; Programming Projects</vt:lpstr>
      <vt:lpstr>Late Submission Policy</vt:lpstr>
      <vt:lpstr>Collaboration Policy</vt:lpstr>
      <vt:lpstr>Collaboration Policy</vt:lpstr>
    </vt:vector>
  </TitlesOfParts>
  <Company> EECS at WSU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Cpt S 580  Fundamental Algorithms in Computational Genomics</dc:title>
  <dc:creator>ananth</dc:creator>
  <cp:lastModifiedBy>Ananth Kalyanaraman</cp:lastModifiedBy>
  <cp:revision>124</cp:revision>
  <cp:lastPrinted>2017-01-08T16:25:02Z</cp:lastPrinted>
  <dcterms:created xsi:type="dcterms:W3CDTF">2006-12-21T19:24:16Z</dcterms:created>
  <dcterms:modified xsi:type="dcterms:W3CDTF">2021-01-20T20:41:22Z</dcterms:modified>
</cp:coreProperties>
</file>