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41"/>
  </p:notesMasterIdLst>
  <p:handoutMasterIdLst>
    <p:handoutMasterId r:id="rId42"/>
  </p:handoutMasterIdLst>
  <p:sldIdLst>
    <p:sldId id="256" r:id="rId3"/>
    <p:sldId id="377" r:id="rId4"/>
    <p:sldId id="383" r:id="rId5"/>
    <p:sldId id="380" r:id="rId6"/>
    <p:sldId id="369" r:id="rId7"/>
    <p:sldId id="370" r:id="rId8"/>
    <p:sldId id="371" r:id="rId9"/>
    <p:sldId id="372" r:id="rId10"/>
    <p:sldId id="373" r:id="rId11"/>
    <p:sldId id="379" r:id="rId12"/>
    <p:sldId id="364" r:id="rId13"/>
    <p:sldId id="365" r:id="rId14"/>
    <p:sldId id="366" r:id="rId15"/>
    <p:sldId id="367" r:id="rId16"/>
    <p:sldId id="368" r:id="rId17"/>
    <p:sldId id="378" r:id="rId18"/>
    <p:sldId id="327" r:id="rId19"/>
    <p:sldId id="329" r:id="rId20"/>
    <p:sldId id="351" r:id="rId21"/>
    <p:sldId id="331" r:id="rId22"/>
    <p:sldId id="353" r:id="rId23"/>
    <p:sldId id="354" r:id="rId24"/>
    <p:sldId id="355" r:id="rId25"/>
    <p:sldId id="374" r:id="rId26"/>
    <p:sldId id="375" r:id="rId27"/>
    <p:sldId id="381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76" r:id="rId37"/>
    <p:sldId id="382" r:id="rId38"/>
    <p:sldId id="326" r:id="rId39"/>
    <p:sldId id="350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3521E2-61F0-4843-8BE4-ACBA38150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89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007051-C13F-448C-AC70-10684DC2F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056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B01C02-DBD6-4D76-BEA5-62962D55B009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87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BD9992-72CB-4EC2-B957-11D3C68B6BEC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99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4FA600-FFB9-46B4-80FD-E4C6EC061143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-66675"/>
            <a:ext cx="4554538" cy="3416300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58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8510A7-41C1-410D-9CA1-B05BDAEE2B96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-66675"/>
            <a:ext cx="4554538" cy="3416300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23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5C0322-2AA5-4A79-B652-F23D6B4CFAA2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-66675"/>
            <a:ext cx="4554538" cy="34163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1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2FDF7F-CE15-4F00-8DBF-328D430645F3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13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0F15E5-8A42-459D-A07B-CDAF5DF0CE62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-66675"/>
            <a:ext cx="4554538" cy="34163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5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14B459-F09E-43C8-8326-1C1AA1E658B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01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874F3D-A475-44F0-8865-73C2D0BC324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55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35E32E-406C-4227-8683-B7B98BC6877C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20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D7BA22-CAED-48F3-8F6C-B256AEB239B2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A23FC2-DA5C-4502-B33E-3EBA3D304DF1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2993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A934BF-1E0C-47A4-8067-A331FAE91FBC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88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4AE28F-176F-4E5C-BD95-8ECEFDCBE241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20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EE968D-7877-4EBA-B0C0-7806D53842E9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381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79E93B-92B2-41C8-B535-B39DE5F69FC1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24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626515-A9A6-43CA-B120-D89306A419FB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28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2F2BFC-CE32-4B84-833F-13869335BF58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27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5FAFC3-1F1E-4678-B592-38F9B58ECEBC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62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BCB03D-0E32-468D-B41D-44F55CDFD93F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242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425DAA-2202-4E72-993F-CD3F094BB3A9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299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997FD3-6E79-4D4A-9332-A71C207A3950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7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15AD44-271D-4AA1-A220-32B3A2A0D05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1764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3CDC4B-9C18-44F6-B6EB-C60C079C2222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219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12A787-16D4-4B69-824D-ED8156E15185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16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30D98-2885-4C93-A3FB-6D27E1477A7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65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F91558-BDFF-43D9-A6E9-61A08A325202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46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6E87F2-2B84-40F1-8C84-0A384D48345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-66675"/>
            <a:ext cx="4556125" cy="34163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2789238"/>
            <a:ext cx="5738813" cy="5803900"/>
          </a:xfrm>
          <a:noFill/>
        </p:spPr>
        <p:txBody>
          <a:bodyPr/>
          <a:lstStyle/>
          <a:p>
            <a:pPr defTabSz="895350"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459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E56728-C2DC-46A1-98C4-F01795A67FA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10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DA456D-0C0D-43FA-A81E-A05697C88CBC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48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EC4DB5-54F2-444E-A02B-FE6D74B423A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5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0537-C7D4-480A-B152-58414CAAE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63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5332-6970-4039-8EBC-5E730CBE7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4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0B3D-2E2C-42B2-BA1F-E026E826A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89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4BD778-23D2-4FF3-B49E-83F4119D09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144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DCA7-BBAD-4699-ADB9-93EFA00D2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55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B51CA-FAC4-480B-8C18-F3FE962B7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320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04576-2525-440D-8E93-5E2E3DCEE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736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0746-6BD2-4743-8761-816C9B82E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56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82D4-96D1-4A88-BFE1-CE7BE80427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B7AA1-6701-42AF-BE59-DE7AD8AA8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445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8D728-A0F5-4D55-BA14-F635955D4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74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5D4F-E9D0-4021-BDC5-0AD1DEB5FC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39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8338-F971-4B1C-A4B8-7520E3506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170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60CD-BDEF-47B7-85A5-9FBD8907AA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730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DD9E7-06C4-444A-90A5-A3D04A378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951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90C0-759F-4E88-8D87-B55090051F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712A-D95D-48F1-A118-EE8A5E7FB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17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0EC8D-C6A8-46F6-8EED-51B3CF9B6D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07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2B3-9998-41C2-B0F6-9567A6B90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E7F1-9FF0-4DD9-838D-4C3A6676A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85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3416-29BE-41F3-BFAB-A9756A4D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8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7203-E7AC-42B1-B56B-21AAD1DB4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3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EE93-45A4-4C4A-9D8E-048DCD286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9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33DF6FC-140C-474D-9C59-E20139B62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E11D22B8-0D50-482A-B4D1-3DC9E0952B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5" r:id="rId12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rd.com/invite/TkMb3deW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hundhaus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52400" y="990600"/>
            <a:ext cx="88392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(1-1) C Review: Pointers, Arrays, Strings, &amp; </a:t>
            </a:r>
            <a:r>
              <a:rPr lang="en-US" altLang="en-US" dirty="0" err="1"/>
              <a:t>Structs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(January 10,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8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91A733-8C2D-4A56-B495-0AB84FB6849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array?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sequence of items that are contiguously allocated in memory</a:t>
            </a:r>
          </a:p>
          <a:p>
            <a:pPr eaLnBrk="1" hangingPunct="1"/>
            <a:r>
              <a:rPr lang="en-US" altLang="en-US" dirty="0"/>
              <a:t>All items in the array are of the same data type and of the same size</a:t>
            </a:r>
          </a:p>
          <a:p>
            <a:pPr eaLnBrk="1" hangingPunct="1"/>
            <a:r>
              <a:rPr lang="en-US" altLang="en-US" dirty="0"/>
              <a:t>All items are accessed by the same name, but a different index</a:t>
            </a:r>
          </a:p>
          <a:p>
            <a:pPr eaLnBrk="1" hangingPunct="1"/>
            <a:r>
              <a:rPr lang="en-US" altLang="en-US" dirty="0"/>
              <a:t>The length or </a:t>
            </a:r>
            <a:r>
              <a:rPr lang="en-US" altLang="en-US"/>
              <a:t>size is </a:t>
            </a:r>
            <a:r>
              <a:rPr lang="en-US" altLang="en-US" dirty="0"/>
              <a:t>fixed</a:t>
            </a:r>
          </a:p>
        </p:txBody>
      </p:sp>
    </p:spTree>
    <p:extLst>
      <p:ext uri="{BB962C8B-B14F-4D97-AF65-F5344CB8AC3E}">
        <p14:creationId xmlns:p14="http://schemas.microsoft.com/office/powerpoint/2010/main" val="13347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39B222-626B-4C6A-A8D4-59F4E04F420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About Arrays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array is a data structure</a:t>
            </a:r>
          </a:p>
          <a:p>
            <a:pPr lvl="1" eaLnBrk="1" hangingPunct="1"/>
            <a:r>
              <a:rPr lang="en-US" altLang="en-US"/>
              <a:t>A data structure is a way of storing and organizing data in memory so that it may be accessed and manipulated efficiently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6673FF-F8C0-4ED5-9D9F-49A1C45DE75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Uses for Arrays?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Store related information</a:t>
            </a:r>
          </a:p>
          <a:p>
            <a:pPr lvl="1" eaLnBrk="1" hangingPunct="1"/>
            <a:r>
              <a:rPr lang="en-US" altLang="en-US" dirty="0"/>
              <a:t>Student ID numbers</a:t>
            </a:r>
          </a:p>
          <a:p>
            <a:pPr lvl="1" eaLnBrk="1" hangingPunct="1"/>
            <a:r>
              <a:rPr lang="en-US" altLang="en-US" dirty="0"/>
              <a:t>Names of players on the Seattle Seahawks roster</a:t>
            </a:r>
          </a:p>
          <a:p>
            <a:pPr lvl="1" eaLnBrk="1" hangingPunct="1"/>
            <a:r>
              <a:rPr lang="en-US" altLang="en-US" dirty="0"/>
              <a:t>Scores for each combination in Yahtzee</a:t>
            </a:r>
          </a:p>
          <a:p>
            <a:pPr lvl="1" eaLnBrk="1" hangingPunct="1"/>
            <a:r>
              <a:rPr lang="en-US" altLang="en-US" dirty="0"/>
              <a:t>Many more…</a:t>
            </a:r>
          </a:p>
        </p:txBody>
      </p:sp>
    </p:spTree>
    <p:extLst>
      <p:ext uri="{BB962C8B-B14F-4D97-AF65-F5344CB8AC3E}">
        <p14:creationId xmlns:p14="http://schemas.microsoft.com/office/powerpoint/2010/main" val="750472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C2F870-0DCC-416E-8B15-5828B50FF91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Many Dimensions of an Array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single dimensional array is logically viewed as a linear structure</a:t>
            </a:r>
          </a:p>
          <a:p>
            <a:pPr eaLnBrk="1" hangingPunct="1"/>
            <a:r>
              <a:rPr lang="en-US" altLang="en-US"/>
              <a:t>A two dimensional array is logically viewed as a table consisting of rows and columns</a:t>
            </a:r>
          </a:p>
          <a:p>
            <a:pPr eaLnBrk="1" hangingPunct="1"/>
            <a:r>
              <a:rPr lang="en-US" altLang="en-US"/>
              <a:t>What about three, four, etc., dimensions?</a:t>
            </a:r>
          </a:p>
        </p:txBody>
      </p:sp>
    </p:spTree>
    <p:extLst>
      <p:ext uri="{BB962C8B-B14F-4D97-AF65-F5344CB8AC3E}">
        <p14:creationId xmlns:p14="http://schemas.microsoft.com/office/powerpoint/2010/main" val="324969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D825A9-2126-4276-81B9-A506FDC890D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Declaring a Single Dimensional Array (1)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6350" cy="3690938"/>
          </a:xfrm>
        </p:spPr>
        <p:txBody>
          <a:bodyPr/>
          <a:lstStyle/>
          <a:p>
            <a:pPr marL="463550" indent="-463550" defTabSz="1081088" eaLnBrk="1" hangingPunct="1"/>
            <a:r>
              <a:rPr lang="en-US" altLang="en-US" sz="2400"/>
              <a:t>Arrays are declared in much the same way as variables: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600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	</a:t>
            </a:r>
            <a:r>
              <a:rPr lang="en-US" altLang="en-US" sz="2400">
                <a:latin typeface="Courier New" panose="02070309020205020404" pitchFamily="49" charset="0"/>
              </a:rPr>
              <a:t>int a[6];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declares an array </a:t>
            </a:r>
            <a:r>
              <a:rPr lang="en-US" altLang="en-US" sz="2400">
                <a:latin typeface="Courier New" panose="02070309020205020404" pitchFamily="49" charset="0"/>
              </a:rPr>
              <a:t>a</a:t>
            </a:r>
            <a:r>
              <a:rPr lang="en-US" altLang="en-US" sz="2400"/>
              <a:t> with 6 cells that hold integers: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endParaRPr lang="en-US" altLang="en-US" sz="1200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Notice that array indexing begins at 0.</a:t>
            </a:r>
          </a:p>
        </p:txBody>
      </p:sp>
      <p:graphicFrame>
        <p:nvGraphicFramePr>
          <p:cNvPr id="628772" name="Group 36"/>
          <p:cNvGraphicFramePr>
            <a:graphicFrameLocks noGrp="1"/>
          </p:cNvGraphicFramePr>
          <p:nvPr/>
        </p:nvGraphicFramePr>
        <p:xfrm>
          <a:off x="1371600" y="4724400"/>
          <a:ext cx="6096000" cy="6858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10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15240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a[0]</a:t>
            </a:r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25908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a[1]</a:t>
            </a:r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35814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a[2]</a:t>
            </a:r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44958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a[3]</a:t>
            </a:r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54864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a[4]</a:t>
            </a:r>
          </a:p>
        </p:txBody>
      </p:sp>
      <p:sp>
        <p:nvSpPr>
          <p:cNvPr id="16411" name="Text Box 25"/>
          <p:cNvSpPr txBox="1">
            <a:spLocks noChangeArrowheads="1"/>
          </p:cNvSpPr>
          <p:nvPr/>
        </p:nvSpPr>
        <p:spPr bwMode="auto">
          <a:xfrm>
            <a:off x="6477000" y="4343400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a[5]</a:t>
            </a:r>
          </a:p>
        </p:txBody>
      </p:sp>
    </p:spTree>
    <p:extLst>
      <p:ext uri="{BB962C8B-B14F-4D97-AF65-F5344CB8AC3E}">
        <p14:creationId xmlns:p14="http://schemas.microsoft.com/office/powerpoint/2010/main" val="155921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76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9ABDD5-20E0-45DF-AD82-79236378DAE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/>
              <a:t>String Fundamentals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90000"/>
              </a:lnSpc>
            </a:pPr>
            <a:r>
              <a:rPr lang="en-US" altLang="en-US" sz="2400" dirty="0"/>
              <a:t>A string is a sequence of characters terminated by the null character (‘\0’)</a:t>
            </a:r>
          </a:p>
          <a:p>
            <a:pPr marL="915988" lvl="1" indent="-338138" defTabSz="1081088" eaLnBrk="1" hangingPunct="1">
              <a:lnSpc>
                <a:spcPct val="90000"/>
              </a:lnSpc>
            </a:pPr>
            <a:r>
              <a:rPr lang="en-US" altLang="en-US" sz="2000" dirty="0"/>
              <a:t>“This is a string” is considered a string literal</a:t>
            </a:r>
          </a:p>
          <a:p>
            <a:pPr marL="915988" lvl="1" indent="-338138" defTabSz="1081088" eaLnBrk="1" hangingPunct="1">
              <a:lnSpc>
                <a:spcPct val="90000"/>
              </a:lnSpc>
            </a:pPr>
            <a:r>
              <a:rPr lang="en-US" altLang="en-US" sz="2000" dirty="0"/>
              <a:t>A string may include letters, digits, and special characters</a:t>
            </a:r>
          </a:p>
          <a:p>
            <a:pPr marL="463550" indent="-463550" defTabSz="1081088" eaLnBrk="1" hangingPunct="1">
              <a:lnSpc>
                <a:spcPct val="90000"/>
              </a:lnSpc>
            </a:pPr>
            <a:r>
              <a:rPr lang="en-US" altLang="en-US" sz="2400" dirty="0"/>
              <a:t>A string may always be represented by a character array, but a character array is not always a string</a:t>
            </a:r>
          </a:p>
          <a:p>
            <a:pPr marL="463550" indent="-463550" defTabSz="1081088" eaLnBrk="1" hangingPunct="1">
              <a:lnSpc>
                <a:spcPct val="90000"/>
              </a:lnSpc>
            </a:pPr>
            <a:r>
              <a:rPr lang="en-US" altLang="en-US" sz="2400" dirty="0"/>
              <a:t>A string is accessed via a pointer to the first character in it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7C27BC-FE34-46EC-B82D-384A797B91A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dirty="0"/>
              <a:t>String Basics (1)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3724275"/>
          </a:xfrm>
        </p:spPr>
        <p:txBody>
          <a:bodyPr/>
          <a:lstStyle/>
          <a:p>
            <a:pPr marL="463550" indent="-463550" defTabSz="1081088" eaLnBrk="1" hangingPunct="1"/>
            <a:r>
              <a:rPr lang="en-US" altLang="en-US"/>
              <a:t>As with other data types, we can even initialize a string when we declare it: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/>
              <a:t>	 </a:t>
            </a:r>
            <a:r>
              <a:rPr lang="en-US" altLang="en-US" sz="1600">
                <a:latin typeface="Courier New" panose="02070309020205020404" pitchFamily="49" charset="0"/>
              </a:rPr>
              <a:t>char name[20] = “Bill Gates"; 	</a:t>
            </a:r>
            <a:endParaRPr lang="en-US" altLang="en-US" sz="24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 char *name = “Bill Gates";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 char name[] = {‘B’, ‘i’, ‘l’, ‘l’, ‘ ‘, ‘G’, ‘a’, ‘t’, ‘e’,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    ‘s’, ‘\0’;}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 // These are equivalent string declarations!</a:t>
            </a:r>
          </a:p>
          <a:p>
            <a:pPr marL="463550" indent="-463550" defTabSz="1081088" eaLnBrk="1" hangingPunct="1"/>
            <a:r>
              <a:rPr lang="en-US" altLang="en-US" sz="2400"/>
              <a:t>Here's what the memory allocated to </a:t>
            </a:r>
            <a:r>
              <a:rPr lang="en-US" altLang="en-US" sz="2400">
                <a:latin typeface="Courier New" panose="02070309020205020404" pitchFamily="49" charset="0"/>
              </a:rPr>
              <a:t>name</a:t>
            </a:r>
            <a:r>
              <a:rPr lang="en-US" altLang="en-US" sz="2400"/>
              <a:t> looks like after either of the above is executed: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1752600" y="5715000"/>
            <a:ext cx="6146800" cy="638175"/>
            <a:chOff x="144" y="1872"/>
            <a:chExt cx="3872" cy="402"/>
          </a:xfrm>
        </p:grpSpPr>
        <p:sp>
          <p:nvSpPr>
            <p:cNvPr id="12298" name="Rectangle 5"/>
            <p:cNvSpPr>
              <a:spLocks noChangeArrowheads="1"/>
            </p:cNvSpPr>
            <p:nvPr/>
          </p:nvSpPr>
          <p:spPr bwMode="auto">
            <a:xfrm>
              <a:off x="145" y="1872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B</a:t>
              </a:r>
            </a:p>
          </p:txBody>
        </p:sp>
        <p:sp>
          <p:nvSpPr>
            <p:cNvPr id="12299" name="Rectangle 6"/>
            <p:cNvSpPr>
              <a:spLocks noChangeArrowheads="1"/>
            </p:cNvSpPr>
            <p:nvPr/>
          </p:nvSpPr>
          <p:spPr bwMode="auto">
            <a:xfrm>
              <a:off x="336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i</a:t>
              </a:r>
            </a:p>
          </p:txBody>
        </p:sp>
        <p:sp>
          <p:nvSpPr>
            <p:cNvPr id="12300" name="Rectangle 7"/>
            <p:cNvSpPr>
              <a:spLocks noChangeArrowheads="1"/>
            </p:cNvSpPr>
            <p:nvPr/>
          </p:nvSpPr>
          <p:spPr bwMode="auto">
            <a:xfrm>
              <a:off x="528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l</a:t>
              </a:r>
            </a:p>
          </p:txBody>
        </p:sp>
        <p:sp>
          <p:nvSpPr>
            <p:cNvPr id="12301" name="Rectangle 8"/>
            <p:cNvSpPr>
              <a:spLocks noChangeArrowheads="1"/>
            </p:cNvSpPr>
            <p:nvPr/>
          </p:nvSpPr>
          <p:spPr bwMode="auto">
            <a:xfrm>
              <a:off x="722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l</a:t>
              </a:r>
            </a:p>
          </p:txBody>
        </p:sp>
        <p:sp>
          <p:nvSpPr>
            <p:cNvPr id="12302" name="Rectangle 9"/>
            <p:cNvSpPr>
              <a:spLocks noChangeArrowheads="1"/>
            </p:cNvSpPr>
            <p:nvPr/>
          </p:nvSpPr>
          <p:spPr bwMode="auto">
            <a:xfrm>
              <a:off x="912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 b="1">
                <a:solidFill>
                  <a:schemeClr val="bg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2303" name="Rectangle 10"/>
            <p:cNvSpPr>
              <a:spLocks noChangeArrowheads="1"/>
            </p:cNvSpPr>
            <p:nvPr/>
          </p:nvSpPr>
          <p:spPr bwMode="auto">
            <a:xfrm>
              <a:off x="1106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G</a:t>
              </a:r>
            </a:p>
          </p:txBody>
        </p:sp>
        <p:sp>
          <p:nvSpPr>
            <p:cNvPr id="12304" name="Rectangle 11"/>
            <p:cNvSpPr>
              <a:spLocks noChangeArrowheads="1"/>
            </p:cNvSpPr>
            <p:nvPr/>
          </p:nvSpPr>
          <p:spPr bwMode="auto">
            <a:xfrm>
              <a:off x="1298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a</a:t>
              </a:r>
            </a:p>
          </p:txBody>
        </p:sp>
        <p:sp>
          <p:nvSpPr>
            <p:cNvPr id="12305" name="Rectangle 12"/>
            <p:cNvSpPr>
              <a:spLocks noChangeArrowheads="1"/>
            </p:cNvSpPr>
            <p:nvPr/>
          </p:nvSpPr>
          <p:spPr bwMode="auto">
            <a:xfrm>
              <a:off x="1490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t</a:t>
              </a:r>
            </a:p>
          </p:txBody>
        </p:sp>
        <p:sp>
          <p:nvSpPr>
            <p:cNvPr id="12306" name="Rectangle 13"/>
            <p:cNvSpPr>
              <a:spLocks noChangeArrowheads="1"/>
            </p:cNvSpPr>
            <p:nvPr/>
          </p:nvSpPr>
          <p:spPr bwMode="auto">
            <a:xfrm>
              <a:off x="1682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e</a:t>
              </a:r>
            </a:p>
          </p:txBody>
        </p:sp>
        <p:sp>
          <p:nvSpPr>
            <p:cNvPr id="12307" name="Rectangle 14"/>
            <p:cNvSpPr>
              <a:spLocks noChangeArrowheads="1"/>
            </p:cNvSpPr>
            <p:nvPr/>
          </p:nvSpPr>
          <p:spPr bwMode="auto">
            <a:xfrm>
              <a:off x="1874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s</a:t>
              </a:r>
            </a:p>
          </p:txBody>
        </p:sp>
        <p:sp>
          <p:nvSpPr>
            <p:cNvPr id="12308" name="Rectangle 15"/>
            <p:cNvSpPr>
              <a:spLocks noChangeArrowheads="1"/>
            </p:cNvSpPr>
            <p:nvPr/>
          </p:nvSpPr>
          <p:spPr bwMode="auto">
            <a:xfrm>
              <a:off x="2066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\0</a:t>
              </a:r>
            </a:p>
          </p:txBody>
        </p:sp>
        <p:sp>
          <p:nvSpPr>
            <p:cNvPr id="12309" name="Rectangle 16"/>
            <p:cNvSpPr>
              <a:spLocks noChangeArrowheads="1"/>
            </p:cNvSpPr>
            <p:nvPr/>
          </p:nvSpPr>
          <p:spPr bwMode="auto">
            <a:xfrm>
              <a:off x="2256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0" name="Rectangle 17"/>
            <p:cNvSpPr>
              <a:spLocks noChangeArrowheads="1"/>
            </p:cNvSpPr>
            <p:nvPr/>
          </p:nvSpPr>
          <p:spPr bwMode="auto">
            <a:xfrm>
              <a:off x="2448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1" name="Rectangle 18"/>
            <p:cNvSpPr>
              <a:spLocks noChangeArrowheads="1"/>
            </p:cNvSpPr>
            <p:nvPr/>
          </p:nvSpPr>
          <p:spPr bwMode="auto">
            <a:xfrm>
              <a:off x="2640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2" name="Rectangle 19"/>
            <p:cNvSpPr>
              <a:spLocks noChangeArrowheads="1"/>
            </p:cNvSpPr>
            <p:nvPr/>
          </p:nvSpPr>
          <p:spPr bwMode="auto">
            <a:xfrm>
              <a:off x="2834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3" name="Rectangle 20"/>
            <p:cNvSpPr>
              <a:spLocks noChangeArrowheads="1"/>
            </p:cNvSpPr>
            <p:nvPr/>
          </p:nvSpPr>
          <p:spPr bwMode="auto">
            <a:xfrm>
              <a:off x="3024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4" name="Rectangle 21"/>
            <p:cNvSpPr>
              <a:spLocks noChangeArrowheads="1"/>
            </p:cNvSpPr>
            <p:nvPr/>
          </p:nvSpPr>
          <p:spPr bwMode="auto">
            <a:xfrm>
              <a:off x="3218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15" name="Rectangle 22"/>
            <p:cNvSpPr>
              <a:spLocks noChangeArrowheads="1"/>
            </p:cNvSpPr>
            <p:nvPr/>
          </p:nvSpPr>
          <p:spPr bwMode="auto">
            <a:xfrm>
              <a:off x="3410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2316" name="Rectangle 23"/>
            <p:cNvSpPr>
              <a:spLocks noChangeArrowheads="1"/>
            </p:cNvSpPr>
            <p:nvPr/>
          </p:nvSpPr>
          <p:spPr bwMode="auto">
            <a:xfrm>
              <a:off x="3602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7" name="Rectangle 24"/>
            <p:cNvSpPr>
              <a:spLocks noChangeArrowheads="1"/>
            </p:cNvSpPr>
            <p:nvPr/>
          </p:nvSpPr>
          <p:spPr bwMode="auto">
            <a:xfrm>
              <a:off x="3794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8" name="Rectangle 25"/>
            <p:cNvSpPr>
              <a:spLocks noChangeArrowheads="1"/>
            </p:cNvSpPr>
            <p:nvPr/>
          </p:nvSpPr>
          <p:spPr bwMode="auto">
            <a:xfrm>
              <a:off x="3218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19" name="Rectangle 26"/>
            <p:cNvSpPr>
              <a:spLocks noChangeArrowheads="1"/>
            </p:cNvSpPr>
            <p:nvPr/>
          </p:nvSpPr>
          <p:spPr bwMode="auto">
            <a:xfrm>
              <a:off x="3410" y="1875"/>
              <a:ext cx="190" cy="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?</a:t>
              </a:r>
            </a:p>
          </p:txBody>
        </p:sp>
        <p:sp>
          <p:nvSpPr>
            <p:cNvPr id="12320" name="Text Box 27"/>
            <p:cNvSpPr txBox="1">
              <a:spLocks noChangeArrowheads="1"/>
            </p:cNvSpPr>
            <p:nvPr/>
          </p:nvSpPr>
          <p:spPr bwMode="auto">
            <a:xfrm>
              <a:off x="144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12321" name="Text Box 28"/>
            <p:cNvSpPr txBox="1">
              <a:spLocks noChangeArrowheads="1"/>
            </p:cNvSpPr>
            <p:nvPr/>
          </p:nvSpPr>
          <p:spPr bwMode="auto">
            <a:xfrm>
              <a:off x="336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12322" name="Text Box 29"/>
            <p:cNvSpPr txBox="1">
              <a:spLocks noChangeArrowheads="1"/>
            </p:cNvSpPr>
            <p:nvPr/>
          </p:nvSpPr>
          <p:spPr bwMode="auto">
            <a:xfrm>
              <a:off x="536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2</a:t>
              </a:r>
            </a:p>
          </p:txBody>
        </p:sp>
        <p:sp>
          <p:nvSpPr>
            <p:cNvPr id="12323" name="Text Box 30"/>
            <p:cNvSpPr txBox="1">
              <a:spLocks noChangeArrowheads="1"/>
            </p:cNvSpPr>
            <p:nvPr/>
          </p:nvSpPr>
          <p:spPr bwMode="auto">
            <a:xfrm>
              <a:off x="736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3</a:t>
              </a:r>
            </a:p>
          </p:txBody>
        </p:sp>
        <p:sp>
          <p:nvSpPr>
            <p:cNvPr id="12324" name="Text Box 31"/>
            <p:cNvSpPr txBox="1">
              <a:spLocks noChangeArrowheads="1"/>
            </p:cNvSpPr>
            <p:nvPr/>
          </p:nvSpPr>
          <p:spPr bwMode="auto">
            <a:xfrm>
              <a:off x="912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4</a:t>
              </a:r>
            </a:p>
          </p:txBody>
        </p:sp>
        <p:sp>
          <p:nvSpPr>
            <p:cNvPr id="12325" name="Text Box 32"/>
            <p:cNvSpPr txBox="1">
              <a:spLocks noChangeArrowheads="1"/>
            </p:cNvSpPr>
            <p:nvPr/>
          </p:nvSpPr>
          <p:spPr bwMode="auto">
            <a:xfrm>
              <a:off x="1104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5</a:t>
              </a:r>
            </a:p>
          </p:txBody>
        </p:sp>
        <p:sp>
          <p:nvSpPr>
            <p:cNvPr id="12326" name="Text Box 33"/>
            <p:cNvSpPr txBox="1">
              <a:spLocks noChangeArrowheads="1"/>
            </p:cNvSpPr>
            <p:nvPr/>
          </p:nvSpPr>
          <p:spPr bwMode="auto">
            <a:xfrm>
              <a:off x="1296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6</a:t>
              </a:r>
            </a:p>
          </p:txBody>
        </p:sp>
        <p:sp>
          <p:nvSpPr>
            <p:cNvPr id="12327" name="Text Box 34"/>
            <p:cNvSpPr txBox="1">
              <a:spLocks noChangeArrowheads="1"/>
            </p:cNvSpPr>
            <p:nvPr/>
          </p:nvSpPr>
          <p:spPr bwMode="auto">
            <a:xfrm>
              <a:off x="1488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7</a:t>
              </a:r>
            </a:p>
          </p:txBody>
        </p:sp>
        <p:sp>
          <p:nvSpPr>
            <p:cNvPr id="12328" name="Text Box 35"/>
            <p:cNvSpPr txBox="1">
              <a:spLocks noChangeArrowheads="1"/>
            </p:cNvSpPr>
            <p:nvPr/>
          </p:nvSpPr>
          <p:spPr bwMode="auto">
            <a:xfrm>
              <a:off x="1680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8</a:t>
              </a:r>
            </a:p>
          </p:txBody>
        </p:sp>
        <p:sp>
          <p:nvSpPr>
            <p:cNvPr id="12329" name="Text Box 36"/>
            <p:cNvSpPr txBox="1">
              <a:spLocks noChangeArrowheads="1"/>
            </p:cNvSpPr>
            <p:nvPr/>
          </p:nvSpPr>
          <p:spPr bwMode="auto">
            <a:xfrm>
              <a:off x="1872" y="2112"/>
              <a:ext cx="192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9</a:t>
              </a:r>
            </a:p>
          </p:txBody>
        </p:sp>
        <p:sp>
          <p:nvSpPr>
            <p:cNvPr id="12330" name="Text Box 37"/>
            <p:cNvSpPr txBox="1">
              <a:spLocks noChangeArrowheads="1"/>
            </p:cNvSpPr>
            <p:nvPr/>
          </p:nvSpPr>
          <p:spPr bwMode="auto">
            <a:xfrm>
              <a:off x="2048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10</a:t>
              </a:r>
            </a:p>
          </p:txBody>
        </p:sp>
        <p:sp>
          <p:nvSpPr>
            <p:cNvPr id="12331" name="Text Box 38"/>
            <p:cNvSpPr txBox="1">
              <a:spLocks noChangeArrowheads="1"/>
            </p:cNvSpPr>
            <p:nvPr/>
          </p:nvSpPr>
          <p:spPr bwMode="auto">
            <a:xfrm>
              <a:off x="2224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11</a:t>
              </a:r>
            </a:p>
          </p:txBody>
        </p:sp>
        <p:sp>
          <p:nvSpPr>
            <p:cNvPr id="12332" name="Text Box 39"/>
            <p:cNvSpPr txBox="1">
              <a:spLocks noChangeArrowheads="1"/>
            </p:cNvSpPr>
            <p:nvPr/>
          </p:nvSpPr>
          <p:spPr bwMode="auto">
            <a:xfrm>
              <a:off x="2432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12</a:t>
              </a:r>
            </a:p>
          </p:txBody>
        </p:sp>
        <p:sp>
          <p:nvSpPr>
            <p:cNvPr id="12333" name="Text Box 40"/>
            <p:cNvSpPr txBox="1">
              <a:spLocks noChangeArrowheads="1"/>
            </p:cNvSpPr>
            <p:nvPr/>
          </p:nvSpPr>
          <p:spPr bwMode="auto">
            <a:xfrm>
              <a:off x="2624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13</a:t>
              </a:r>
            </a:p>
          </p:txBody>
        </p:sp>
        <p:sp>
          <p:nvSpPr>
            <p:cNvPr id="12334" name="Text Box 41"/>
            <p:cNvSpPr txBox="1">
              <a:spLocks noChangeArrowheads="1"/>
            </p:cNvSpPr>
            <p:nvPr/>
          </p:nvSpPr>
          <p:spPr bwMode="auto">
            <a:xfrm>
              <a:off x="2816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14</a:t>
              </a:r>
            </a:p>
          </p:txBody>
        </p:sp>
        <p:sp>
          <p:nvSpPr>
            <p:cNvPr id="12335" name="Text Box 42"/>
            <p:cNvSpPr txBox="1">
              <a:spLocks noChangeArrowheads="1"/>
            </p:cNvSpPr>
            <p:nvPr/>
          </p:nvSpPr>
          <p:spPr bwMode="auto">
            <a:xfrm>
              <a:off x="2992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15</a:t>
              </a:r>
            </a:p>
          </p:txBody>
        </p:sp>
        <p:sp>
          <p:nvSpPr>
            <p:cNvPr id="12336" name="Text Box 43"/>
            <p:cNvSpPr txBox="1">
              <a:spLocks noChangeArrowheads="1"/>
            </p:cNvSpPr>
            <p:nvPr/>
          </p:nvSpPr>
          <p:spPr bwMode="auto">
            <a:xfrm>
              <a:off x="3192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16</a:t>
              </a:r>
            </a:p>
          </p:txBody>
        </p:sp>
        <p:sp>
          <p:nvSpPr>
            <p:cNvPr id="12337" name="Text Box 44"/>
            <p:cNvSpPr txBox="1">
              <a:spLocks noChangeArrowheads="1"/>
            </p:cNvSpPr>
            <p:nvPr/>
          </p:nvSpPr>
          <p:spPr bwMode="auto">
            <a:xfrm>
              <a:off x="3376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17</a:t>
              </a:r>
            </a:p>
          </p:txBody>
        </p:sp>
        <p:sp>
          <p:nvSpPr>
            <p:cNvPr id="12338" name="Text Box 45"/>
            <p:cNvSpPr txBox="1">
              <a:spLocks noChangeArrowheads="1"/>
            </p:cNvSpPr>
            <p:nvPr/>
          </p:nvSpPr>
          <p:spPr bwMode="auto">
            <a:xfrm>
              <a:off x="3584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18</a:t>
              </a:r>
            </a:p>
          </p:txBody>
        </p:sp>
        <p:sp>
          <p:nvSpPr>
            <p:cNvPr id="12339" name="Text Box 46"/>
            <p:cNvSpPr txBox="1">
              <a:spLocks noChangeArrowheads="1"/>
            </p:cNvSpPr>
            <p:nvPr/>
          </p:nvSpPr>
          <p:spPr bwMode="auto">
            <a:xfrm>
              <a:off x="3776" y="2112"/>
              <a:ext cx="240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hlink"/>
                  </a:solidFill>
                  <a:latin typeface="Courier New" panose="02070309020205020404" pitchFamily="49" charset="0"/>
                </a:rPr>
                <a:t>19</a:t>
              </a:r>
            </a:p>
          </p:txBody>
        </p:sp>
      </p:grpSp>
      <p:sp>
        <p:nvSpPr>
          <p:cNvPr id="12295" name="Text Box 47"/>
          <p:cNvSpPr txBox="1">
            <a:spLocks noChangeArrowheads="1"/>
          </p:cNvSpPr>
          <p:nvPr/>
        </p:nvSpPr>
        <p:spPr bwMode="auto">
          <a:xfrm>
            <a:off x="1066800" y="5715000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name</a:t>
            </a:r>
          </a:p>
        </p:txBody>
      </p:sp>
      <p:sp>
        <p:nvSpPr>
          <p:cNvPr id="12296" name="Text Box 48"/>
          <p:cNvSpPr txBox="1">
            <a:spLocks noChangeArrowheads="1"/>
          </p:cNvSpPr>
          <p:nvPr/>
        </p:nvSpPr>
        <p:spPr bwMode="auto">
          <a:xfrm>
            <a:off x="3733800" y="5181600"/>
            <a:ext cx="4419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hlink"/>
                </a:solidFill>
                <a:latin typeface="Comic Sans MS" panose="030F0702030302020204" pitchFamily="66" charset="0"/>
              </a:rPr>
              <a:t>null character (terminates all strings)</a:t>
            </a:r>
          </a:p>
        </p:txBody>
      </p:sp>
      <p:sp>
        <p:nvSpPr>
          <p:cNvPr id="12297" name="Line 49"/>
          <p:cNvSpPr>
            <a:spLocks noChangeShapeType="1"/>
          </p:cNvSpPr>
          <p:nvPr/>
        </p:nvSpPr>
        <p:spPr bwMode="auto">
          <a:xfrm flipH="1">
            <a:off x="4953000" y="5410200"/>
            <a:ext cx="4572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8B0B7E-C1E6-4B0F-A24C-3F7538324E9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String Basics (2)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a variable of type </a:t>
            </a:r>
            <a:r>
              <a:rPr lang="en-US" altLang="en-US">
                <a:latin typeface="Courier New" panose="02070309020205020404" pitchFamily="49" charset="0"/>
              </a:rPr>
              <a:t>char*</a:t>
            </a:r>
            <a:r>
              <a:rPr lang="en-US" altLang="en-US"/>
              <a:t> is initialized with a string literal, it may be placed in memory where the string can’t be modified</a:t>
            </a:r>
          </a:p>
          <a:p>
            <a:pPr eaLnBrk="1" hangingPunct="1"/>
            <a:r>
              <a:rPr lang="en-US" altLang="en-US"/>
              <a:t>If you want to ensure modifiability of a string store it into a character array when initializing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Review on Critical C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Arrays</a:t>
            </a:r>
          </a:p>
          <a:p>
            <a:r>
              <a:rPr lang="en-US" dirty="0"/>
              <a:t>Strings</a:t>
            </a:r>
          </a:p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5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0467F5-7844-4CFF-B267-FF99325BAEF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dirty="0"/>
              <a:t>String Basics (3)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70000"/>
              </a:lnSpc>
            </a:pPr>
            <a:r>
              <a:rPr lang="en-US" altLang="en-US" sz="2400"/>
              <a:t>Arrays of Strings</a:t>
            </a:r>
          </a:p>
          <a:p>
            <a:pPr marL="915988" lvl="1" indent="-338138" defTabSz="1081088" eaLnBrk="1" hangingPunct="1">
              <a:lnSpc>
                <a:spcPct val="70000"/>
              </a:lnSpc>
            </a:pPr>
            <a:r>
              <a:rPr lang="en-US" altLang="en-US" sz="2000"/>
              <a:t>Suppose we want to store a list of students in a class</a:t>
            </a:r>
          </a:p>
          <a:p>
            <a:pPr marL="915988" lvl="1" indent="-338138" defTabSz="1081088" eaLnBrk="1" hangingPunct="1">
              <a:lnSpc>
                <a:spcPct val="70000"/>
              </a:lnSpc>
            </a:pPr>
            <a:r>
              <a:rPr lang="en-US" altLang="en-US" sz="2000"/>
              <a:t>We can do this by declaring an array of strings, one row for each student name:</a:t>
            </a:r>
          </a:p>
          <a:p>
            <a:pPr marL="915988" lvl="1" indent="-338138" defTabSz="1081088" eaLnBrk="1" hangingPunct="1">
              <a:lnSpc>
                <a:spcPct val="70000"/>
              </a:lnSpc>
              <a:buFontTx/>
              <a:buNone/>
            </a:pPr>
            <a:r>
              <a:rPr lang="en-US" altLang="en-US" sz="2000"/>
              <a:t>	</a:t>
            </a:r>
            <a:br>
              <a:rPr lang="en-US" altLang="en-US" sz="2000"/>
            </a:br>
            <a:r>
              <a:rPr lang="en-US" altLang="en-US" sz="1400">
                <a:latin typeface="Courier New" panose="02070309020205020404" pitchFamily="49" charset="0"/>
              </a:rPr>
              <a:t>#define NUM_STUDENTS 5</a:t>
            </a:r>
            <a:br>
              <a:rPr lang="en-US" altLang="en-US" sz="1400">
                <a:latin typeface="Courier New" panose="02070309020205020404" pitchFamily="49" charset="0"/>
              </a:rPr>
            </a:br>
            <a:r>
              <a:rPr lang="en-US" altLang="en-US" sz="1400">
                <a:latin typeface="Courier New" panose="02070309020205020404" pitchFamily="49" charset="0"/>
              </a:rPr>
              <a:t>#define MAX_NAME_LENGTH 31</a:t>
            </a:r>
            <a:br>
              <a:rPr lang="en-US" altLang="en-US" sz="1400">
                <a:latin typeface="Courier New" panose="02070309020205020404" pitchFamily="49" charset="0"/>
              </a:rPr>
            </a:br>
            <a:r>
              <a:rPr lang="en-US" altLang="en-US" sz="1400">
                <a:latin typeface="Courier New" panose="02070309020205020404" pitchFamily="49" charset="0"/>
              </a:rPr>
              <a:t>char student_names[NUM_STUDENTS][MAX_NAME_LENGTH];</a:t>
            </a:r>
          </a:p>
          <a:p>
            <a:pPr marL="915988" lvl="1" indent="-338138" defTabSz="1081088" eaLnBrk="1" hangingPunct="1">
              <a:lnSpc>
                <a:spcPct val="70000"/>
              </a:lnSpc>
              <a:buFontTx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marL="915988" lvl="1" indent="-338138" defTabSz="1081088" eaLnBrk="1" hangingPunct="1">
              <a:lnSpc>
                <a:spcPct val="70000"/>
              </a:lnSpc>
            </a:pPr>
            <a:r>
              <a:rPr lang="en-US" altLang="en-US" sz="1800"/>
              <a:t>We can initialize an array of strings "in line":</a:t>
            </a:r>
          </a:p>
          <a:p>
            <a:pPr marL="915988" lvl="1" indent="-338138" defTabSz="1081088" eaLnBrk="1" hangingPunct="1">
              <a:lnSpc>
                <a:spcPct val="70000"/>
              </a:lnSpc>
              <a:buFontTx/>
              <a:buNone/>
            </a:pPr>
            <a:r>
              <a:rPr lang="en-US" altLang="en-US" sz="1800"/>
              <a:t>	</a:t>
            </a:r>
            <a:r>
              <a:rPr lang="en-US" altLang="en-US" sz="1400">
                <a:latin typeface="Courier New" panose="02070309020205020404" pitchFamily="49" charset="0"/>
              </a:rPr>
              <a:t>char student_names[NUM_STUDENTS][MAX_NAME_LENGTH] = </a:t>
            </a:r>
          </a:p>
          <a:p>
            <a:pPr marL="915988" lvl="1" indent="-338138" defTabSz="1081088" eaLnBrk="1" hangingPunct="1">
              <a:lnSpc>
                <a:spcPct val="70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{"John Doe", "Jane Smith", "Sandra Connor", "Damien White",</a:t>
            </a:r>
          </a:p>
          <a:p>
            <a:pPr marL="915988" lvl="1" indent="-338138" defTabSz="1081088" eaLnBrk="1" hangingPunct="1">
              <a:lnSpc>
                <a:spcPct val="70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"Metilda Cougar"};</a:t>
            </a:r>
          </a:p>
          <a:p>
            <a:pPr marL="915988" lvl="1" indent="-338138" defTabSz="1081088" eaLnBrk="1" hangingPunct="1">
              <a:lnSpc>
                <a:spcPct val="70000"/>
              </a:lnSpc>
            </a:pPr>
            <a:endParaRPr lang="en-US" altLang="en-US" sz="1400">
              <a:latin typeface="Courier New" panose="02070309020205020404" pitchFamily="49" charset="0"/>
            </a:endParaRPr>
          </a:p>
          <a:p>
            <a:pPr marL="915988" lvl="1" indent="-338138" defTabSz="1081088" eaLnBrk="1" hangingPunct="1">
              <a:lnSpc>
                <a:spcPct val="70000"/>
              </a:lnSpc>
            </a:pPr>
            <a:r>
              <a:rPr lang="en-US" altLang="en-US" sz="2000"/>
              <a:t>In most cases, however, we're probably going to want to read the names in from the keyboard or a file…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F948F1-C37E-4E4B-AE92-BA12CE0AD2E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String Basics (4)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Use </a:t>
            </a:r>
            <a:r>
              <a:rPr lang="en-US" altLang="en-US" sz="2400">
                <a:latin typeface="Courier New" panose="02070309020205020404" pitchFamily="49" charset="0"/>
              </a:rPr>
              <a:t>gets()</a:t>
            </a:r>
            <a:r>
              <a:rPr lang="en-US" altLang="en-US" sz="2400"/>
              <a:t> to read a complete line, including whitespace, from the keyboard until the &lt;enter&gt; key is pressed; the &lt;enter&gt; is not included as part of the string</a:t>
            </a:r>
          </a:p>
          <a:p>
            <a:pPr lvl="1" eaLnBrk="1" hangingPunct="1"/>
            <a:r>
              <a:rPr lang="en-US" altLang="en-US" sz="2000"/>
              <a:t>Usage: </a:t>
            </a:r>
            <a:r>
              <a:rPr lang="en-US" altLang="en-US" sz="2000">
                <a:latin typeface="Courier New" panose="02070309020205020404" pitchFamily="49" charset="0"/>
              </a:rPr>
              <a:t>gets(my_array)</a:t>
            </a:r>
          </a:p>
          <a:p>
            <a:pPr lvl="1" eaLnBrk="1" hangingPunct="1"/>
            <a:r>
              <a:rPr lang="en-US" altLang="en-US" sz="2000"/>
              <a:t>If the user enters “Bill Gates” and presses &lt;enter&gt;, the entire string will be read into </a:t>
            </a:r>
            <a:r>
              <a:rPr lang="en-US" altLang="en-US" sz="2000">
                <a:latin typeface="Courier New" panose="02070309020205020404" pitchFamily="49" charset="0"/>
              </a:rPr>
              <a:t>my_array </a:t>
            </a:r>
            <a:r>
              <a:rPr lang="en-US" altLang="en-US" sz="2000"/>
              <a:t>excluding the &lt;enter&gt; or newline</a:t>
            </a:r>
          </a:p>
          <a:p>
            <a:pPr eaLnBrk="1" hangingPunct="1"/>
            <a:r>
              <a:rPr lang="en-US" altLang="en-US" sz="2400"/>
              <a:t>Use </a:t>
            </a:r>
            <a:r>
              <a:rPr lang="en-US" altLang="en-US" sz="2400">
                <a:latin typeface="Courier New" panose="02070309020205020404" pitchFamily="49" charset="0"/>
              </a:rPr>
              <a:t>puts()</a:t>
            </a:r>
            <a:r>
              <a:rPr lang="en-US" altLang="en-US" sz="2400"/>
              <a:t> to display a string followed by a newline</a:t>
            </a:r>
          </a:p>
          <a:p>
            <a:pPr lvl="1" eaLnBrk="1" hangingPunct="1"/>
            <a:r>
              <a:rPr lang="en-US" altLang="en-US" sz="2000"/>
              <a:t>Usage: </a:t>
            </a:r>
            <a:r>
              <a:rPr lang="en-US" altLang="en-US" sz="2000">
                <a:latin typeface="Courier New" panose="02070309020205020404" pitchFamily="49" charset="0"/>
              </a:rPr>
              <a:t>puts(my_array)</a:t>
            </a:r>
          </a:p>
          <a:p>
            <a:pPr lvl="1" eaLnBrk="1" hangingPunct="1"/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882844-708B-4D92-9317-FDDC0243BF8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Manipulation in C (1)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Standard operators applied to most numerical (including character) types cannot be applied to strings in C</a:t>
            </a:r>
          </a:p>
          <a:p>
            <a:pPr lvl="1" eaLnBrk="1" hangingPunct="1"/>
            <a:r>
              <a:rPr lang="en-US" altLang="en-US" sz="2000"/>
              <a:t>The assignment operator (=) can’t be applied except during declaration</a:t>
            </a:r>
          </a:p>
          <a:p>
            <a:pPr lvl="1" eaLnBrk="1" hangingPunct="1"/>
            <a:r>
              <a:rPr lang="en-US" altLang="en-US" sz="2000"/>
              <a:t>The + operator doesn’t have any true meaning (in some languages it means append)</a:t>
            </a:r>
          </a:p>
          <a:p>
            <a:pPr lvl="1" eaLnBrk="1" hangingPunct="1"/>
            <a:r>
              <a:rPr lang="en-US" altLang="en-US" sz="2000"/>
              <a:t>The relational operators (==, &lt;, &gt;) don’t perform string comparisons</a:t>
            </a:r>
          </a:p>
          <a:p>
            <a:pPr lvl="1" eaLnBrk="1" hangingPunct="1"/>
            <a:r>
              <a:rPr lang="en-US" altLang="en-US" sz="200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309647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D11BCD-819F-4631-AE12-EA6065F76CD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Manipulation in C (2)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string-handling library &lt;</a:t>
            </a:r>
            <a:r>
              <a:rPr lang="en-US" altLang="en-US" dirty="0" err="1"/>
              <a:t>string.h</a:t>
            </a:r>
            <a:r>
              <a:rPr lang="en-US" altLang="en-US" dirty="0"/>
              <a:t>&gt; provides many powerful functions which may be used in place of standard operators</a:t>
            </a:r>
          </a:p>
          <a:p>
            <a:pPr lvl="1" eaLnBrk="1" hangingPunct="1"/>
            <a:r>
              <a:rPr lang="en-US" altLang="en-US" dirty="0" err="1"/>
              <a:t>strcpy</a:t>
            </a:r>
            <a:r>
              <a:rPr lang="en-US" altLang="en-US" dirty="0"/>
              <a:t> ( ) or </a:t>
            </a:r>
            <a:r>
              <a:rPr lang="en-US" altLang="en-US" dirty="0" err="1"/>
              <a:t>strncpy</a:t>
            </a:r>
            <a:r>
              <a:rPr lang="en-US" altLang="en-US" dirty="0"/>
              <a:t> () replaces the assignment operator</a:t>
            </a:r>
          </a:p>
          <a:p>
            <a:pPr lvl="1" eaLnBrk="1" hangingPunct="1"/>
            <a:r>
              <a:rPr lang="en-US" altLang="en-US" dirty="0" err="1"/>
              <a:t>strcat</a:t>
            </a:r>
            <a:r>
              <a:rPr lang="en-US" altLang="en-US" dirty="0"/>
              <a:t> ( )  or </a:t>
            </a:r>
            <a:r>
              <a:rPr lang="en-US" altLang="en-US" dirty="0" err="1"/>
              <a:t>strncat</a:t>
            </a:r>
            <a:r>
              <a:rPr lang="en-US" altLang="en-US" dirty="0"/>
              <a:t> () replaces the + or append operator</a:t>
            </a:r>
          </a:p>
          <a:p>
            <a:pPr lvl="1" eaLnBrk="1" hangingPunct="1"/>
            <a:r>
              <a:rPr lang="en-US" altLang="en-US" dirty="0" err="1"/>
              <a:t>strcmp</a:t>
            </a:r>
            <a:r>
              <a:rPr lang="en-US" altLang="en-US" dirty="0"/>
              <a:t> ( ) replaces relational operators</a:t>
            </a:r>
          </a:p>
          <a:p>
            <a:pPr lvl="1" eaLnBrk="1" hangingPunct="1"/>
            <a:r>
              <a:rPr lang="en-US" altLang="en-US" dirty="0"/>
              <a:t>Several others…i.e. </a:t>
            </a:r>
            <a:r>
              <a:rPr lang="en-US" altLang="en-US" dirty="0" err="1"/>
              <a:t>strtok</a:t>
            </a:r>
            <a:r>
              <a:rPr lang="en-US" altLang="en-US" dirty="0"/>
              <a:t> ( ), </a:t>
            </a:r>
            <a:r>
              <a:rPr lang="en-US" altLang="en-US" dirty="0" err="1"/>
              <a:t>strlen</a:t>
            </a:r>
            <a:r>
              <a:rPr lang="en-US" altLang="en-US" dirty="0"/>
              <a:t> ( )</a:t>
            </a:r>
          </a:p>
        </p:txBody>
      </p:sp>
    </p:spTree>
    <p:extLst>
      <p:ext uri="{BB962C8B-B14F-4D97-AF65-F5344CB8AC3E}">
        <p14:creationId xmlns:p14="http://schemas.microsoft.com/office/powerpoint/2010/main" val="2391172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275C3F-D027-49EF-B55B-37D2BC54980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Pointers Representing Arrays and Strings (1)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/>
            <a:r>
              <a:rPr lang="en-US" altLang="en-US"/>
              <a:t>Consider representing two arrays as follows:</a:t>
            </a:r>
          </a:p>
          <a:p>
            <a:pPr marL="915988" lvl="1" indent="-338138" defTabSz="1081088" eaLnBrk="1" hangingPunct="1"/>
            <a:r>
              <a:rPr lang="en-US" altLang="en-US">
                <a:latin typeface="Courier New" panose="02070309020205020404" pitchFamily="49" charset="0"/>
              </a:rPr>
              <a:t>double list_of_nums[20];</a:t>
            </a:r>
          </a:p>
          <a:p>
            <a:pPr marL="915988" lvl="1" indent="-338138" defTabSz="1081088" eaLnBrk="1" hangingPunct="1"/>
            <a:r>
              <a:rPr lang="en-US" altLang="en-US">
                <a:latin typeface="Courier New" panose="02070309020205020404" pitchFamily="49" charset="0"/>
              </a:rPr>
              <a:t>char your_name[40];</a:t>
            </a:r>
          </a:p>
          <a:p>
            <a:pPr marL="463550" indent="-463550" defTabSz="1081088" eaLnBrk="1" hangingPunct="1"/>
            <a:r>
              <a:rPr lang="en-US" altLang="en-US"/>
              <a:t>When we pass either of these arrays to functions, we use the array name without a subscript </a:t>
            </a:r>
          </a:p>
          <a:p>
            <a:pPr marL="463550" indent="-463550" defTabSz="1081088" eaLnBrk="1" hangingPunct="1"/>
            <a:r>
              <a:rPr lang="en-US" altLang="en-US"/>
              <a:t>The array name itself represents the address of the initial array element</a:t>
            </a:r>
          </a:p>
        </p:txBody>
      </p:sp>
    </p:spTree>
    <p:extLst>
      <p:ext uri="{BB962C8B-B14F-4D97-AF65-F5344CB8AC3E}">
        <p14:creationId xmlns:p14="http://schemas.microsoft.com/office/powerpoint/2010/main" val="2542011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3A4F61-F08C-43F2-8308-F4BA42177E6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60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Pointers Representing Arrays and Strings (2)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80000"/>
              </a:lnSpc>
            </a:pPr>
            <a:r>
              <a:rPr lang="en-US" altLang="en-US"/>
              <a:t>Hence, when we pass the array name, we are actually passing the entire array as a pointer</a:t>
            </a:r>
          </a:p>
          <a:p>
            <a:pPr marL="463550" indent="-463550" defTabSz="1081088" eaLnBrk="1" hangingPunct="1">
              <a:lnSpc>
                <a:spcPct val="80000"/>
              </a:lnSpc>
            </a:pPr>
            <a:r>
              <a:rPr lang="en-US" altLang="en-US"/>
              <a:t>So, the formal parameter for the string </a:t>
            </a:r>
            <a:r>
              <a:rPr lang="en-US" altLang="en-US" i="1"/>
              <a:t>name</a:t>
            </a:r>
            <a:r>
              <a:rPr lang="en-US" altLang="en-US"/>
              <a:t> may be declared in two ways:</a:t>
            </a:r>
          </a:p>
          <a:p>
            <a:pPr marL="915988" lvl="1" indent="-338138" defTabSz="1081088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char name[]</a:t>
            </a:r>
            <a:endParaRPr lang="en-US" altLang="en-US"/>
          </a:p>
          <a:p>
            <a:pPr marL="915988" lvl="1" indent="-338138" defTabSz="1081088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char *name</a:t>
            </a:r>
          </a:p>
          <a:p>
            <a:pPr marL="463550" indent="-463550" defTabSz="1081088" eaLnBrk="1" hangingPunct="1">
              <a:lnSpc>
                <a:spcPct val="80000"/>
              </a:lnSpc>
            </a:pPr>
            <a:r>
              <a:rPr lang="en-US" altLang="en-US"/>
              <a:t>Note that, in general, it is a good idea to pass the maximum size of the array to the function, e.g.:</a:t>
            </a:r>
          </a:p>
          <a:p>
            <a:pPr marL="915988" lvl="1" indent="-338138" defTabSz="1081088" eaLnBrk="1" hangingPunct="1">
              <a:lnSpc>
                <a:spcPct val="80000"/>
              </a:lnSpc>
            </a:pPr>
            <a:r>
              <a:rPr lang="en-US" altLang="en-US">
                <a:latin typeface="Courier New" panose="02070309020205020404" pitchFamily="49" charset="0"/>
              </a:rPr>
              <a:t>void func (char *name, int size);</a:t>
            </a:r>
          </a:p>
        </p:txBody>
      </p:sp>
    </p:spTree>
    <p:extLst>
      <p:ext uri="{BB962C8B-B14F-4D97-AF65-F5344CB8AC3E}">
        <p14:creationId xmlns:p14="http://schemas.microsoft.com/office/powerpoint/2010/main" val="2175101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342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D6EEC9-6773-48CF-BA66-367C1641362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>
                <a:latin typeface="Courier New" panose="02070309020205020404" pitchFamily="49" charset="0"/>
              </a:rPr>
              <a:t>struct</a:t>
            </a:r>
            <a:r>
              <a:rPr lang="en-US" altLang="en-US"/>
              <a:t> Type (1)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/>
            <a:r>
              <a:rPr lang="en-US" altLang="en-US" sz="2400"/>
              <a:t>C supports another kind of user-defined type: the </a:t>
            </a:r>
            <a:r>
              <a:rPr lang="en-US" altLang="en-US" sz="2400">
                <a:latin typeface="Courier New" panose="02070309020205020404" pitchFamily="49" charset="0"/>
              </a:rPr>
              <a:t>struct</a:t>
            </a:r>
          </a:p>
          <a:p>
            <a:pPr marL="463550" indent="-463550" defTabSz="1081088" eaLnBrk="1" hangingPunct="1"/>
            <a:r>
              <a:rPr lang="en-US" altLang="en-US" sz="2400">
                <a:latin typeface="Courier New" panose="02070309020205020404" pitchFamily="49" charset="0"/>
              </a:rPr>
              <a:t>struct</a:t>
            </a:r>
            <a:r>
              <a:rPr lang="en-US" altLang="en-US" sz="2400"/>
              <a:t>s are a way to combine multiple variables into a single "package" (this is called "encapsulation")</a:t>
            </a:r>
          </a:p>
          <a:p>
            <a:pPr marL="463550" indent="-463550" defTabSz="1081088" eaLnBrk="1" hangingPunct="1"/>
            <a:r>
              <a:rPr lang="en-US" altLang="en-US" sz="2400"/>
              <a:t>Sometimes referred to as an </a:t>
            </a:r>
            <a:r>
              <a:rPr lang="en-US" altLang="en-US" sz="2400" i="1"/>
              <a:t>aggregate</a:t>
            </a:r>
            <a:r>
              <a:rPr lang="en-US" altLang="en-US" sz="2400"/>
              <a:t>, where all variables are under one name</a:t>
            </a:r>
            <a:endParaRPr lang="en-US" altLang="en-US" sz="2400" i="1"/>
          </a:p>
          <a:p>
            <a:pPr marL="463550" indent="-463550" defTabSz="1081088" eaLnBrk="1" hangingPunct="1"/>
            <a:r>
              <a:rPr lang="en-US" altLang="en-US" sz="2400"/>
              <a:t>Suppose, for example, that we want to create a database of students in a course. We could define a student </a:t>
            </a:r>
            <a:r>
              <a:rPr lang="en-US" altLang="en-US" sz="2400">
                <a:latin typeface="Courier New" panose="02070309020205020404" pitchFamily="49" charset="0"/>
              </a:rPr>
              <a:t>struct</a:t>
            </a:r>
            <a:r>
              <a:rPr lang="en-US" altLang="en-US" sz="2400"/>
              <a:t> as</a:t>
            </a:r>
            <a:r>
              <a:rPr lang="en-US" altLang="en-US"/>
              <a:t> </a:t>
            </a:r>
            <a:r>
              <a:rPr lang="en-US" altLang="en-US" sz="2400"/>
              <a:t>follows</a:t>
            </a:r>
            <a:r>
              <a:rPr lang="en-US" alt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47028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26B294-D9BB-42F6-91E6-8D9C251528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>
                <a:latin typeface="Courier New" panose="02070309020205020404" pitchFamily="49" charset="0"/>
              </a:rPr>
              <a:t>struct</a:t>
            </a:r>
            <a:r>
              <a:rPr lang="en-US" altLang="en-US"/>
              <a:t> Type (2)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typedef enum {freshman, sophomore, junior, senior}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    class_t; /* class standing */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typedef enum {anthropology, biology, chemistry, 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	  english, compsci, polisci, psychology,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	  physics, engineering, sociology} 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    major_t; /* representative majors */</a:t>
            </a:r>
            <a:endParaRPr lang="en-US" altLang="en-US"/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 sz="1800">
                <a:latin typeface="Courier New" panose="02070309020205020404" pitchFamily="49" charset="0"/>
              </a:rPr>
              <a:t>typedef struct 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int id_number;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class_t class_standing; /* see above */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major_t major; /* see above */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double gpa;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int credits_taken;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 student_t;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70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78E0BE-9363-406A-A3BC-A50A0C7862C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>
                <a:latin typeface="Courier New" panose="02070309020205020404" pitchFamily="49" charset="0"/>
              </a:rPr>
              <a:t>struct</a:t>
            </a:r>
            <a:r>
              <a:rPr lang="en-US" altLang="en-US"/>
              <a:t> Type (3)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70000"/>
              </a:lnSpc>
            </a:pPr>
            <a:r>
              <a:rPr lang="en-US" altLang="en-US" sz="2400"/>
              <a:t>We can then define some students: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1600">
                <a:latin typeface="Courier New" panose="02070309020205020404" pitchFamily="49" charset="0"/>
              </a:rPr>
              <a:t>student_t student1, student2;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student1.id_num = 123456789;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student1.class_standing = freshman;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student1.major = anthropology;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student1.gpa = 3.5;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student1.credits_taken = 15;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student2.id_num = 321123456;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student2.class_standing = senior;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student2.major = biology;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studnet2.gpa = 3.2;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student2.credits_taken = 100;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Notice how we use the "." (selection) operator to access the "fields" of the </a:t>
            </a:r>
            <a:r>
              <a:rPr lang="en-US" altLang="en-US" sz="2000">
                <a:latin typeface="Courier New" panose="02070309020205020404" pitchFamily="49" charset="0"/>
              </a:rPr>
              <a:t>struct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14574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Discord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discord.com/invite/TkMb3deW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Hundhausen, A. O’Fallon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013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15533A-DFA7-4664-A3F6-7D600CA5FA9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More About </a:t>
            </a:r>
            <a:r>
              <a:rPr lang="en-US" altLang="en-US" dirty="0" err="1"/>
              <a:t>Structs</a:t>
            </a:r>
            <a:endParaRPr lang="en-US" alt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Recall structs are used to represent real world objects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They contain attributes that describe these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Such as a car, where the attributes of the struct car could include steering wheel, seats, engine,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Such as a student, where the attributes of the struct student could include ID#, name, standing, etc.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In many cases, we need a list or array of these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 list of cars representing a car lot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 list of students representing an attendance sheet</a:t>
            </a:r>
          </a:p>
        </p:txBody>
      </p:sp>
    </p:spTree>
    <p:extLst>
      <p:ext uri="{BB962C8B-B14F-4D97-AF65-F5344CB8AC3E}">
        <p14:creationId xmlns:p14="http://schemas.microsoft.com/office/powerpoint/2010/main" val="175046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F93E27-7756-42F1-BC13-B95F648927C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Structs (1)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Let’s first define a struct student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typedef struct student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int ID;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char name[100];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int present; // Attended class or not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} Student;</a:t>
            </a:r>
          </a:p>
          <a:p>
            <a:pPr eaLnBrk="1" hangingPunct="1">
              <a:buSzPct val="150000"/>
              <a:buFontTx/>
              <a:buChar char="•"/>
            </a:pPr>
            <a:r>
              <a:rPr lang="en-US" altLang="en-US"/>
              <a:t>Next we will build up an attendance sheet</a:t>
            </a:r>
          </a:p>
        </p:txBody>
      </p:sp>
    </p:spTree>
    <p:extLst>
      <p:ext uri="{BB962C8B-B14F-4D97-AF65-F5344CB8AC3E}">
        <p14:creationId xmlns:p14="http://schemas.microsoft.com/office/powerpoint/2010/main" val="3866087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9CE671-40B9-4CFF-A16C-1A28A46982D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Structs (2)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int main (void)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Student attendance_sheet[100]; // 100 students in the class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return 0;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buSzPct val="150000"/>
              <a:buFontTx/>
              <a:buChar char="•"/>
            </a:pPr>
            <a:r>
              <a:rPr lang="en-US" altLang="en-US" sz="2000"/>
              <a:t>Let’s look at a logical view of this attendance sheet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207368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A7ABAB-3F9C-4D5E-86C6-F46865F1066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Structs (3)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391400" cy="3724275"/>
          </a:xfrm>
        </p:spPr>
        <p:txBody>
          <a:bodyPr/>
          <a:lstStyle/>
          <a:p>
            <a:pPr eaLnBrk="1" hangingPunct="1"/>
            <a:r>
              <a:rPr lang="en-US" altLang="en-US" sz="2400"/>
              <a:t>Attendance sheet, which consists of multiple struct student types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graphicFrame>
        <p:nvGraphicFramePr>
          <p:cNvPr id="806946" name="Group 34"/>
          <p:cNvGraphicFramePr>
            <a:graphicFrameLocks noGrp="1"/>
          </p:cNvGraphicFramePr>
          <p:nvPr>
            <p:ph sz="half" idx="2"/>
          </p:nvPr>
        </p:nvGraphicFramePr>
        <p:xfrm>
          <a:off x="1219200" y="2971800"/>
          <a:ext cx="6553200" cy="2444750"/>
        </p:xfrm>
        <a:graphic>
          <a:graphicData uri="http://schemas.openxmlformats.org/drawingml/2006/table">
            <a:tbl>
              <a:tblPr/>
              <a:tblGrid>
                <a:gridCol w="131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8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{ID, name, present}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{ID, name, present}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{ID, name, present}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{ID, name, present}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10692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20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00BB47-5518-453A-9482-E721C1F2DF6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Arrays of Structs (4)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initialize one item in the array, try: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attendance_sheet[index].ID = 1111;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strcpy (attendance_sheet[index].name, “Bill Gates”);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Attendance_sheet[index].present = 1;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  // 1 means in attendance, 0 means not in present</a:t>
            </a:r>
          </a:p>
        </p:txBody>
      </p:sp>
    </p:spTree>
    <p:extLst>
      <p:ext uri="{BB962C8B-B14F-4D97-AF65-F5344CB8AC3E}">
        <p14:creationId xmlns:p14="http://schemas.microsoft.com/office/powerpoint/2010/main" val="2175607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931938-4B1C-4E79-AF0A-E5820626A5D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260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/>
              <a:t>Pointers to Structures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70000"/>
              </a:lnSpc>
            </a:pPr>
            <a:r>
              <a:rPr lang="en-US" altLang="en-US" sz="2000"/>
              <a:t>Recall that when we have a pointer to a structure, we can use the indirect component selection operator -&gt; to access components within the structure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1000"/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/>
              <a:t>	</a:t>
            </a:r>
            <a:r>
              <a:rPr lang="en-US" altLang="en-US" sz="1200">
                <a:latin typeface="Courier New" panose="02070309020205020404" pitchFamily="49" charset="0"/>
              </a:rPr>
              <a:t>typedef struct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{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double x;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double y;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} Point;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int main (void)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{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Point p1, *struct_ptr;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p1.x = 12.3;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p1.y = 2.5;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struct_ptr = &amp;p1;</a:t>
            </a:r>
          </a:p>
          <a:p>
            <a:pPr marL="915988" lvl="1" indent="-338138" defTabSz="1081088" eaLnBrk="1" hangingPunct="1">
              <a:lnSpc>
                <a:spcPct val="70000"/>
              </a:lnSpc>
            </a:pPr>
            <a:endParaRPr lang="en-US" altLang="en-US" sz="12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struct_ptr-&gt;x; /* Access the x component in Point, i.e. 12.3 */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.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.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.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}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45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Reviewing C Material!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729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FD5508-0E3E-4EC6-BF3B-F302D30560F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2600"/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(8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2016.</a:t>
            </a:r>
          </a:p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 How to Program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Pearson Education , Inc., 2013.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B5D04E-1452-4B1F-B493-357EDB5CF60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2600"/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Chris Hundhausen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Hundhausen, A. O’Fallon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BDCA7-BBAD-4699-ADB9-93EFA00D20A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4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6B9C72-145F-4DBA-B7D1-BCD5C33186A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3025" cy="4343400"/>
          </a:xfrm>
        </p:spPr>
        <p:txBody>
          <a:bodyPr/>
          <a:lstStyle/>
          <a:p>
            <a:pPr marL="463550" indent="-463550" defTabSz="1081088" eaLnBrk="1" hangingPunct="1"/>
            <a:r>
              <a:rPr lang="en-US" altLang="en-US" sz="2000"/>
              <a:t>A pointer variable contains the address of another cell containing a data value</a:t>
            </a:r>
          </a:p>
          <a:p>
            <a:pPr marL="463550" indent="-463550" defTabSz="1081088" eaLnBrk="1" hangingPunct="1"/>
            <a:r>
              <a:rPr lang="en-US" altLang="en-US" sz="2000"/>
              <a:t>Note that a pointer is “useless” unless we make sure that it points somewhere:</a:t>
            </a:r>
          </a:p>
          <a:p>
            <a:pPr marL="915988" lvl="1" indent="-338138" defTabSz="1081088" eaLnBrk="1" hangingPunct="1"/>
            <a:r>
              <a:rPr lang="en-US" altLang="en-US" sz="2000">
                <a:latin typeface="Courier New" panose="02070309020205020404" pitchFamily="49" charset="0"/>
              </a:rPr>
              <a:t>int num = 3, int *nump = &amp;num;</a:t>
            </a:r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000" i="1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000" i="1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000" i="1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 sz="2000" i="1"/>
          </a:p>
          <a:p>
            <a:pPr marL="463550" indent="-463550" defTabSz="1081088" eaLnBrk="1" hangingPunct="1"/>
            <a:endParaRPr lang="en-US" altLang="en-US" sz="2000"/>
          </a:p>
          <a:p>
            <a:pPr marL="463550" indent="-463550" defTabSz="1081088" eaLnBrk="1" hangingPunct="1"/>
            <a:r>
              <a:rPr lang="en-US" altLang="en-US" sz="2000"/>
              <a:t>The </a:t>
            </a:r>
            <a:r>
              <a:rPr lang="en-US" altLang="en-US" sz="2000" i="1"/>
              <a:t>direct</a:t>
            </a:r>
            <a:r>
              <a:rPr lang="en-US" altLang="en-US" sz="2000"/>
              <a:t> value of </a:t>
            </a:r>
            <a:r>
              <a:rPr lang="en-US" altLang="en-US" sz="2000" i="1"/>
              <a:t>num</a:t>
            </a:r>
            <a:r>
              <a:rPr lang="en-US" altLang="en-US" sz="2000"/>
              <a:t> is 3, while the </a:t>
            </a:r>
            <a:r>
              <a:rPr lang="en-US" altLang="en-US" sz="2000" i="1"/>
              <a:t>direct</a:t>
            </a:r>
            <a:r>
              <a:rPr lang="en-US" altLang="en-US" sz="2000"/>
              <a:t> value of </a:t>
            </a:r>
            <a:r>
              <a:rPr lang="en-US" altLang="en-US" sz="2000" i="1"/>
              <a:t>nump</a:t>
            </a:r>
            <a:r>
              <a:rPr lang="en-US" altLang="en-US" sz="2000"/>
              <a:t> is the address (1000) of the memory cell which holds the 3</a:t>
            </a:r>
          </a:p>
        </p:txBody>
      </p:sp>
      <p:sp>
        <p:nvSpPr>
          <p:cNvPr id="12293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/>
              <a:t>Pointer Review (1)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133600" y="3886200"/>
            <a:ext cx="914400" cy="762000"/>
          </a:xfrm>
          <a:prstGeom prst="rect">
            <a:avLst/>
          </a:prstGeom>
          <a:solidFill>
            <a:srgbClr val="C0C0C0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5638800" y="3886200"/>
            <a:ext cx="914400" cy="762000"/>
          </a:xfrm>
          <a:prstGeom prst="rect">
            <a:avLst/>
          </a:prstGeom>
          <a:solidFill>
            <a:srgbClr val="C0C0C0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5715000" y="4075113"/>
            <a:ext cx="685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297" name="Line 7"/>
          <p:cNvSpPr>
            <a:spLocks noChangeShapeType="1"/>
          </p:cNvSpPr>
          <p:nvPr/>
        </p:nvSpPr>
        <p:spPr bwMode="auto">
          <a:xfrm>
            <a:off x="2590800" y="4267200"/>
            <a:ext cx="30480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8"/>
          <p:cNvSpPr txBox="1">
            <a:spLocks noChangeArrowheads="1"/>
          </p:cNvSpPr>
          <p:nvPr/>
        </p:nvSpPr>
        <p:spPr bwMode="auto">
          <a:xfrm>
            <a:off x="2057400" y="32004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nump</a:t>
            </a:r>
          </a:p>
        </p:txBody>
      </p:sp>
      <p:sp>
        <p:nvSpPr>
          <p:cNvPr id="12299" name="Text Box 9"/>
          <p:cNvSpPr txBox="1">
            <a:spLocks noChangeArrowheads="1"/>
          </p:cNvSpPr>
          <p:nvPr/>
        </p:nvSpPr>
        <p:spPr bwMode="auto">
          <a:xfrm>
            <a:off x="5486400" y="32004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num</a:t>
            </a:r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1981200" y="47244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2000</a:t>
            </a:r>
          </a:p>
        </p:txBody>
      </p:sp>
      <p:sp>
        <p:nvSpPr>
          <p:cNvPr id="12301" name="Text Box 11"/>
          <p:cNvSpPr txBox="1">
            <a:spLocks noChangeArrowheads="1"/>
          </p:cNvSpPr>
          <p:nvPr/>
        </p:nvSpPr>
        <p:spPr bwMode="auto">
          <a:xfrm>
            <a:off x="5562600" y="47244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6121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2F5F09-44B9-40CE-845F-C32856B23C1A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/>
              <a:t>Pointer Review (2)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/>
            <a:r>
              <a:rPr lang="en-US" altLang="en-US"/>
              <a:t>The integer 3 is the </a:t>
            </a:r>
            <a:r>
              <a:rPr lang="en-US" altLang="en-US" i="1"/>
              <a:t>indirect</a:t>
            </a:r>
            <a:r>
              <a:rPr lang="en-US" altLang="en-US"/>
              <a:t> value of </a:t>
            </a:r>
            <a:r>
              <a:rPr lang="en-US" altLang="en-US" i="1"/>
              <a:t>nump</a:t>
            </a:r>
            <a:r>
              <a:rPr lang="en-US" altLang="en-US"/>
              <a:t>, this value can be accessed by following the pointer stored in </a:t>
            </a:r>
            <a:r>
              <a:rPr lang="en-US" altLang="en-US" i="1"/>
              <a:t>nump</a:t>
            </a:r>
            <a:endParaRPr lang="en-US" altLang="en-US"/>
          </a:p>
          <a:p>
            <a:pPr marL="463550" indent="-463550" defTabSz="1081088" eaLnBrk="1" hangingPunct="1"/>
            <a:r>
              <a:rPr lang="en-US" altLang="en-US"/>
              <a:t>If the indirection, dereferencing, or “pointer-following” operator is applied to a pointer variable, the indirect value of the pointer variable is accessed</a:t>
            </a:r>
          </a:p>
          <a:p>
            <a:pPr marL="463550" indent="-463550" defTabSz="1081088" eaLnBrk="1" hangingPunct="1"/>
            <a:r>
              <a:rPr lang="en-US" altLang="en-US"/>
              <a:t>That is, if we apply *</a:t>
            </a:r>
            <a:r>
              <a:rPr lang="en-US" altLang="en-US" i="1"/>
              <a:t>nump</a:t>
            </a:r>
            <a:r>
              <a:rPr lang="en-US" altLang="en-US"/>
              <a:t>, we are able to access the integer value 3</a:t>
            </a:r>
          </a:p>
          <a:p>
            <a:pPr marL="463550" indent="-463550" defTabSz="1081088" eaLnBrk="1" hangingPunct="1"/>
            <a:r>
              <a:rPr lang="en-US" altLang="en-US"/>
              <a:t>The next slide summarizes…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2887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C40253-FEEB-4981-BAC1-5FF3FC3F080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Pointer Review (3)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463550" indent="-463550" defTabSz="1081088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133600" y="2286000"/>
            <a:ext cx="914400" cy="762000"/>
          </a:xfrm>
          <a:prstGeom prst="rect">
            <a:avLst/>
          </a:prstGeom>
          <a:solidFill>
            <a:srgbClr val="C0C0C0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5638800" y="2286000"/>
            <a:ext cx="914400" cy="762000"/>
          </a:xfrm>
          <a:prstGeom prst="rect">
            <a:avLst/>
          </a:prstGeom>
          <a:solidFill>
            <a:srgbClr val="C0C0C0"/>
          </a:solidFill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5791200" y="2438400"/>
            <a:ext cx="68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590800" y="2667000"/>
            <a:ext cx="30480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2057400" y="16002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nump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5486400" y="16002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num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1981200" y="31242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2000</a:t>
            </a:r>
          </a:p>
        </p:txBody>
      </p:sp>
      <p:sp>
        <p:nvSpPr>
          <p:cNvPr id="16397" name="Text Box 11"/>
          <p:cNvSpPr txBox="1">
            <a:spLocks noChangeArrowheads="1"/>
          </p:cNvSpPr>
          <p:nvPr/>
        </p:nvSpPr>
        <p:spPr bwMode="auto">
          <a:xfrm>
            <a:off x="5562600" y="3124200"/>
            <a:ext cx="1143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anose="030F0702030302020204" pitchFamily="66" charset="0"/>
              </a:rPr>
              <a:t>1000</a:t>
            </a:r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762000" y="3962400"/>
            <a:ext cx="7391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685800" y="3886200"/>
            <a:ext cx="8001000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latin typeface="Comic Sans MS" panose="030F0702030302020204" pitchFamily="66" charset="0"/>
              </a:rPr>
              <a:t>Reference		Explanation			Value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mic Sans MS" panose="030F0702030302020204" pitchFamily="66" charset="0"/>
              </a:rPr>
              <a:t>num</a:t>
            </a:r>
            <a:r>
              <a:rPr lang="en-US" altLang="en-US" sz="2000">
                <a:latin typeface="Comic Sans MS" panose="030F0702030302020204" pitchFamily="66" charset="0"/>
              </a:rPr>
              <a:t>			Direct value of </a:t>
            </a:r>
            <a:r>
              <a:rPr lang="en-US" altLang="en-US" sz="2000" i="1">
                <a:latin typeface="Comic Sans MS" panose="030F0702030302020204" pitchFamily="66" charset="0"/>
              </a:rPr>
              <a:t>num</a:t>
            </a:r>
            <a:r>
              <a:rPr lang="en-US" altLang="en-US" sz="2000">
                <a:latin typeface="Comic Sans MS" panose="030F0702030302020204" pitchFamily="66" charset="0"/>
              </a:rPr>
              <a:t>		3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	Direct value of </a:t>
            </a: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1000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*</a:t>
            </a: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	Indirect value of </a:t>
            </a: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3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&amp;</a:t>
            </a: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	Address of </a:t>
            </a:r>
            <a:r>
              <a:rPr lang="en-US" altLang="en-US" sz="2000" i="1">
                <a:latin typeface="Comic Sans MS" panose="030F0702030302020204" pitchFamily="66" charset="0"/>
              </a:rPr>
              <a:t>nump</a:t>
            </a:r>
            <a:r>
              <a:rPr lang="en-US" altLang="en-US" sz="2000">
                <a:latin typeface="Comic Sans MS" panose="030F0702030302020204" pitchFamily="66" charset="0"/>
              </a:rPr>
              <a:t>		2000</a:t>
            </a:r>
          </a:p>
        </p:txBody>
      </p:sp>
    </p:spTree>
    <p:extLst>
      <p:ext uri="{BB962C8B-B14F-4D97-AF65-F5344CB8AC3E}">
        <p14:creationId xmlns:p14="http://schemas.microsoft.com/office/powerpoint/2010/main" val="17958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54684B-8E50-47D6-A13D-42FE9719942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Pointers as Function Parameters (1)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/>
            <a:r>
              <a:rPr lang="en-US" altLang="en-US" sz="2400"/>
              <a:t>Recall that we define an output parameter to a function by passing the address (&amp;) of the variable to the function</a:t>
            </a:r>
          </a:p>
          <a:p>
            <a:pPr marL="463550" indent="-463550" defTabSz="1081088" eaLnBrk="1" hangingPunct="1"/>
            <a:r>
              <a:rPr lang="en-US" altLang="en-US" sz="2400"/>
              <a:t>The output parameter is defined as a pointer in the formal parameter list</a:t>
            </a:r>
          </a:p>
          <a:p>
            <a:pPr marL="463550" indent="-463550" defTabSz="1081088" eaLnBrk="1" hangingPunct="1"/>
            <a:r>
              <a:rPr lang="en-US" altLang="en-US" sz="2400"/>
              <a:t>Also, recall that output parameters allow us to return more than one value from a function</a:t>
            </a:r>
          </a:p>
          <a:p>
            <a:pPr marL="463550" indent="-463550" defTabSz="1081088" eaLnBrk="1" hangingPunct="1"/>
            <a:r>
              <a:rPr lang="en-US" altLang="en-US" sz="2400"/>
              <a:t>The next slide shows a long division function which uses </a:t>
            </a:r>
            <a:r>
              <a:rPr lang="en-US" altLang="en-US" sz="2400" i="1"/>
              <a:t>quotientp</a:t>
            </a:r>
            <a:r>
              <a:rPr lang="en-US" altLang="en-US" sz="2400"/>
              <a:t> and </a:t>
            </a:r>
            <a:r>
              <a:rPr lang="en-US" altLang="en-US" sz="2400" i="1"/>
              <a:t>remainderp</a:t>
            </a:r>
            <a:r>
              <a:rPr lang="en-US" altLang="en-US" sz="2400"/>
              <a:t> as pointers</a:t>
            </a:r>
          </a:p>
        </p:txBody>
      </p:sp>
    </p:spTree>
    <p:extLst>
      <p:ext uri="{BB962C8B-B14F-4D97-AF65-F5344CB8AC3E}">
        <p14:creationId xmlns:p14="http://schemas.microsoft.com/office/powerpoint/2010/main" val="28365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C. Hundhausen, A. O’Fallon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5B0F41-FCCA-4BBD-95A1-9DA2C8946C6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203325" eaLnBrk="1" hangingPunct="1"/>
            <a:r>
              <a:rPr lang="en-US" altLang="en-US" sz="3200"/>
              <a:t>Pointers as Function Parameters</a:t>
            </a:r>
            <a:r>
              <a:rPr lang="en-US" altLang="en-US"/>
              <a:t> </a:t>
            </a:r>
            <a:r>
              <a:rPr lang="en-US" altLang="en-US" sz="2800"/>
              <a:t>(2)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3550" indent="-463550" defTabSz="1081088" eaLnBrk="1" hangingPunct="1">
              <a:lnSpc>
                <a:spcPct val="70000"/>
              </a:lnSpc>
            </a:pPr>
            <a:r>
              <a:rPr lang="en-US" altLang="en-US" sz="1400"/>
              <a:t>Function with Pointers as Output Parameters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1400"/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/>
              <a:t>	</a:t>
            </a:r>
            <a:r>
              <a:rPr lang="en-US" altLang="en-US" sz="1000">
                <a:latin typeface="Courier New" panose="02070309020205020404" pitchFamily="49" charset="0"/>
              </a:rPr>
              <a:t>#include &lt;stdio.h&gt;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void long_division (int dividend, int divisor, int *quotientp, int *remainderp);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int main (void)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{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int quot, rem;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long_division (40, 3, &amp;quot, &amp;rem);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printf ("40 divided by 3 yields quotient %d ", quot);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printf ("and remainder %d\n", rem);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return 0;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}</a:t>
            </a:r>
          </a:p>
          <a:p>
            <a:pPr marL="463550" indent="-463550" defTabSz="1081088" eaLnBrk="1" hangingPunct="1">
              <a:lnSpc>
                <a:spcPct val="70000"/>
              </a:lnSpc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void long_division (int dividend, int divisor, int *quotientp, int *remainderp)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{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*quotientp = dividend / divisor;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	*remainderp = dividend % divisor;</a:t>
            </a:r>
          </a:p>
          <a:p>
            <a:pPr marL="463550" indent="-463550" defTabSz="1081088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0740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5727</TotalTime>
  <Words>2016</Words>
  <Application>Microsoft Office PowerPoint</Application>
  <PresentationFormat>On-screen Show (4:3)</PresentationFormat>
  <Paragraphs>464</Paragraphs>
  <Slides>38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Comic Sans MS</vt:lpstr>
      <vt:lpstr>Courier New</vt:lpstr>
      <vt:lpstr>Times New Roman</vt:lpstr>
      <vt:lpstr>Wingdings</vt:lpstr>
      <vt:lpstr>Custom Design</vt:lpstr>
      <vt:lpstr>Capsules</vt:lpstr>
      <vt:lpstr>(1-1) C Review: Pointers, Arrays, Strings, &amp; Structs </vt:lpstr>
      <vt:lpstr>Crash Review on Critical C Topics</vt:lpstr>
      <vt:lpstr>CS Discord</vt:lpstr>
      <vt:lpstr>Pointers</vt:lpstr>
      <vt:lpstr>Pointer Review (1)</vt:lpstr>
      <vt:lpstr>Pointer Review (2)</vt:lpstr>
      <vt:lpstr>Pointer Review (3)</vt:lpstr>
      <vt:lpstr>Pointers as Function Parameters (1)</vt:lpstr>
      <vt:lpstr>Pointers as Function Parameters (2)</vt:lpstr>
      <vt:lpstr>Arrays</vt:lpstr>
      <vt:lpstr>What is an array?</vt:lpstr>
      <vt:lpstr>More About Arrays</vt:lpstr>
      <vt:lpstr>Uses for Arrays?</vt:lpstr>
      <vt:lpstr>The Many Dimensions of an Array</vt:lpstr>
      <vt:lpstr>Declaring a Single Dimensional Array (1)</vt:lpstr>
      <vt:lpstr>Strings</vt:lpstr>
      <vt:lpstr>String Fundamentals</vt:lpstr>
      <vt:lpstr>String Basics (1)</vt:lpstr>
      <vt:lpstr>String Basics (2)</vt:lpstr>
      <vt:lpstr>String Basics (3)</vt:lpstr>
      <vt:lpstr>String Basics (4)</vt:lpstr>
      <vt:lpstr>String Manipulation in C (1)</vt:lpstr>
      <vt:lpstr>String Manipulation in C (2)</vt:lpstr>
      <vt:lpstr>Pointers Representing Arrays and Strings (1)</vt:lpstr>
      <vt:lpstr>Pointers Representing Arrays and Strings (2)</vt:lpstr>
      <vt:lpstr>Structs</vt:lpstr>
      <vt:lpstr>struct Type (1)</vt:lpstr>
      <vt:lpstr>struct Type (2)</vt:lpstr>
      <vt:lpstr>struct Type (3)</vt:lpstr>
      <vt:lpstr>More About Structs</vt:lpstr>
      <vt:lpstr>Arrays of Structs (1)</vt:lpstr>
      <vt:lpstr>Arrays of Structs (2)</vt:lpstr>
      <vt:lpstr>Arrays of Structs (3)</vt:lpstr>
      <vt:lpstr>Arrays of Structs (4)</vt:lpstr>
      <vt:lpstr>Pointers to Structures</vt:lpstr>
      <vt:lpstr>Keep Reviewing C Material!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(1-1) C Review: Pointers, Arrays, Strings, &amp; Structs</dc:title>
  <dc:creator>C. Hundhause, A. O'Fallon</dc:creator>
  <cp:lastModifiedBy>O'Fallon, Andrew Steven</cp:lastModifiedBy>
  <cp:revision>363</cp:revision>
  <dcterms:created xsi:type="dcterms:W3CDTF">2004-08-17T18:03:10Z</dcterms:created>
  <dcterms:modified xsi:type="dcterms:W3CDTF">2024-01-10T18:18:42Z</dcterms:modified>
</cp:coreProperties>
</file>