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  <p:sldMasterId id="2147483654" r:id="rId2"/>
  </p:sldMasterIdLst>
  <p:notesMasterIdLst>
    <p:notesMasterId r:id="rId29"/>
  </p:notesMasterIdLst>
  <p:handoutMasterIdLst>
    <p:handoutMasterId r:id="rId30"/>
  </p:handoutMasterIdLst>
  <p:sldIdLst>
    <p:sldId id="256" r:id="rId3"/>
    <p:sldId id="350" r:id="rId4"/>
    <p:sldId id="351" r:id="rId5"/>
    <p:sldId id="352" r:id="rId6"/>
    <p:sldId id="353" r:id="rId7"/>
    <p:sldId id="373" r:id="rId8"/>
    <p:sldId id="354" r:id="rId9"/>
    <p:sldId id="355" r:id="rId10"/>
    <p:sldId id="365" r:id="rId11"/>
    <p:sldId id="366" r:id="rId12"/>
    <p:sldId id="357" r:id="rId13"/>
    <p:sldId id="359" r:id="rId14"/>
    <p:sldId id="367" r:id="rId15"/>
    <p:sldId id="356" r:id="rId16"/>
    <p:sldId id="368" r:id="rId17"/>
    <p:sldId id="369" r:id="rId18"/>
    <p:sldId id="370" r:id="rId19"/>
    <p:sldId id="371" r:id="rId20"/>
    <p:sldId id="372" r:id="rId21"/>
    <p:sldId id="358" r:id="rId22"/>
    <p:sldId id="375" r:id="rId23"/>
    <p:sldId id="361" r:id="rId24"/>
    <p:sldId id="362" r:id="rId25"/>
    <p:sldId id="374" r:id="rId26"/>
    <p:sldId id="326" r:id="rId27"/>
    <p:sldId id="330" r:id="rId2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B2535"/>
    <a:srgbClr val="DDDDDD"/>
    <a:srgbClr val="5E242F"/>
    <a:srgbClr val="EAEAEA"/>
    <a:srgbClr val="C260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599" autoAdjust="0"/>
  </p:normalViewPr>
  <p:slideViewPr>
    <p:cSldViewPr>
      <p:cViewPr varScale="1">
        <p:scale>
          <a:sx n="65" d="100"/>
          <a:sy n="65" d="100"/>
        </p:scale>
        <p:origin x="1323" y="3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3" d="100"/>
          <a:sy n="93" d="100"/>
        </p:scale>
        <p:origin x="-91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altLang="en-US"/>
              <a:t>C. Hundhausen, A. O’Fallon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11F97A7-1C07-4473-9AB6-18FC1B68CE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93207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altLang="en-US"/>
              <a:t>C. Hundhausen, A. O’Fallon</a:t>
            </a:r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8BA8DAD-1514-47DB-A1EE-3A36F240EC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382081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3174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17A38AD-9470-4F33-86A0-8D0A851A3C6D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317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82454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3277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854EA43-0448-4277-88DA-5D5DBDAB325C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327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9741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3379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432A7DB-C753-4722-9F7E-07BBD0863DCB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337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3316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BF6C92-DE02-4CB0-B04C-D2775E8735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3054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E8A06D-83F7-4B71-9F0C-37600E0107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2773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3BF319-0B18-4F50-A7A0-CB59C39F26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10226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en-US" altLang="en-US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</p:grpSp>
      <p:sp>
        <p:nvSpPr>
          <p:cNvPr id="11469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114700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8DE1349-4A26-4BDA-8B04-61C6D96ECA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31818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E7FC8C-6F1F-440B-BECC-9E8B6D288D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4547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7006D9-3706-420A-98FD-E1BADE6071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44551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828800"/>
            <a:ext cx="3770313" cy="3724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4713" y="1828800"/>
            <a:ext cx="3770312" cy="3724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E52A5D-EAD1-4F70-9F0A-9DFC895A5E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90993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98DC3E-524C-4AC4-B3A3-4CCFE169D0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65289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524979-9B25-426B-97BE-534068527D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91475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8934B5-A37F-4C5B-9AD0-3108145029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39559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553D8B-5020-4603-95D2-78D5282570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0546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5F5E0A-5E20-404F-AED8-F01540AFC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06389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C31B91-844E-4D75-AC6C-A48DD1B271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76015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0C4A2F-0808-4C4D-9751-737D514617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8967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304800"/>
            <a:ext cx="1981200" cy="52482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04800"/>
            <a:ext cx="5791200" cy="5248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3135D0-7ADA-45DC-B372-E4DF390EB7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0040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146043-D684-4FEF-9384-0A456C67F1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5962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79FF63-2EA4-4FAC-9477-FB7CAE2231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1666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134EF0-C678-48F5-B7FD-44DB762940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1748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BAA5DF-94A1-4576-A435-A469C204FB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2080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662896-0127-445B-9EED-98B1ACF4E2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6246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7EDE67-EC43-4B3D-AD8D-81787C9C2A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6566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87B4C4-B1D7-4858-9A08-C839D075F5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1958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514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AFC7E518-BE8D-498E-984C-8C2D8080A6C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8" r:id="rId1"/>
    <p:sldLayoutId id="2147483909" r:id="rId2"/>
    <p:sldLayoutId id="2147483910" r:id="rId3"/>
    <p:sldLayoutId id="2147483911" r:id="rId4"/>
    <p:sldLayoutId id="2147483912" r:id="rId5"/>
    <p:sldLayoutId id="2147483913" r:id="rId6"/>
    <p:sldLayoutId id="2147483914" r:id="rId7"/>
    <p:sldLayoutId id="2147483915" r:id="rId8"/>
    <p:sldLayoutId id="2147483916" r:id="rId9"/>
    <p:sldLayoutId id="2147483917" r:id="rId10"/>
    <p:sldLayoutId id="2147483918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-609600"/>
            <a:ext cx="7620000" cy="6858000"/>
            <a:chOff x="0" y="0"/>
            <a:chExt cx="4800" cy="4320"/>
          </a:xfrm>
        </p:grpSpPr>
        <p:grpSp>
          <p:nvGrpSpPr>
            <p:cNvPr id="2057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2061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2062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058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2059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2060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</p:grpSp>
      </p:grpSp>
      <p:sp>
        <p:nvSpPr>
          <p:cNvPr id="2051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48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828800"/>
            <a:ext cx="7693025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136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3429000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1136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36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/>
            </a:lvl1pPr>
          </a:lstStyle>
          <a:p>
            <a:fld id="{7AAA23C1-0A51-4F44-9524-C6CCE67D222F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2056" name="Picture 15" descr="coug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172200"/>
            <a:ext cx="762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19" r:id="rId2"/>
    <p:sldLayoutId id="2147483920" r:id="rId3"/>
    <p:sldLayoutId id="2147483921" r:id="rId4"/>
    <p:sldLayoutId id="2147483922" r:id="rId5"/>
    <p:sldLayoutId id="2147483923" r:id="rId6"/>
    <p:sldLayoutId id="2147483924" r:id="rId7"/>
    <p:sldLayoutId id="2147483925" r:id="rId8"/>
    <p:sldLayoutId id="2147483926" r:id="rId9"/>
    <p:sldLayoutId id="2147483927" r:id="rId10"/>
    <p:sldLayoutId id="2147483928" r:id="rId11"/>
  </p:sldLayoutIdLst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eecs.wsu.edu/~jackrh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/>
              <a:t>(11-1) OOP: Inheritance in C++</a:t>
            </a:r>
            <a:br>
              <a:rPr lang="en-US" altLang="en-US" sz="3200" dirty="0"/>
            </a:br>
            <a:r>
              <a:rPr lang="en-US" altLang="en-US" sz="3200" dirty="0"/>
              <a:t>D &amp; D Chapter 11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495800" y="2895600"/>
            <a:ext cx="4572000" cy="1822450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Instructor - Andrew S. O’Fallon</a:t>
            </a:r>
          </a:p>
          <a:p>
            <a:pPr eaLnBrk="1" hangingPunct="1"/>
            <a:r>
              <a:rPr lang="en-US" altLang="en-US" sz="2400" dirty="0" err="1"/>
              <a:t>CptS</a:t>
            </a:r>
            <a:r>
              <a:rPr lang="en-US" altLang="en-US" sz="2400" dirty="0"/>
              <a:t> 122 </a:t>
            </a:r>
            <a:r>
              <a:rPr lang="en-US" altLang="en-US" sz="2400" dirty="0" smtClean="0"/>
              <a:t>(March 25, 2024)</a:t>
            </a:r>
            <a:endParaRPr lang="en-US" altLang="en-US" sz="2400" dirty="0"/>
          </a:p>
          <a:p>
            <a:pPr eaLnBrk="1" hangingPunct="1"/>
            <a:r>
              <a:rPr lang="en-US" altLang="en-US" sz="2400" dirty="0"/>
              <a:t>Washington State University</a:t>
            </a:r>
          </a:p>
        </p:txBody>
      </p:sp>
      <p:pic>
        <p:nvPicPr>
          <p:cNvPr id="4100" name="Picture 5" descr="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562600"/>
            <a:ext cx="1219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/>
              <a:t>Single Inheritance - Inheritance Structure of Employees of a Business (I)</a:t>
            </a:r>
          </a:p>
        </p:txBody>
      </p:sp>
      <p:sp>
        <p:nvSpPr>
          <p:cNvPr id="1331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O’Fallon, J. Hagemeister</a:t>
            </a:r>
          </a:p>
        </p:txBody>
      </p:sp>
      <p:sp>
        <p:nvSpPr>
          <p:cNvPr id="133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E3314C5-E188-4E7A-B7DF-C3425CED9DA0}" type="slidenum">
              <a:rPr lang="en-US" altLang="en-US" sz="2600"/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2600"/>
          </a:p>
        </p:txBody>
      </p:sp>
      <p:sp>
        <p:nvSpPr>
          <p:cNvPr id="13317" name="TextBox 11"/>
          <p:cNvSpPr txBox="1">
            <a:spLocks noChangeArrowheads="1"/>
          </p:cNvSpPr>
          <p:nvPr/>
        </p:nvSpPr>
        <p:spPr bwMode="auto">
          <a:xfrm>
            <a:off x="3163888" y="2209800"/>
            <a:ext cx="16002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Employee</a:t>
            </a:r>
          </a:p>
        </p:txBody>
      </p:sp>
      <p:sp>
        <p:nvSpPr>
          <p:cNvPr id="13318" name="TextBox 16"/>
          <p:cNvSpPr txBox="1">
            <a:spLocks noChangeArrowheads="1"/>
          </p:cNvSpPr>
          <p:nvPr/>
        </p:nvSpPr>
        <p:spPr bwMode="auto">
          <a:xfrm>
            <a:off x="3159125" y="3138488"/>
            <a:ext cx="1600200" cy="369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Manager</a:t>
            </a:r>
          </a:p>
        </p:txBody>
      </p:sp>
      <p:sp>
        <p:nvSpPr>
          <p:cNvPr id="10" name="Right Brace 9"/>
          <p:cNvSpPr/>
          <p:nvPr/>
        </p:nvSpPr>
        <p:spPr bwMode="auto">
          <a:xfrm>
            <a:off x="4846638" y="2209800"/>
            <a:ext cx="439737" cy="1298575"/>
          </a:xfrm>
          <a:prstGeom prst="rightBrace">
            <a:avLst>
              <a:gd name="adj1" fmla="val 8333"/>
              <a:gd name="adj2" fmla="val 47032"/>
            </a:avLst>
          </a:prstGeom>
          <a:solidFill>
            <a:srgbClr val="7B2535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320" name="TextBox 19"/>
          <p:cNvSpPr txBox="1">
            <a:spLocks noChangeArrowheads="1"/>
          </p:cNvSpPr>
          <p:nvPr/>
        </p:nvSpPr>
        <p:spPr bwMode="auto">
          <a:xfrm>
            <a:off x="5368925" y="2520950"/>
            <a:ext cx="1371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Single inheritance</a:t>
            </a:r>
          </a:p>
        </p:txBody>
      </p:sp>
      <p:sp>
        <p:nvSpPr>
          <p:cNvPr id="13321" name="Isosceles Triangle 52"/>
          <p:cNvSpPr>
            <a:spLocks noChangeArrowheads="1"/>
          </p:cNvSpPr>
          <p:nvPr/>
        </p:nvSpPr>
        <p:spPr bwMode="auto">
          <a:xfrm>
            <a:off x="3911600" y="2578100"/>
            <a:ext cx="152400" cy="165100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cxnSp>
        <p:nvCxnSpPr>
          <p:cNvPr id="13322" name="Straight Connector 54"/>
          <p:cNvCxnSpPr>
            <a:cxnSpLocks noChangeShapeType="1"/>
            <a:stCxn id="13321" idx="3"/>
          </p:cNvCxnSpPr>
          <p:nvPr/>
        </p:nvCxnSpPr>
        <p:spPr bwMode="auto">
          <a:xfrm flipH="1">
            <a:off x="3984625" y="2743200"/>
            <a:ext cx="3175" cy="3952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/>
              <a:t>Single Inheritance - Inheritance Structure of Employees of a Business (II)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i="1"/>
              <a:t>Single</a:t>
            </a:r>
            <a:r>
              <a:rPr lang="en-US" altLang="en-US"/>
              <a:t> inheritance </a:t>
            </a:r>
          </a:p>
          <a:p>
            <a:pPr lvl="1"/>
            <a:r>
              <a:rPr lang="en-US" altLang="en-US"/>
              <a:t>One derived class inherits from only one base class</a:t>
            </a:r>
          </a:p>
          <a:p>
            <a:pPr lvl="1"/>
            <a:r>
              <a:rPr lang="en-US" altLang="en-US"/>
              <a:t>A Manager inherits capabilities of an Employee </a:t>
            </a:r>
            <a:r>
              <a:rPr lang="en-US" altLang="en-US" i="1"/>
              <a:t>only</a:t>
            </a:r>
          </a:p>
          <a:p>
            <a:pPr lvl="1"/>
            <a:r>
              <a:rPr lang="en-US" altLang="en-US"/>
              <a:t>C++ syntax</a:t>
            </a:r>
          </a:p>
          <a:p>
            <a:pPr marL="914400" lvl="2" indent="0">
              <a:buFont typeface="Wingdings" panose="05000000000000000000" pitchFamily="2" charset="2"/>
              <a:buNone/>
            </a:pP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altLang="en-US"/>
              <a:t>Manager : </a:t>
            </a: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altLang="en-US"/>
              <a:t> Employee</a:t>
            </a:r>
          </a:p>
          <a:p>
            <a:pPr marL="914400" lvl="2" indent="0">
              <a:buFont typeface="Wingdings" panose="05000000000000000000" pitchFamily="2" charset="2"/>
              <a:buNone/>
            </a:pPr>
            <a:r>
              <a:rPr lang="en-US" altLang="en-US"/>
              <a:t>{</a:t>
            </a:r>
          </a:p>
          <a:p>
            <a:pPr marL="914400" lvl="2" indent="0">
              <a:buFont typeface="Wingdings" panose="05000000000000000000" pitchFamily="2" charset="2"/>
              <a:buNone/>
            </a:pPr>
            <a:r>
              <a:rPr lang="en-US" altLang="en-US"/>
              <a:t>	// class declarations</a:t>
            </a:r>
          </a:p>
          <a:p>
            <a:pPr marL="914400" lvl="2" indent="0">
              <a:buFont typeface="Wingdings" panose="05000000000000000000" pitchFamily="2" charset="2"/>
              <a:buNone/>
            </a:pPr>
            <a:r>
              <a:rPr lang="en-US" altLang="en-US"/>
              <a:t>};</a:t>
            </a:r>
          </a:p>
          <a:p>
            <a:pPr marL="914400" lvl="2" indent="0">
              <a:buFont typeface="Wingdings" panose="05000000000000000000" pitchFamily="2" charset="2"/>
              <a:buNone/>
            </a:pPr>
            <a:endParaRPr lang="en-US" altLang="en-US"/>
          </a:p>
        </p:txBody>
      </p:sp>
      <p:sp>
        <p:nvSpPr>
          <p:cNvPr id="1434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O’Fallon, J. Hagemeister</a:t>
            </a:r>
          </a:p>
        </p:txBody>
      </p:sp>
      <p:sp>
        <p:nvSpPr>
          <p:cNvPr id="1434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49D70F3-5B2E-4496-B1C2-6B77925A9476}" type="slidenum">
              <a:rPr lang="en-US" altLang="en-US" sz="2600"/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26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/>
              <a:t>Multiple Inheritance - Inheritance Structure of University Members (I)</a:t>
            </a:r>
            <a:endParaRPr lang="en-US" altLang="en-US" sz="2800" b="0"/>
          </a:p>
        </p:txBody>
      </p:sp>
      <p:sp>
        <p:nvSpPr>
          <p:cNvPr id="1536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O’Fallon, J. Hagemeister</a:t>
            </a:r>
          </a:p>
        </p:txBody>
      </p:sp>
      <p:sp>
        <p:nvSpPr>
          <p:cNvPr id="153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AE9010E-878A-4242-BA53-5BFBFDC34674}" type="slidenum">
              <a:rPr lang="en-US" altLang="en-US" sz="2600"/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2600"/>
          </a:p>
        </p:txBody>
      </p:sp>
      <p:sp>
        <p:nvSpPr>
          <p:cNvPr id="15365" name="TextBox 5"/>
          <p:cNvSpPr txBox="1">
            <a:spLocks noChangeArrowheads="1"/>
          </p:cNvSpPr>
          <p:nvPr/>
        </p:nvSpPr>
        <p:spPr bwMode="auto">
          <a:xfrm>
            <a:off x="3810000" y="2438400"/>
            <a:ext cx="16002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Student</a:t>
            </a:r>
          </a:p>
        </p:txBody>
      </p:sp>
      <p:sp>
        <p:nvSpPr>
          <p:cNvPr id="15366" name="TextBox 6"/>
          <p:cNvSpPr txBox="1">
            <a:spLocks noChangeArrowheads="1"/>
          </p:cNvSpPr>
          <p:nvPr/>
        </p:nvSpPr>
        <p:spPr bwMode="auto">
          <a:xfrm>
            <a:off x="2000250" y="2447925"/>
            <a:ext cx="16002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Worker</a:t>
            </a:r>
          </a:p>
        </p:txBody>
      </p:sp>
      <p:sp>
        <p:nvSpPr>
          <p:cNvPr id="15367" name="TextBox 7"/>
          <p:cNvSpPr txBox="1">
            <a:spLocks noChangeArrowheads="1"/>
          </p:cNvSpPr>
          <p:nvPr/>
        </p:nvSpPr>
        <p:spPr bwMode="auto">
          <a:xfrm>
            <a:off x="2644775" y="3455988"/>
            <a:ext cx="2200275" cy="369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TeachingAssistant</a:t>
            </a:r>
          </a:p>
        </p:txBody>
      </p:sp>
      <p:sp>
        <p:nvSpPr>
          <p:cNvPr id="9" name="Right Brace 8"/>
          <p:cNvSpPr/>
          <p:nvPr/>
        </p:nvSpPr>
        <p:spPr bwMode="auto">
          <a:xfrm>
            <a:off x="5511800" y="2433638"/>
            <a:ext cx="428625" cy="1392237"/>
          </a:xfrm>
          <a:prstGeom prst="rightBrace">
            <a:avLst>
              <a:gd name="adj1" fmla="val 8333"/>
              <a:gd name="adj2" fmla="val 47032"/>
            </a:avLst>
          </a:prstGeom>
          <a:solidFill>
            <a:srgbClr val="7B2535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369" name="TextBox 9"/>
          <p:cNvSpPr txBox="1">
            <a:spLocks noChangeArrowheads="1"/>
          </p:cNvSpPr>
          <p:nvPr/>
        </p:nvSpPr>
        <p:spPr bwMode="auto">
          <a:xfrm>
            <a:off x="6015038" y="2806700"/>
            <a:ext cx="1371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Multiple inheritance</a:t>
            </a:r>
          </a:p>
        </p:txBody>
      </p:sp>
      <p:cxnSp>
        <p:nvCxnSpPr>
          <p:cNvPr id="15370" name="Straight Connector 10"/>
          <p:cNvCxnSpPr>
            <a:cxnSpLocks noChangeShapeType="1"/>
            <a:stCxn id="15371" idx="3"/>
          </p:cNvCxnSpPr>
          <p:nvPr/>
        </p:nvCxnSpPr>
        <p:spPr bwMode="auto">
          <a:xfrm>
            <a:off x="3200400" y="3009900"/>
            <a:ext cx="0" cy="4460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371" name="Isosceles Triangle 11"/>
          <p:cNvSpPr>
            <a:spLocks noChangeArrowheads="1"/>
          </p:cNvSpPr>
          <p:nvPr/>
        </p:nvSpPr>
        <p:spPr bwMode="auto">
          <a:xfrm>
            <a:off x="3124200" y="2846388"/>
            <a:ext cx="152400" cy="163512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5372" name="Isosceles Triangle 12"/>
          <p:cNvSpPr>
            <a:spLocks noChangeArrowheads="1"/>
          </p:cNvSpPr>
          <p:nvPr/>
        </p:nvSpPr>
        <p:spPr bwMode="auto">
          <a:xfrm>
            <a:off x="4111625" y="2808288"/>
            <a:ext cx="152400" cy="163512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cxnSp>
        <p:nvCxnSpPr>
          <p:cNvPr id="15373" name="Straight Connector 13"/>
          <p:cNvCxnSpPr>
            <a:cxnSpLocks noChangeShapeType="1"/>
            <a:stCxn id="15372" idx="3"/>
          </p:cNvCxnSpPr>
          <p:nvPr/>
        </p:nvCxnSpPr>
        <p:spPr bwMode="auto">
          <a:xfrm>
            <a:off x="4187825" y="2971800"/>
            <a:ext cx="11113" cy="4841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/>
              <a:t>Multiple Inheritance - Inheritance Structure of University Members (II)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i="1"/>
              <a:t>Multiple</a:t>
            </a:r>
            <a:r>
              <a:rPr lang="en-US" altLang="en-US"/>
              <a:t> inheritance</a:t>
            </a:r>
          </a:p>
          <a:p>
            <a:pPr lvl="1"/>
            <a:r>
              <a:rPr lang="en-US" altLang="en-US"/>
              <a:t>A derived class inherits from more than one base class</a:t>
            </a:r>
          </a:p>
          <a:p>
            <a:pPr lvl="1"/>
            <a:r>
              <a:rPr lang="en-US" altLang="en-US"/>
              <a:t>A TeachingAssistant inherits capabilities of a Worker </a:t>
            </a:r>
            <a:r>
              <a:rPr lang="en-US" altLang="en-US" i="1"/>
              <a:t>and</a:t>
            </a:r>
            <a:r>
              <a:rPr lang="en-US" altLang="en-US"/>
              <a:t> Student</a:t>
            </a:r>
          </a:p>
          <a:p>
            <a:pPr lvl="1"/>
            <a:r>
              <a:rPr lang="en-US" altLang="en-US"/>
              <a:t>C++ syntax</a:t>
            </a:r>
          </a:p>
          <a:p>
            <a:pPr marL="914400" lvl="2" indent="0">
              <a:buFont typeface="Wingdings" panose="05000000000000000000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altLang="en-US" sz="1800"/>
              <a:t>TeachingAssistant: </a:t>
            </a: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altLang="en-US" sz="1800"/>
              <a:t> Worker, </a:t>
            </a: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altLang="en-US" sz="1800"/>
              <a:t> Student</a:t>
            </a:r>
          </a:p>
          <a:p>
            <a:pPr marL="914400" lvl="2" indent="0">
              <a:buFont typeface="Wingdings" panose="05000000000000000000" pitchFamily="2" charset="2"/>
              <a:buNone/>
            </a:pPr>
            <a:r>
              <a:rPr lang="en-US" altLang="en-US" sz="1800"/>
              <a:t>{</a:t>
            </a:r>
          </a:p>
          <a:p>
            <a:pPr marL="914400" lvl="2" indent="0">
              <a:buFont typeface="Wingdings" panose="05000000000000000000" pitchFamily="2" charset="2"/>
              <a:buNone/>
            </a:pPr>
            <a:r>
              <a:rPr lang="en-US" altLang="en-US" sz="1800"/>
              <a:t>	// class declarations</a:t>
            </a:r>
          </a:p>
          <a:p>
            <a:pPr marL="914400" lvl="2" indent="0">
              <a:buFont typeface="Wingdings" panose="05000000000000000000" pitchFamily="2" charset="2"/>
              <a:buNone/>
            </a:pPr>
            <a:r>
              <a:rPr lang="en-US" altLang="en-US" sz="1800"/>
              <a:t>};</a:t>
            </a:r>
          </a:p>
          <a:p>
            <a:endParaRPr lang="en-US" altLang="en-US"/>
          </a:p>
        </p:txBody>
      </p:sp>
      <p:sp>
        <p:nvSpPr>
          <p:cNvPr id="1638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O’Fallon, J. Hagemeister</a:t>
            </a:r>
          </a:p>
        </p:txBody>
      </p:sp>
      <p:sp>
        <p:nvSpPr>
          <p:cNvPr id="1638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E2B7352-1F4A-4FB5-8C00-5D1F3CCC542A}" type="slidenum">
              <a:rPr lang="en-US" altLang="en-US" sz="2600"/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26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/>
              <a:t>Multilevel Inheritance - Inheritance Structure of Employees of a Business (I)</a:t>
            </a:r>
          </a:p>
        </p:txBody>
      </p:sp>
      <p:sp>
        <p:nvSpPr>
          <p:cNvPr id="1741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O’Fallon, J. Hagemeister</a:t>
            </a:r>
          </a:p>
        </p:txBody>
      </p:sp>
      <p:sp>
        <p:nvSpPr>
          <p:cNvPr id="174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CFD7CCA-061F-4A25-8DD8-ECB1EE7E4223}" type="slidenum">
              <a:rPr lang="en-US" altLang="en-US" sz="2600"/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2600"/>
          </a:p>
        </p:txBody>
      </p:sp>
      <p:sp>
        <p:nvSpPr>
          <p:cNvPr id="17413" name="TextBox 11"/>
          <p:cNvSpPr txBox="1">
            <a:spLocks noChangeArrowheads="1"/>
          </p:cNvSpPr>
          <p:nvPr/>
        </p:nvSpPr>
        <p:spPr bwMode="auto">
          <a:xfrm>
            <a:off x="4038600" y="2362200"/>
            <a:ext cx="16002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Employee</a:t>
            </a:r>
          </a:p>
        </p:txBody>
      </p:sp>
      <p:sp>
        <p:nvSpPr>
          <p:cNvPr id="17414" name="TextBox 14"/>
          <p:cNvSpPr txBox="1">
            <a:spLocks noChangeArrowheads="1"/>
          </p:cNvSpPr>
          <p:nvPr/>
        </p:nvSpPr>
        <p:spPr bwMode="auto">
          <a:xfrm>
            <a:off x="4044950" y="4194175"/>
            <a:ext cx="1600200" cy="368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Officer</a:t>
            </a:r>
          </a:p>
        </p:txBody>
      </p:sp>
      <p:sp>
        <p:nvSpPr>
          <p:cNvPr id="17415" name="TextBox 16"/>
          <p:cNvSpPr txBox="1">
            <a:spLocks noChangeArrowheads="1"/>
          </p:cNvSpPr>
          <p:nvPr/>
        </p:nvSpPr>
        <p:spPr bwMode="auto">
          <a:xfrm>
            <a:off x="4033838" y="3290888"/>
            <a:ext cx="1600200" cy="369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Manager</a:t>
            </a:r>
          </a:p>
        </p:txBody>
      </p:sp>
      <p:sp>
        <p:nvSpPr>
          <p:cNvPr id="23" name="Right Brace 22"/>
          <p:cNvSpPr/>
          <p:nvPr/>
        </p:nvSpPr>
        <p:spPr bwMode="auto">
          <a:xfrm rot="10800000">
            <a:off x="3216275" y="2362200"/>
            <a:ext cx="438150" cy="1298575"/>
          </a:xfrm>
          <a:prstGeom prst="rightBrace">
            <a:avLst>
              <a:gd name="adj1" fmla="val 8333"/>
              <a:gd name="adj2" fmla="val 47032"/>
            </a:avLst>
          </a:prstGeom>
          <a:solidFill>
            <a:srgbClr val="7B2535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417" name="TextBox 23"/>
          <p:cNvSpPr txBox="1">
            <a:spLocks noChangeArrowheads="1"/>
          </p:cNvSpPr>
          <p:nvPr/>
        </p:nvSpPr>
        <p:spPr bwMode="auto">
          <a:xfrm>
            <a:off x="1665288" y="2332038"/>
            <a:ext cx="153511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Employee is the </a:t>
            </a:r>
            <a:r>
              <a:rPr lang="en-US" altLang="en-US" sz="1800" i="1"/>
              <a:t>direct</a:t>
            </a:r>
            <a:r>
              <a:rPr lang="en-US" altLang="en-US" sz="1800"/>
              <a:t> base class of Manager</a:t>
            </a:r>
          </a:p>
        </p:txBody>
      </p:sp>
      <p:sp>
        <p:nvSpPr>
          <p:cNvPr id="25" name="Right Brace 24"/>
          <p:cNvSpPr/>
          <p:nvPr/>
        </p:nvSpPr>
        <p:spPr bwMode="auto">
          <a:xfrm rot="10800000">
            <a:off x="3522663" y="2357438"/>
            <a:ext cx="431800" cy="2205037"/>
          </a:xfrm>
          <a:prstGeom prst="rightBrace">
            <a:avLst>
              <a:gd name="adj1" fmla="val 8333"/>
              <a:gd name="adj2" fmla="val 20140"/>
            </a:avLst>
          </a:prstGeom>
          <a:solidFill>
            <a:srgbClr val="7B2535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419" name="TextBox 25"/>
          <p:cNvSpPr txBox="1">
            <a:spLocks noChangeArrowheads="1"/>
          </p:cNvSpPr>
          <p:nvPr/>
        </p:nvSpPr>
        <p:spPr bwMode="auto">
          <a:xfrm>
            <a:off x="1658938" y="3757613"/>
            <a:ext cx="1954212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Employee is an </a:t>
            </a:r>
            <a:r>
              <a:rPr lang="en-US" altLang="en-US" sz="1800" i="1"/>
              <a:t>indirect</a:t>
            </a:r>
            <a:r>
              <a:rPr lang="en-US" altLang="en-US" sz="1800"/>
              <a:t> base class of Officer</a:t>
            </a:r>
          </a:p>
        </p:txBody>
      </p:sp>
      <p:sp>
        <p:nvSpPr>
          <p:cNvPr id="17420" name="Isosceles Triangle 52"/>
          <p:cNvSpPr>
            <a:spLocks noChangeArrowheads="1"/>
          </p:cNvSpPr>
          <p:nvPr/>
        </p:nvSpPr>
        <p:spPr bwMode="auto">
          <a:xfrm>
            <a:off x="4786313" y="2730500"/>
            <a:ext cx="152400" cy="165100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cxnSp>
        <p:nvCxnSpPr>
          <p:cNvPr id="17421" name="Straight Connector 54"/>
          <p:cNvCxnSpPr>
            <a:cxnSpLocks noChangeShapeType="1"/>
            <a:stCxn id="17420" idx="3"/>
          </p:cNvCxnSpPr>
          <p:nvPr/>
        </p:nvCxnSpPr>
        <p:spPr bwMode="auto">
          <a:xfrm flipH="1">
            <a:off x="4859338" y="2895600"/>
            <a:ext cx="3175" cy="3952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422" name="Isosceles Triangle 58"/>
          <p:cNvSpPr>
            <a:spLocks noChangeArrowheads="1"/>
          </p:cNvSpPr>
          <p:nvPr/>
        </p:nvSpPr>
        <p:spPr bwMode="auto">
          <a:xfrm>
            <a:off x="4791075" y="3649663"/>
            <a:ext cx="152400" cy="163512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cxnSp>
        <p:nvCxnSpPr>
          <p:cNvPr id="17423" name="Straight Connector 59"/>
          <p:cNvCxnSpPr>
            <a:cxnSpLocks noChangeShapeType="1"/>
          </p:cNvCxnSpPr>
          <p:nvPr/>
        </p:nvCxnSpPr>
        <p:spPr bwMode="auto">
          <a:xfrm flipH="1">
            <a:off x="4867275" y="3811588"/>
            <a:ext cx="1588" cy="3952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Right Brace 72"/>
          <p:cNvSpPr/>
          <p:nvPr/>
        </p:nvSpPr>
        <p:spPr bwMode="auto">
          <a:xfrm>
            <a:off x="5754688" y="2363788"/>
            <a:ext cx="438150" cy="2190750"/>
          </a:xfrm>
          <a:prstGeom prst="rightBrace">
            <a:avLst>
              <a:gd name="adj1" fmla="val 8333"/>
              <a:gd name="adj2" fmla="val 47032"/>
            </a:avLst>
          </a:prstGeom>
          <a:solidFill>
            <a:srgbClr val="7B2535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425" name="TextBox 73"/>
          <p:cNvSpPr txBox="1">
            <a:spLocks noChangeArrowheads="1"/>
          </p:cNvSpPr>
          <p:nvPr/>
        </p:nvSpPr>
        <p:spPr bwMode="auto">
          <a:xfrm>
            <a:off x="6307138" y="2932113"/>
            <a:ext cx="1371600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Multilevel inheritance (3 levels)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/>
              <a:t>Multilevel Inheritance - Inheritance Structure of Employees of a Business (II)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i="1"/>
              <a:t>Multilevel</a:t>
            </a:r>
            <a:r>
              <a:rPr lang="en-US" altLang="en-US"/>
              <a:t> inheritance</a:t>
            </a:r>
          </a:p>
          <a:p>
            <a:pPr lvl="1"/>
            <a:r>
              <a:rPr lang="en-US" altLang="en-US"/>
              <a:t>A derived class acts as a base class for another derived class</a:t>
            </a:r>
          </a:p>
          <a:p>
            <a:pPr lvl="1"/>
            <a:r>
              <a:rPr lang="en-US" altLang="en-US"/>
              <a:t>An Officer is created from a Manager and a Manager is created from an Employee</a:t>
            </a:r>
          </a:p>
          <a:p>
            <a:pPr lvl="2"/>
            <a:r>
              <a:rPr lang="en-US" altLang="en-US"/>
              <a:t>An Officer is a type of Manager and a Manager is a type of Employee</a:t>
            </a:r>
          </a:p>
          <a:p>
            <a:pPr lvl="1"/>
            <a:r>
              <a:rPr lang="en-US" altLang="en-US"/>
              <a:t>Generally want no more than a few levels</a:t>
            </a:r>
          </a:p>
          <a:p>
            <a:endParaRPr lang="en-US" altLang="en-US"/>
          </a:p>
        </p:txBody>
      </p:sp>
      <p:sp>
        <p:nvSpPr>
          <p:cNvPr id="1843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O’Fallon, J. Hagemeister</a:t>
            </a:r>
          </a:p>
        </p:txBody>
      </p:sp>
      <p:sp>
        <p:nvSpPr>
          <p:cNvPr id="1843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549FF59-FC50-44F4-B4F7-DF54E541D60B}" type="slidenum">
              <a:rPr lang="en-US" altLang="en-US" sz="2600"/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26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/>
              <a:t>Hierarchical Inheritance - Inheritance Structure of Employees of a Business (I)</a:t>
            </a:r>
          </a:p>
        </p:txBody>
      </p:sp>
      <p:sp>
        <p:nvSpPr>
          <p:cNvPr id="1945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O’Fallon, J. Hagemeister</a:t>
            </a:r>
          </a:p>
        </p:txBody>
      </p:sp>
      <p:sp>
        <p:nvSpPr>
          <p:cNvPr id="194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92E8D7D-C6D5-4CEC-B1C6-09D5DF61C07F}" type="slidenum">
              <a:rPr lang="en-US" altLang="en-US" sz="2600"/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2600"/>
          </a:p>
        </p:txBody>
      </p:sp>
      <p:sp>
        <p:nvSpPr>
          <p:cNvPr id="19461" name="TextBox 11"/>
          <p:cNvSpPr txBox="1">
            <a:spLocks noChangeArrowheads="1"/>
          </p:cNvSpPr>
          <p:nvPr/>
        </p:nvSpPr>
        <p:spPr bwMode="auto">
          <a:xfrm>
            <a:off x="3000375" y="2401888"/>
            <a:ext cx="1600200" cy="369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Officer</a:t>
            </a:r>
          </a:p>
        </p:txBody>
      </p:sp>
      <p:sp>
        <p:nvSpPr>
          <p:cNvPr id="19462" name="TextBox 14"/>
          <p:cNvSpPr txBox="1">
            <a:spLocks noChangeArrowheads="1"/>
          </p:cNvSpPr>
          <p:nvPr/>
        </p:nvSpPr>
        <p:spPr bwMode="auto">
          <a:xfrm>
            <a:off x="3913188" y="3289300"/>
            <a:ext cx="1600200" cy="368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COO</a:t>
            </a:r>
          </a:p>
        </p:txBody>
      </p:sp>
      <p:sp>
        <p:nvSpPr>
          <p:cNvPr id="19463" name="TextBox 16"/>
          <p:cNvSpPr txBox="1">
            <a:spLocks noChangeArrowheads="1"/>
          </p:cNvSpPr>
          <p:nvPr/>
        </p:nvSpPr>
        <p:spPr bwMode="auto">
          <a:xfrm>
            <a:off x="2192338" y="3294063"/>
            <a:ext cx="1600200" cy="369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CEO</a:t>
            </a:r>
          </a:p>
        </p:txBody>
      </p:sp>
      <p:sp>
        <p:nvSpPr>
          <p:cNvPr id="19464" name="Isosceles Triangle 52"/>
          <p:cNvSpPr>
            <a:spLocks noChangeArrowheads="1"/>
          </p:cNvSpPr>
          <p:nvPr/>
        </p:nvSpPr>
        <p:spPr bwMode="auto">
          <a:xfrm>
            <a:off x="3635375" y="2759075"/>
            <a:ext cx="152400" cy="165100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cxnSp>
        <p:nvCxnSpPr>
          <p:cNvPr id="19465" name="Straight Connector 54"/>
          <p:cNvCxnSpPr>
            <a:cxnSpLocks noChangeShapeType="1"/>
            <a:stCxn id="19464" idx="3"/>
            <a:endCxn id="19463" idx="0"/>
          </p:cNvCxnSpPr>
          <p:nvPr/>
        </p:nvCxnSpPr>
        <p:spPr bwMode="auto">
          <a:xfrm flipH="1">
            <a:off x="2992438" y="2924175"/>
            <a:ext cx="719137" cy="3698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466" name="Isosceles Triangle 58"/>
          <p:cNvSpPr>
            <a:spLocks noChangeArrowheads="1"/>
          </p:cNvSpPr>
          <p:nvPr/>
        </p:nvSpPr>
        <p:spPr bwMode="auto">
          <a:xfrm>
            <a:off x="3935413" y="2767013"/>
            <a:ext cx="152400" cy="163512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cxnSp>
        <p:nvCxnSpPr>
          <p:cNvPr id="19467" name="Straight Connector 59"/>
          <p:cNvCxnSpPr>
            <a:cxnSpLocks noChangeShapeType="1"/>
            <a:stCxn id="19466" idx="3"/>
          </p:cNvCxnSpPr>
          <p:nvPr/>
        </p:nvCxnSpPr>
        <p:spPr bwMode="auto">
          <a:xfrm>
            <a:off x="4011613" y="2930525"/>
            <a:ext cx="617537" cy="3651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Right Brace 72"/>
          <p:cNvSpPr/>
          <p:nvPr/>
        </p:nvSpPr>
        <p:spPr bwMode="auto">
          <a:xfrm>
            <a:off x="5634038" y="2363788"/>
            <a:ext cx="438150" cy="1322387"/>
          </a:xfrm>
          <a:prstGeom prst="rightBrace">
            <a:avLst>
              <a:gd name="adj1" fmla="val 8333"/>
              <a:gd name="adj2" fmla="val 47032"/>
            </a:avLst>
          </a:prstGeom>
          <a:solidFill>
            <a:srgbClr val="7B2535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469" name="TextBox 73"/>
          <p:cNvSpPr txBox="1">
            <a:spLocks noChangeArrowheads="1"/>
          </p:cNvSpPr>
          <p:nvPr/>
        </p:nvSpPr>
        <p:spPr bwMode="auto">
          <a:xfrm>
            <a:off x="6072188" y="2643188"/>
            <a:ext cx="14652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Hierarchical inheritance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/>
              <a:t>Hierarchical Inheritance - Inheritance Structure of Employees of a Business (II)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i="1"/>
              <a:t>Hierarchical </a:t>
            </a:r>
            <a:r>
              <a:rPr lang="en-US" altLang="en-US"/>
              <a:t>inheritance</a:t>
            </a:r>
          </a:p>
          <a:p>
            <a:pPr lvl="1"/>
            <a:r>
              <a:rPr lang="en-US" altLang="en-US"/>
              <a:t>Multiple derived classes inherit from the same base class</a:t>
            </a:r>
          </a:p>
          <a:p>
            <a:pPr lvl="1"/>
            <a:r>
              <a:rPr lang="en-US" altLang="en-US"/>
              <a:t>CEO (Chief Executive Officer) and COO (Chief Operations Officer) have attributes of an Officer, but also have their own unique attributes</a:t>
            </a:r>
          </a:p>
        </p:txBody>
      </p:sp>
      <p:sp>
        <p:nvSpPr>
          <p:cNvPr id="2048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O’Fallon, J. Hagemeister</a:t>
            </a:r>
          </a:p>
        </p:txBody>
      </p:sp>
      <p:sp>
        <p:nvSpPr>
          <p:cNvPr id="2048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D6DF0DC-5D37-41E2-9F75-8C25C6191B45}" type="slidenum">
              <a:rPr lang="en-US" altLang="en-US" sz="2600"/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26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/>
              <a:t>Hybrid Inheritance - Inheritance Structure of Employees of a Business (I)</a:t>
            </a:r>
          </a:p>
        </p:txBody>
      </p:sp>
      <p:sp>
        <p:nvSpPr>
          <p:cNvPr id="2150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O’Fallon, J. Hagemeister</a:t>
            </a:r>
          </a:p>
        </p:txBody>
      </p:sp>
      <p:sp>
        <p:nvSpPr>
          <p:cNvPr id="215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2FCF8F6-4CDD-44DA-8905-8630477B7251}" type="slidenum">
              <a:rPr lang="en-US" altLang="en-US" sz="2600"/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2600"/>
          </a:p>
        </p:txBody>
      </p:sp>
      <p:sp>
        <p:nvSpPr>
          <p:cNvPr id="21509" name="TextBox 11"/>
          <p:cNvSpPr txBox="1">
            <a:spLocks noChangeArrowheads="1"/>
          </p:cNvSpPr>
          <p:nvPr/>
        </p:nvSpPr>
        <p:spPr bwMode="auto">
          <a:xfrm>
            <a:off x="3659188" y="2465388"/>
            <a:ext cx="1600200" cy="369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Officer</a:t>
            </a:r>
          </a:p>
        </p:txBody>
      </p:sp>
      <p:sp>
        <p:nvSpPr>
          <p:cNvPr id="21510" name="TextBox 14"/>
          <p:cNvSpPr txBox="1">
            <a:spLocks noChangeArrowheads="1"/>
          </p:cNvSpPr>
          <p:nvPr/>
        </p:nvSpPr>
        <p:spPr bwMode="auto">
          <a:xfrm>
            <a:off x="4572000" y="3352800"/>
            <a:ext cx="1600200" cy="368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COO</a:t>
            </a:r>
          </a:p>
        </p:txBody>
      </p:sp>
      <p:sp>
        <p:nvSpPr>
          <p:cNvPr id="21511" name="TextBox 16"/>
          <p:cNvSpPr txBox="1">
            <a:spLocks noChangeArrowheads="1"/>
          </p:cNvSpPr>
          <p:nvPr/>
        </p:nvSpPr>
        <p:spPr bwMode="auto">
          <a:xfrm>
            <a:off x="2851150" y="3357563"/>
            <a:ext cx="1600200" cy="369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CEO</a:t>
            </a:r>
          </a:p>
        </p:txBody>
      </p:sp>
      <p:sp>
        <p:nvSpPr>
          <p:cNvPr id="21512" name="Isosceles Triangle 52"/>
          <p:cNvSpPr>
            <a:spLocks noChangeArrowheads="1"/>
          </p:cNvSpPr>
          <p:nvPr/>
        </p:nvSpPr>
        <p:spPr bwMode="auto">
          <a:xfrm>
            <a:off x="4294188" y="2822575"/>
            <a:ext cx="152400" cy="165100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cxnSp>
        <p:nvCxnSpPr>
          <p:cNvPr id="21513" name="Straight Connector 54"/>
          <p:cNvCxnSpPr>
            <a:cxnSpLocks noChangeShapeType="1"/>
            <a:stCxn id="21512" idx="3"/>
            <a:endCxn id="21511" idx="0"/>
          </p:cNvCxnSpPr>
          <p:nvPr/>
        </p:nvCxnSpPr>
        <p:spPr bwMode="auto">
          <a:xfrm flipH="1">
            <a:off x="3651250" y="2987675"/>
            <a:ext cx="719138" cy="3698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514" name="Isosceles Triangle 58"/>
          <p:cNvSpPr>
            <a:spLocks noChangeArrowheads="1"/>
          </p:cNvSpPr>
          <p:nvPr/>
        </p:nvSpPr>
        <p:spPr bwMode="auto">
          <a:xfrm>
            <a:off x="4594225" y="2830513"/>
            <a:ext cx="152400" cy="163512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cxnSp>
        <p:nvCxnSpPr>
          <p:cNvPr id="21515" name="Straight Connector 59"/>
          <p:cNvCxnSpPr>
            <a:cxnSpLocks noChangeShapeType="1"/>
            <a:stCxn id="21514" idx="3"/>
          </p:cNvCxnSpPr>
          <p:nvPr/>
        </p:nvCxnSpPr>
        <p:spPr bwMode="auto">
          <a:xfrm>
            <a:off x="4670425" y="2994025"/>
            <a:ext cx="617538" cy="3651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Right Brace 72"/>
          <p:cNvSpPr/>
          <p:nvPr/>
        </p:nvSpPr>
        <p:spPr bwMode="auto">
          <a:xfrm>
            <a:off x="6292850" y="2428875"/>
            <a:ext cx="438150" cy="2400300"/>
          </a:xfrm>
          <a:prstGeom prst="rightBrace">
            <a:avLst>
              <a:gd name="adj1" fmla="val 8333"/>
              <a:gd name="adj2" fmla="val 47032"/>
            </a:avLst>
          </a:prstGeom>
          <a:solidFill>
            <a:srgbClr val="7B2535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517" name="TextBox 73"/>
          <p:cNvSpPr txBox="1">
            <a:spLocks noChangeArrowheads="1"/>
          </p:cNvSpPr>
          <p:nvPr/>
        </p:nvSpPr>
        <p:spPr bwMode="auto">
          <a:xfrm>
            <a:off x="6851650" y="3175000"/>
            <a:ext cx="14652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Hybrid inheritance</a:t>
            </a:r>
          </a:p>
        </p:txBody>
      </p:sp>
      <p:sp>
        <p:nvSpPr>
          <p:cNvPr id="21518" name="TextBox 7"/>
          <p:cNvSpPr txBox="1">
            <a:spLocks noChangeArrowheads="1"/>
          </p:cNvSpPr>
          <p:nvPr/>
        </p:nvSpPr>
        <p:spPr bwMode="auto">
          <a:xfrm>
            <a:off x="3471863" y="4459288"/>
            <a:ext cx="2200275" cy="369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Chairman</a:t>
            </a:r>
          </a:p>
        </p:txBody>
      </p:sp>
      <p:cxnSp>
        <p:nvCxnSpPr>
          <p:cNvPr id="21519" name="Straight Connector 10"/>
          <p:cNvCxnSpPr>
            <a:cxnSpLocks noChangeShapeType="1"/>
            <a:stCxn id="21520" idx="3"/>
          </p:cNvCxnSpPr>
          <p:nvPr/>
        </p:nvCxnSpPr>
        <p:spPr bwMode="auto">
          <a:xfrm>
            <a:off x="3659188" y="3922713"/>
            <a:ext cx="635000" cy="5365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520" name="Isosceles Triangle 11"/>
          <p:cNvSpPr>
            <a:spLocks noChangeArrowheads="1"/>
          </p:cNvSpPr>
          <p:nvPr/>
        </p:nvSpPr>
        <p:spPr bwMode="auto">
          <a:xfrm>
            <a:off x="3582988" y="3759200"/>
            <a:ext cx="152400" cy="163513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1521" name="Isosceles Triangle 12"/>
          <p:cNvSpPr>
            <a:spLocks noChangeArrowheads="1"/>
          </p:cNvSpPr>
          <p:nvPr/>
        </p:nvSpPr>
        <p:spPr bwMode="auto">
          <a:xfrm>
            <a:off x="5253038" y="3763963"/>
            <a:ext cx="152400" cy="163512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cxnSp>
        <p:nvCxnSpPr>
          <p:cNvPr id="21522" name="Straight Connector 13"/>
          <p:cNvCxnSpPr>
            <a:cxnSpLocks noChangeShapeType="1"/>
            <a:stCxn id="21521" idx="3"/>
          </p:cNvCxnSpPr>
          <p:nvPr/>
        </p:nvCxnSpPr>
        <p:spPr bwMode="auto">
          <a:xfrm flipH="1">
            <a:off x="4670425" y="3927475"/>
            <a:ext cx="658813" cy="53181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Right Brace 20"/>
          <p:cNvSpPr/>
          <p:nvPr/>
        </p:nvSpPr>
        <p:spPr bwMode="auto">
          <a:xfrm rot="10800000">
            <a:off x="2309813" y="2465388"/>
            <a:ext cx="438150" cy="2401887"/>
          </a:xfrm>
          <a:prstGeom prst="rightBrace">
            <a:avLst>
              <a:gd name="adj1" fmla="val 8333"/>
              <a:gd name="adj2" fmla="val 47032"/>
            </a:avLst>
          </a:prstGeom>
          <a:solidFill>
            <a:srgbClr val="7B2535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524" name="TextBox 73"/>
          <p:cNvSpPr txBox="1">
            <a:spLocks noChangeArrowheads="1"/>
          </p:cNvSpPr>
          <p:nvPr/>
        </p:nvSpPr>
        <p:spPr bwMode="auto">
          <a:xfrm>
            <a:off x="1030288" y="3363913"/>
            <a:ext cx="14668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The Diamond Problem!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/>
              <a:t>Hybrid Inheritance - Inheritance Structure of Employees of a Business (II)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i="1"/>
              <a:t>Hybrid </a:t>
            </a:r>
            <a:r>
              <a:rPr lang="en-US" altLang="en-US"/>
              <a:t>inheritance</a:t>
            </a:r>
          </a:p>
          <a:p>
            <a:pPr lvl="1"/>
            <a:r>
              <a:rPr lang="en-US" altLang="en-US"/>
              <a:t>Two or more inheritance forms are combined</a:t>
            </a:r>
          </a:p>
          <a:p>
            <a:pPr lvl="1"/>
            <a:r>
              <a:rPr lang="en-US" altLang="en-US"/>
              <a:t>A Chairman inherits from both CEO (Chief Executive Officer) and COO (Chief Operations Officer) classes, and CEO and COO inherit from Officer – forms a diamond relationship</a:t>
            </a:r>
          </a:p>
          <a:p>
            <a:pPr lvl="2"/>
            <a:r>
              <a:rPr lang="en-US" altLang="en-US"/>
              <a:t>Here the “diamond” problem occurs because CEO and COO inherit from Officer, which have own copies of the data members and methods – Chairman contains two subobjects - there is ambiguity in which members are accessed by Chairman</a:t>
            </a:r>
          </a:p>
          <a:p>
            <a:pPr lvl="3"/>
            <a:r>
              <a:rPr lang="en-US" altLang="en-US"/>
              <a:t>We’ll solve this problem with keyword </a:t>
            </a: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virtual</a:t>
            </a:r>
            <a:r>
              <a:rPr lang="en-US" altLang="en-US"/>
              <a:t> – to be explained along with polymorphism later!</a:t>
            </a:r>
          </a:p>
        </p:txBody>
      </p:sp>
      <p:sp>
        <p:nvSpPr>
          <p:cNvPr id="2253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O’Fallon, J. Hagemeister</a:t>
            </a:r>
          </a:p>
        </p:txBody>
      </p:sp>
      <p:sp>
        <p:nvSpPr>
          <p:cNvPr id="2253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F5C961D-1CB2-41BB-AA3B-4BBFDE1115A9}" type="slidenum">
              <a:rPr lang="en-US" altLang="en-US" sz="2600"/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n-US" sz="26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Key Concepts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Base and derived classes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Protected</a:t>
            </a:r>
            <a:r>
              <a:rPr lang="en-US" altLang="en-US"/>
              <a:t> members</a:t>
            </a:r>
          </a:p>
          <a:p>
            <a:r>
              <a:rPr lang="en-US" altLang="en-US"/>
              <a:t>Inheritance</a:t>
            </a:r>
          </a:p>
          <a:p>
            <a:pPr lvl="1"/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altLang="en-US"/>
              <a:t>, </a:t>
            </a: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protected</a:t>
            </a:r>
            <a:r>
              <a:rPr lang="en-US" altLang="en-US"/>
              <a:t>, and </a:t>
            </a: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private </a:t>
            </a:r>
            <a:r>
              <a:rPr lang="en-US" altLang="en-US">
                <a:cs typeface="Courier New" panose="02070309020205020404" pitchFamily="49" charset="0"/>
              </a:rPr>
              <a:t>accessibility modes</a:t>
            </a:r>
            <a:endParaRPr lang="en-US" altLang="en-US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altLang="en-US" i="1">
                <a:cs typeface="Courier New" panose="02070309020205020404" pitchFamily="49" charset="0"/>
              </a:rPr>
              <a:t>is-a </a:t>
            </a:r>
            <a:r>
              <a:rPr lang="en-US" altLang="en-US">
                <a:cs typeface="Courier New" panose="02070309020205020404" pitchFamily="49" charset="0"/>
              </a:rPr>
              <a:t>relationship</a:t>
            </a:r>
          </a:p>
          <a:p>
            <a:pPr lvl="1"/>
            <a:r>
              <a:rPr lang="en-US" altLang="en-US" i="1">
                <a:cs typeface="Courier New" panose="02070309020205020404" pitchFamily="49" charset="0"/>
              </a:rPr>
              <a:t>Single </a:t>
            </a:r>
            <a:r>
              <a:rPr lang="en-US" altLang="en-US">
                <a:cs typeface="Courier New" panose="02070309020205020404" pitchFamily="49" charset="0"/>
              </a:rPr>
              <a:t>and </a:t>
            </a:r>
            <a:r>
              <a:rPr lang="en-US" altLang="en-US" i="1">
                <a:cs typeface="Courier New" panose="02070309020205020404" pitchFamily="49" charset="0"/>
              </a:rPr>
              <a:t>multiple</a:t>
            </a:r>
          </a:p>
          <a:p>
            <a:pPr lvl="1"/>
            <a:r>
              <a:rPr lang="en-US" altLang="en-US" i="1">
                <a:cs typeface="Courier New" panose="02070309020205020404" pitchFamily="49" charset="0"/>
              </a:rPr>
              <a:t>Multilevel, hierarchical, </a:t>
            </a:r>
            <a:r>
              <a:rPr lang="en-US" altLang="en-US">
                <a:cs typeface="Courier New" panose="02070309020205020404" pitchFamily="49" charset="0"/>
              </a:rPr>
              <a:t>and </a:t>
            </a:r>
            <a:r>
              <a:rPr lang="en-US" altLang="en-US" i="1">
                <a:cs typeface="Courier New" panose="02070309020205020404" pitchFamily="49" charset="0"/>
              </a:rPr>
              <a:t>hybrid</a:t>
            </a:r>
          </a:p>
          <a:p>
            <a:r>
              <a:rPr lang="en-US" altLang="en-US">
                <a:cs typeface="Courier New" panose="02070309020205020404" pitchFamily="49" charset="0"/>
              </a:rPr>
              <a:t>Software reuse through inheritance</a:t>
            </a:r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O’Fallon, J. Hagemeister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4C154C8-7CCB-43C3-97FF-5292B5DE3718}" type="slidenum">
              <a:rPr lang="en-US" altLang="en-US" sz="260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26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Accessibility Modes and Inheritance in C++ (I)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762000" y="1828800"/>
            <a:ext cx="7693025" cy="4419600"/>
          </a:xfrm>
        </p:spPr>
        <p:txBody>
          <a:bodyPr/>
          <a:lstStyle/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altLang="en-US"/>
              <a:t>, </a:t>
            </a: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protected</a:t>
            </a:r>
            <a:r>
              <a:rPr lang="en-US" altLang="en-US"/>
              <a:t>, and </a:t>
            </a: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</a:p>
          <a:p>
            <a:pPr lvl="1"/>
            <a:r>
              <a:rPr lang="en-US" altLang="en-US">
                <a:cs typeface="Courier New" panose="02070309020205020404" pitchFamily="49" charset="0"/>
              </a:rPr>
              <a:t>X in the table indicates hidden from derived class</a:t>
            </a:r>
          </a:p>
          <a:p>
            <a:endParaRPr lang="en-US" altLang="en-US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en-US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en-US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en-US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table courtesy of http://www.codingunit.com/cplusplus-tutorial-inheritance</a:t>
            </a:r>
          </a:p>
        </p:txBody>
      </p:sp>
      <p:sp>
        <p:nvSpPr>
          <p:cNvPr id="2355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O’Fallon, J. Hagemeister</a:t>
            </a:r>
          </a:p>
        </p:txBody>
      </p:sp>
      <p:sp>
        <p:nvSpPr>
          <p:cNvPr id="2355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441227D-979D-4099-8A5E-32165D56A5AD}" type="slidenum">
              <a:rPr lang="en-US" altLang="en-US" sz="2600"/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en-US" sz="2600"/>
          </a:p>
        </p:txBody>
      </p:sp>
      <p:pic>
        <p:nvPicPr>
          <p:cNvPr id="23558" name="Picture 7" descr="Accessibility modes inheritance ch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5900" y="2743200"/>
            <a:ext cx="5867400" cy="2090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Accessibility Modes and Inheritance in C++ (II)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</a:p>
          <a:p>
            <a:pPr lvl="1">
              <a:defRPr/>
            </a:pPr>
            <a:r>
              <a:rPr lang="en-US" altLang="en-US" sz="1200" dirty="0">
                <a:cs typeface="Courier New" panose="02070309020205020404" pitchFamily="49" charset="0"/>
              </a:rPr>
              <a:t>C++ syntax</a:t>
            </a:r>
          </a:p>
          <a:p>
            <a:pPr marL="914400" lvl="2" indent="0">
              <a:buFont typeface="Wingdings" panose="05000000000000000000" pitchFamily="2" charset="2"/>
              <a:buNone/>
              <a:defRPr/>
            </a:pP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altLang="en-US" sz="1200" dirty="0"/>
              <a:t>Manager : </a:t>
            </a: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altLang="en-US" sz="1200" dirty="0"/>
              <a:t> Employee</a:t>
            </a:r>
          </a:p>
          <a:p>
            <a:pPr marL="914400" lvl="2" indent="0">
              <a:buFont typeface="Wingdings" panose="05000000000000000000" pitchFamily="2" charset="2"/>
              <a:buNone/>
              <a:defRPr/>
            </a:pPr>
            <a:r>
              <a:rPr lang="en-US" altLang="en-US" sz="1200" dirty="0"/>
              <a:t>{</a:t>
            </a:r>
          </a:p>
          <a:p>
            <a:pPr marL="914400" lvl="2" indent="0">
              <a:buFont typeface="Wingdings" panose="05000000000000000000" pitchFamily="2" charset="2"/>
              <a:buNone/>
              <a:defRPr/>
            </a:pPr>
            <a:r>
              <a:rPr lang="en-US" altLang="en-US" sz="1200" dirty="0"/>
              <a:t>	// class declarations</a:t>
            </a:r>
          </a:p>
          <a:p>
            <a:pPr marL="914400" lvl="2" indent="0">
              <a:buFont typeface="Wingdings" panose="05000000000000000000" pitchFamily="2" charset="2"/>
              <a:buNone/>
              <a:defRPr/>
            </a:pPr>
            <a:r>
              <a:rPr lang="en-US" altLang="en-US" sz="1200" dirty="0"/>
              <a:t>};</a:t>
            </a:r>
          </a:p>
          <a:p>
            <a:pPr>
              <a:defRPr/>
            </a:pP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protected</a:t>
            </a:r>
          </a:p>
          <a:p>
            <a:pPr lvl="1">
              <a:defRPr/>
            </a:pPr>
            <a:r>
              <a:rPr lang="en-US" altLang="en-US" sz="1200" dirty="0">
                <a:cs typeface="Courier New" panose="02070309020205020404" pitchFamily="49" charset="0"/>
              </a:rPr>
              <a:t>C++ syntax</a:t>
            </a:r>
          </a:p>
          <a:p>
            <a:pPr marL="914400" lvl="2" indent="0">
              <a:buFont typeface="Wingdings" panose="05000000000000000000" pitchFamily="2" charset="2"/>
              <a:buNone/>
              <a:defRPr/>
            </a:pP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altLang="en-US" sz="1200" dirty="0"/>
              <a:t>Manager : </a:t>
            </a: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protected </a:t>
            </a:r>
            <a:r>
              <a:rPr lang="en-US" altLang="en-US" sz="1200" dirty="0"/>
              <a:t>Employee</a:t>
            </a:r>
          </a:p>
          <a:p>
            <a:pPr marL="914400" lvl="2" indent="0">
              <a:buFont typeface="Wingdings" panose="05000000000000000000" pitchFamily="2" charset="2"/>
              <a:buNone/>
              <a:defRPr/>
            </a:pPr>
            <a:r>
              <a:rPr lang="en-US" altLang="en-US" sz="1200" dirty="0"/>
              <a:t>{</a:t>
            </a:r>
          </a:p>
          <a:p>
            <a:pPr marL="914400" lvl="2" indent="0">
              <a:buFont typeface="Wingdings" panose="05000000000000000000" pitchFamily="2" charset="2"/>
              <a:buNone/>
              <a:defRPr/>
            </a:pPr>
            <a:r>
              <a:rPr lang="en-US" altLang="en-US" sz="1200" dirty="0"/>
              <a:t>	// class declarations</a:t>
            </a:r>
          </a:p>
          <a:p>
            <a:pPr marL="914400" lvl="2" indent="0">
              <a:buFont typeface="Wingdings" panose="05000000000000000000" pitchFamily="2" charset="2"/>
              <a:buNone/>
              <a:defRPr/>
            </a:pPr>
            <a:r>
              <a:rPr lang="en-US" altLang="en-US" sz="1200" dirty="0"/>
              <a:t>};</a:t>
            </a:r>
          </a:p>
          <a:p>
            <a:pPr marL="400050" lvl="2" indent="0">
              <a:buFont typeface="Wingdings" panose="05000000000000000000" pitchFamily="2" charset="2"/>
              <a:buNone/>
              <a:defRPr/>
            </a:pPr>
            <a:endParaRPr lang="en-US" altLang="en-US" sz="1200" dirty="0"/>
          </a:p>
          <a:p>
            <a:pPr>
              <a:defRPr/>
            </a:pP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</a:p>
          <a:p>
            <a:pPr lvl="1">
              <a:defRPr/>
            </a:pPr>
            <a:r>
              <a:rPr lang="en-US" altLang="en-US" sz="1200" dirty="0">
                <a:cs typeface="Courier New" panose="02070309020205020404" pitchFamily="49" charset="0"/>
              </a:rPr>
              <a:t>C++ syntax</a:t>
            </a:r>
            <a:endParaRPr lang="en-US" altLang="en-US" sz="1200" dirty="0"/>
          </a:p>
          <a:p>
            <a:pPr marL="914400" lvl="2" indent="0">
              <a:buFont typeface="Wingdings" panose="05000000000000000000" pitchFamily="2" charset="2"/>
              <a:buNone/>
              <a:defRPr/>
            </a:pP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altLang="en-US" sz="1200" dirty="0"/>
              <a:t>Manager : </a:t>
            </a: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private </a:t>
            </a:r>
            <a:r>
              <a:rPr lang="en-US" altLang="en-US" sz="1200" dirty="0"/>
              <a:t>Employee</a:t>
            </a:r>
          </a:p>
          <a:p>
            <a:pPr marL="914400" lvl="2" indent="0">
              <a:buFont typeface="Wingdings" panose="05000000000000000000" pitchFamily="2" charset="2"/>
              <a:buNone/>
              <a:defRPr/>
            </a:pPr>
            <a:r>
              <a:rPr lang="en-US" altLang="en-US" sz="1200" dirty="0"/>
              <a:t>{</a:t>
            </a:r>
          </a:p>
          <a:p>
            <a:pPr marL="914400" lvl="2" indent="0">
              <a:buFont typeface="Wingdings" panose="05000000000000000000" pitchFamily="2" charset="2"/>
              <a:buNone/>
              <a:defRPr/>
            </a:pPr>
            <a:r>
              <a:rPr lang="en-US" altLang="en-US" sz="1200" dirty="0"/>
              <a:t>	// class declarations</a:t>
            </a:r>
          </a:p>
          <a:p>
            <a:pPr marL="914400" lvl="2" indent="0">
              <a:buFont typeface="Wingdings" panose="05000000000000000000" pitchFamily="2" charset="2"/>
              <a:buNone/>
              <a:defRPr/>
            </a:pPr>
            <a:r>
              <a:rPr lang="en-US" altLang="en-US" sz="1200" dirty="0"/>
              <a:t>};</a:t>
            </a:r>
          </a:p>
          <a:p>
            <a:pPr marL="457200" lvl="1" indent="0">
              <a:buFontTx/>
              <a:buNone/>
              <a:defRPr/>
            </a:pPr>
            <a:endParaRPr lang="en-US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endParaRPr lang="en-US" dirty="0"/>
          </a:p>
        </p:txBody>
      </p:sp>
      <p:sp>
        <p:nvSpPr>
          <p:cNvPr id="2458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O’Fallon, J. Hagemeister</a:t>
            </a:r>
          </a:p>
        </p:txBody>
      </p:sp>
      <p:sp>
        <p:nvSpPr>
          <p:cNvPr id="2458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C5E3B96-B6F0-431B-84EB-027B74C89799}" type="slidenum">
              <a:rPr lang="en-US" altLang="en-US" sz="2600"/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en-US" sz="26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Summary of Inheritance (I)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Advantages</a:t>
            </a:r>
          </a:p>
          <a:p>
            <a:pPr lvl="1"/>
            <a:r>
              <a:rPr lang="en-US" altLang="en-US"/>
              <a:t>Software reuse</a:t>
            </a:r>
          </a:p>
          <a:p>
            <a:pPr lvl="1"/>
            <a:r>
              <a:rPr lang="en-US" altLang="en-US"/>
              <a:t>Reduces code redundancy</a:t>
            </a:r>
          </a:p>
          <a:p>
            <a:pPr lvl="1"/>
            <a:r>
              <a:rPr lang="en-US" altLang="en-US"/>
              <a:t>Reduces code size</a:t>
            </a:r>
          </a:p>
          <a:p>
            <a:pPr lvl="1"/>
            <a:r>
              <a:rPr lang="en-US" altLang="en-US"/>
              <a:t>Promotes readability</a:t>
            </a:r>
          </a:p>
          <a:p>
            <a:pPr lvl="1"/>
            <a:r>
              <a:rPr lang="en-US" altLang="en-US"/>
              <a:t>Promotes extensibility</a:t>
            </a:r>
          </a:p>
          <a:p>
            <a:pPr lvl="2"/>
            <a:r>
              <a:rPr lang="en-US" altLang="en-US"/>
              <a:t>Extensibility is a software design principle which considers growth of the system – a system’s ability to extend the system with new functionality with minimal changes and impact to the existing system’s functionality</a:t>
            </a:r>
          </a:p>
        </p:txBody>
      </p:sp>
      <p:sp>
        <p:nvSpPr>
          <p:cNvPr id="2560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O’Fallon, J. Hagemeister</a:t>
            </a:r>
          </a:p>
        </p:txBody>
      </p:sp>
      <p:sp>
        <p:nvSpPr>
          <p:cNvPr id="2560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3D4F84D-4B27-4DC9-8E63-F23A84EEA412}" type="slidenum">
              <a:rPr lang="en-US" altLang="en-US" sz="2600"/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US" altLang="en-US" sz="26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Summary of Inheritance (II)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Disadvantages</a:t>
            </a:r>
          </a:p>
          <a:p>
            <a:pPr lvl="1"/>
            <a:r>
              <a:rPr lang="en-US" altLang="en-US"/>
              <a:t>Base classes and derived classes are tightly coupled – a change to the base class could impact all classes derived from it</a:t>
            </a:r>
          </a:p>
          <a:p>
            <a:pPr lvl="1"/>
            <a:r>
              <a:rPr lang="en-US" altLang="en-US"/>
              <a:t>With a class hierarchy, many data members could remain unused, possibly affecting performance</a:t>
            </a:r>
          </a:p>
        </p:txBody>
      </p:sp>
      <p:sp>
        <p:nvSpPr>
          <p:cNvPr id="2662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O’Fallon, J. Hagemeister</a:t>
            </a:r>
          </a:p>
        </p:txBody>
      </p:sp>
      <p:sp>
        <p:nvSpPr>
          <p:cNvPr id="2662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FFAA6DE-1BDC-43DC-B6D3-803F02B50A29}" type="slidenum">
              <a:rPr lang="en-US" altLang="en-US" sz="2600"/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US" altLang="en-US" sz="26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 a Few Lectures…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Soon we will discuss polymorphism! Let inheritance sink in first!</a:t>
            </a:r>
          </a:p>
        </p:txBody>
      </p:sp>
      <p:sp>
        <p:nvSpPr>
          <p:cNvPr id="2765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O’Fallon, J. Hagemeister</a:t>
            </a:r>
          </a:p>
        </p:txBody>
      </p:sp>
      <p:sp>
        <p:nvSpPr>
          <p:cNvPr id="2765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21EA23C-D321-4713-B32B-A5824CFEB73C}" type="slidenum">
              <a:rPr lang="en-US" altLang="en-US" sz="2600"/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US" altLang="en-US" sz="26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O’Fallon, J. Hagemeister</a:t>
            </a:r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AF89066-85CE-47E2-9516-97566A9D06CE}" type="slidenum">
              <a:rPr lang="en-US" altLang="en-US" sz="2600"/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US" altLang="en-US" sz="2600"/>
          </a:p>
        </p:txBody>
      </p:sp>
      <p:sp>
        <p:nvSpPr>
          <p:cNvPr id="2867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References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P.J. Deitel &amp; H.M. Deitel, </a:t>
            </a:r>
            <a:r>
              <a:rPr lang="en-US" altLang="en-US" i="1"/>
              <a:t>C++: How to Program</a:t>
            </a:r>
            <a:r>
              <a:rPr lang="en-US" altLang="en-US"/>
              <a:t> (9th ed.), Prentice Hall, 2014</a:t>
            </a:r>
          </a:p>
          <a:p>
            <a:pPr eaLnBrk="1" hangingPunct="1"/>
            <a:r>
              <a:rPr lang="en-US" altLang="en-US"/>
              <a:t>J.R. Hanly &amp; E.B. Koffman, </a:t>
            </a:r>
            <a:r>
              <a:rPr lang="en-US" altLang="en-US" i="1"/>
              <a:t>Problem Solving and Program Design in C (7</a:t>
            </a:r>
            <a:r>
              <a:rPr lang="en-US" altLang="en-US" i="1" baseline="30000"/>
              <a:t>th</a:t>
            </a:r>
            <a:r>
              <a:rPr lang="en-US" altLang="en-US" i="1"/>
              <a:t> Ed.)</a:t>
            </a:r>
            <a:r>
              <a:rPr lang="en-US" altLang="en-US"/>
              <a:t>, Addison-Wesley, 2013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O’Fallon, J. Hagemeister</a:t>
            </a: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BF163F3-BCD2-4C79-9CCA-FFC380129A3A}" type="slidenum">
              <a:rPr lang="en-US" altLang="en-US" sz="2600"/>
              <a:pPr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en-US" altLang="en-US" sz="2600"/>
          </a:p>
        </p:txBody>
      </p:sp>
      <p:sp>
        <p:nvSpPr>
          <p:cNvPr id="2970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Collaborators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hlinkClick r:id="rId3"/>
              </a:rPr>
              <a:t>Jack Hagemeister</a:t>
            </a:r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Introduction to Inheritance in OOP (I)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/>
              <a:t>Inheritance may be viewed as a form of </a:t>
            </a:r>
            <a:r>
              <a:rPr lang="en-US" altLang="en-US" sz="2400" i="1" dirty="0"/>
              <a:t>software reuse </a:t>
            </a:r>
            <a:r>
              <a:rPr lang="en-US" altLang="en-US" sz="2400" dirty="0"/>
              <a:t>or the process of creating new classes from existing classes</a:t>
            </a:r>
          </a:p>
          <a:p>
            <a:r>
              <a:rPr lang="en-US" altLang="en-US" sz="2400" i="1" dirty="0"/>
              <a:t>Inheritance</a:t>
            </a:r>
            <a:r>
              <a:rPr lang="en-US" altLang="en-US" sz="2400" dirty="0"/>
              <a:t> allows for the implementation of a class that acquires another class’ attributes and operations (its capabilities)</a:t>
            </a:r>
          </a:p>
          <a:p>
            <a:pPr lvl="1"/>
            <a:r>
              <a:rPr lang="en-US" altLang="en-US" dirty="0"/>
              <a:t>The class customizes or enhances the capabilities of the acquired class</a:t>
            </a:r>
          </a:p>
          <a:p>
            <a:r>
              <a:rPr lang="en-US" altLang="en-US" sz="2400" i="1" dirty="0"/>
              <a:t>Software reuse</a:t>
            </a:r>
            <a:r>
              <a:rPr lang="en-US" altLang="en-US" sz="2400" dirty="0"/>
              <a:t> allows for higher levels of developer production through leveraging tested, quality code</a:t>
            </a:r>
            <a:endParaRPr lang="en-US" altLang="en-US" sz="2400" i="1" dirty="0"/>
          </a:p>
        </p:txBody>
      </p:sp>
      <p:sp>
        <p:nvSpPr>
          <p:cNvPr id="614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O’Fallon, J. Hagemeister</a:t>
            </a:r>
          </a:p>
        </p:txBody>
      </p:sp>
      <p:sp>
        <p:nvSpPr>
          <p:cNvPr id="614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2439CCD-9086-401D-B23B-4BD3E1BB7788}" type="slidenum">
              <a:rPr lang="en-US" altLang="en-US" sz="260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26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Introduction to Inheritance in OOP (II)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How inheritance works!</a:t>
            </a:r>
          </a:p>
          <a:p>
            <a:pPr lvl="1"/>
            <a:r>
              <a:rPr lang="en-US" altLang="en-US"/>
              <a:t>When implementing a new class some data members (attributes) and member functions (operations) might be in common between the new class and an existing class – the new class could </a:t>
            </a:r>
            <a:r>
              <a:rPr lang="en-US" altLang="en-US" i="1"/>
              <a:t>inherit</a:t>
            </a:r>
            <a:r>
              <a:rPr lang="en-US" altLang="en-US"/>
              <a:t> the members of the existing class</a:t>
            </a:r>
          </a:p>
          <a:p>
            <a:pPr lvl="2"/>
            <a:r>
              <a:rPr lang="en-US" altLang="en-US"/>
              <a:t>The existing class is referred to as the </a:t>
            </a:r>
            <a:r>
              <a:rPr lang="en-US" altLang="en-US" i="1"/>
              <a:t>base </a:t>
            </a:r>
            <a:r>
              <a:rPr lang="en-US" altLang="en-US"/>
              <a:t>class (or </a:t>
            </a:r>
            <a:r>
              <a:rPr lang="en-US" altLang="en-US" i="1"/>
              <a:t>superclass</a:t>
            </a:r>
            <a:r>
              <a:rPr lang="en-US" altLang="en-US"/>
              <a:t>)</a:t>
            </a:r>
          </a:p>
          <a:p>
            <a:pPr lvl="2"/>
            <a:r>
              <a:rPr lang="en-US" altLang="en-US"/>
              <a:t>The new class, which acquires the members, is referred to as the </a:t>
            </a:r>
            <a:r>
              <a:rPr lang="en-US" altLang="en-US" i="1"/>
              <a:t>derived</a:t>
            </a:r>
            <a:r>
              <a:rPr lang="en-US" altLang="en-US"/>
              <a:t> class (or </a:t>
            </a:r>
            <a:r>
              <a:rPr lang="en-US" altLang="en-US" i="1"/>
              <a:t>subclass</a:t>
            </a:r>
            <a:r>
              <a:rPr lang="en-US" altLang="en-US"/>
              <a:t>)</a:t>
            </a:r>
          </a:p>
          <a:p>
            <a:pPr lvl="3"/>
            <a:r>
              <a:rPr lang="en-US" altLang="en-US"/>
              <a:t>Represents a more customized or </a:t>
            </a:r>
            <a:r>
              <a:rPr lang="en-US" altLang="en-US" i="1"/>
              <a:t>specialized</a:t>
            </a:r>
            <a:r>
              <a:rPr lang="en-US" altLang="en-US"/>
              <a:t> version of objects</a:t>
            </a:r>
          </a:p>
        </p:txBody>
      </p:sp>
      <p:sp>
        <p:nvSpPr>
          <p:cNvPr id="717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O’Fallon, J. Hagemeister</a:t>
            </a:r>
          </a:p>
        </p:txBody>
      </p:sp>
      <p:sp>
        <p:nvSpPr>
          <p:cNvPr id="717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597E9D6-DCBD-4239-B339-066D935BBA09}" type="slidenum">
              <a:rPr lang="en-US" altLang="en-US" sz="260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26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Introduction to Inheritance in OOP (III)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The </a:t>
            </a:r>
            <a:r>
              <a:rPr lang="en-US" altLang="en-US" i="1" dirty="0"/>
              <a:t>is-a</a:t>
            </a:r>
            <a:r>
              <a:rPr lang="en-US" altLang="en-US" dirty="0"/>
              <a:t> relationship represents inheritance</a:t>
            </a:r>
          </a:p>
          <a:p>
            <a:pPr marL="457200" lvl="1" indent="0">
              <a:buFontTx/>
              <a:buNone/>
              <a:defRPr/>
            </a:pPr>
            <a:r>
              <a:rPr lang="en-US" altLang="en-US" sz="2000" dirty="0"/>
              <a:t>For example: </a:t>
            </a:r>
          </a:p>
          <a:p>
            <a:pPr marL="457200" lvl="1" indent="0">
              <a:buFontTx/>
              <a:buNone/>
              <a:defRPr/>
            </a:pPr>
            <a:r>
              <a:rPr lang="en-US" altLang="en-US" sz="2000" dirty="0"/>
              <a:t>Let’s say we have a base class called Employee and a derived class called Manager – A Manager </a:t>
            </a:r>
            <a:r>
              <a:rPr lang="en-US" altLang="en-US" sz="2000" i="1" dirty="0"/>
              <a:t>is</a:t>
            </a:r>
            <a:r>
              <a:rPr lang="en-US" altLang="en-US" sz="2000" dirty="0"/>
              <a:t> </a:t>
            </a:r>
            <a:r>
              <a:rPr lang="en-US" altLang="en-US" sz="2000" i="1" dirty="0"/>
              <a:t>an</a:t>
            </a:r>
            <a:r>
              <a:rPr lang="en-US" altLang="en-US" sz="2000" dirty="0"/>
              <a:t> Employee (but, note, an Employee is not necessarily a Manager)</a:t>
            </a:r>
          </a:p>
          <a:p>
            <a:pPr>
              <a:defRPr/>
            </a:pPr>
            <a:r>
              <a:rPr lang="en-US" altLang="en-US" dirty="0"/>
              <a:t>In contrast the </a:t>
            </a:r>
            <a:r>
              <a:rPr lang="en-US" altLang="en-US" i="1" dirty="0"/>
              <a:t>has-a</a:t>
            </a:r>
            <a:r>
              <a:rPr lang="en-US" altLang="en-US" dirty="0"/>
              <a:t> relationship represents </a:t>
            </a:r>
            <a:r>
              <a:rPr lang="en-US" altLang="en-US" i="1" dirty="0"/>
              <a:t>composition</a:t>
            </a:r>
            <a:r>
              <a:rPr lang="en-US" altLang="en-US" dirty="0"/>
              <a:t>, where an object contains &gt;= 1 objects of other classes as members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en-US" dirty="0"/>
              <a:t>    </a:t>
            </a:r>
            <a:r>
              <a:rPr lang="en-US" altLang="en-US" sz="2000" dirty="0"/>
              <a:t>Some possibilities include:</a:t>
            </a:r>
          </a:p>
          <a:p>
            <a:pPr lvl="1">
              <a:defRPr/>
            </a:pPr>
            <a:r>
              <a:rPr lang="en-US" altLang="en-US" sz="2000" dirty="0"/>
              <a:t>An Employee </a:t>
            </a:r>
            <a:r>
              <a:rPr lang="en-US" altLang="en-US" sz="2000" i="1" dirty="0"/>
              <a:t>has a </a:t>
            </a:r>
            <a:r>
              <a:rPr lang="en-US" altLang="en-US" sz="2000" dirty="0"/>
              <a:t>“dental plan” (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DentalPlan</a:t>
            </a:r>
            <a:r>
              <a:rPr lang="en-US" altLang="en-US" sz="2000" dirty="0"/>
              <a:t>), </a:t>
            </a:r>
            <a:r>
              <a:rPr lang="en-US" altLang="en-US" sz="2000" i="1" dirty="0"/>
              <a:t>has an </a:t>
            </a:r>
            <a:r>
              <a:rPr lang="en-US" altLang="en-US" sz="2000" dirty="0"/>
              <a:t>“office” (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altLang="en-US" sz="2000" dirty="0"/>
              <a:t> Office), etc. 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altLang="en-US" dirty="0"/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O’Fallon, J. Hagemeister</a:t>
            </a:r>
          </a:p>
        </p:txBody>
      </p:sp>
      <p:sp>
        <p:nvSpPr>
          <p:cNvPr id="819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B63875D-EFE4-4506-9780-FA028E29D962}" type="slidenum">
              <a:rPr lang="en-US" altLang="en-US" sz="260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26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is Inherited?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 derived class inherits every member of a base class </a:t>
            </a:r>
            <a:r>
              <a:rPr lang="en-US" i="1" dirty="0"/>
              <a:t>except</a:t>
            </a:r>
            <a:r>
              <a:rPr lang="en-US" dirty="0"/>
              <a:t> its:</a:t>
            </a:r>
          </a:p>
          <a:p>
            <a:pPr lvl="1">
              <a:defRPr/>
            </a:pPr>
            <a:r>
              <a:rPr lang="en-US" dirty="0"/>
              <a:t>Constructor(s)</a:t>
            </a:r>
          </a:p>
          <a:p>
            <a:pPr lvl="1">
              <a:defRPr/>
            </a:pPr>
            <a:r>
              <a:rPr lang="en-US" dirty="0"/>
              <a:t>Destructor</a:t>
            </a:r>
          </a:p>
          <a:p>
            <a:pPr lvl="1">
              <a:defRPr/>
            </a:pPr>
            <a:r>
              <a:rPr lang="en-US" dirty="0"/>
              <a:t>Friend(s)</a:t>
            </a:r>
          </a:p>
          <a:p>
            <a:pPr lvl="1">
              <a:defRPr/>
            </a:pPr>
            <a:r>
              <a:rPr lang="en-US" dirty="0"/>
              <a:t>Overloaded assignment operator</a:t>
            </a:r>
          </a:p>
          <a:p>
            <a:pPr marL="457200" lvl="1" indent="0">
              <a:buFontTx/>
              <a:buNone/>
              <a:defRPr/>
            </a:pPr>
            <a:endParaRPr lang="en-US" dirty="0"/>
          </a:p>
        </p:txBody>
      </p:sp>
      <p:sp>
        <p:nvSpPr>
          <p:cNvPr id="922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O’Fallon, J. Hagemeister</a:t>
            </a:r>
          </a:p>
        </p:txBody>
      </p:sp>
      <p:sp>
        <p:nvSpPr>
          <p:cNvPr id="922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7A2FE30-413B-479D-AEE6-FF49CEB5DC79}" type="slidenum">
              <a:rPr lang="en-US" altLang="en-US" sz="260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26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Base and Derived Classes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Base classes tend to be more </a:t>
            </a:r>
            <a:r>
              <a:rPr lang="en-US" altLang="en-US" i="1"/>
              <a:t>general</a:t>
            </a:r>
          </a:p>
          <a:p>
            <a:r>
              <a:rPr lang="en-US" altLang="en-US"/>
              <a:t>Derived classes tend to be more </a:t>
            </a:r>
            <a:r>
              <a:rPr lang="en-US" altLang="en-US" i="1"/>
              <a:t>specific</a:t>
            </a:r>
            <a:endParaRPr lang="en-US" altLang="en-US"/>
          </a:p>
          <a:p>
            <a:r>
              <a:rPr lang="en-US" altLang="en-US"/>
              <a:t>We’ve established that every derived class is an object of it’s base class so…</a:t>
            </a:r>
          </a:p>
          <a:p>
            <a:pPr lvl="1"/>
            <a:r>
              <a:rPr lang="en-US" altLang="en-US"/>
              <a:t>The set of objects representative of the base class is usually </a:t>
            </a:r>
            <a:r>
              <a:rPr lang="en-US" altLang="en-US" i="1"/>
              <a:t>larger</a:t>
            </a:r>
            <a:r>
              <a:rPr lang="en-US" altLang="en-US"/>
              <a:t> than the set of objects representative of any of its derived classes</a:t>
            </a:r>
          </a:p>
          <a:p>
            <a:pPr lvl="2"/>
            <a:r>
              <a:rPr lang="en-US" altLang="en-US" sz="1800"/>
              <a:t>An </a:t>
            </a:r>
            <a:r>
              <a:rPr lang="en-US" altLang="en-US" sz="1800">
                <a:cs typeface="Courier New" panose="02070309020205020404" pitchFamily="49" charset="0"/>
              </a:rPr>
              <a:t>Employee</a:t>
            </a:r>
            <a:r>
              <a:rPr lang="en-US" altLang="en-US" sz="1800"/>
              <a:t> class could be representative of all employee types including managers, supervisors, directors, officers, etc.</a:t>
            </a:r>
          </a:p>
          <a:p>
            <a:pPr lvl="2"/>
            <a:r>
              <a:rPr lang="en-US" altLang="en-US" sz="1800"/>
              <a:t>A Manager class is a </a:t>
            </a:r>
            <a:r>
              <a:rPr lang="en-US" altLang="en-US" sz="1800" i="1"/>
              <a:t>smaller</a:t>
            </a:r>
            <a:r>
              <a:rPr lang="en-US" altLang="en-US" sz="1800"/>
              <a:t>, more </a:t>
            </a:r>
            <a:r>
              <a:rPr lang="en-US" altLang="en-US" sz="1800" i="1"/>
              <a:t>specific</a:t>
            </a:r>
            <a:r>
              <a:rPr lang="en-US" altLang="en-US" sz="1800"/>
              <a:t> subset of employees</a:t>
            </a:r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O’Fallon, J. Hagemeister</a:t>
            </a:r>
          </a:p>
        </p:txBody>
      </p:sp>
      <p:sp>
        <p:nvSpPr>
          <p:cNvPr id="1024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B628B99-0B90-46AC-86AC-A4CA52AF156E}" type="slidenum">
              <a:rPr lang="en-US" altLang="en-US" sz="2600"/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26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Protected Members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The access specifier </a:t>
            </a: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protected</a:t>
            </a:r>
            <a:r>
              <a:rPr lang="en-US" altLang="en-US"/>
              <a:t> provides an intermediate level of protection between </a:t>
            </a: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altLang="en-US"/>
              <a:t> and </a:t>
            </a: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</a:p>
          <a:p>
            <a:r>
              <a:rPr lang="en-US" altLang="en-US"/>
              <a:t>Derived classes, and any of its </a:t>
            </a:r>
            <a:r>
              <a:rPr lang="en-US" altLang="en-US" i="1"/>
              <a:t>friends</a:t>
            </a:r>
            <a:r>
              <a:rPr lang="en-US" altLang="en-US"/>
              <a:t>, have access to </a:t>
            </a: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protected</a:t>
            </a:r>
            <a:r>
              <a:rPr lang="en-US" altLang="en-US"/>
              <a:t> members of a base class, but any </a:t>
            </a:r>
            <a:r>
              <a:rPr lang="en-US" altLang="en-US" i="1"/>
              <a:t>nonmembers</a:t>
            </a:r>
            <a:r>
              <a:rPr lang="en-US" altLang="en-US"/>
              <a:t> that are </a:t>
            </a:r>
            <a:r>
              <a:rPr lang="en-US" altLang="en-US" i="1"/>
              <a:t>not </a:t>
            </a:r>
            <a:r>
              <a:rPr lang="en-US" altLang="en-US"/>
              <a:t>friends do not have access</a:t>
            </a:r>
          </a:p>
        </p:txBody>
      </p:sp>
      <p:sp>
        <p:nvSpPr>
          <p:cNvPr id="1126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O’Fallon, J. Hagemeister</a:t>
            </a:r>
          </a:p>
        </p:txBody>
      </p:sp>
      <p:sp>
        <p:nvSpPr>
          <p:cNvPr id="1126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9DF017D-32D1-4C5D-8807-0F02780A6E1C}" type="slidenum">
              <a:rPr lang="en-US" altLang="en-US" sz="2600"/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26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Forms of Inheritance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There are 5 forms of inheritance</a:t>
            </a:r>
          </a:p>
          <a:p>
            <a:pPr lvl="1"/>
            <a:r>
              <a:rPr lang="en-US" altLang="en-US"/>
              <a:t>Single</a:t>
            </a:r>
          </a:p>
          <a:p>
            <a:pPr lvl="1"/>
            <a:r>
              <a:rPr lang="en-US" altLang="en-US"/>
              <a:t>Multiple</a:t>
            </a:r>
          </a:p>
          <a:p>
            <a:pPr lvl="1"/>
            <a:r>
              <a:rPr lang="en-US" altLang="en-US"/>
              <a:t>Multilevel</a:t>
            </a:r>
          </a:p>
          <a:p>
            <a:pPr lvl="1"/>
            <a:r>
              <a:rPr lang="en-US" altLang="en-US"/>
              <a:t>Hierarchical</a:t>
            </a:r>
          </a:p>
          <a:p>
            <a:pPr lvl="1"/>
            <a:r>
              <a:rPr lang="en-US" altLang="en-US"/>
              <a:t>Hybrid</a:t>
            </a:r>
          </a:p>
        </p:txBody>
      </p:sp>
      <p:sp>
        <p:nvSpPr>
          <p:cNvPr id="1229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O’Fallon, J. Hagemeister</a:t>
            </a:r>
          </a:p>
        </p:txBody>
      </p:sp>
      <p:sp>
        <p:nvSpPr>
          <p:cNvPr id="1229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E71C7E3-7656-49A9-9F3F-4AE92E3C45BA}" type="slidenum">
              <a:rPr lang="en-US" altLang="en-US" sz="2600"/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2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990033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82002A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4">
        <a:dk1>
          <a:srgbClr val="990033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82002A"/>
        </a:accent4>
        <a:accent5>
          <a:srgbClr val="ADE2E2"/>
        </a:accent5>
        <a:accent6>
          <a:srgbClr val="C8C8C8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5">
        <a:dk1>
          <a:srgbClr val="990033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82002A"/>
        </a:accent4>
        <a:accent5>
          <a:srgbClr val="ADE2E2"/>
        </a:accent5>
        <a:accent6>
          <a:srgbClr val="C8C8C8"/>
        </a:accent6>
        <a:hlink>
          <a:srgbClr val="990033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6">
        <a:dk1>
          <a:srgbClr val="A50021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8C001B"/>
        </a:accent4>
        <a:accent5>
          <a:srgbClr val="ADE2E2"/>
        </a:accent5>
        <a:accent6>
          <a:srgbClr val="C8C8C8"/>
        </a:accent6>
        <a:hlink>
          <a:srgbClr val="990033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apsules">
  <a:themeElements>
    <a:clrScheme name="Capsules 13">
      <a:dk1>
        <a:srgbClr val="8A002E"/>
      </a:dk1>
      <a:lt1>
        <a:srgbClr val="FFFFFF"/>
      </a:lt1>
      <a:dk2>
        <a:srgbClr val="960032"/>
      </a:dk2>
      <a:lt2>
        <a:srgbClr val="666699"/>
      </a:lt2>
      <a:accent1>
        <a:srgbClr val="33CCCC"/>
      </a:accent1>
      <a:accent2>
        <a:srgbClr val="DDDDDD"/>
      </a:accent2>
      <a:accent3>
        <a:srgbClr val="FFFFFF"/>
      </a:accent3>
      <a:accent4>
        <a:srgbClr val="750026"/>
      </a:accent4>
      <a:accent5>
        <a:srgbClr val="ADE2E2"/>
      </a:accent5>
      <a:accent6>
        <a:srgbClr val="C8C8C8"/>
      </a:accent6>
      <a:hlink>
        <a:srgbClr val="86002D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9">
        <a:dk1>
          <a:srgbClr val="990033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82002A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0">
        <a:dk1>
          <a:srgbClr val="990033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82002A"/>
        </a:accent4>
        <a:accent5>
          <a:srgbClr val="ADE2E2"/>
        </a:accent5>
        <a:accent6>
          <a:srgbClr val="C8C8C8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1">
        <a:dk1>
          <a:srgbClr val="990033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82002A"/>
        </a:accent4>
        <a:accent5>
          <a:srgbClr val="ADE2E2"/>
        </a:accent5>
        <a:accent6>
          <a:srgbClr val="C8C8C8"/>
        </a:accent6>
        <a:hlink>
          <a:srgbClr val="990033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2">
        <a:dk1>
          <a:srgbClr val="A50021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8C001B"/>
        </a:accent4>
        <a:accent5>
          <a:srgbClr val="ADE2E2"/>
        </a:accent5>
        <a:accent6>
          <a:srgbClr val="C8C8C8"/>
        </a:accent6>
        <a:hlink>
          <a:srgbClr val="990033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3">
        <a:dk1>
          <a:srgbClr val="8A002E"/>
        </a:dk1>
        <a:lt1>
          <a:srgbClr val="FFFFFF"/>
        </a:lt1>
        <a:dk2>
          <a:srgbClr val="960032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750026"/>
        </a:accent4>
        <a:accent5>
          <a:srgbClr val="ADE2E2"/>
        </a:accent5>
        <a:accent6>
          <a:srgbClr val="C8C8C8"/>
        </a:accent6>
        <a:hlink>
          <a:srgbClr val="86002D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3043</TotalTime>
  <Words>1359</Words>
  <Application>Microsoft Office PowerPoint</Application>
  <PresentationFormat>On-screen Show (4:3)</PresentationFormat>
  <Paragraphs>219</Paragraphs>
  <Slides>26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Courier New</vt:lpstr>
      <vt:lpstr>Times New Roman</vt:lpstr>
      <vt:lpstr>Wingdings</vt:lpstr>
      <vt:lpstr>Custom Design</vt:lpstr>
      <vt:lpstr>Capsules</vt:lpstr>
      <vt:lpstr>(11-1) OOP: Inheritance in C++ D &amp; D Chapter 11</vt:lpstr>
      <vt:lpstr>Key Concepts</vt:lpstr>
      <vt:lpstr>Introduction to Inheritance in OOP (I)</vt:lpstr>
      <vt:lpstr>Introduction to Inheritance in OOP (II)</vt:lpstr>
      <vt:lpstr>Introduction to Inheritance in OOP (III)</vt:lpstr>
      <vt:lpstr>What is Inherited?</vt:lpstr>
      <vt:lpstr>Base and Derived Classes</vt:lpstr>
      <vt:lpstr>Protected Members</vt:lpstr>
      <vt:lpstr>Forms of Inheritance</vt:lpstr>
      <vt:lpstr>Single Inheritance - Inheritance Structure of Employees of a Business (I)</vt:lpstr>
      <vt:lpstr>Single Inheritance - Inheritance Structure of Employees of a Business (II)</vt:lpstr>
      <vt:lpstr>Multiple Inheritance - Inheritance Structure of University Members (I)</vt:lpstr>
      <vt:lpstr>Multiple Inheritance - Inheritance Structure of University Members (II)</vt:lpstr>
      <vt:lpstr>Multilevel Inheritance - Inheritance Structure of Employees of a Business (I)</vt:lpstr>
      <vt:lpstr>Multilevel Inheritance - Inheritance Structure of Employees of a Business (II)</vt:lpstr>
      <vt:lpstr>Hierarchical Inheritance - Inheritance Structure of Employees of a Business (I)</vt:lpstr>
      <vt:lpstr>Hierarchical Inheritance - Inheritance Structure of Employees of a Business (II)</vt:lpstr>
      <vt:lpstr>Hybrid Inheritance - Inheritance Structure of Employees of a Business (I)</vt:lpstr>
      <vt:lpstr>Hybrid Inheritance - Inheritance Structure of Employees of a Business (II)</vt:lpstr>
      <vt:lpstr>Accessibility Modes and Inheritance in C++ (I)</vt:lpstr>
      <vt:lpstr>Accessibility Modes and Inheritance in C++ (II)</vt:lpstr>
      <vt:lpstr>Summary of Inheritance (I)</vt:lpstr>
      <vt:lpstr>Summary of Inheritance (II)</vt:lpstr>
      <vt:lpstr>In a Few Lectures…</vt:lpstr>
      <vt:lpstr>References</vt:lpstr>
      <vt:lpstr>Collaborators</vt:lpstr>
    </vt:vector>
  </TitlesOfParts>
  <Company>Washington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(11-1) OOP: Inheritance in C++ D &amp; D Chapter 11</dc:title>
  <dc:creator>A. O'Fallon, J. Hagemeister</dc:creator>
  <cp:lastModifiedBy>auser</cp:lastModifiedBy>
  <cp:revision>367</cp:revision>
  <dcterms:created xsi:type="dcterms:W3CDTF">2004-08-17T18:03:10Z</dcterms:created>
  <dcterms:modified xsi:type="dcterms:W3CDTF">2024-03-22T17:35:54Z</dcterms:modified>
</cp:coreProperties>
</file>