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  <p:sldMasterId id="2147483654" r:id="rId2"/>
  </p:sldMasterIdLst>
  <p:notesMasterIdLst>
    <p:notesMasterId r:id="rId23"/>
  </p:notesMasterIdLst>
  <p:handoutMasterIdLst>
    <p:handoutMasterId r:id="rId24"/>
  </p:handoutMasterIdLst>
  <p:sldIdLst>
    <p:sldId id="256" r:id="rId3"/>
    <p:sldId id="335" r:id="rId4"/>
    <p:sldId id="327" r:id="rId5"/>
    <p:sldId id="346" r:id="rId6"/>
    <p:sldId id="331" r:id="rId7"/>
    <p:sldId id="333" r:id="rId8"/>
    <p:sldId id="334" r:id="rId9"/>
    <p:sldId id="332" r:id="rId10"/>
    <p:sldId id="328" r:id="rId11"/>
    <p:sldId id="329" r:id="rId12"/>
    <p:sldId id="330" r:id="rId13"/>
    <p:sldId id="344" r:id="rId14"/>
    <p:sldId id="336" r:id="rId15"/>
    <p:sldId id="339" r:id="rId16"/>
    <p:sldId id="337" r:id="rId17"/>
    <p:sldId id="340" r:id="rId18"/>
    <p:sldId id="342" r:id="rId19"/>
    <p:sldId id="345" r:id="rId20"/>
    <p:sldId id="338" r:id="rId21"/>
    <p:sldId id="326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5E242F"/>
    <a:srgbClr val="EAEAEA"/>
    <a:srgbClr val="C26073"/>
    <a:srgbClr val="7B25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599" autoAdjust="0"/>
  </p:normalViewPr>
  <p:slideViewPr>
    <p:cSldViewPr>
      <p:cViewPr varScale="1">
        <p:scale>
          <a:sx n="65" d="100"/>
          <a:sy n="65" d="100"/>
        </p:scale>
        <p:origin x="1323" y="3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3" d="100"/>
          <a:sy n="93" d="100"/>
        </p:scale>
        <p:origin x="-91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r>
              <a:rPr lang="en-US" altLang="en-US"/>
              <a:t>C. Hundhausen, A. O’Fallon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2F11B12-71EA-4D08-91CC-FD4270998A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30759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r>
              <a:rPr lang="en-US" altLang="en-US"/>
              <a:t>C. Hundhausen, A. O’Fallon</a:t>
            </a:r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1CBCB43-2DDF-4C6F-82FD-60F01937D9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6852813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C. Hundhausen, A. O’Fallon</a:t>
            </a:r>
          </a:p>
        </p:txBody>
      </p:sp>
      <p:sp>
        <p:nvSpPr>
          <p:cNvPr id="717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1E0EA07-3CD9-4AF2-80B8-CC9BB4865173}" type="slidenum">
              <a:rPr lang="en-US" altLang="en-US" smtClean="0"/>
              <a:pPr/>
              <a:t>1</a:t>
            </a:fld>
            <a:endParaRPr lang="en-US" altLang="en-US"/>
          </a:p>
        </p:txBody>
      </p:sp>
      <p:sp>
        <p:nvSpPr>
          <p:cNvPr id="7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39799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C. Hundhausen, A. O’Fallon</a:t>
            </a:r>
          </a:p>
        </p:txBody>
      </p:sp>
      <p:sp>
        <p:nvSpPr>
          <p:cNvPr id="2662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DFFE1F7-0DED-4D82-8FDE-BD7C6084544B}" type="slidenum">
              <a:rPr lang="en-US" altLang="en-US" smtClean="0"/>
              <a:pPr/>
              <a:t>20</a:t>
            </a:fld>
            <a:endParaRPr lang="en-US" altLang="en-US"/>
          </a:p>
        </p:txBody>
      </p:sp>
      <p:sp>
        <p:nvSpPr>
          <p:cNvPr id="266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7625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9AD138-7652-400B-8ED7-CCEC7DF0CF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8141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604D32-3551-40D8-9AFA-66DFD1F607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6102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341992-800F-4B04-9505-4733E40AFD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87500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en-US" altLang="en-US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</p:grpSp>
      <p:sp>
        <p:nvSpPr>
          <p:cNvPr id="11469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anose="05000000000000000000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114700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475AD90-0007-4BAD-8AC6-B5A27A5478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06292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C. Hundhausen, A. O’Fallon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3711CE-5E62-43B0-9ED8-B124EBB057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63983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C. Hundhausen, A. O’Fallon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47BBE-2BFC-43B2-B894-BFFAB35082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75921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828800"/>
            <a:ext cx="3770313" cy="3724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4713" y="1828800"/>
            <a:ext cx="3770312" cy="3724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C. Hundhausen, A. O’Fallon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DFF70-65F5-4D90-971C-339112D586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89008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C. Hundhausen, A. O’Fallon</a:t>
            </a: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EE2718-002F-47F3-A7DF-DF38A32954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51886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C. Hundhausen, A. O’Fallon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05DC21-1303-4F17-9FF4-D0A0E43838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80480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C. Hundhausen, A. O’Fallon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CF6915-1A3D-4877-BB59-AEA389298F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449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C. Hundhausen, A. O’Fallon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6C80C-C10C-4190-A7DF-5366F23899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6407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758B80-34B2-46D3-BCF1-FCEE44A88D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74780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C. Hundhausen, A. O’Fallon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6AFEC7-FF6D-4D8C-8D91-0B285C7414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68113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C. Hundhausen, A. O’Fallon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3104B8-C333-49EF-875A-2D4496AAAE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85063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304800"/>
            <a:ext cx="1981200" cy="52482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04800"/>
            <a:ext cx="5791200" cy="52482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C. Hundhausen, A. O’Fallon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25FDE1-FE2E-4D24-B9F6-AF38D059DB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04131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92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0" y="1828800"/>
            <a:ext cx="3770313" cy="3724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4713" y="1828800"/>
            <a:ext cx="3770312" cy="3724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C. Hundhausen, A. O’Fallon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AF72B9-2047-4036-A81B-FD99F8B184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8304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79CB08-E120-421F-A2B9-7F0840F4A6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7091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FE3AF4-6AAD-4675-8AA9-EF68F707AE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753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1CBE46-4CDE-4737-AF22-2E13340658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8077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E6E229-A1D9-4B8B-9652-CC22B640FB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5094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8A20DA-809C-4161-B210-F2EFD6FB91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8336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686BE7-50DB-4469-988E-13A9E112A2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3683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0866C-0147-46DF-9CB1-25037D7161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1872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514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56F715FD-AD4D-4185-B67A-94962F8584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-609600"/>
            <a:ext cx="7620000" cy="6858000"/>
            <a:chOff x="0" y="0"/>
            <a:chExt cx="4800" cy="4320"/>
          </a:xfrm>
        </p:grpSpPr>
        <p:grpSp>
          <p:nvGrpSpPr>
            <p:cNvPr id="2057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2061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2062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058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2059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2060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</p:grpSp>
      </p:grpSp>
      <p:sp>
        <p:nvSpPr>
          <p:cNvPr id="2051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048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828800"/>
            <a:ext cx="7693025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136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3429000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r>
              <a:rPr lang="en-US" altLang="en-US"/>
              <a:t>C. Hundhausen, A. O’Fallon</a:t>
            </a:r>
          </a:p>
        </p:txBody>
      </p:sp>
      <p:sp>
        <p:nvSpPr>
          <p:cNvPr id="1136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36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/>
            </a:lvl1pPr>
          </a:lstStyle>
          <a:p>
            <a:pPr>
              <a:defRPr/>
            </a:pPr>
            <a:fld id="{1D6CE20A-AFD6-4171-98B4-B4770A2A11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2056" name="Picture 15" descr="coug2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172200"/>
            <a:ext cx="762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  <p:sldLayoutId id="2147483868" r:id="rId12"/>
  </p:sldLayoutIdLst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ctrTitle"/>
          </p:nvPr>
        </p:nvSpPr>
        <p:spPr>
          <a:xfrm>
            <a:off x="304800" y="1143000"/>
            <a:ext cx="8839200" cy="1905000"/>
          </a:xfrm>
        </p:spPr>
        <p:txBody>
          <a:bodyPr/>
          <a:lstStyle/>
          <a:p>
            <a:pPr eaLnBrk="1" hangingPunct="1"/>
            <a:r>
              <a:rPr lang="en-US" altLang="en-US"/>
              <a:t>(12-1) </a:t>
            </a:r>
            <a:r>
              <a:rPr lang="en-US" altLang="en-US" dirty="0"/>
              <a:t>OOP: Polymorphism in C++</a:t>
            </a:r>
            <a:br>
              <a:rPr lang="en-US" altLang="en-US" dirty="0"/>
            </a:br>
            <a:r>
              <a:rPr lang="en-US" altLang="en-US" dirty="0"/>
              <a:t>D &amp; D Chapter 12</a:t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0" y="2895600"/>
            <a:ext cx="4572000" cy="1822450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Instructor - Andrew S. O’Fallon</a:t>
            </a:r>
          </a:p>
          <a:p>
            <a:pPr eaLnBrk="1" hangingPunct="1"/>
            <a:r>
              <a:rPr lang="en-US" altLang="en-US" sz="2400" dirty="0" err="1"/>
              <a:t>CptS</a:t>
            </a:r>
            <a:r>
              <a:rPr lang="en-US" altLang="en-US" sz="2400" dirty="0"/>
              <a:t> 122  </a:t>
            </a:r>
            <a:r>
              <a:rPr lang="en-US" altLang="en-US" sz="2400" dirty="0" smtClean="0"/>
              <a:t>(April 1, 2024)</a:t>
            </a:r>
            <a:endParaRPr lang="en-US" altLang="en-US" sz="2400" dirty="0"/>
          </a:p>
          <a:p>
            <a:pPr eaLnBrk="1" hangingPunct="1"/>
            <a:r>
              <a:rPr lang="en-US" altLang="en-US" sz="2400" dirty="0"/>
              <a:t>Washington State University</a:t>
            </a:r>
          </a:p>
        </p:txBody>
      </p:sp>
      <p:pic>
        <p:nvPicPr>
          <p:cNvPr id="6148" name="Picture 6" descr="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5562600"/>
            <a:ext cx="1219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/>
              <a:t>Hierarchical Inheritance - Inheritance Structure of Video Game Characters (II)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What should be in the base class Character?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altLang="en-US" sz="1800" dirty="0"/>
              <a:t> Character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altLang="en-US" sz="1800" dirty="0"/>
              <a:t>{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altLang="en-US" sz="1800" dirty="0"/>
              <a:t>	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altLang="en-US" sz="1800" dirty="0"/>
              <a:t>: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altLang="en-US" sz="1800" dirty="0"/>
              <a:t>                            // Will not show setters, getters, constructors explicitly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virtual</a:t>
            </a:r>
            <a:r>
              <a:rPr lang="en-US" altLang="en-US" sz="1800" dirty="0"/>
              <a:t> ~Character (); // virtual destructor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altLang="en-US" sz="1800" dirty="0"/>
              <a:t>	              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virtual</a:t>
            </a:r>
            <a:r>
              <a:rPr lang="en-US" altLang="en-US" sz="1800" dirty="0"/>
              <a:t> 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altLang="en-US" sz="1800" dirty="0"/>
              <a:t> move (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1800" dirty="0"/>
              <a:t> x, 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1800" dirty="0"/>
              <a:t> y);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altLang="en-US" sz="1800" dirty="0"/>
              <a:t>		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virtual</a:t>
            </a:r>
            <a:r>
              <a:rPr lang="en-US" altLang="en-US" sz="1800" dirty="0"/>
              <a:t> 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altLang="en-US" sz="1800" dirty="0"/>
              <a:t> render ();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altLang="en-US" sz="1800" dirty="0"/>
              <a:t>	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altLang="en-US" sz="1800" dirty="0"/>
              <a:t>: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altLang="en-US" sz="1800" dirty="0"/>
              <a:t>		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1800" dirty="0"/>
              <a:t> </a:t>
            </a:r>
            <a:r>
              <a:rPr lang="en-US" altLang="en-US" sz="1800" dirty="0" err="1"/>
              <a:t>mPosX</a:t>
            </a:r>
            <a:r>
              <a:rPr lang="en-US" altLang="en-US" sz="1800" dirty="0"/>
              <a:t>;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altLang="en-US" sz="1800" dirty="0"/>
              <a:t>		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1800" dirty="0"/>
              <a:t> </a:t>
            </a:r>
            <a:r>
              <a:rPr lang="en-US" altLang="en-US" sz="1800" dirty="0" err="1"/>
              <a:t>mPosY</a:t>
            </a:r>
            <a:r>
              <a:rPr lang="en-US" altLang="en-US" sz="1800" dirty="0"/>
              <a:t>;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altLang="en-US" sz="1800" dirty="0"/>
              <a:t>		Image </a:t>
            </a:r>
            <a:r>
              <a:rPr lang="en-US" altLang="en-US" sz="1800" dirty="0" err="1"/>
              <a:t>mSprite</a:t>
            </a:r>
            <a:r>
              <a:rPr lang="en-US" altLang="en-US" sz="1800" dirty="0"/>
              <a:t>;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altLang="en-US" sz="1800" dirty="0"/>
              <a:t>};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altLang="en-US" dirty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</a:t>
            </a:r>
          </a:p>
        </p:txBody>
      </p:sp>
      <p:sp>
        <p:nvSpPr>
          <p:cNvPr id="1536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F167F35-F737-465F-9ADC-D961E72F6FEF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26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/>
              <a:t>Hierarchical Inheritance - Inheritance Structure of Video Game Characters (III)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Should we define the Character class as an abstract class, i.e. a class that cannot be instantiated? </a:t>
            </a:r>
          </a:p>
          <a:p>
            <a:pPr lvl="1">
              <a:defRPr/>
            </a:pPr>
            <a:r>
              <a:rPr lang="en-US" altLang="en-US" sz="2000" dirty="0"/>
              <a:t>Will we ever instantiate a Character object? Or will we just instantiate Deity, Alien, and Human objects?</a:t>
            </a:r>
          </a:p>
          <a:p>
            <a:pPr lvl="2">
              <a:defRPr/>
            </a:pPr>
            <a:r>
              <a:rPr lang="en-US" altLang="en-US" sz="1800" dirty="0"/>
              <a:t>In this example, we will make our Character class abstract – we will use it as a general way to describe all characters in the game, but will not instantiate a Character object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altLang="en-US" sz="1600" dirty="0"/>
              <a:t> Character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altLang="en-US" sz="1600" dirty="0"/>
              <a:t>{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altLang="en-US" sz="1600" dirty="0"/>
              <a:t>	</a:t>
            </a: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altLang="en-US" sz="1600" dirty="0"/>
              <a:t>: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altLang="en-US" sz="1600" b="1" dirty="0"/>
              <a:t>	               </a:t>
            </a: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virtual</a:t>
            </a:r>
            <a:r>
              <a:rPr lang="en-US" altLang="en-US" sz="1600" b="1" dirty="0"/>
              <a:t> </a:t>
            </a: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altLang="en-US" sz="1600" b="1" dirty="0"/>
              <a:t> render () = 0; // pure virtual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altLang="en-US" sz="1600" dirty="0"/>
              <a:t>	</a:t>
            </a: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altLang="en-US" sz="1600" dirty="0"/>
              <a:t>: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altLang="en-US" sz="1600" dirty="0"/>
              <a:t>};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altLang="en-US" dirty="0"/>
          </a:p>
        </p:txBody>
      </p:sp>
      <p:sp>
        <p:nvSpPr>
          <p:cNvPr id="1638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</a:t>
            </a:r>
          </a:p>
        </p:txBody>
      </p:sp>
      <p:sp>
        <p:nvSpPr>
          <p:cNvPr id="1638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253F6BC-2003-430D-B787-94276160DDB6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26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/>
              <a:t>Hierarchical Inheritance - Inheritance Structure of Video Game Characters (IV)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Each derived class (Deity, Alien, and Human) will respond to function render () in a unique way</a:t>
            </a:r>
          </a:p>
          <a:p>
            <a:pPr lvl="1"/>
            <a:r>
              <a:rPr lang="en-US" altLang="en-US"/>
              <a:t>The same </a:t>
            </a:r>
            <a:r>
              <a:rPr lang="en-US" altLang="en-US" i="1"/>
              <a:t>message </a:t>
            </a:r>
            <a:r>
              <a:rPr lang="en-US" altLang="en-US"/>
              <a:t>(i.e. render ()) sent to different objects will provide many different results or forms – i.e. polymorphism</a:t>
            </a:r>
            <a:endParaRPr lang="en-US" altLang="en-US" i="1"/>
          </a:p>
          <a:p>
            <a:pPr lvl="1"/>
            <a:r>
              <a:rPr lang="en-US" altLang="en-US"/>
              <a:t>Making the function render () pure </a:t>
            </a: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virtual</a:t>
            </a:r>
            <a:r>
              <a:rPr lang="en-US" altLang="en-US"/>
              <a:t> ensures that each derived class provides its own implementation for it</a:t>
            </a:r>
          </a:p>
        </p:txBody>
      </p:sp>
      <p:sp>
        <p:nvSpPr>
          <p:cNvPr id="1741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</a:t>
            </a:r>
          </a:p>
        </p:txBody>
      </p:sp>
      <p:sp>
        <p:nvSpPr>
          <p:cNvPr id="1741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66B99D8-3F05-4F22-B8D7-3BC4A588423E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26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/>
              <a:t>Hierarchical Inheritance - Inheritance Structure of Video Game Characters (V)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1600" dirty="0"/>
              <a:t>How does each of the derived classes declare a render () function?</a:t>
            </a:r>
          </a:p>
          <a:p>
            <a:pPr lvl="1">
              <a:defRPr/>
            </a:pPr>
            <a:r>
              <a:rPr lang="en-US" sz="1400" dirty="0"/>
              <a:t>These functions should have the same return type, name, and parameter list as the base class one; however, they don’t need to be virtual unless we plan on overriding the functions in the derived classes as well (Zeus could be derived from Deity)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alt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altLang="en-US" sz="1100" dirty="0"/>
              <a:t> Deity : </a:t>
            </a:r>
            <a:r>
              <a:rPr lang="en-US" alt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altLang="en-US" sz="1100" dirty="0"/>
              <a:t> Character // public inheritance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altLang="en-US" sz="1100" dirty="0"/>
              <a:t>{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altLang="en-US" sz="1100" dirty="0"/>
              <a:t>	</a:t>
            </a:r>
            <a:r>
              <a:rPr lang="en-US" alt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altLang="en-US" sz="1100" dirty="0"/>
              <a:t>: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altLang="en-US" sz="1100" b="1" dirty="0"/>
              <a:t>	               </a:t>
            </a:r>
            <a:r>
              <a:rPr lang="en-US" alt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altLang="en-US" sz="1100" b="1" dirty="0"/>
              <a:t> render ();  // Does NOT necessarily need to be virtual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altLang="en-US" sz="1100" dirty="0"/>
              <a:t>	</a:t>
            </a:r>
            <a:r>
              <a:rPr lang="en-US" alt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altLang="en-US" sz="1100" dirty="0"/>
              <a:t>: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altLang="en-US" sz="1100" dirty="0"/>
              <a:t>};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alt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altLang="en-US" sz="1100" dirty="0"/>
              <a:t> Alien : </a:t>
            </a:r>
            <a:r>
              <a:rPr lang="en-US" alt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altLang="en-US" sz="1100" dirty="0"/>
              <a:t> Character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altLang="en-US" sz="1100" dirty="0"/>
              <a:t>{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altLang="en-US" sz="1100" dirty="0"/>
              <a:t>	</a:t>
            </a:r>
            <a:r>
              <a:rPr lang="en-US" alt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altLang="en-US" sz="1100" dirty="0"/>
              <a:t>: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altLang="en-US" sz="1100" b="1" dirty="0"/>
              <a:t>	               </a:t>
            </a:r>
            <a:r>
              <a:rPr lang="en-US" alt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altLang="en-US" sz="1100" b="1" dirty="0"/>
              <a:t> render ();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altLang="en-US" sz="1100" dirty="0"/>
              <a:t>	</a:t>
            </a:r>
            <a:r>
              <a:rPr lang="en-US" alt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altLang="en-US" sz="1100" dirty="0"/>
              <a:t>: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altLang="en-US" sz="1100" dirty="0"/>
              <a:t>};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alt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altLang="en-US" sz="1100" dirty="0"/>
              <a:t> Human : </a:t>
            </a:r>
            <a:r>
              <a:rPr lang="en-US" alt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altLang="en-US" sz="1100" dirty="0"/>
              <a:t> Character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altLang="en-US" sz="1100" dirty="0"/>
              <a:t>{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altLang="en-US" sz="1100" dirty="0"/>
              <a:t>	</a:t>
            </a:r>
            <a:r>
              <a:rPr lang="en-US" alt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altLang="en-US" sz="1100" dirty="0"/>
              <a:t>: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altLang="en-US" sz="1100" b="1" dirty="0"/>
              <a:t>	               </a:t>
            </a:r>
            <a:r>
              <a:rPr lang="en-US" alt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altLang="en-US" sz="1100" b="1" dirty="0"/>
              <a:t> render (); 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altLang="en-US" sz="1100" dirty="0"/>
              <a:t>	</a:t>
            </a:r>
            <a:r>
              <a:rPr lang="en-US" alt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altLang="en-US" sz="1100" dirty="0"/>
              <a:t>: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altLang="en-US" sz="1100" dirty="0"/>
              <a:t>};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altLang="en-US" sz="12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dirty="0"/>
          </a:p>
        </p:txBody>
      </p:sp>
      <p:sp>
        <p:nvSpPr>
          <p:cNvPr id="1843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</a:t>
            </a:r>
          </a:p>
        </p:txBody>
      </p:sp>
      <p:sp>
        <p:nvSpPr>
          <p:cNvPr id="1843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753A41D-063D-43B5-BDA9-EB3D9D3C8D5B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26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/>
              <a:t>Hierarchical Inheritance - Inheritance Structure of Video Game Characters (VI)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What is the impact of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virtual</a:t>
            </a:r>
            <a:r>
              <a:rPr lang="en-US" dirty="0"/>
              <a:t> functions?</a:t>
            </a:r>
          </a:p>
          <a:p>
            <a:pPr lvl="1">
              <a:defRPr/>
            </a:pPr>
            <a:r>
              <a:rPr lang="en-US" dirty="0"/>
              <a:t>Well…let’s look at the following code snippet:</a:t>
            </a:r>
          </a:p>
          <a:p>
            <a:pPr marL="457200" lvl="1" indent="0">
              <a:buFontTx/>
              <a:buNone/>
              <a:defRPr/>
            </a:pPr>
            <a:endParaRPr lang="en-US" sz="2000" dirty="0"/>
          </a:p>
          <a:p>
            <a:pPr marL="857250" lvl="2" indent="0">
              <a:buFont typeface="Wingdings" panose="05000000000000000000" pitchFamily="2" charset="2"/>
              <a:buNone/>
              <a:defRPr/>
            </a:pPr>
            <a:r>
              <a:rPr lang="en-US" sz="1600" dirty="0"/>
              <a:t>Character *</a:t>
            </a:r>
            <a:r>
              <a:rPr lang="en-US" sz="1600" dirty="0" err="1"/>
              <a:t>pGameChar</a:t>
            </a:r>
            <a:r>
              <a:rPr lang="en-US" sz="1600" dirty="0"/>
              <a:t> =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1600" dirty="0"/>
              <a:t>; </a:t>
            </a:r>
          </a:p>
          <a:p>
            <a:pPr marL="857250" lvl="2" indent="0">
              <a:buFont typeface="Wingdings" panose="05000000000000000000" pitchFamily="2" charset="2"/>
              <a:buNone/>
              <a:defRPr/>
            </a:pPr>
            <a:r>
              <a:rPr lang="en-US" sz="1600" dirty="0"/>
              <a:t>…</a:t>
            </a:r>
          </a:p>
          <a:p>
            <a:pPr marL="857250" lvl="2" indent="0">
              <a:buFont typeface="Wingdings" panose="05000000000000000000" pitchFamily="2" charset="2"/>
              <a:buNone/>
              <a:defRPr/>
            </a:pPr>
            <a:r>
              <a:rPr lang="en-US" sz="1600" dirty="0" err="1"/>
              <a:t>pGameChar</a:t>
            </a:r>
            <a:r>
              <a:rPr lang="en-US" sz="1600" dirty="0"/>
              <a:t> =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/>
              <a:t> Alien;</a:t>
            </a:r>
          </a:p>
          <a:p>
            <a:pPr marL="857250" lvl="2" indent="0">
              <a:buFont typeface="Wingdings" panose="05000000000000000000" pitchFamily="2" charset="2"/>
              <a:buNone/>
              <a:defRPr/>
            </a:pPr>
            <a:r>
              <a:rPr lang="en-US" sz="1600" dirty="0"/>
              <a:t>…</a:t>
            </a:r>
          </a:p>
          <a:p>
            <a:pPr marL="857250" lvl="2" indent="0">
              <a:buFont typeface="Wingdings" panose="05000000000000000000" pitchFamily="2" charset="2"/>
              <a:buNone/>
              <a:defRPr/>
            </a:pPr>
            <a:r>
              <a:rPr lang="en-US" sz="1600" dirty="0" err="1"/>
              <a:t>pGameChar</a:t>
            </a:r>
            <a:r>
              <a:rPr lang="en-US" sz="1600" dirty="0"/>
              <a:t> -&gt; render (); // render () is virtual in the base class!</a:t>
            </a:r>
          </a:p>
          <a:p>
            <a:pPr marL="857250" lvl="2" indent="0">
              <a:buFont typeface="Wingdings" panose="05000000000000000000" pitchFamily="2" charset="2"/>
              <a:buNone/>
              <a:defRPr/>
            </a:pPr>
            <a:endParaRPr lang="en-US" dirty="0"/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r>
              <a:rPr lang="en-US" dirty="0"/>
              <a:t>If render () was not declared as virtual in the Character base class, then a decision about which render () to invoke would be based on the pointer’s or handler’s type (i.e. Character *) – would not render an Alien!</a:t>
            </a:r>
          </a:p>
        </p:txBody>
      </p:sp>
      <p:sp>
        <p:nvSpPr>
          <p:cNvPr id="1946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</a:t>
            </a:r>
          </a:p>
        </p:txBody>
      </p:sp>
      <p:sp>
        <p:nvSpPr>
          <p:cNvPr id="1946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8C64EA9-9BA3-4128-A7B8-170EED2764B8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26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/>
              <a:t>Hierarchical Inheritance - Inheritance Structure of Video Game Characters (VII)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What is the importance of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virtual</a:t>
            </a:r>
            <a:r>
              <a:rPr lang="en-US" dirty="0"/>
              <a:t> destructor for this example?</a:t>
            </a:r>
          </a:p>
          <a:p>
            <a:pPr lvl="1">
              <a:defRPr/>
            </a:pPr>
            <a:r>
              <a:rPr lang="en-US" dirty="0"/>
              <a:t>Well…let’s look at the following code snippet:</a:t>
            </a:r>
          </a:p>
          <a:p>
            <a:pPr marL="457200" lvl="1" indent="0">
              <a:buFontTx/>
              <a:buNone/>
              <a:defRPr/>
            </a:pPr>
            <a:endParaRPr lang="en-US" sz="1200" dirty="0"/>
          </a:p>
          <a:p>
            <a:pPr marL="857250" lvl="2" indent="0">
              <a:buFont typeface="Wingdings" panose="05000000000000000000" pitchFamily="2" charset="2"/>
              <a:buNone/>
              <a:defRPr/>
            </a:pPr>
            <a:r>
              <a:rPr lang="en-US" sz="1600" dirty="0"/>
              <a:t>Character *</a:t>
            </a:r>
            <a:r>
              <a:rPr lang="en-US" sz="1600" dirty="0" err="1"/>
              <a:t>pGameChar</a:t>
            </a:r>
            <a:r>
              <a:rPr lang="en-US" sz="1600" dirty="0"/>
              <a:t> =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1600" dirty="0"/>
              <a:t>; </a:t>
            </a:r>
          </a:p>
          <a:p>
            <a:pPr marL="857250" lvl="2" indent="0">
              <a:buFont typeface="Wingdings" panose="05000000000000000000" pitchFamily="2" charset="2"/>
              <a:buNone/>
              <a:defRPr/>
            </a:pPr>
            <a:r>
              <a:rPr lang="en-US" sz="1600" dirty="0"/>
              <a:t>…</a:t>
            </a:r>
          </a:p>
          <a:p>
            <a:pPr marL="857250" lvl="2" indent="0">
              <a:buFont typeface="Wingdings" panose="05000000000000000000" pitchFamily="2" charset="2"/>
              <a:buNone/>
              <a:defRPr/>
            </a:pPr>
            <a:r>
              <a:rPr lang="en-US" sz="1600" dirty="0" err="1"/>
              <a:t>pGameChar</a:t>
            </a:r>
            <a:r>
              <a:rPr lang="en-US" sz="1600" dirty="0"/>
              <a:t> =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/>
              <a:t> Alien;</a:t>
            </a:r>
          </a:p>
          <a:p>
            <a:pPr marL="857250" lvl="2" indent="0">
              <a:buFont typeface="Wingdings" panose="05000000000000000000" pitchFamily="2" charset="2"/>
              <a:buNone/>
              <a:defRPr/>
            </a:pPr>
            <a:r>
              <a:rPr lang="en-US" sz="1600" dirty="0"/>
              <a:t>…</a:t>
            </a:r>
          </a:p>
          <a:p>
            <a:pPr marL="857250" lvl="2" indent="0">
              <a:buFont typeface="Wingdings" panose="05000000000000000000" pitchFamily="2" charset="2"/>
              <a:buNone/>
              <a:defRPr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sz="1600" dirty="0"/>
              <a:t> </a:t>
            </a:r>
            <a:r>
              <a:rPr lang="en-US" sz="1600" dirty="0" err="1"/>
              <a:t>pGameChar</a:t>
            </a:r>
            <a:r>
              <a:rPr lang="en-US" sz="1600" dirty="0"/>
              <a:t>;</a:t>
            </a:r>
          </a:p>
          <a:p>
            <a:pPr marL="857250" lvl="2" indent="0">
              <a:buFont typeface="Wingdings" panose="05000000000000000000" pitchFamily="2" charset="2"/>
              <a:buNone/>
              <a:defRPr/>
            </a:pPr>
            <a:endParaRPr lang="en-US" sz="500" dirty="0"/>
          </a:p>
          <a:p>
            <a:pPr lvl="2" indent="-285750"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The concern is that if the base class destructor (i.e. ~Character ()) is not virtual, then it’s the one that is used to delete an Alien – this is problematic because an Alien has attributes (data members) that a general character does not – undefined behavior could result (memory leaks as well)!</a:t>
            </a:r>
          </a:p>
        </p:txBody>
      </p:sp>
      <p:sp>
        <p:nvSpPr>
          <p:cNvPr id="2048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</a:t>
            </a:r>
          </a:p>
        </p:txBody>
      </p:sp>
      <p:sp>
        <p:nvSpPr>
          <p:cNvPr id="2048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725C679-0CDB-4274-A82D-112D7F25EB5B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26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Virtual Function Tables (I)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Polymorphism introduces overhead</a:t>
            </a:r>
          </a:p>
          <a:p>
            <a:pPr lvl="1"/>
            <a:r>
              <a:rPr lang="en-US" altLang="en-US"/>
              <a:t>i.e. more memory consumption and processor time</a:t>
            </a:r>
          </a:p>
          <a:p>
            <a:r>
              <a:rPr lang="en-US" altLang="en-US" sz="2400"/>
              <a:t>The compiler will build a </a:t>
            </a:r>
            <a:r>
              <a:rPr lang="en-US" altLang="en-US" sz="2400">
                <a:latin typeface="Courier New" panose="02070309020205020404" pitchFamily="49" charset="0"/>
                <a:cs typeface="Courier New" panose="02070309020205020404" pitchFamily="49" charset="0"/>
              </a:rPr>
              <a:t>virtual</a:t>
            </a:r>
            <a:r>
              <a:rPr lang="en-US" altLang="en-US" sz="2400"/>
              <a:t> function table (vtable) for each class that has at least one virtual function – each instance of an object of the same class, uses the same table</a:t>
            </a:r>
          </a:p>
          <a:p>
            <a:pPr lvl="1"/>
            <a:r>
              <a:rPr lang="en-US" altLang="en-US" sz="2000"/>
              <a:t>An executing program uses the vtable for determining the proper implementation each time a virtual function is called</a:t>
            </a:r>
          </a:p>
          <a:p>
            <a:pPr lvl="1"/>
            <a:r>
              <a:rPr lang="en-US" altLang="en-US" sz="2000"/>
              <a:t>The determination of which function to call at </a:t>
            </a:r>
            <a:r>
              <a:rPr lang="en-US" altLang="en-US" sz="2000" i="1"/>
              <a:t>runtime</a:t>
            </a:r>
            <a:r>
              <a:rPr lang="en-US" altLang="en-US" sz="2000"/>
              <a:t> denotes </a:t>
            </a:r>
            <a:r>
              <a:rPr lang="en-US" altLang="en-US" sz="2000" i="1"/>
              <a:t>dynamic</a:t>
            </a:r>
            <a:r>
              <a:rPr lang="en-US" altLang="en-US" sz="2000"/>
              <a:t> binding</a:t>
            </a:r>
          </a:p>
        </p:txBody>
      </p:sp>
      <p:sp>
        <p:nvSpPr>
          <p:cNvPr id="2150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</a:t>
            </a:r>
          </a:p>
        </p:txBody>
      </p:sp>
      <p:sp>
        <p:nvSpPr>
          <p:cNvPr id="2150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6BB308E-5963-4620-84F4-F4D8145B7583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sz="26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Virtual Function Tables (II)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The vtable consists of pointers to each </a:t>
            </a: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virtual</a:t>
            </a:r>
            <a:r>
              <a:rPr lang="en-US" altLang="en-US"/>
              <a:t> function in a class</a:t>
            </a:r>
          </a:p>
          <a:p>
            <a:pPr lvl="1"/>
            <a:r>
              <a:rPr lang="en-US" altLang="en-US"/>
              <a:t>If the function is pure </a:t>
            </a: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virtual</a:t>
            </a:r>
            <a:r>
              <a:rPr lang="en-US" altLang="en-US"/>
              <a:t>, then the function pointer is set to 0 or NULL – indicates abstract class!</a:t>
            </a:r>
          </a:p>
        </p:txBody>
      </p:sp>
      <p:sp>
        <p:nvSpPr>
          <p:cNvPr id="2253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</a:t>
            </a:r>
          </a:p>
        </p:txBody>
      </p:sp>
      <p:sp>
        <p:nvSpPr>
          <p:cNvPr id="2253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3986538-E8F1-4DE5-89FC-E5B226EC6C6C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en-US" sz="26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Virtual Function Tables (III)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Three levels of </a:t>
            </a:r>
            <a:r>
              <a:rPr lang="en-US" altLang="en-US" i="1"/>
              <a:t>indirection</a:t>
            </a:r>
            <a:r>
              <a:rPr lang="en-US" altLang="en-US"/>
              <a:t> required to implement polymorphism</a:t>
            </a:r>
          </a:p>
          <a:p>
            <a:pPr lvl="1"/>
            <a:r>
              <a:rPr lang="en-US" altLang="en-US"/>
              <a:t>First level – the pointers to functions stored in the vtable</a:t>
            </a:r>
          </a:p>
          <a:p>
            <a:pPr lvl="1"/>
            <a:r>
              <a:rPr lang="en-US" altLang="en-US"/>
              <a:t>Second level - when an object of a class with one or more </a:t>
            </a: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virtual</a:t>
            </a:r>
            <a:r>
              <a:rPr lang="en-US" altLang="en-US"/>
              <a:t> functions is instantiated, the compiler inserts in the object a pointer to the associated vtable </a:t>
            </a:r>
          </a:p>
          <a:p>
            <a:pPr lvl="1"/>
            <a:r>
              <a:rPr lang="en-US" altLang="en-US"/>
              <a:t>Third level – pointers to the objects that are declared</a:t>
            </a:r>
          </a:p>
        </p:txBody>
      </p:sp>
      <p:sp>
        <p:nvSpPr>
          <p:cNvPr id="2355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</a:t>
            </a:r>
          </a:p>
        </p:txBody>
      </p:sp>
      <p:sp>
        <p:nvSpPr>
          <p:cNvPr id="2355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6AE0866-D3EA-443A-B0E7-EF80097F93BB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en-US" sz="26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/>
              <a:t>Polymorphism allows for the developer to “program in the general”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sz="32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sz="3200" dirty="0"/>
          </a:p>
        </p:txBody>
      </p:sp>
      <p:sp>
        <p:nvSpPr>
          <p:cNvPr id="2458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</a:t>
            </a:r>
          </a:p>
        </p:txBody>
      </p:sp>
      <p:sp>
        <p:nvSpPr>
          <p:cNvPr id="2458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73AE6E6-1B5D-455E-88A8-D8EF24378928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altLang="en-US" sz="26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Key Concepts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Polymorphism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virtual</a:t>
            </a:r>
            <a:r>
              <a:rPr lang="en-US" altLang="en-US"/>
              <a:t> functions</a:t>
            </a:r>
          </a:p>
          <a:p>
            <a:r>
              <a:rPr lang="en-US" altLang="en-US"/>
              <a:t>Virtual function tables</a:t>
            </a:r>
          </a:p>
        </p:txBody>
      </p:sp>
      <p:sp>
        <p:nvSpPr>
          <p:cNvPr id="819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</a:t>
            </a:r>
          </a:p>
        </p:txBody>
      </p:sp>
      <p:sp>
        <p:nvSpPr>
          <p:cNvPr id="819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E24F9A4-B65A-4EC9-9CC0-413AA938A279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26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</a:t>
            </a:r>
          </a:p>
        </p:txBody>
      </p:sp>
      <p:sp>
        <p:nvSpPr>
          <p:cNvPr id="256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B79C218-6B1E-4F9C-AAEF-03D1B2402307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US" altLang="en-US" sz="2600"/>
          </a:p>
        </p:txBody>
      </p:sp>
      <p:sp>
        <p:nvSpPr>
          <p:cNvPr id="2560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References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P.J. </a:t>
            </a:r>
            <a:r>
              <a:rPr lang="en-US" altLang="en-US" dirty="0" err="1"/>
              <a:t>Deitel</a:t>
            </a:r>
            <a:r>
              <a:rPr lang="en-US" altLang="en-US" dirty="0"/>
              <a:t> &amp; H.M. </a:t>
            </a:r>
            <a:r>
              <a:rPr lang="en-US" altLang="en-US" dirty="0" err="1"/>
              <a:t>Deitel</a:t>
            </a:r>
            <a:r>
              <a:rPr lang="en-US" altLang="en-US" dirty="0"/>
              <a:t>, </a:t>
            </a:r>
            <a:r>
              <a:rPr lang="en-US" altLang="en-US" i="1" dirty="0"/>
              <a:t>C++ How to Program (9</a:t>
            </a:r>
            <a:r>
              <a:rPr lang="en-US" altLang="en-US" i="1" baseline="30000" dirty="0"/>
              <a:t>th</a:t>
            </a:r>
            <a:r>
              <a:rPr lang="en-US" altLang="en-US" i="1" dirty="0"/>
              <a:t> Ed.)</a:t>
            </a:r>
            <a:r>
              <a:rPr lang="en-US" altLang="en-US" dirty="0"/>
              <a:t>, Pearson Education, Inc., 2014.</a:t>
            </a:r>
          </a:p>
          <a:p>
            <a:pPr eaLnBrk="1" hangingPunct="1"/>
            <a:r>
              <a:rPr lang="en-US" altLang="en-US" dirty="0"/>
              <a:t>D.S. Malik, </a:t>
            </a:r>
            <a:r>
              <a:rPr lang="en-US" altLang="en-US" i="1" dirty="0"/>
              <a:t>C++ Programming: Program Design Including Data Structures (8</a:t>
            </a:r>
            <a:r>
              <a:rPr lang="en-US" altLang="en-US" i="1" baseline="30000" dirty="0"/>
              <a:t>th</a:t>
            </a:r>
            <a:r>
              <a:rPr lang="en-US" altLang="en-US" i="1" dirty="0"/>
              <a:t> Ed.)</a:t>
            </a:r>
            <a:r>
              <a:rPr lang="en-US" altLang="en-US" dirty="0"/>
              <a:t>, </a:t>
            </a:r>
            <a:r>
              <a:rPr lang="en-US" altLang="en-US"/>
              <a:t>Cengage Learning, 2018.</a:t>
            </a:r>
            <a:endParaRPr lang="en-US" altLang="en-US" dirty="0"/>
          </a:p>
          <a:p>
            <a:pPr eaLnBrk="1" hangingPunct="1"/>
            <a:r>
              <a:rPr lang="en-US" altLang="en-US" dirty="0"/>
              <a:t>J.R. </a:t>
            </a:r>
            <a:r>
              <a:rPr lang="en-US" altLang="en-US" dirty="0" err="1"/>
              <a:t>Hanly</a:t>
            </a:r>
            <a:r>
              <a:rPr lang="en-US" altLang="en-US" dirty="0"/>
              <a:t> &amp; E.B. </a:t>
            </a:r>
            <a:r>
              <a:rPr lang="en-US" altLang="en-US" dirty="0" err="1"/>
              <a:t>Koffman</a:t>
            </a:r>
            <a:r>
              <a:rPr lang="en-US" altLang="en-US" dirty="0"/>
              <a:t>, </a:t>
            </a:r>
            <a:r>
              <a:rPr lang="en-US" altLang="en-US" i="1" dirty="0"/>
              <a:t>Problem Solving and Program Design in C (7</a:t>
            </a:r>
            <a:r>
              <a:rPr lang="en-US" altLang="en-US" i="1" baseline="30000" dirty="0"/>
              <a:t>th</a:t>
            </a:r>
            <a:r>
              <a:rPr lang="en-US" altLang="en-US" i="1" dirty="0"/>
              <a:t> Ed.)</a:t>
            </a:r>
            <a:r>
              <a:rPr lang="en-US" altLang="en-US" dirty="0"/>
              <a:t>, Addison-Wesley, 2013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What is Polymorphism? (I)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 i="1" dirty="0"/>
              <a:t>Polymorphism</a:t>
            </a:r>
            <a:r>
              <a:rPr lang="en-US" altLang="en-US" sz="2000" dirty="0"/>
              <a:t> is the ability to use the same expression to denote different operations</a:t>
            </a:r>
          </a:p>
          <a:p>
            <a:r>
              <a:rPr lang="en-US" altLang="en-US" sz="2000" i="1" dirty="0"/>
              <a:t>Runtime polymorphism</a:t>
            </a:r>
            <a:r>
              <a:rPr lang="en-US" altLang="en-US" sz="2000" dirty="0"/>
              <a:t> is the ability to associate multiple meanings to a single function name though the use of late or dynamic binding</a:t>
            </a:r>
          </a:p>
          <a:p>
            <a:pPr lvl="1"/>
            <a:r>
              <a:rPr lang="en-US" altLang="en-US" sz="1600" dirty="0"/>
              <a:t>You can process objects of the same class hierarchy as if they are all objects of the hierarchy’s </a:t>
            </a:r>
            <a:r>
              <a:rPr lang="en-US" altLang="en-US" sz="1600" i="1" dirty="0"/>
              <a:t>base</a:t>
            </a:r>
            <a:r>
              <a:rPr lang="en-US" altLang="en-US" sz="1600" dirty="0"/>
              <a:t> class</a:t>
            </a:r>
          </a:p>
          <a:p>
            <a:r>
              <a:rPr lang="en-US" altLang="en-US" sz="2000" i="1" dirty="0"/>
              <a:t>Compile time polymorphism </a:t>
            </a:r>
            <a:r>
              <a:rPr lang="en-US" altLang="en-US" sz="2000" dirty="0"/>
              <a:t>is the type that is achieved through function overloading, operator overloading, </a:t>
            </a:r>
            <a:r>
              <a:rPr lang="en-US" altLang="en-US" sz="2000"/>
              <a:t>and templates</a:t>
            </a:r>
            <a:endParaRPr lang="en-US" altLang="en-US" sz="2000" i="1" dirty="0"/>
          </a:p>
          <a:p>
            <a:r>
              <a:rPr lang="en-US" altLang="en-US" sz="2000" dirty="0"/>
              <a:t>Enables you to “program in the general”, instead of “program in the specific”</a:t>
            </a:r>
          </a:p>
          <a:p>
            <a:r>
              <a:rPr lang="en-US" altLang="en-US" sz="2000" dirty="0"/>
              <a:t>Another form is </a:t>
            </a:r>
            <a:r>
              <a:rPr lang="en-US" altLang="en-US" sz="2000" i="1" dirty="0"/>
              <a:t>parametric</a:t>
            </a:r>
            <a:r>
              <a:rPr lang="en-US" altLang="en-US" sz="2000" dirty="0"/>
              <a:t> polymorphism</a:t>
            </a:r>
          </a:p>
          <a:p>
            <a:pPr lvl="1"/>
            <a:r>
              <a:rPr lang="en-US" altLang="en-US" sz="1600" dirty="0"/>
              <a:t>the (data) type is left unspecified and later instantiated</a:t>
            </a:r>
          </a:p>
          <a:p>
            <a:pPr lvl="1"/>
            <a:r>
              <a:rPr lang="en-US" altLang="en-US" sz="1600" dirty="0"/>
              <a:t>templates provide parametric polymorphism</a:t>
            </a:r>
          </a:p>
        </p:txBody>
      </p:sp>
      <p:sp>
        <p:nvSpPr>
          <p:cNvPr id="922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</a:t>
            </a:r>
          </a:p>
        </p:txBody>
      </p:sp>
      <p:sp>
        <p:nvSpPr>
          <p:cNvPr id="922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21A6609-D79A-489A-AB77-DFB0EC412FEB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26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What is Polymorphism? (II)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 dirty="0"/>
              <a:t>Provides a mechanism to allow programs to process objects of classes that are part of the same class inheritance hierarchy as though they are part of the base class</a:t>
            </a:r>
          </a:p>
          <a:p>
            <a:pPr lvl="1"/>
            <a:r>
              <a:rPr lang="en-US" altLang="en-US" sz="1800" dirty="0"/>
              <a:t>This way we can create several base-class pointers or references at compile and decide the specific object to which they point or reference at runtime</a:t>
            </a:r>
          </a:p>
          <a:p>
            <a:r>
              <a:rPr lang="en-US" altLang="en-US" sz="2000" dirty="0"/>
              <a:t>Allows you to design and implement systems that are </a:t>
            </a:r>
            <a:r>
              <a:rPr lang="en-US" altLang="en-US" sz="2000" i="1" dirty="0"/>
              <a:t>extensible</a:t>
            </a:r>
            <a:r>
              <a:rPr lang="en-US" altLang="en-US" sz="2000" dirty="0"/>
              <a:t> – classes can be added with little to no modifications to portions of the program</a:t>
            </a:r>
          </a:p>
          <a:p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virtual</a:t>
            </a:r>
            <a:r>
              <a:rPr lang="en-US" altLang="en-US" sz="2000" dirty="0"/>
              <a:t> functions provide a means to apply runtime polymorphism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C. Hundhausen, A. O’Fallon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3711CE-5E62-43B0-9ED8-B124EBB05764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6962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Virtual Functions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A </a:t>
            </a:r>
            <a:r>
              <a:rPr lang="en-US" altLang="en-US" i="1"/>
              <a:t>virtual </a:t>
            </a:r>
            <a:r>
              <a:rPr lang="en-US" altLang="en-US"/>
              <a:t>function is specified by using the keyword </a:t>
            </a: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virtual</a:t>
            </a:r>
          </a:p>
          <a:p>
            <a:r>
              <a:rPr lang="en-US" altLang="en-US"/>
              <a:t>A function whose behavior can be </a:t>
            </a:r>
            <a:r>
              <a:rPr lang="en-US" altLang="en-US" i="1"/>
              <a:t>overridden </a:t>
            </a:r>
            <a:r>
              <a:rPr lang="en-US" altLang="en-US"/>
              <a:t>or replaced</a:t>
            </a:r>
          </a:p>
          <a:p>
            <a:pPr lvl="1"/>
            <a:r>
              <a:rPr lang="en-US" altLang="en-US"/>
              <a:t>Function </a:t>
            </a:r>
            <a:r>
              <a:rPr lang="en-US" altLang="en-US" i="1"/>
              <a:t>overriding</a:t>
            </a:r>
            <a:r>
              <a:rPr lang="en-US" altLang="en-US"/>
              <a:t> is a feature that allows a derived class to provide a specific implementation for a function that is provided by a base class – this is NOT the same as function </a:t>
            </a:r>
            <a:r>
              <a:rPr lang="en-US" altLang="en-US" i="1"/>
              <a:t>overloading – </a:t>
            </a:r>
            <a:r>
              <a:rPr lang="en-US" altLang="en-US"/>
              <a:t>the return type, name, and parameters are the same in the base and derived classes</a:t>
            </a:r>
            <a:endParaRPr lang="en-US" altLang="en-US" i="1"/>
          </a:p>
          <a:p>
            <a:pPr lvl="1"/>
            <a:endParaRPr lang="en-US" altLang="en-US"/>
          </a:p>
        </p:txBody>
      </p:sp>
      <p:sp>
        <p:nvSpPr>
          <p:cNvPr id="1024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</a:t>
            </a:r>
          </a:p>
        </p:txBody>
      </p:sp>
      <p:sp>
        <p:nvSpPr>
          <p:cNvPr id="1024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0A4B735-8A3E-4756-9548-C058D6E98446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26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Pure Virtual Functions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A </a:t>
            </a:r>
            <a:r>
              <a:rPr lang="en-US" altLang="en-US" i="1"/>
              <a:t>pure</a:t>
            </a:r>
            <a:r>
              <a:rPr lang="en-US" altLang="en-US"/>
              <a:t> </a:t>
            </a:r>
            <a:r>
              <a:rPr lang="en-US" altLang="en-US" i="1"/>
              <a:t>virtual</a:t>
            </a:r>
            <a:r>
              <a:rPr lang="en-US" altLang="en-US"/>
              <a:t> function is specified by setting the function “= 0” in the declaration</a:t>
            </a:r>
          </a:p>
          <a:p>
            <a:r>
              <a:rPr lang="en-US" altLang="en-US"/>
              <a:t>Does not provide an implementation for the function, just a declaration</a:t>
            </a:r>
          </a:p>
          <a:p>
            <a:r>
              <a:rPr lang="en-US" altLang="en-US"/>
              <a:t>Each derived class must </a:t>
            </a:r>
            <a:r>
              <a:rPr lang="en-US" altLang="en-US" i="1"/>
              <a:t>override</a:t>
            </a:r>
            <a:r>
              <a:rPr lang="en-US" altLang="en-US"/>
              <a:t> all base-class pure </a:t>
            </a: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virtual</a:t>
            </a:r>
            <a:r>
              <a:rPr lang="en-US" altLang="en-US"/>
              <a:t> functions with concrete implementations – this is not the case for virtual functions that are not pure</a:t>
            </a:r>
          </a:p>
          <a:p>
            <a:r>
              <a:rPr lang="en-US" altLang="en-US"/>
              <a:t>The compiler will report an error if a pure virtual function is not overridden</a:t>
            </a:r>
          </a:p>
          <a:p>
            <a:endParaRPr lang="en-US" altLang="en-US"/>
          </a:p>
        </p:txBody>
      </p:sp>
      <p:sp>
        <p:nvSpPr>
          <p:cNvPr id="1126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</a:t>
            </a:r>
          </a:p>
        </p:txBody>
      </p:sp>
      <p:sp>
        <p:nvSpPr>
          <p:cNvPr id="1126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0C2CB0C-DC1E-42E5-85AA-75D51156F5D4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26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Virtual Destructors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Required if you need to </a:t>
            </a: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altLang="en-US"/>
              <a:t> an instance of a derived class through a base class pointer</a:t>
            </a:r>
          </a:p>
          <a:p>
            <a:r>
              <a:rPr lang="en-US" altLang="en-US"/>
              <a:t>If the base class destructor is not </a:t>
            </a: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virtual</a:t>
            </a:r>
            <a:r>
              <a:rPr lang="en-US" altLang="en-US"/>
              <a:t>, then trying to delete the derived class object through a base class pointer may result in </a:t>
            </a:r>
            <a:r>
              <a:rPr lang="en-US" altLang="en-US" i="1"/>
              <a:t>undefined</a:t>
            </a:r>
            <a:r>
              <a:rPr lang="en-US" altLang="en-US"/>
              <a:t> behavior because only the base class destructor will be invoked</a:t>
            </a:r>
          </a:p>
        </p:txBody>
      </p:sp>
      <p:sp>
        <p:nvSpPr>
          <p:cNvPr id="1229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</a:t>
            </a:r>
          </a:p>
        </p:txBody>
      </p:sp>
      <p:sp>
        <p:nvSpPr>
          <p:cNvPr id="1229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73E502B-9BEF-45D1-AA2B-3D73F6E409C9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26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Abstract Classes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/>
              <a:t>A class is considered </a:t>
            </a:r>
            <a:r>
              <a:rPr lang="en-US" altLang="en-US" sz="2400" i="1"/>
              <a:t>abstract</a:t>
            </a:r>
            <a:r>
              <a:rPr lang="en-US" altLang="en-US" sz="2400"/>
              <a:t> if one or more of its </a:t>
            </a:r>
            <a:r>
              <a:rPr lang="en-US" altLang="en-US" sz="2400">
                <a:latin typeface="Courier New" panose="02070309020205020404" pitchFamily="49" charset="0"/>
                <a:cs typeface="Courier New" panose="02070309020205020404" pitchFamily="49" charset="0"/>
              </a:rPr>
              <a:t>virtual</a:t>
            </a:r>
            <a:r>
              <a:rPr lang="en-US" altLang="en-US" sz="2400"/>
              <a:t> functions is </a:t>
            </a:r>
            <a:r>
              <a:rPr lang="en-US" altLang="en-US" sz="2400" i="1"/>
              <a:t>pure</a:t>
            </a:r>
          </a:p>
          <a:p>
            <a:r>
              <a:rPr lang="en-US" altLang="en-US" sz="2400"/>
              <a:t>Cannot be instantiated</a:t>
            </a:r>
          </a:p>
          <a:p>
            <a:r>
              <a:rPr lang="en-US" altLang="en-US" sz="2400"/>
              <a:t>If you have decided that a class must be abstract, then you should make each function that must be overridden pure </a:t>
            </a:r>
            <a:r>
              <a:rPr lang="en-US" altLang="en-US" sz="2400">
                <a:latin typeface="Courier New" panose="02070309020205020404" pitchFamily="49" charset="0"/>
                <a:cs typeface="Courier New" panose="02070309020205020404" pitchFamily="49" charset="0"/>
              </a:rPr>
              <a:t>virtual</a:t>
            </a:r>
          </a:p>
          <a:p>
            <a:pPr lvl="1"/>
            <a:r>
              <a:rPr lang="en-US" altLang="en-US"/>
              <a:t>Remember: a “non-pure” virtual function does not have to be overridden!</a:t>
            </a:r>
          </a:p>
          <a:p>
            <a:r>
              <a:rPr lang="en-US" altLang="en-US" sz="2400"/>
              <a:t>Remember classes that can be instantiated are called </a:t>
            </a:r>
            <a:r>
              <a:rPr lang="en-US" altLang="en-US" sz="2400" i="1"/>
              <a:t>concrete</a:t>
            </a:r>
            <a:r>
              <a:rPr lang="en-US" altLang="en-US" sz="2400"/>
              <a:t> classes</a:t>
            </a:r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</a:t>
            </a:r>
          </a:p>
        </p:txBody>
      </p:sp>
      <p:sp>
        <p:nvSpPr>
          <p:cNvPr id="1331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754796B-25D2-46BA-9310-F878876CB7EA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26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/>
              <a:t>Hierarchical Inheritance - Inheritance Structure of Video Game Characters (I)</a:t>
            </a:r>
          </a:p>
        </p:txBody>
      </p:sp>
      <p:sp>
        <p:nvSpPr>
          <p:cNvPr id="14339" name="Content Placeholder 4"/>
          <p:cNvSpPr>
            <a:spLocks noGrp="1"/>
          </p:cNvSpPr>
          <p:nvPr>
            <p:ph idx="1"/>
          </p:nvPr>
        </p:nvSpPr>
        <p:spPr>
          <a:xfrm>
            <a:off x="773113" y="1751013"/>
            <a:ext cx="7693025" cy="3724275"/>
          </a:xfrm>
        </p:spPr>
        <p:txBody>
          <a:bodyPr/>
          <a:lstStyle/>
          <a:p>
            <a:r>
              <a:rPr lang="en-US" altLang="en-US"/>
              <a:t>Deity, Alien, and Human classes are derived from a base class Character:</a:t>
            </a:r>
          </a:p>
        </p:txBody>
      </p:sp>
      <p:sp>
        <p:nvSpPr>
          <p:cNvPr id="1434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1400"/>
              <a:t>A. O’Fallon</a:t>
            </a:r>
          </a:p>
        </p:txBody>
      </p:sp>
      <p:sp>
        <p:nvSpPr>
          <p:cNvPr id="1434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8CB031A1-6C94-440A-9C04-D93ED5D79668}" type="slidenum">
              <a:rPr lang="en-US" altLang="en-US" smtClean="0"/>
              <a:pPr>
                <a:buFont typeface="Wingdings" panose="05000000000000000000" pitchFamily="2" charset="2"/>
                <a:buNone/>
              </a:pPr>
              <a:t>9</a:t>
            </a:fld>
            <a:endParaRPr lang="en-US" altLang="en-US"/>
          </a:p>
        </p:txBody>
      </p:sp>
      <p:sp>
        <p:nvSpPr>
          <p:cNvPr id="14342" name="TextBox 11"/>
          <p:cNvSpPr txBox="1">
            <a:spLocks noChangeArrowheads="1"/>
          </p:cNvSpPr>
          <p:nvPr/>
        </p:nvSpPr>
        <p:spPr bwMode="auto">
          <a:xfrm>
            <a:off x="3054350" y="3279775"/>
            <a:ext cx="160020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Character</a:t>
            </a:r>
          </a:p>
        </p:txBody>
      </p:sp>
      <p:sp>
        <p:nvSpPr>
          <p:cNvPr id="14343" name="TextBox 14"/>
          <p:cNvSpPr txBox="1">
            <a:spLocks noChangeArrowheads="1"/>
          </p:cNvSpPr>
          <p:nvPr/>
        </p:nvSpPr>
        <p:spPr bwMode="auto">
          <a:xfrm>
            <a:off x="4800600" y="4164013"/>
            <a:ext cx="1600200" cy="368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Human</a:t>
            </a:r>
          </a:p>
        </p:txBody>
      </p:sp>
      <p:sp>
        <p:nvSpPr>
          <p:cNvPr id="14344" name="TextBox 16"/>
          <p:cNvSpPr txBox="1">
            <a:spLocks noChangeArrowheads="1"/>
          </p:cNvSpPr>
          <p:nvPr/>
        </p:nvSpPr>
        <p:spPr bwMode="auto">
          <a:xfrm>
            <a:off x="3054350" y="4162425"/>
            <a:ext cx="160020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Alien</a:t>
            </a:r>
          </a:p>
        </p:txBody>
      </p:sp>
      <p:sp>
        <p:nvSpPr>
          <p:cNvPr id="14345" name="Isosceles Triangle 52"/>
          <p:cNvSpPr>
            <a:spLocks noChangeArrowheads="1"/>
          </p:cNvSpPr>
          <p:nvPr/>
        </p:nvSpPr>
        <p:spPr bwMode="auto">
          <a:xfrm>
            <a:off x="3781425" y="3660775"/>
            <a:ext cx="152400" cy="165100"/>
          </a:xfrm>
          <a:prstGeom prst="triangle">
            <a:avLst>
              <a:gd name="adj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cxnSp>
        <p:nvCxnSpPr>
          <p:cNvPr id="14346" name="Straight Connector 54"/>
          <p:cNvCxnSpPr>
            <a:cxnSpLocks noChangeShapeType="1"/>
            <a:stCxn id="14345" idx="3"/>
            <a:endCxn id="14344" idx="0"/>
          </p:cNvCxnSpPr>
          <p:nvPr/>
        </p:nvCxnSpPr>
        <p:spPr bwMode="auto">
          <a:xfrm flipH="1">
            <a:off x="3854450" y="3825875"/>
            <a:ext cx="3175" cy="3365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47" name="Isosceles Triangle 58"/>
          <p:cNvSpPr>
            <a:spLocks noChangeArrowheads="1"/>
          </p:cNvSpPr>
          <p:nvPr/>
        </p:nvSpPr>
        <p:spPr bwMode="auto">
          <a:xfrm>
            <a:off x="4416425" y="3643313"/>
            <a:ext cx="152400" cy="163512"/>
          </a:xfrm>
          <a:prstGeom prst="triangle">
            <a:avLst>
              <a:gd name="adj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cxnSp>
        <p:nvCxnSpPr>
          <p:cNvPr id="14348" name="Straight Connector 59"/>
          <p:cNvCxnSpPr>
            <a:cxnSpLocks noChangeShapeType="1"/>
            <a:stCxn id="14347" idx="3"/>
            <a:endCxn id="14343" idx="0"/>
          </p:cNvCxnSpPr>
          <p:nvPr/>
        </p:nvCxnSpPr>
        <p:spPr bwMode="auto">
          <a:xfrm>
            <a:off x="4492625" y="3806825"/>
            <a:ext cx="1108075" cy="3571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Right Brace 36"/>
          <p:cNvSpPr/>
          <p:nvPr/>
        </p:nvSpPr>
        <p:spPr bwMode="auto">
          <a:xfrm>
            <a:off x="6577013" y="3279775"/>
            <a:ext cx="438150" cy="1250950"/>
          </a:xfrm>
          <a:prstGeom prst="rightBrace">
            <a:avLst>
              <a:gd name="adj1" fmla="val 8333"/>
              <a:gd name="adj2" fmla="val 47032"/>
            </a:avLst>
          </a:prstGeom>
          <a:solidFill>
            <a:srgbClr val="7B2535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350" name="TextBox 73"/>
          <p:cNvSpPr txBox="1">
            <a:spLocks noChangeArrowheads="1"/>
          </p:cNvSpPr>
          <p:nvPr/>
        </p:nvSpPr>
        <p:spPr bwMode="auto">
          <a:xfrm>
            <a:off x="7077075" y="3489325"/>
            <a:ext cx="14652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Hierarchical inheritance</a:t>
            </a:r>
          </a:p>
        </p:txBody>
      </p:sp>
      <p:sp>
        <p:nvSpPr>
          <p:cNvPr id="14351" name="TextBox 16"/>
          <p:cNvSpPr txBox="1">
            <a:spLocks noChangeArrowheads="1"/>
          </p:cNvSpPr>
          <p:nvPr/>
        </p:nvSpPr>
        <p:spPr bwMode="auto">
          <a:xfrm>
            <a:off x="1322388" y="4160838"/>
            <a:ext cx="1600200" cy="369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Deity</a:t>
            </a:r>
          </a:p>
        </p:txBody>
      </p:sp>
      <p:sp>
        <p:nvSpPr>
          <p:cNvPr id="14352" name="Isosceles Triangle 52"/>
          <p:cNvSpPr>
            <a:spLocks noChangeArrowheads="1"/>
          </p:cNvSpPr>
          <p:nvPr/>
        </p:nvSpPr>
        <p:spPr bwMode="auto">
          <a:xfrm>
            <a:off x="3146425" y="3649663"/>
            <a:ext cx="152400" cy="165100"/>
          </a:xfrm>
          <a:prstGeom prst="triangle">
            <a:avLst>
              <a:gd name="adj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cxnSp>
        <p:nvCxnSpPr>
          <p:cNvPr id="14353" name="Straight Connector 54"/>
          <p:cNvCxnSpPr>
            <a:cxnSpLocks noChangeShapeType="1"/>
            <a:stCxn id="14352" idx="3"/>
            <a:endCxn id="14351" idx="0"/>
          </p:cNvCxnSpPr>
          <p:nvPr/>
        </p:nvCxnSpPr>
        <p:spPr bwMode="auto">
          <a:xfrm flipH="1">
            <a:off x="2122488" y="3814763"/>
            <a:ext cx="1100137" cy="3460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3">
        <a:dk1>
          <a:srgbClr val="990033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82002A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4">
        <a:dk1>
          <a:srgbClr val="990033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DDDDDD"/>
        </a:accent2>
        <a:accent3>
          <a:srgbClr val="FFFFFF"/>
        </a:accent3>
        <a:accent4>
          <a:srgbClr val="82002A"/>
        </a:accent4>
        <a:accent5>
          <a:srgbClr val="ADE2E2"/>
        </a:accent5>
        <a:accent6>
          <a:srgbClr val="C8C8C8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5">
        <a:dk1>
          <a:srgbClr val="990033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DDDDDD"/>
        </a:accent2>
        <a:accent3>
          <a:srgbClr val="FFFFFF"/>
        </a:accent3>
        <a:accent4>
          <a:srgbClr val="82002A"/>
        </a:accent4>
        <a:accent5>
          <a:srgbClr val="ADE2E2"/>
        </a:accent5>
        <a:accent6>
          <a:srgbClr val="C8C8C8"/>
        </a:accent6>
        <a:hlink>
          <a:srgbClr val="990033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6">
        <a:dk1>
          <a:srgbClr val="A50021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DDDDDD"/>
        </a:accent2>
        <a:accent3>
          <a:srgbClr val="FFFFFF"/>
        </a:accent3>
        <a:accent4>
          <a:srgbClr val="8C001B"/>
        </a:accent4>
        <a:accent5>
          <a:srgbClr val="ADE2E2"/>
        </a:accent5>
        <a:accent6>
          <a:srgbClr val="C8C8C8"/>
        </a:accent6>
        <a:hlink>
          <a:srgbClr val="990033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apsules">
  <a:themeElements>
    <a:clrScheme name="Capsules 13">
      <a:dk1>
        <a:srgbClr val="8A002E"/>
      </a:dk1>
      <a:lt1>
        <a:srgbClr val="FFFFFF"/>
      </a:lt1>
      <a:dk2>
        <a:srgbClr val="960032"/>
      </a:dk2>
      <a:lt2>
        <a:srgbClr val="666699"/>
      </a:lt2>
      <a:accent1>
        <a:srgbClr val="33CCCC"/>
      </a:accent1>
      <a:accent2>
        <a:srgbClr val="DDDDDD"/>
      </a:accent2>
      <a:accent3>
        <a:srgbClr val="FFFFFF"/>
      </a:accent3>
      <a:accent4>
        <a:srgbClr val="750026"/>
      </a:accent4>
      <a:accent5>
        <a:srgbClr val="ADE2E2"/>
      </a:accent5>
      <a:accent6>
        <a:srgbClr val="C8C8C8"/>
      </a:accent6>
      <a:hlink>
        <a:srgbClr val="86002D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9">
        <a:dk1>
          <a:srgbClr val="990033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82002A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10">
        <a:dk1>
          <a:srgbClr val="990033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DDDDDD"/>
        </a:accent2>
        <a:accent3>
          <a:srgbClr val="FFFFFF"/>
        </a:accent3>
        <a:accent4>
          <a:srgbClr val="82002A"/>
        </a:accent4>
        <a:accent5>
          <a:srgbClr val="ADE2E2"/>
        </a:accent5>
        <a:accent6>
          <a:srgbClr val="C8C8C8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11">
        <a:dk1>
          <a:srgbClr val="990033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DDDDDD"/>
        </a:accent2>
        <a:accent3>
          <a:srgbClr val="FFFFFF"/>
        </a:accent3>
        <a:accent4>
          <a:srgbClr val="82002A"/>
        </a:accent4>
        <a:accent5>
          <a:srgbClr val="ADE2E2"/>
        </a:accent5>
        <a:accent6>
          <a:srgbClr val="C8C8C8"/>
        </a:accent6>
        <a:hlink>
          <a:srgbClr val="990033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12">
        <a:dk1>
          <a:srgbClr val="A50021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DDDDDD"/>
        </a:accent2>
        <a:accent3>
          <a:srgbClr val="FFFFFF"/>
        </a:accent3>
        <a:accent4>
          <a:srgbClr val="8C001B"/>
        </a:accent4>
        <a:accent5>
          <a:srgbClr val="ADE2E2"/>
        </a:accent5>
        <a:accent6>
          <a:srgbClr val="C8C8C8"/>
        </a:accent6>
        <a:hlink>
          <a:srgbClr val="990033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13">
        <a:dk1>
          <a:srgbClr val="8A002E"/>
        </a:dk1>
        <a:lt1>
          <a:srgbClr val="FFFFFF"/>
        </a:lt1>
        <a:dk2>
          <a:srgbClr val="960032"/>
        </a:dk2>
        <a:lt2>
          <a:srgbClr val="666699"/>
        </a:lt2>
        <a:accent1>
          <a:srgbClr val="33CCCC"/>
        </a:accent1>
        <a:accent2>
          <a:srgbClr val="DDDDDD"/>
        </a:accent2>
        <a:accent3>
          <a:srgbClr val="FFFFFF"/>
        </a:accent3>
        <a:accent4>
          <a:srgbClr val="750026"/>
        </a:accent4>
        <a:accent5>
          <a:srgbClr val="ADE2E2"/>
        </a:accent5>
        <a:accent6>
          <a:srgbClr val="C8C8C8"/>
        </a:accent6>
        <a:hlink>
          <a:srgbClr val="86002D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4681</TotalTime>
  <Words>1391</Words>
  <Application>Microsoft Office PowerPoint</Application>
  <PresentationFormat>On-screen Show (4:3)</PresentationFormat>
  <Paragraphs>180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Courier New</vt:lpstr>
      <vt:lpstr>Times New Roman</vt:lpstr>
      <vt:lpstr>Wingdings</vt:lpstr>
      <vt:lpstr>Custom Design</vt:lpstr>
      <vt:lpstr>Capsules</vt:lpstr>
      <vt:lpstr>(12-1) OOP: Polymorphism in C++ D &amp; D Chapter 12 </vt:lpstr>
      <vt:lpstr>Key Concepts</vt:lpstr>
      <vt:lpstr>What is Polymorphism? (I)</vt:lpstr>
      <vt:lpstr>What is Polymorphism? (II)</vt:lpstr>
      <vt:lpstr>Virtual Functions</vt:lpstr>
      <vt:lpstr>Pure Virtual Functions</vt:lpstr>
      <vt:lpstr>Virtual Destructors</vt:lpstr>
      <vt:lpstr>Abstract Classes</vt:lpstr>
      <vt:lpstr>Hierarchical Inheritance - Inheritance Structure of Video Game Characters (I)</vt:lpstr>
      <vt:lpstr>Hierarchical Inheritance - Inheritance Structure of Video Game Characters (II)</vt:lpstr>
      <vt:lpstr>Hierarchical Inheritance - Inheritance Structure of Video Game Characters (III)</vt:lpstr>
      <vt:lpstr>Hierarchical Inheritance - Inheritance Structure of Video Game Characters (IV)</vt:lpstr>
      <vt:lpstr>Hierarchical Inheritance - Inheritance Structure of Video Game Characters (V)</vt:lpstr>
      <vt:lpstr>Hierarchical Inheritance - Inheritance Structure of Video Game Characters (VI)</vt:lpstr>
      <vt:lpstr>Hierarchical Inheritance - Inheritance Structure of Video Game Characters (VII)</vt:lpstr>
      <vt:lpstr>Virtual Function Tables (I)</vt:lpstr>
      <vt:lpstr>Virtual Function Tables (II)</vt:lpstr>
      <vt:lpstr>Virtual Function Tables (III)</vt:lpstr>
      <vt:lpstr>Summary</vt:lpstr>
      <vt:lpstr>References</vt:lpstr>
    </vt:vector>
  </TitlesOfParts>
  <Company>Washington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(12-1) OOP: Polymorphism in C++ D &amp; D Chapter 12</dc:title>
  <dc:creator>C. Hundhause, A. O'Fallon</dc:creator>
  <cp:lastModifiedBy>auser</cp:lastModifiedBy>
  <cp:revision>362</cp:revision>
  <dcterms:created xsi:type="dcterms:W3CDTF">2004-08-17T18:03:10Z</dcterms:created>
  <dcterms:modified xsi:type="dcterms:W3CDTF">2024-03-28T19:35:35Z</dcterms:modified>
</cp:coreProperties>
</file>