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14"/>
  </p:notesMasterIdLst>
  <p:handoutMasterIdLst>
    <p:handoutMasterId r:id="rId15"/>
  </p:handoutMasterIdLst>
  <p:sldIdLst>
    <p:sldId id="256" r:id="rId3"/>
    <p:sldId id="335" r:id="rId4"/>
    <p:sldId id="346" r:id="rId5"/>
    <p:sldId id="345" r:id="rId6"/>
    <p:sldId id="329" r:id="rId7"/>
    <p:sldId id="336" r:id="rId8"/>
    <p:sldId id="347" r:id="rId9"/>
    <p:sldId id="349" r:id="rId10"/>
    <p:sldId id="348" r:id="rId11"/>
    <p:sldId id="338" r:id="rId12"/>
    <p:sldId id="32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189AA9-5683-4994-9C1C-7A837FC255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82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1F5640-C547-4E8C-9FC1-3882021EB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1408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2B1D30-E30F-4963-A4EE-EEBFF4589076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49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E2DD63-8253-47C2-92B8-22F6BDB81E8D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782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74864-6B4C-4833-8200-CB516086A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26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6EC0A-BB43-447A-A4F4-EDBF5D22B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49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60309-9898-4940-B3DD-206B69D46C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902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DD751C0-25D9-4068-A2A7-05FBBB145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480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F6B8-7E84-4FF3-AECC-4C3295E98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1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8805-BF95-4704-A6C6-3023A8C5B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4997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BF12-5793-4AEF-A7ED-7FF92A850E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92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CC910-BCA8-4FDA-9445-69B885694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631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3B908-733E-4EF6-A867-15B06C868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93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5EAF8-CF75-4728-9115-0D829B8DA1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5792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A46E-EBF8-493D-8B24-C4529912E8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52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E3EA-CE76-4ACC-A70A-2B79BEE4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271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F2CEA-4856-4344-90E1-730381AC3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177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90184-4E2C-4121-BB1A-1468540818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2019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07397-4AC5-4DF4-8DD2-09931CFB9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752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6A3A8-5647-449D-98C8-96ED99752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88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4D780-38B9-478C-9A17-58BBE2F8B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00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D31B1-9650-4707-AB39-74AFC5662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8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D9602-CEB2-4DB0-B8C8-C79DE0046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1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88C5-C7FF-4B2D-B3CF-49C839589B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92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2D3C9-C1FF-40E2-ABEF-8E9A8C3D88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21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7AFD-9DF3-4160-9402-A77FDFA38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38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2A35-2DFB-4008-9918-D868C6EA8F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79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DFD6A2F-ED21-4445-9C2A-84FB0B824E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7EDD32C0-48D5-43F7-AA66-859C986DB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88" r:id="rId12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458200" cy="1905000"/>
          </a:xfrm>
        </p:spPr>
        <p:txBody>
          <a:bodyPr/>
          <a:lstStyle/>
          <a:p>
            <a:pPr eaLnBrk="1" hangingPunct="1"/>
            <a:r>
              <a:rPr lang="en-US" altLang="en-US" dirty="0"/>
              <a:t>(12-2) OOP: More Polymorphism in C++</a:t>
            </a:r>
            <a:br>
              <a:rPr lang="en-US" altLang="en-US" dirty="0"/>
            </a:br>
            <a:r>
              <a:rPr lang="en-US" altLang="en-US" dirty="0"/>
              <a:t>D &amp; D Chapter 12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(April 3,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6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 can explicitly cast the base-class pointer to a derived-class pointer – this is </a:t>
            </a:r>
            <a:r>
              <a:rPr lang="en-US" dirty="0" err="1"/>
              <a:t>downcasting</a:t>
            </a:r>
            <a:r>
              <a:rPr lang="en-US" dirty="0"/>
              <a:t> – to access members in the derived-class that are not in </a:t>
            </a:r>
            <a:r>
              <a:rPr lang="en-US"/>
              <a:t>the base-class</a:t>
            </a:r>
            <a:endParaRPr lang="en-US" dirty="0"/>
          </a:p>
          <a:p>
            <a:pPr>
              <a:defRPr/>
            </a:pPr>
            <a:r>
              <a:rPr lang="en-US" dirty="0"/>
              <a:t>The casts should only be performed between types that are in the same inheritance hierarchy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200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328764-9948-4D24-BFCD-BD147D7F19B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0B71B6-C41E-4ACC-8075-5730ABA6150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174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P.J. Deitel &amp; H.M. Deitel, </a:t>
            </a:r>
            <a:r>
              <a:rPr lang="en-US" altLang="en-US" i="1"/>
              <a:t>C++ How to Program (9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Pearson Education , Inc., 2014.</a:t>
            </a:r>
          </a:p>
          <a:p>
            <a:pPr eaLnBrk="1" hangingPunct="1"/>
            <a:r>
              <a:rPr lang="en-US" altLang="en-US"/>
              <a:t>J.R. Hanly &amp; E.B. Koffman, </a:t>
            </a:r>
            <a:r>
              <a:rPr lang="en-US" altLang="en-US" i="1"/>
              <a:t>Problem Solving and Program Design in C (7</a:t>
            </a:r>
            <a:r>
              <a:rPr lang="en-US" altLang="en-US" i="1" baseline="30000"/>
              <a:t>th</a:t>
            </a:r>
            <a:r>
              <a:rPr lang="en-US" altLang="en-US" i="1"/>
              <a:t> Ed.)</a:t>
            </a:r>
            <a:r>
              <a:rPr lang="en-US" altLang="en-US"/>
              <a:t>, Addison-Wesley,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Concepts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Downcasting</a:t>
            </a:r>
          </a:p>
          <a:p>
            <a:r>
              <a:rPr lang="en-US" altLang="en-US"/>
              <a:t>Keyword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</a:p>
          <a:p>
            <a:r>
              <a:rPr lang="en-US" altLang="en-US"/>
              <a:t>Keyword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108202-B361-4C03-94BB-5E53A5D2BCE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Downcasting?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compiler provides a means to access derived-class-only members via a base-class pointer that refers to a derived-class object</a:t>
            </a:r>
          </a:p>
          <a:p>
            <a:pPr lvl="1"/>
            <a:r>
              <a:rPr lang="en-US" altLang="en-US"/>
              <a:t>We can explicitly cast the base-class pointer to a derived-class pointer – this is downcasting</a:t>
            </a:r>
          </a:p>
          <a:p>
            <a:pPr lvl="1"/>
            <a:r>
              <a:rPr lang="en-US" altLang="en-US"/>
              <a:t>C++ provides a few different ways for downcasting – some are safer than others</a:t>
            </a:r>
          </a:p>
          <a:p>
            <a:r>
              <a:rPr lang="en-US" altLang="en-US"/>
              <a:t>Be very careful and cautious when working with a downcast!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7EE895-FC0E-45F8-A47A-1B28686A08D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(I)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773113" y="1751013"/>
            <a:ext cx="7693025" cy="3724275"/>
          </a:xfrm>
        </p:spPr>
        <p:txBody>
          <a:bodyPr/>
          <a:lstStyle/>
          <a:p>
            <a:r>
              <a:rPr lang="en-US" altLang="en-US"/>
              <a:t>Let’s revisit our example - Deity, Alien, and Human classes are derived from a base class Character: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8843F36-DB60-43D8-9599-00D325D12095}" type="slidenum">
              <a:rPr lang="en-US" altLang="en-US" smtClean="0"/>
              <a:pPr>
                <a:buFont typeface="Wingdings" panose="05000000000000000000" pitchFamily="2" charset="2"/>
                <a:buNone/>
              </a:pPr>
              <a:t>4</a:t>
            </a:fld>
            <a:endParaRPr lang="en-US" altLang="en-US"/>
          </a:p>
        </p:txBody>
      </p:sp>
      <p:sp>
        <p:nvSpPr>
          <p:cNvPr id="10246" name="TextBox 11"/>
          <p:cNvSpPr txBox="1">
            <a:spLocks noChangeArrowheads="1"/>
          </p:cNvSpPr>
          <p:nvPr/>
        </p:nvSpPr>
        <p:spPr bwMode="auto">
          <a:xfrm>
            <a:off x="3054350" y="3279775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Character</a:t>
            </a:r>
          </a:p>
        </p:txBody>
      </p:sp>
      <p:sp>
        <p:nvSpPr>
          <p:cNvPr id="10247" name="TextBox 14"/>
          <p:cNvSpPr txBox="1">
            <a:spLocks noChangeArrowheads="1"/>
          </p:cNvSpPr>
          <p:nvPr/>
        </p:nvSpPr>
        <p:spPr bwMode="auto">
          <a:xfrm>
            <a:off x="4800600" y="4164013"/>
            <a:ext cx="1600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Human</a:t>
            </a:r>
          </a:p>
        </p:txBody>
      </p:sp>
      <p:sp>
        <p:nvSpPr>
          <p:cNvPr id="10248" name="TextBox 16"/>
          <p:cNvSpPr txBox="1">
            <a:spLocks noChangeArrowheads="1"/>
          </p:cNvSpPr>
          <p:nvPr/>
        </p:nvSpPr>
        <p:spPr bwMode="auto">
          <a:xfrm>
            <a:off x="3054350" y="4162425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Alien</a:t>
            </a:r>
          </a:p>
        </p:txBody>
      </p:sp>
      <p:sp>
        <p:nvSpPr>
          <p:cNvPr id="10249" name="Isosceles Triangle 52"/>
          <p:cNvSpPr>
            <a:spLocks noChangeArrowheads="1"/>
          </p:cNvSpPr>
          <p:nvPr/>
        </p:nvSpPr>
        <p:spPr bwMode="auto">
          <a:xfrm>
            <a:off x="3781425" y="3660775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0250" name="Straight Connector 54"/>
          <p:cNvCxnSpPr>
            <a:cxnSpLocks noChangeShapeType="1"/>
            <a:stCxn id="10249" idx="3"/>
            <a:endCxn id="10248" idx="0"/>
          </p:cNvCxnSpPr>
          <p:nvPr/>
        </p:nvCxnSpPr>
        <p:spPr bwMode="auto">
          <a:xfrm flipH="1">
            <a:off x="3854450" y="3825875"/>
            <a:ext cx="3175" cy="336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1" name="Isosceles Triangle 58"/>
          <p:cNvSpPr>
            <a:spLocks noChangeArrowheads="1"/>
          </p:cNvSpPr>
          <p:nvPr/>
        </p:nvSpPr>
        <p:spPr bwMode="auto">
          <a:xfrm>
            <a:off x="4416425" y="3643313"/>
            <a:ext cx="152400" cy="1635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0252" name="Straight Connector 59"/>
          <p:cNvCxnSpPr>
            <a:cxnSpLocks noChangeShapeType="1"/>
            <a:stCxn id="10251" idx="3"/>
            <a:endCxn id="10247" idx="0"/>
          </p:cNvCxnSpPr>
          <p:nvPr/>
        </p:nvCxnSpPr>
        <p:spPr bwMode="auto">
          <a:xfrm>
            <a:off x="4492625" y="3806825"/>
            <a:ext cx="1108075" cy="357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Right Brace 36"/>
          <p:cNvSpPr/>
          <p:nvPr/>
        </p:nvSpPr>
        <p:spPr bwMode="auto">
          <a:xfrm>
            <a:off x="6577013" y="3279775"/>
            <a:ext cx="438150" cy="1250950"/>
          </a:xfrm>
          <a:prstGeom prst="rightBrace">
            <a:avLst>
              <a:gd name="adj1" fmla="val 8333"/>
              <a:gd name="adj2" fmla="val 47032"/>
            </a:avLst>
          </a:prstGeom>
          <a:solidFill>
            <a:srgbClr val="7B253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54" name="TextBox 73"/>
          <p:cNvSpPr txBox="1">
            <a:spLocks noChangeArrowheads="1"/>
          </p:cNvSpPr>
          <p:nvPr/>
        </p:nvSpPr>
        <p:spPr bwMode="auto">
          <a:xfrm>
            <a:off x="7077075" y="3489325"/>
            <a:ext cx="1465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Hierarchical inheritance</a:t>
            </a:r>
          </a:p>
        </p:txBody>
      </p:sp>
      <p:sp>
        <p:nvSpPr>
          <p:cNvPr id="10255" name="TextBox 16"/>
          <p:cNvSpPr txBox="1">
            <a:spLocks noChangeArrowheads="1"/>
          </p:cNvSpPr>
          <p:nvPr/>
        </p:nvSpPr>
        <p:spPr bwMode="auto">
          <a:xfrm>
            <a:off x="1322388" y="4160838"/>
            <a:ext cx="1600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Deity</a:t>
            </a:r>
          </a:p>
        </p:txBody>
      </p:sp>
      <p:sp>
        <p:nvSpPr>
          <p:cNvPr id="10256" name="Isosceles Triangle 52"/>
          <p:cNvSpPr>
            <a:spLocks noChangeArrowheads="1"/>
          </p:cNvSpPr>
          <p:nvPr/>
        </p:nvSpPr>
        <p:spPr bwMode="auto">
          <a:xfrm>
            <a:off x="3146425" y="3649663"/>
            <a:ext cx="152400" cy="1651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cxnSp>
        <p:nvCxnSpPr>
          <p:cNvPr id="10257" name="Straight Connector 54"/>
          <p:cNvCxnSpPr>
            <a:cxnSpLocks noChangeShapeType="1"/>
            <a:stCxn id="10256" idx="3"/>
            <a:endCxn id="10255" idx="0"/>
          </p:cNvCxnSpPr>
          <p:nvPr/>
        </p:nvCxnSpPr>
        <p:spPr bwMode="auto">
          <a:xfrm flipH="1">
            <a:off x="2122488" y="3814763"/>
            <a:ext cx="1100137" cy="346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(II)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400" dirty="0"/>
              <a:t>Recall the following for the base class Character: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8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8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                            // Will not show setters, getters, constructors explicitly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virtual</a:t>
            </a:r>
            <a:r>
              <a:rPr lang="en-US" altLang="en-US" sz="1800" dirty="0"/>
              <a:t> ~Character (); // virtual destructor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             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1800" dirty="0"/>
              <a:t>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/>
              <a:t> move 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x,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y);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altLang="en-US" sz="1800" dirty="0"/>
              <a:t> 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1800" dirty="0"/>
              <a:t> render ();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8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mPosX</a:t>
            </a:r>
            <a:r>
              <a:rPr lang="en-US" altLang="en-US" sz="1800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mPosY</a:t>
            </a:r>
            <a:r>
              <a:rPr lang="en-US" altLang="en-US" sz="1800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		Image </a:t>
            </a:r>
            <a:r>
              <a:rPr lang="en-US" altLang="en-US" sz="1800" dirty="0" err="1"/>
              <a:t>mSprite</a:t>
            </a:r>
            <a:r>
              <a:rPr lang="en-US" altLang="en-US" sz="1800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8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2356D2-71AA-4AEA-93FC-74F45F3496B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Hierarchical Inheritance - Inheritance Structure of Video Game Characters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600" dirty="0"/>
              <a:t>Let’s add some extra attributes to the three derived classes, which are not accessible in the base class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100" dirty="0"/>
              <a:t> Deity : 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 Character // public inheritance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b="1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                  </a:t>
            </a:r>
            <a:r>
              <a:rPr lang="en-US" altLang="en-US" sz="1100" b="1" dirty="0"/>
              <a:t>string </a:t>
            </a:r>
            <a:r>
              <a:rPr lang="en-US" altLang="en-US" sz="1100" b="1" dirty="0" err="1"/>
              <a:t>mType</a:t>
            </a:r>
            <a:r>
              <a:rPr lang="en-US" altLang="en-US" sz="1100" b="1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100" dirty="0"/>
              <a:t> Alien : 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b="1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 	                  </a:t>
            </a:r>
            <a:r>
              <a:rPr lang="en-US" altLang="en-US" sz="1100" b="1" dirty="0" err="1"/>
              <a:t>int</a:t>
            </a:r>
            <a:r>
              <a:rPr lang="en-US" altLang="en-US" sz="1100" b="1" dirty="0"/>
              <a:t> </a:t>
            </a:r>
            <a:r>
              <a:rPr lang="en-US" altLang="en-US" sz="1100" b="1" dirty="0" err="1"/>
              <a:t>mPower</a:t>
            </a:r>
            <a:r>
              <a:rPr lang="en-US" altLang="en-US" sz="1100" b="1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altLang="en-US" sz="1100" dirty="0"/>
              <a:t> Human : 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 Character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{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b="1" dirty="0"/>
              <a:t>	</a:t>
            </a:r>
            <a:r>
              <a:rPr lang="en-US" alt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altLang="en-US" sz="1100" dirty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	                  </a:t>
            </a:r>
            <a:r>
              <a:rPr lang="en-US" altLang="en-US" sz="1100" b="1" dirty="0"/>
              <a:t>char </a:t>
            </a:r>
            <a:r>
              <a:rPr lang="en-US" altLang="en-US" sz="1100" b="1" dirty="0" err="1"/>
              <a:t>mGender</a:t>
            </a:r>
            <a:r>
              <a:rPr lang="en-US" altLang="en-US" sz="1100" b="1" dirty="0"/>
              <a:t>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1100" dirty="0"/>
              <a:t>};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12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54F2B8-8C2C-444C-A6BD-5241901F145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Explicit Downcast – C Style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31838" y="1828800"/>
            <a:ext cx="7693025" cy="3724275"/>
          </a:xfrm>
        </p:spPr>
        <p:txBody>
          <a:bodyPr/>
          <a:lstStyle/>
          <a:p>
            <a:r>
              <a:rPr lang="en-US" altLang="en-US"/>
              <a:t>Given the following fragment:</a:t>
            </a:r>
          </a:p>
          <a:p>
            <a:pPr marL="457200" lvl="1" indent="0"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Character</a:t>
            </a:r>
            <a:r>
              <a:rPr lang="en-US" altLang="en-US" sz="1600"/>
              <a:t> *pBase1, *pBase2, *pBase3;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pBase1 = </a:t>
            </a: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1600"/>
              <a:t> Deity; // Character * - base-class pointer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pBase2 = </a:t>
            </a: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1600"/>
              <a:t> Alien;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pBase3 = </a:t>
            </a: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1600"/>
              <a:t> Human;</a:t>
            </a:r>
          </a:p>
          <a:p>
            <a:pPr marL="457200" lvl="1" indent="0">
              <a:buFontTx/>
              <a:buNone/>
            </a:pPr>
            <a:endParaRPr lang="en-US" altLang="en-US" sz="1600"/>
          </a:p>
          <a:p>
            <a:pPr marL="457200" lvl="1" indent="0">
              <a:buFontTx/>
              <a:buNone/>
            </a:pPr>
            <a:r>
              <a:rPr lang="en-US" altLang="en-US" sz="1600"/>
              <a:t>// We will NOT be able to access the derived-class-only members 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// through the base-class pointer unless we downcast to each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// of the specific derived-class types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((Deity *) pBase1)-&gt;mType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((Alien *) pBase2)-&gt;mPower</a:t>
            </a:r>
          </a:p>
          <a:p>
            <a:pPr marL="457200" lvl="1" indent="0">
              <a:buFontTx/>
              <a:buNone/>
            </a:pPr>
            <a:r>
              <a:rPr lang="en-US" altLang="en-US" sz="1600"/>
              <a:t>((Human *) pBase3)-&gt;mGender</a:t>
            </a:r>
          </a:p>
          <a:p>
            <a:r>
              <a:rPr lang="en-US" altLang="en-US" sz="2200"/>
              <a:t>Generally, this form of downcasting is not considered type-safe</a:t>
            </a:r>
          </a:p>
          <a:p>
            <a:pPr marL="457200" lvl="1" indent="0">
              <a:buFontTx/>
              <a:buNone/>
            </a:pPr>
            <a:endParaRPr lang="en-US" altLang="en-US" sz="1800"/>
          </a:p>
          <a:p>
            <a:pPr marL="457200" lvl="1" indent="0">
              <a:buFontTx/>
              <a:buNone/>
            </a:pPr>
            <a:endParaRPr lang="en-US" altLang="en-US"/>
          </a:p>
          <a:p>
            <a:pPr marL="457200" lvl="1" indent="0">
              <a:buFontTx/>
              <a:buNone/>
            </a:pPr>
            <a:endParaRPr lang="en-US" altLang="en-US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508908-FB0B-4968-95BA-57A08692196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Dynamic Downcast – C++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828800"/>
            <a:ext cx="7693025" cy="4419600"/>
          </a:xfrm>
        </p:spPr>
        <p:txBody>
          <a:bodyPr/>
          <a:lstStyle/>
          <a:p>
            <a:pPr>
              <a:defRPr/>
            </a:pPr>
            <a:r>
              <a:rPr lang="en-US" sz="1800" i="1" dirty="0"/>
              <a:t>Safely</a:t>
            </a:r>
            <a:r>
              <a:rPr lang="en-US" sz="1800" dirty="0"/>
              <a:t> converts pointers and references to derived-class types in an inheritance hierarchy – allows for runtime checks – only works with </a:t>
            </a:r>
            <a:r>
              <a:rPr lang="en-US" sz="1800" b="1" i="1" dirty="0"/>
              <a:t>polymorphic</a:t>
            </a:r>
            <a:r>
              <a:rPr lang="en-US" sz="1800" dirty="0"/>
              <a:t> types (i.e. must have at least one virtual function)</a:t>
            </a:r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// Note: if the dynamic cast is successful, then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// returns a value of the new type, i.e. Deity *, Alien *, or</a:t>
            </a:r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// Human *. If the cast fails, then null pointer is returned for pointers</a:t>
            </a:r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// or an exception is thrown for references.</a:t>
            </a:r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400" dirty="0"/>
              <a:t> &lt;Deity *&gt; (pBase1))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 err="1"/>
              <a:t>mType</a:t>
            </a:r>
            <a:endParaRPr lang="en-US" sz="1400" dirty="0"/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dirty="0"/>
              <a:t>Alien *&gt; (pBase2))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 err="1"/>
              <a:t>mPower</a:t>
            </a:r>
            <a:endParaRPr lang="en-US" sz="1400" dirty="0"/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dirty="0"/>
              <a:t>Human *&gt; (pBase3))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 err="1"/>
              <a:t>mGender</a:t>
            </a:r>
            <a:endParaRPr lang="en-US" sz="1800" dirty="0"/>
          </a:p>
          <a:p>
            <a:pPr>
              <a:defRPr/>
            </a:pPr>
            <a:r>
              <a:rPr lang="en-US" sz="1800" dirty="0"/>
              <a:t>If you want to check the result of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800" dirty="0"/>
              <a:t>, then consider (runtime check):</a:t>
            </a:r>
          </a:p>
          <a:p>
            <a:pPr marL="0" lvl="1" indent="0">
              <a:buFontTx/>
              <a:buNone/>
              <a:defRPr/>
            </a:pPr>
            <a:r>
              <a:rPr lang="en-US" sz="2000" dirty="0"/>
              <a:t>      </a:t>
            </a:r>
            <a:r>
              <a:rPr lang="en-US" sz="1400" dirty="0"/>
              <a:t>Deity *</a:t>
            </a:r>
            <a:r>
              <a:rPr lang="en-US" sz="1400" dirty="0" err="1"/>
              <a:t>pDeity</a:t>
            </a:r>
            <a:r>
              <a:rPr lang="en-US" sz="1400" dirty="0"/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1400" dirty="0"/>
              <a:t> &lt;Deity *&gt; (pBase1);</a:t>
            </a:r>
          </a:p>
          <a:p>
            <a:pPr marL="0" lvl="1" indent="0">
              <a:buFontTx/>
              <a:buNone/>
              <a:defRPr/>
            </a:pPr>
            <a:r>
              <a:rPr lang="en-US" sz="1400" dirty="0"/>
              <a:t>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 dirty="0"/>
              <a:t> (</a:t>
            </a:r>
            <a:r>
              <a:rPr lang="en-US" sz="1400" dirty="0" err="1"/>
              <a:t>pDeity</a:t>
            </a:r>
            <a:r>
              <a:rPr lang="en-US" sz="1400" dirty="0"/>
              <a:t> !=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r>
              <a:rPr lang="en-US" sz="1400" dirty="0"/>
              <a:t>)  // Was address to object returned?</a:t>
            </a:r>
          </a:p>
          <a:p>
            <a:pPr marL="0" lvl="1" indent="0">
              <a:buFontTx/>
              <a:buNone/>
              <a:defRPr/>
            </a:pPr>
            <a:r>
              <a:rPr lang="en-US" sz="1400" dirty="0"/>
              <a:t>        {</a:t>
            </a:r>
          </a:p>
          <a:p>
            <a:pPr marL="0" lvl="1" indent="0">
              <a:buFontTx/>
              <a:buNone/>
              <a:defRPr/>
            </a:pPr>
            <a:r>
              <a:rPr lang="en-US" sz="1400" dirty="0"/>
              <a:t>	// </a:t>
            </a:r>
            <a:r>
              <a:rPr lang="en-US" sz="1400" dirty="0" err="1"/>
              <a:t>pDeity</a:t>
            </a:r>
            <a:r>
              <a:rPr lang="en-US" sz="1400" dirty="0"/>
              <a:t>-&gt;</a:t>
            </a:r>
            <a:r>
              <a:rPr lang="en-US" sz="1400" dirty="0" err="1"/>
              <a:t>mType</a:t>
            </a:r>
            <a:r>
              <a:rPr lang="en-US" sz="1400" dirty="0"/>
              <a:t> – access </a:t>
            </a:r>
            <a:r>
              <a:rPr lang="en-US" sz="1400" dirty="0" err="1"/>
              <a:t>mType</a:t>
            </a:r>
            <a:r>
              <a:rPr lang="en-US" sz="1400" dirty="0"/>
              <a:t> </a:t>
            </a:r>
          </a:p>
          <a:p>
            <a:pPr marL="0" lvl="1" indent="0">
              <a:buFontTx/>
              <a:buNone/>
              <a:defRPr/>
            </a:pPr>
            <a:r>
              <a:rPr lang="en-US" sz="1400" dirty="0"/>
              <a:t>         }</a:t>
            </a:r>
            <a:endParaRPr lang="en-US" sz="2000" dirty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B93CD34-BB95-49D4-A5A8-042AE5A47A3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Downcast – C++ 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838" y="1828800"/>
            <a:ext cx="7693025" cy="37242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Not</a:t>
            </a:r>
            <a:r>
              <a:rPr lang="en-US" sz="2400" i="1" dirty="0"/>
              <a:t> guaranteed </a:t>
            </a:r>
            <a:r>
              <a:rPr lang="en-US" sz="2400" dirty="0"/>
              <a:t>to</a:t>
            </a:r>
            <a:r>
              <a:rPr lang="en-US" sz="2400" i="1" dirty="0"/>
              <a:t> safely</a:t>
            </a:r>
            <a:r>
              <a:rPr lang="en-US" sz="2400" dirty="0"/>
              <a:t> convert pointers and references to derived-class types in an inheritance hierarchy – avoids the cost of a runtime check, but only safe if program has other logic to guarantee that a valid cast can be performed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400" dirty="0"/>
              <a:t> &lt;Deity *&gt; (pBase1))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 err="1"/>
              <a:t>mType</a:t>
            </a:r>
            <a:endParaRPr lang="en-US" sz="1400" dirty="0"/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dirty="0"/>
              <a:t>Alien *&gt; (pBase2))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 err="1"/>
              <a:t>mPower</a:t>
            </a:r>
            <a:endParaRPr lang="en-US" sz="1400" dirty="0"/>
          </a:p>
          <a:p>
            <a:pPr marL="457200" lvl="1" indent="0">
              <a:buFontTx/>
              <a:buNone/>
              <a:defRPr/>
            </a:pPr>
            <a:r>
              <a:rPr lang="en-US" sz="1400" dirty="0"/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dirty="0"/>
              <a:t>Human *&gt; (pBase3))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 err="1"/>
              <a:t>mGender</a:t>
            </a:r>
            <a:endParaRPr lang="en-US" sz="1800" dirty="0"/>
          </a:p>
          <a:p>
            <a:pPr marL="457200" lvl="1" indent="0">
              <a:buFontTx/>
              <a:buNone/>
              <a:defRPr/>
            </a:pPr>
            <a:endParaRPr lang="en-US" sz="1800" dirty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A74B17-83C8-4D15-AD69-8A9C1EDAB9D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5080</TotalTime>
  <Words>686</Words>
  <Application>Microsoft Office PowerPoint</Application>
  <PresentationFormat>On-screen Show (4:3)</PresentationFormat>
  <Paragraphs>121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Courier New</vt:lpstr>
      <vt:lpstr>Times New Roman</vt:lpstr>
      <vt:lpstr>Wingdings</vt:lpstr>
      <vt:lpstr>Custom Design</vt:lpstr>
      <vt:lpstr>Capsules</vt:lpstr>
      <vt:lpstr>(12-2) OOP: More Polymorphism in C++ D &amp; D Chapter 12 </vt:lpstr>
      <vt:lpstr>Key Concepts</vt:lpstr>
      <vt:lpstr>What is Downcasting?</vt:lpstr>
      <vt:lpstr>Hierarchical Inheritance - Inheritance Structure of Video Game Characters (I)</vt:lpstr>
      <vt:lpstr>Hierarchical Inheritance - Inheritance Structure of Video Game Characters (II)</vt:lpstr>
      <vt:lpstr>Hierarchical Inheritance - Inheritance Structure of Video Game Characters (III)</vt:lpstr>
      <vt:lpstr>Explicit Downcast – C Style </vt:lpstr>
      <vt:lpstr>Dynamic Downcast – C++ Style </vt:lpstr>
      <vt:lpstr>Static Downcast – C++ Style </vt:lpstr>
      <vt:lpstr>Summary</vt:lpstr>
      <vt:lpstr>References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(12-2) OOP: Polymorphism in C++ D &amp; D Chapter 12</dc:title>
  <dc:creator>A. O'Fallon</dc:creator>
  <cp:lastModifiedBy>auser</cp:lastModifiedBy>
  <cp:revision>379</cp:revision>
  <dcterms:created xsi:type="dcterms:W3CDTF">2004-08-17T18:03:10Z</dcterms:created>
  <dcterms:modified xsi:type="dcterms:W3CDTF">2024-03-28T19:37:19Z</dcterms:modified>
</cp:coreProperties>
</file>