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654" r:id="rId2"/>
  </p:sldMasterIdLst>
  <p:notesMasterIdLst>
    <p:notesMasterId r:id="rId17"/>
  </p:notesMasterIdLst>
  <p:handoutMasterIdLst>
    <p:handoutMasterId r:id="rId18"/>
  </p:handoutMasterIdLst>
  <p:sldIdLst>
    <p:sldId id="256" r:id="rId3"/>
    <p:sldId id="335" r:id="rId4"/>
    <p:sldId id="346" r:id="rId5"/>
    <p:sldId id="347" r:id="rId6"/>
    <p:sldId id="356" r:id="rId7"/>
    <p:sldId id="349" r:id="rId8"/>
    <p:sldId id="350" r:id="rId9"/>
    <p:sldId id="351" r:id="rId10"/>
    <p:sldId id="355" r:id="rId11"/>
    <p:sldId id="354" r:id="rId12"/>
    <p:sldId id="352" r:id="rId13"/>
    <p:sldId id="348" r:id="rId14"/>
    <p:sldId id="338" r:id="rId15"/>
    <p:sldId id="32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5E242F"/>
    <a:srgbClr val="EAEAEA"/>
    <a:srgbClr val="C26073"/>
    <a:srgbClr val="7B2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99" autoAdjust="0"/>
  </p:normalViewPr>
  <p:slideViewPr>
    <p:cSldViewPr>
      <p:cViewPr varScale="1">
        <p:scale>
          <a:sx n="65" d="100"/>
          <a:sy n="65" d="100"/>
        </p:scale>
        <p:origin x="1323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91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C. Hundhausen, A. O’Fallon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F5FD59C-1C9D-448D-B43C-F8138A974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62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C. Hundhausen, A. O’Fallon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5C4B64-EC7D-4A37-A6FE-7476B3875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725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C. Hundhausen, A. O’Fallon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14A91-0DF1-4FF2-8840-B4BE2D884EC0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44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C. Hundhausen, A. O’Fallon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034038-CE45-4BBD-80A1-D06F972219BB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73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3804-E480-4056-9896-A7268A50A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77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D2C3E-A7EA-4B7A-A069-2D33C146F6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25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E032D-BC7E-481E-8D9F-9F31E4583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05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146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470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0780A28-51F2-4B74-A0E6-BCE7D54313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249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C. Hundhausen, A. O’Fallon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5AF4-E32B-4E57-92BA-84B4A745A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981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C. Hundhausen, A. O’Fallon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3FBCF-D8F8-4184-8DFE-114F0F88C9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938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8288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C. Hundhausen, A. O’Fallon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42524-B9CE-43DD-996E-33673A26F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981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C. Hundhausen, A. O’Fallon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4BDDF-D280-4479-A5C9-D01FF7F7C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13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C. Hundhausen, A. O’Fallon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D58A-27B5-4DE2-A554-01AF881A15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427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C. Hundhausen, A. O’Fallon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AE0B-C260-4047-922B-72B00416D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463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C. Hundhausen, A. O’Fallon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F6562-B051-42B5-BF21-D5CEA0640C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37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039A-373A-44B8-9F55-D3DA54B81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329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C. Hundhausen, A. O’Fallon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17DB3-2B2F-4710-9B19-567B9A02C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24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C. Hundhausen, A. O’Fallon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23C76-2237-4791-9A4C-DAC30FF61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865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1981200" cy="5248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791200" cy="524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C. Hundhausen, A. O’Fallon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27EB-A586-4ADF-8909-3A701DF039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652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8288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C. Hundhausen, A. O’Fallon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13FD-205C-46E3-88DB-A53D03E7E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70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36B9C-A0DF-4037-B183-DB62F6F9B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76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C668-619D-4DC5-8D2A-E00139B5F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65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D00FA-8E2F-4D7B-B06A-3F75E70801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94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F76D-140B-4636-8911-46C380AF7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9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9E2D-ADE2-46FD-8BA7-1CB5A267DB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90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6DEE-2F41-4735-80C3-C870C41B3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75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84FF1-C30E-486C-BA15-FD79D37D82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52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514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334E44B-A1A2-4FCE-9CF9-69B3629FAF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609600"/>
            <a:ext cx="7620000" cy="6858000"/>
            <a:chOff x="0" y="0"/>
            <a:chExt cx="4800" cy="4320"/>
          </a:xfrm>
        </p:grpSpPr>
        <p:grpSp>
          <p:nvGrpSpPr>
            <p:cNvPr id="205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61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62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58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5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6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36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34290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 altLang="en-US"/>
              <a:t>C. Hundhausen, A. O’Fallon</a:t>
            </a:r>
          </a:p>
        </p:txBody>
      </p:sp>
      <p:sp>
        <p:nvSpPr>
          <p:cNvPr id="1136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36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/>
            </a:lvl1pPr>
          </a:lstStyle>
          <a:p>
            <a:pPr>
              <a:defRPr/>
            </a:pPr>
            <a:fld id="{7C899637-AC34-4B63-8EE0-773FB1EA19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6" name="Picture 15" descr="coug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72200"/>
            <a:ext cx="762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04800" y="1143000"/>
            <a:ext cx="8839200" cy="1905000"/>
          </a:xfrm>
        </p:spPr>
        <p:txBody>
          <a:bodyPr/>
          <a:lstStyle/>
          <a:p>
            <a:pPr eaLnBrk="1" hangingPunct="1"/>
            <a:r>
              <a:rPr lang="en-US" altLang="en-US" dirty="0"/>
              <a:t>(14-1) Exception Handling in C++</a:t>
            </a:r>
            <a:br>
              <a:rPr lang="en-US" altLang="en-US" dirty="0"/>
            </a:br>
            <a:r>
              <a:rPr lang="en-US" altLang="en-US" dirty="0"/>
              <a:t>D &amp; D Chapter 17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95600"/>
            <a:ext cx="4572000" cy="182245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Instructor - Andrew S. O’Fallon</a:t>
            </a:r>
          </a:p>
          <a:p>
            <a:pPr eaLnBrk="1" hangingPunct="1"/>
            <a:r>
              <a:rPr lang="en-US" altLang="en-US" sz="2400" dirty="0" err="1"/>
              <a:t>CptS</a:t>
            </a:r>
            <a:r>
              <a:rPr lang="en-US" altLang="en-US" sz="2400" dirty="0"/>
              <a:t> 122 </a:t>
            </a:r>
            <a:r>
              <a:rPr lang="en-US" altLang="en-US" sz="2400" dirty="0" smtClean="0"/>
              <a:t>(April 15, 2024)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Washington State University</a:t>
            </a:r>
          </a:p>
        </p:txBody>
      </p:sp>
      <p:pic>
        <p:nvPicPr>
          <p:cNvPr id="6148" name="Picture 6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 Library Exception Classes and Hierarchy (II)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We can write classes, which are derived from the standard library exception classes (Note: the standard exception classes are located in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&lt;stdexcept&gt;)</a:t>
            </a:r>
          </a:p>
          <a:p>
            <a:pPr lvl="1"/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altLang="en-US" sz="2000"/>
              <a:t> DivideByZeroException :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altLang="en-US" sz="2000"/>
              <a:t> runtime_error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A. O’Fallon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8EF93A-FCCE-4A11-87A9-AA049440C349}" type="slidenum">
              <a:rPr lang="en-US" altLang="en-US" sz="26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Dividing-by-zero Example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Provided in class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A. O’Fallon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B85632-E689-4726-8F4A-F006D3F714A5}" type="slidenum">
              <a:rPr lang="en-US" altLang="en-US" sz="26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Fault-tolerant Programs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Programs that can satisfy most, if not all requirements, even if faults or exceptions occur</a:t>
            </a:r>
          </a:p>
          <a:p>
            <a:r>
              <a:rPr lang="en-US" altLang="en-US"/>
              <a:t>These programs handle faults or exceptions gracefully, which provides a level of robustness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A. O’Fallon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83EC2D-3BE7-4C23-97E7-CDE9933FF29D}" type="slidenum">
              <a:rPr lang="en-US" altLang="en-US" sz="26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2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Summary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/>
              <a:t>Exception handling provides a mechanism for building robust and fault-tolerant programs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A. O’Fallon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C4F0E8-59F1-47B8-ABA9-7D11E8432CDC}" type="slidenum">
              <a:rPr lang="en-US" altLang="en-US" sz="26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2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A. O’Fallon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35F4E6-2160-46D4-B7AC-5075BAE69897}" type="slidenum">
              <a:rPr lang="en-US" altLang="en-US" sz="26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2600"/>
          </a:p>
        </p:txBody>
      </p:sp>
      <p:sp>
        <p:nvSpPr>
          <p:cNvPr id="2048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P.J. </a:t>
            </a:r>
            <a:r>
              <a:rPr lang="en-US" altLang="en-US" dirty="0" err="1"/>
              <a:t>Deitel</a:t>
            </a:r>
            <a:r>
              <a:rPr lang="en-US" altLang="en-US" dirty="0"/>
              <a:t> &amp; H.M. </a:t>
            </a:r>
            <a:r>
              <a:rPr lang="en-US" altLang="en-US" dirty="0" err="1"/>
              <a:t>Deitel</a:t>
            </a:r>
            <a:r>
              <a:rPr lang="en-US" altLang="en-US"/>
              <a:t>, </a:t>
            </a:r>
            <a:r>
              <a:rPr lang="en-US" altLang="en-US" i="1"/>
              <a:t>C++ How to Program (10</a:t>
            </a:r>
            <a:r>
              <a:rPr lang="en-US" altLang="en-US" i="1" baseline="30000"/>
              <a:t>th</a:t>
            </a:r>
            <a:r>
              <a:rPr lang="en-US" altLang="en-US" i="1"/>
              <a:t> </a:t>
            </a:r>
            <a:r>
              <a:rPr lang="en-US" altLang="en-US" i="1" dirty="0"/>
              <a:t>Ed.)</a:t>
            </a:r>
            <a:r>
              <a:rPr lang="en-US" altLang="en-US" dirty="0"/>
              <a:t>, Pearson Education , Inc</a:t>
            </a:r>
            <a:r>
              <a:rPr lang="en-US" altLang="en-US"/>
              <a:t>., 2017.</a:t>
            </a:r>
            <a:endParaRPr lang="en-US" altLang="en-US" dirty="0"/>
          </a:p>
          <a:p>
            <a:pPr eaLnBrk="1" hangingPunct="1"/>
            <a:r>
              <a:rPr lang="en-US" altLang="en-US" dirty="0"/>
              <a:t>J.R. </a:t>
            </a:r>
            <a:r>
              <a:rPr lang="en-US" altLang="en-US" dirty="0" err="1"/>
              <a:t>Hanly</a:t>
            </a:r>
            <a:r>
              <a:rPr lang="en-US" altLang="en-US" dirty="0"/>
              <a:t> &amp; E.B. </a:t>
            </a:r>
            <a:r>
              <a:rPr lang="en-US" altLang="en-US" dirty="0" err="1"/>
              <a:t>Koffman</a:t>
            </a:r>
            <a:r>
              <a:rPr lang="en-US" altLang="en-US" dirty="0"/>
              <a:t>, </a:t>
            </a:r>
            <a:r>
              <a:rPr lang="en-US" altLang="en-US" i="1" dirty="0"/>
              <a:t>Problem Solving and Program Design in C (7</a:t>
            </a:r>
            <a:r>
              <a:rPr lang="en-US" altLang="en-US" i="1" baseline="30000" dirty="0"/>
              <a:t>th</a:t>
            </a:r>
            <a:r>
              <a:rPr lang="en-US" altLang="en-US" i="1" dirty="0"/>
              <a:t> Ed.)</a:t>
            </a:r>
            <a:r>
              <a:rPr lang="en-US" altLang="en-US" dirty="0"/>
              <a:t>, Addison-Wesley, 2013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Key </a:t>
            </a:r>
            <a:r>
              <a:rPr lang="en-US" altLang="en-US" dirty="0">
                <a:latin typeface="+mn-lt"/>
              </a:rPr>
              <a:t>Concepts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Courier New" panose="02070309020205020404" pitchFamily="49" charset="0"/>
              </a:rPr>
              <a:t>Exceptions</a:t>
            </a:r>
          </a:p>
          <a:p>
            <a:pPr>
              <a:defRPr/>
            </a:pPr>
            <a:r>
              <a:rPr lang="en-US" altLang="en-US" dirty="0">
                <a:cs typeface="Courier New" panose="02070309020205020404" pitchFamily="49" charset="0"/>
              </a:rPr>
              <a:t>Exception handling</a:t>
            </a:r>
          </a:p>
          <a:p>
            <a:pPr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altLang="en-US" dirty="0">
                <a:cs typeface="Courier New" panose="02070309020205020404" pitchFamily="49" charset="0"/>
              </a:rPr>
              <a:t> block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altLang="en-US" dirty="0">
                <a:cs typeface="Courier New" panose="02070309020205020404" pitchFamily="49" charset="0"/>
              </a:rPr>
              <a:t> handler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dirty="0">
                <a:cs typeface="Courier New" panose="02070309020205020404" pitchFamily="49" charset="0"/>
              </a:rPr>
              <a:t>Keyword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</a:p>
          <a:p>
            <a:pPr>
              <a:defRPr/>
            </a:pPr>
            <a:r>
              <a:rPr lang="en-US" altLang="en-US" dirty="0">
                <a:cs typeface="Courier New" panose="02070309020205020404" pitchFamily="49" charset="0"/>
              </a:rPr>
              <a:t>Fault-tolerant programs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A. O’Fallon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63A044-877A-4BA8-97B1-211C1FCF6A53}" type="slidenum">
              <a:rPr lang="en-US" altLang="en-US" sz="26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an Exception?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</a:t>
            </a:r>
            <a:r>
              <a:rPr lang="en-US" altLang="en-US" i="1"/>
              <a:t>signal</a:t>
            </a:r>
            <a:r>
              <a:rPr lang="en-US" altLang="en-US"/>
              <a:t> that a problem has occurred during program execution that requires special processing</a:t>
            </a:r>
          </a:p>
          <a:p>
            <a:r>
              <a:rPr lang="en-US" altLang="en-US"/>
              <a:t>Exceptions should only occur during “exceptional” circumstances</a:t>
            </a:r>
          </a:p>
          <a:p>
            <a:r>
              <a:rPr lang="en-US" altLang="en-US"/>
              <a:t>C++ provides a mechanism for handling exceptions so that programs don’t just “crash” or stop executing, without a chance to recover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A. O’Fallon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25C109-0913-4BA2-9AE8-3341B68BCCEA}" type="slidenum">
              <a:rPr lang="en-US" altLang="en-US" sz="26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Exception Handling?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process for detecting and resolving exceptions</a:t>
            </a:r>
          </a:p>
          <a:p>
            <a:r>
              <a:rPr lang="en-US" altLang="en-US"/>
              <a:t>C++ exception handling is built on three keywords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throw 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A. O’Fallon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93CA0E-C89C-474C-8807-13724406645D}" type="slidenum">
              <a:rPr lang="en-US" altLang="en-US" sz="26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When to Use Exception Handling?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Exception handling processes </a:t>
            </a:r>
            <a:r>
              <a:rPr lang="en-US" altLang="en-US" i="1"/>
              <a:t>synchronous</a:t>
            </a:r>
            <a:r>
              <a:rPr lang="en-US" altLang="en-US"/>
              <a:t> errors, which occur when a statement in the program executes</a:t>
            </a:r>
          </a:p>
          <a:p>
            <a:r>
              <a:rPr lang="en-US" altLang="en-US"/>
              <a:t>Exception handling does </a:t>
            </a:r>
            <a:r>
              <a:rPr lang="en-US" altLang="en-US" i="1"/>
              <a:t>not</a:t>
            </a:r>
            <a:r>
              <a:rPr lang="en-US" altLang="en-US"/>
              <a:t> process </a:t>
            </a:r>
            <a:r>
              <a:rPr lang="en-US" altLang="en-US" i="1"/>
              <a:t>asynchronous</a:t>
            </a:r>
            <a:r>
              <a:rPr lang="en-US" altLang="en-US"/>
              <a:t> events that may happen independent of program flow</a:t>
            </a: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A. O’Fallon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4FF79E-653C-4E74-8F88-99030B3C11F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altLang="en-US">
                <a:cs typeface="Courier New" panose="02070309020205020404" pitchFamily="49" charset="0"/>
              </a:rPr>
              <a:t> Block</a:t>
            </a:r>
            <a:endParaRPr lang="en-US" alt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Contains code that might generate an exception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A. O’Fallon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0EECC9-707C-4E87-81B8-80628AE3E202}" type="slidenum">
              <a:rPr lang="en-US" altLang="en-US" sz="26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altLang="en-US"/>
              <a:t> Handler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Executes as a result of an exception</a:t>
            </a:r>
          </a:p>
          <a:p>
            <a:r>
              <a:rPr lang="en-US" altLang="en-US"/>
              <a:t>The correct handler is “activated” when a match occurs between the type of exception thrown and type of parameter for the handler</a:t>
            </a:r>
          </a:p>
          <a:p>
            <a:r>
              <a:rPr lang="en-US" altLang="en-US"/>
              <a:t>An exception parameter should always be declared as a reference to the type of exception in the handler</a:t>
            </a: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A. O’Fallon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923622-8E95-4D56-8482-5AF7BEEB7468}" type="slidenum">
              <a:rPr lang="en-US" altLang="en-US" sz="26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Keyword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When an unexpected circumstance occurs an exception is generated by keyword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</a:p>
          <a:p>
            <a:endParaRPr lang="en-US" altLang="en-US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A. O’Fallon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0D68A1-A7A8-4FD1-BA92-567C5F27625F}" type="slidenum">
              <a:rPr lang="en-US" altLang="en-US" sz="26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 Library Exception Classes and Hierarchy (I)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p. 775, </a:t>
            </a:r>
            <a:r>
              <a:rPr lang="en-US" altLang="en-US" sz="2400" dirty="0" err="1"/>
              <a:t>Deitel</a:t>
            </a:r>
            <a:r>
              <a:rPr lang="en-US" altLang="en-US" sz="2400" dirty="0"/>
              <a:t> &amp; </a:t>
            </a:r>
            <a:r>
              <a:rPr lang="en-US" altLang="en-US" sz="2400" dirty="0" err="1"/>
              <a:t>Deitel</a:t>
            </a:r>
            <a:r>
              <a:rPr lang="en-US" altLang="en-US" sz="2400" dirty="0"/>
              <a:t>, </a:t>
            </a:r>
            <a:r>
              <a:rPr lang="en-US" altLang="en-US" sz="2400" u="sng" dirty="0"/>
              <a:t>C++ How To Program,</a:t>
            </a:r>
            <a:r>
              <a:rPr lang="en-US" altLang="en-US" sz="2400" dirty="0"/>
              <a:t> 10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Ed.</a:t>
            </a:r>
          </a:p>
          <a:p>
            <a:endParaRPr lang="en-US" altLang="en-US" dirty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A. O’Fallon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405A06-6653-447F-88B7-1B4507BB367F}" type="slidenum">
              <a:rPr lang="en-US" altLang="en-US" sz="26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2600"/>
          </a:p>
        </p:txBody>
      </p:sp>
      <p:pic>
        <p:nvPicPr>
          <p:cNvPr id="1536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667000"/>
            <a:ext cx="66675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990033"/>
        </a:dk1>
        <a:lt1>
          <a:srgbClr val="FFFFFF"/>
        </a:lt1>
        <a:dk2>
          <a:srgbClr val="990033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82002A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990033"/>
        </a:dk1>
        <a:lt1>
          <a:srgbClr val="FFFFFF"/>
        </a:lt1>
        <a:dk2>
          <a:srgbClr val="990033"/>
        </a:dk2>
        <a:lt2>
          <a:srgbClr val="666699"/>
        </a:lt2>
        <a:accent1>
          <a:srgbClr val="33CCCC"/>
        </a:accent1>
        <a:accent2>
          <a:srgbClr val="DDDDDD"/>
        </a:accent2>
        <a:accent3>
          <a:srgbClr val="FFFFFF"/>
        </a:accent3>
        <a:accent4>
          <a:srgbClr val="82002A"/>
        </a:accent4>
        <a:accent5>
          <a:srgbClr val="ADE2E2"/>
        </a:accent5>
        <a:accent6>
          <a:srgbClr val="C8C8C8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990033"/>
        </a:dk1>
        <a:lt1>
          <a:srgbClr val="FFFFFF"/>
        </a:lt1>
        <a:dk2>
          <a:srgbClr val="990033"/>
        </a:dk2>
        <a:lt2>
          <a:srgbClr val="666699"/>
        </a:lt2>
        <a:accent1>
          <a:srgbClr val="33CCCC"/>
        </a:accent1>
        <a:accent2>
          <a:srgbClr val="DDDDDD"/>
        </a:accent2>
        <a:accent3>
          <a:srgbClr val="FFFFFF"/>
        </a:accent3>
        <a:accent4>
          <a:srgbClr val="82002A"/>
        </a:accent4>
        <a:accent5>
          <a:srgbClr val="ADE2E2"/>
        </a:accent5>
        <a:accent6>
          <a:srgbClr val="C8C8C8"/>
        </a:accent6>
        <a:hlink>
          <a:srgbClr val="990033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A50021"/>
        </a:dk1>
        <a:lt1>
          <a:srgbClr val="FFFFFF"/>
        </a:lt1>
        <a:dk2>
          <a:srgbClr val="990033"/>
        </a:dk2>
        <a:lt2>
          <a:srgbClr val="666699"/>
        </a:lt2>
        <a:accent1>
          <a:srgbClr val="33CCCC"/>
        </a:accent1>
        <a:accent2>
          <a:srgbClr val="DDDDDD"/>
        </a:accent2>
        <a:accent3>
          <a:srgbClr val="FFFFFF"/>
        </a:accent3>
        <a:accent4>
          <a:srgbClr val="8C001B"/>
        </a:accent4>
        <a:accent5>
          <a:srgbClr val="ADE2E2"/>
        </a:accent5>
        <a:accent6>
          <a:srgbClr val="C8C8C8"/>
        </a:accent6>
        <a:hlink>
          <a:srgbClr val="990033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sules">
  <a:themeElements>
    <a:clrScheme name="Capsules 13">
      <a:dk1>
        <a:srgbClr val="8A002E"/>
      </a:dk1>
      <a:lt1>
        <a:srgbClr val="FFFFFF"/>
      </a:lt1>
      <a:dk2>
        <a:srgbClr val="960032"/>
      </a:dk2>
      <a:lt2>
        <a:srgbClr val="666699"/>
      </a:lt2>
      <a:accent1>
        <a:srgbClr val="33CCCC"/>
      </a:accent1>
      <a:accent2>
        <a:srgbClr val="DDDDDD"/>
      </a:accent2>
      <a:accent3>
        <a:srgbClr val="FFFFFF"/>
      </a:accent3>
      <a:accent4>
        <a:srgbClr val="750026"/>
      </a:accent4>
      <a:accent5>
        <a:srgbClr val="ADE2E2"/>
      </a:accent5>
      <a:accent6>
        <a:srgbClr val="C8C8C8"/>
      </a:accent6>
      <a:hlink>
        <a:srgbClr val="86002D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990033"/>
        </a:dk1>
        <a:lt1>
          <a:srgbClr val="FFFFFF"/>
        </a:lt1>
        <a:dk2>
          <a:srgbClr val="990033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82002A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990033"/>
        </a:dk1>
        <a:lt1>
          <a:srgbClr val="FFFFFF"/>
        </a:lt1>
        <a:dk2>
          <a:srgbClr val="990033"/>
        </a:dk2>
        <a:lt2>
          <a:srgbClr val="666699"/>
        </a:lt2>
        <a:accent1>
          <a:srgbClr val="33CCCC"/>
        </a:accent1>
        <a:accent2>
          <a:srgbClr val="DDDDDD"/>
        </a:accent2>
        <a:accent3>
          <a:srgbClr val="FFFFFF"/>
        </a:accent3>
        <a:accent4>
          <a:srgbClr val="82002A"/>
        </a:accent4>
        <a:accent5>
          <a:srgbClr val="ADE2E2"/>
        </a:accent5>
        <a:accent6>
          <a:srgbClr val="C8C8C8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1">
        <a:dk1>
          <a:srgbClr val="990033"/>
        </a:dk1>
        <a:lt1>
          <a:srgbClr val="FFFFFF"/>
        </a:lt1>
        <a:dk2>
          <a:srgbClr val="990033"/>
        </a:dk2>
        <a:lt2>
          <a:srgbClr val="666699"/>
        </a:lt2>
        <a:accent1>
          <a:srgbClr val="33CCCC"/>
        </a:accent1>
        <a:accent2>
          <a:srgbClr val="DDDDDD"/>
        </a:accent2>
        <a:accent3>
          <a:srgbClr val="FFFFFF"/>
        </a:accent3>
        <a:accent4>
          <a:srgbClr val="82002A"/>
        </a:accent4>
        <a:accent5>
          <a:srgbClr val="ADE2E2"/>
        </a:accent5>
        <a:accent6>
          <a:srgbClr val="C8C8C8"/>
        </a:accent6>
        <a:hlink>
          <a:srgbClr val="990033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2">
        <a:dk1>
          <a:srgbClr val="A50021"/>
        </a:dk1>
        <a:lt1>
          <a:srgbClr val="FFFFFF"/>
        </a:lt1>
        <a:dk2>
          <a:srgbClr val="990033"/>
        </a:dk2>
        <a:lt2>
          <a:srgbClr val="666699"/>
        </a:lt2>
        <a:accent1>
          <a:srgbClr val="33CCCC"/>
        </a:accent1>
        <a:accent2>
          <a:srgbClr val="DDDDDD"/>
        </a:accent2>
        <a:accent3>
          <a:srgbClr val="FFFFFF"/>
        </a:accent3>
        <a:accent4>
          <a:srgbClr val="8C001B"/>
        </a:accent4>
        <a:accent5>
          <a:srgbClr val="ADE2E2"/>
        </a:accent5>
        <a:accent6>
          <a:srgbClr val="C8C8C8"/>
        </a:accent6>
        <a:hlink>
          <a:srgbClr val="990033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3">
        <a:dk1>
          <a:srgbClr val="8A002E"/>
        </a:dk1>
        <a:lt1>
          <a:srgbClr val="FFFFFF"/>
        </a:lt1>
        <a:dk2>
          <a:srgbClr val="960032"/>
        </a:dk2>
        <a:lt2>
          <a:srgbClr val="666699"/>
        </a:lt2>
        <a:accent1>
          <a:srgbClr val="33CCCC"/>
        </a:accent1>
        <a:accent2>
          <a:srgbClr val="DDDDDD"/>
        </a:accent2>
        <a:accent3>
          <a:srgbClr val="FFFFFF"/>
        </a:accent3>
        <a:accent4>
          <a:srgbClr val="750026"/>
        </a:accent4>
        <a:accent5>
          <a:srgbClr val="ADE2E2"/>
        </a:accent5>
        <a:accent6>
          <a:srgbClr val="C8C8C8"/>
        </a:accent6>
        <a:hlink>
          <a:srgbClr val="86002D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5409</TotalTime>
  <Words>456</Words>
  <Application>Microsoft Office PowerPoint</Application>
  <PresentationFormat>On-screen Show (4:3)</PresentationFormat>
  <Paragraphs>77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Courier New</vt:lpstr>
      <vt:lpstr>Times New Roman</vt:lpstr>
      <vt:lpstr>Wingdings</vt:lpstr>
      <vt:lpstr>Custom Design</vt:lpstr>
      <vt:lpstr>Capsules</vt:lpstr>
      <vt:lpstr>(14-1) Exception Handling in C++ D &amp; D Chapter 17 </vt:lpstr>
      <vt:lpstr>Key Concepts</vt:lpstr>
      <vt:lpstr>What is an Exception?</vt:lpstr>
      <vt:lpstr>What is Exception Handling?</vt:lpstr>
      <vt:lpstr>When to Use Exception Handling?</vt:lpstr>
      <vt:lpstr>try Block</vt:lpstr>
      <vt:lpstr>catch Handler</vt:lpstr>
      <vt:lpstr>Keyword throw</vt:lpstr>
      <vt:lpstr>Standard Library Exception Classes and Hierarchy (I)</vt:lpstr>
      <vt:lpstr>Standard Library Exception Classes and Hierarchy (II)</vt:lpstr>
      <vt:lpstr>Dividing-by-zero Example</vt:lpstr>
      <vt:lpstr>Fault-tolerant Programs</vt:lpstr>
      <vt:lpstr>Summary</vt:lpstr>
      <vt:lpstr>References</vt:lpstr>
    </vt:vector>
  </TitlesOfParts>
  <Company>Washington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(14-1) Exception Handling in C++ D &amp; D Chapter 17</dc:title>
  <dc:creator>C. Hundhause, A. O'Fallon</dc:creator>
  <cp:lastModifiedBy>auser</cp:lastModifiedBy>
  <cp:revision>400</cp:revision>
  <dcterms:created xsi:type="dcterms:W3CDTF">2004-08-17T18:03:10Z</dcterms:created>
  <dcterms:modified xsi:type="dcterms:W3CDTF">2024-04-12T16:42:45Z</dcterms:modified>
</cp:coreProperties>
</file>