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5"/>
  </p:notesMasterIdLst>
  <p:handoutMasterIdLst>
    <p:handoutMasterId r:id="rId26"/>
  </p:handoutMasterIdLst>
  <p:sldIdLst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3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8" d="100"/>
          <a:sy n="68" d="100"/>
        </p:scale>
        <p:origin x="1226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FE3B25-884E-4C10-A3A9-D3BE5944C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2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4820D6-2C04-45C4-BBE1-3E7C55B7A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132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67228E-A83C-4915-8DE6-26FC29B8739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2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1CDDF-BA1D-46FE-A616-9075389F90F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901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1A059E-92B1-4773-A48D-ADA9AFC2B163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8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75EC0F-06A2-4BD6-B654-E751F9BD3CC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069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5282A7-BDC1-4441-9A7A-8B9CF6EB0BF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56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7D51D-E56C-4282-BDED-33C32A7431F3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70677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2261C8-C293-414C-B71E-7D3B1E3CB098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48755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90B666-6465-4FE7-8113-B3EFEDF78C2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83511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A9F1B5-6FBD-40BD-9C32-BFF4C1F03018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8211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B2E6E2-24F2-4600-97D7-FE8D6AA1FAE1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In this examples all the new features of UML 1.3 are shown with reference to interaction diagram...</a:t>
            </a:r>
          </a:p>
        </p:txBody>
      </p:sp>
    </p:spTree>
    <p:extLst>
      <p:ext uri="{BB962C8B-B14F-4D97-AF65-F5344CB8AC3E}">
        <p14:creationId xmlns:p14="http://schemas.microsoft.com/office/powerpoint/2010/main" val="2260001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E13C47-71C1-4139-A6CE-912C9FCF05B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124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3B36E7-8F41-420D-9140-894A7719CA0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606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5346B-E59F-4B33-A328-67B6E1035798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452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F42365-B969-4116-BC77-C77A740FA269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551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7A0C1-60CA-4F0A-956C-720EF03F9B22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195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307DF3-C183-4065-926A-3D76410B2EA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97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B78302-D128-47F8-8BD5-9B2CF9D06553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128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3B7336-331B-4314-84FB-910DE46C3C6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601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0CEE89-7695-451B-8160-90765EB48A5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0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3CA2A1-511C-4E44-8B57-2EB1B0A0765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326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EAC913-E729-4D42-A162-D221B6FA6B8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926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DFBC29-A6EB-49B1-AB03-0E9165816E5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7F8B-A67E-477A-8E15-9739782AA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6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90D3F-9611-4D7B-BD5C-A6AD5E685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65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71AFD-B617-43E4-A8CA-845E25B12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83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0E3C72-5283-4807-B5C9-0DF44986D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03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8197-EA73-43A6-AC67-B73BE90AF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E0CAE-C3E4-4D7F-BDB4-9A3A2F54A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62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9CDD6-7A4B-4F3B-B3F5-E1498E338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05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3BC38-9309-4FF1-82E7-DC124B11A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66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6CEB1-5A94-47F4-A588-E1039C52B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44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1FB8-B947-42AC-8A47-AA9B41470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53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E9855-D64D-4264-9384-AD2E3C647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00608-6D3E-400B-84BE-3899ED541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70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9903-5AAB-4FEB-B1A0-1A0D4B7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64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A4F8-6AE8-4CB4-9EB7-32E88E2C0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383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7A7E4-A272-4F9F-A9D3-4BC07F576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8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F1DC6-1F08-463A-AF1E-507DF75AB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4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3E8FB-9F48-42B1-99F3-9D630480F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40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ABB9-CCB5-4DF9-AE1C-9CEC58F7B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070C2-588A-45F5-81E9-DCE23C1BF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95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2F12D-3909-45F1-8666-116247292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51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E9F2-3D1B-40CA-AC10-2FCE772E3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9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82A8-2DCA-45EA-886F-930991460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83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439BBF0-09AC-4B22-B5F5-52837CA91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2ABEA7E1-FF3E-46C2-AB7A-F0BDE35E0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(14-3) More with UML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927350"/>
            <a:ext cx="44958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/>
              <a:t> 122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D69AF7-B23E-4DF6-A1D4-F59C46321A4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Case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An abstraction of the system to model behavior to external interaction</a:t>
            </a:r>
          </a:p>
          <a:p>
            <a:pPr marL="114300" indent="-114300" eaLnBrk="1" hangingPunct="1"/>
            <a:r>
              <a:rPr lang="en-US" altLang="en-US"/>
              <a:t> Accomplish important tasks from the user’s point of view</a:t>
            </a:r>
          </a:p>
          <a:p>
            <a:pPr marL="114300" indent="-114300" eaLnBrk="1" hangingPunct="1"/>
            <a:r>
              <a:rPr lang="en-US" altLang="en-US"/>
              <a:t> Represent system requirements</a:t>
            </a:r>
          </a:p>
          <a:p>
            <a:pPr marL="341313" lvl="1" indent="-112713" eaLnBrk="1" hangingPunct="1"/>
            <a:r>
              <a:rPr lang="en-US" altLang="en-US" sz="1800"/>
              <a:t> Functional</a:t>
            </a:r>
          </a:p>
          <a:p>
            <a:pPr marL="341313" lvl="1" indent="-112713" eaLnBrk="1" hangingPunct="1"/>
            <a:r>
              <a:rPr lang="en-US" altLang="en-US" sz="1800"/>
              <a:t> Allocation to classes</a:t>
            </a:r>
          </a:p>
          <a:p>
            <a:pPr marL="341313" lvl="1" indent="-112713" eaLnBrk="1" hangingPunct="1"/>
            <a:r>
              <a:rPr lang="en-US" altLang="en-US" sz="1800"/>
              <a:t> Object interaction and interfacing</a:t>
            </a:r>
          </a:p>
          <a:p>
            <a:pPr marL="341313" lvl="1" indent="-112713" eaLnBrk="1" hangingPunct="1"/>
            <a:r>
              <a:rPr lang="en-US" altLang="en-US" sz="1800"/>
              <a:t> User interfaces</a:t>
            </a:r>
          </a:p>
          <a:p>
            <a:pPr marL="341313" lvl="1" indent="-112713" eaLnBrk="1" hangingPunct="1"/>
            <a:r>
              <a:rPr lang="en-US" altLang="en-US" sz="1800"/>
              <a:t> User documentation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BABB46-BB71-4974-92AD-B7A627D311A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Class Diagram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838200" y="2209800"/>
            <a:ext cx="77724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114300" indent="-1143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 indent="-112713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69913" indent="-1143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96925" indent="-112713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28700" indent="-11112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85900" indent="-1111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43100" indent="-1111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00300" indent="-1111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857500" indent="-1111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/>
              <a:t> Central for OO modeling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 Shows </a:t>
            </a:r>
            <a:r>
              <a:rPr lang="en-US" altLang="en-US">
                <a:solidFill>
                  <a:srgbClr val="996600"/>
                </a:solidFill>
              </a:rPr>
              <a:t>static structure</a:t>
            </a:r>
            <a:r>
              <a:rPr lang="en-US" altLang="en-US"/>
              <a:t> of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Types of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Static relationships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 Association</a:t>
            </a:r>
            <a:br>
              <a:rPr lang="en-US" altLang="en-US"/>
            </a:br>
            <a:r>
              <a:rPr lang="en-US" altLang="en-US"/>
              <a:t>	(e.g.: a company has many employees)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 Generalization (subtypes)</a:t>
            </a:r>
            <a:br>
              <a:rPr lang="en-US" altLang="en-US"/>
            </a:br>
            <a:r>
              <a:rPr lang="en-US" altLang="en-US"/>
              <a:t>	(e.g.: an employee </a:t>
            </a:r>
            <a:r>
              <a:rPr lang="en-US" altLang="en-US">
                <a:solidFill>
                  <a:srgbClr val="FF0033"/>
                </a:solidFill>
              </a:rPr>
              <a:t>is a kind of</a:t>
            </a:r>
            <a:r>
              <a:rPr lang="en-US" altLang="en-US"/>
              <a:t> person)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 Dependencies (Aggregation)</a:t>
            </a:r>
            <a:br>
              <a:rPr lang="en-US" altLang="en-US"/>
            </a:br>
            <a:r>
              <a:rPr lang="en-US" altLang="en-US"/>
              <a:t>	(e.g.: a company is using trucks to ship products)</a:t>
            </a: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4191000" y="3886200"/>
            <a:ext cx="838200" cy="0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5562600" y="4572000"/>
            <a:ext cx="914400" cy="0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6"/>
          <p:cNvSpPr>
            <a:spLocks noChangeArrowheads="1"/>
          </p:cNvSpPr>
          <p:nvPr/>
        </p:nvSpPr>
        <p:spPr bwMode="auto">
          <a:xfrm rot="5454383">
            <a:off x="6438900" y="4457700"/>
            <a:ext cx="304800" cy="228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99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4724400" y="5181600"/>
            <a:ext cx="914400" cy="0"/>
          </a:xfrm>
          <a:prstGeom prst="line">
            <a:avLst/>
          </a:prstGeom>
          <a:noFill/>
          <a:ln w="38100">
            <a:solidFill>
              <a:srgbClr val="996600"/>
            </a:solidFill>
            <a:prstDash val="dash"/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8BE800-606B-40E4-A695-F605F2F1E2E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Class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114300" indent="-114300" eaLnBrk="1" hangingPunct="1"/>
            <a:r>
              <a:rPr lang="en-US" altLang="en-US"/>
              <a:t> Set of objects</a:t>
            </a:r>
          </a:p>
          <a:p>
            <a:pPr marL="114300" indent="-114300" eaLnBrk="1" hangingPunct="1"/>
            <a:r>
              <a:rPr lang="en-US" altLang="en-US"/>
              <a:t> Defines</a:t>
            </a:r>
          </a:p>
          <a:p>
            <a:pPr marL="341313" lvl="1" indent="-112713" eaLnBrk="1" hangingPunct="1"/>
            <a:r>
              <a:rPr lang="en-US" altLang="en-US"/>
              <a:t> Name</a:t>
            </a:r>
          </a:p>
          <a:p>
            <a:pPr marL="341313" lvl="1" indent="-112713" eaLnBrk="1" hangingPunct="1"/>
            <a:r>
              <a:rPr lang="en-US" altLang="en-US"/>
              <a:t> Attributes</a:t>
            </a:r>
            <a:br>
              <a:rPr lang="en-US" altLang="en-US"/>
            </a:br>
            <a:r>
              <a:rPr lang="en-US" altLang="en-US"/>
              <a:t>(optional: type</a:t>
            </a:r>
            <a:br>
              <a:rPr lang="en-US" altLang="en-US"/>
            </a:br>
            <a:r>
              <a:rPr lang="en-US" altLang="en-US"/>
              <a:t> optional: initial value)</a:t>
            </a:r>
          </a:p>
          <a:p>
            <a:pPr marL="341313" lvl="1" indent="-112713" eaLnBrk="1" hangingPunct="1"/>
            <a:endParaRPr lang="en-US" altLang="en-US"/>
          </a:p>
          <a:p>
            <a:pPr marL="341313" lvl="1" indent="-112713" eaLnBrk="1" hangingPunct="1"/>
            <a:r>
              <a:rPr lang="en-US" altLang="en-US"/>
              <a:t> Operations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4876800" y="2209800"/>
            <a:ext cx="3657600" cy="21812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latin typeface="Times" panose="02020603050405020304" pitchFamily="18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4883150" y="2216150"/>
            <a:ext cx="3644900" cy="2168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6445250" y="2278063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Task</a:t>
            </a:r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>
            <a:off x="4878388" y="2582863"/>
            <a:ext cx="36496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>
            <a:off x="4876800" y="3429000"/>
            <a:ext cx="365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5210175" y="2616200"/>
            <a:ext cx="2754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startDate: Date = default</a:t>
            </a:r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5210175" y="2882900"/>
            <a:ext cx="16367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endDate: Date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5181600" y="3536950"/>
            <a:ext cx="2535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setStartDate (d : Date)</a:t>
            </a: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5181600" y="3802063"/>
            <a:ext cx="245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setEndDate (d : Date)</a:t>
            </a:r>
          </a:p>
        </p:txBody>
      </p:sp>
      <p:sp>
        <p:nvSpPr>
          <p:cNvPr id="28687" name="Rectangle 13"/>
          <p:cNvSpPr>
            <a:spLocks noChangeArrowheads="1"/>
          </p:cNvSpPr>
          <p:nvPr/>
        </p:nvSpPr>
        <p:spPr bwMode="auto">
          <a:xfrm>
            <a:off x="5181600" y="4068763"/>
            <a:ext cx="2297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getDuration () : Date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 flipV="1">
            <a:off x="2209800" y="2438400"/>
            <a:ext cx="2743200" cy="8382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9" name="Line 15"/>
          <p:cNvSpPr>
            <a:spLocks noChangeShapeType="1"/>
          </p:cNvSpPr>
          <p:nvPr/>
        </p:nvSpPr>
        <p:spPr bwMode="auto">
          <a:xfrm flipV="1">
            <a:off x="2743200" y="2971800"/>
            <a:ext cx="2209800" cy="7620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0" name="Line 16"/>
          <p:cNvSpPr>
            <a:spLocks noChangeShapeType="1"/>
          </p:cNvSpPr>
          <p:nvPr/>
        </p:nvSpPr>
        <p:spPr bwMode="auto">
          <a:xfrm flipV="1">
            <a:off x="2971800" y="3962400"/>
            <a:ext cx="1981200" cy="15240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1DA3EB-BEA9-413D-9546-F217FCE8768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Class diagram example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04800" y="1200150"/>
            <a:ext cx="8524875" cy="5486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2052638" y="3413125"/>
            <a:ext cx="779462" cy="993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2244725" y="3457575"/>
            <a:ext cx="4143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Light</a:t>
            </a:r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2047875" y="3687763"/>
            <a:ext cx="785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2047875" y="3786188"/>
            <a:ext cx="785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2305050" y="3913188"/>
            <a:ext cx="390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off( )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2305050" y="4113213"/>
            <a:ext cx="392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on( )</a:t>
            </a: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3505200" y="3438525"/>
            <a:ext cx="779463" cy="50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3617913" y="3482975"/>
            <a:ext cx="5730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Heater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3500438" y="3713163"/>
            <a:ext cx="7858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3500438" y="3811588"/>
            <a:ext cx="7858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4956175" y="3438525"/>
            <a:ext cx="779463" cy="50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5070475" y="3482975"/>
            <a:ext cx="5635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Cooler</a:t>
            </a:r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>
            <a:off x="4951413" y="3713163"/>
            <a:ext cx="7858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951413" y="3811588"/>
            <a:ext cx="7858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18"/>
          <p:cNvSpPr>
            <a:spLocks noChangeArrowheads="1"/>
          </p:cNvSpPr>
          <p:nvPr/>
        </p:nvSpPr>
        <p:spPr bwMode="auto">
          <a:xfrm>
            <a:off x="2236788" y="5592763"/>
            <a:ext cx="2249487" cy="993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2359025" y="5638800"/>
            <a:ext cx="2101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Environmental Controller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2232025" y="5868988"/>
            <a:ext cx="22574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1"/>
          <p:cNvSpPr>
            <a:spLocks noChangeShapeType="1"/>
          </p:cNvSpPr>
          <p:nvPr/>
        </p:nvSpPr>
        <p:spPr bwMode="auto">
          <a:xfrm>
            <a:off x="2232025" y="5965825"/>
            <a:ext cx="22574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490788" y="6094413"/>
            <a:ext cx="14112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define_climate( )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2490788" y="6294438"/>
            <a:ext cx="168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terminate_climate( )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 flipH="1" flipV="1">
            <a:off x="2649538" y="4413250"/>
            <a:ext cx="244475" cy="579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2286000" y="449580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0..*</a:t>
            </a:r>
          </a:p>
        </p:txBody>
      </p:sp>
      <p:sp>
        <p:nvSpPr>
          <p:cNvPr id="30748" name="Line 26"/>
          <p:cNvSpPr>
            <a:spLocks noChangeShapeType="1"/>
          </p:cNvSpPr>
          <p:nvPr/>
        </p:nvSpPr>
        <p:spPr bwMode="auto">
          <a:xfrm>
            <a:off x="2651125" y="4414838"/>
            <a:ext cx="122238" cy="112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7"/>
          <p:cNvSpPr>
            <a:spLocks noChangeShapeType="1"/>
          </p:cNvSpPr>
          <p:nvPr/>
        </p:nvSpPr>
        <p:spPr bwMode="auto">
          <a:xfrm>
            <a:off x="2649538" y="4414838"/>
            <a:ext cx="1587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Line 28"/>
          <p:cNvSpPr>
            <a:spLocks noChangeShapeType="1"/>
          </p:cNvSpPr>
          <p:nvPr/>
        </p:nvSpPr>
        <p:spPr bwMode="auto">
          <a:xfrm>
            <a:off x="2897188" y="4995863"/>
            <a:ext cx="246062" cy="587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Rectangle 29"/>
          <p:cNvSpPr>
            <a:spLocks noChangeArrowheads="1"/>
          </p:cNvSpPr>
          <p:nvPr/>
        </p:nvSpPr>
        <p:spPr bwMode="auto">
          <a:xfrm>
            <a:off x="2809875" y="5314950"/>
            <a:ext cx="106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52" name="Freeform 30"/>
          <p:cNvSpPr>
            <a:spLocks/>
          </p:cNvSpPr>
          <p:nvPr/>
        </p:nvSpPr>
        <p:spPr bwMode="auto">
          <a:xfrm>
            <a:off x="3036888" y="5370513"/>
            <a:ext cx="123825" cy="214312"/>
          </a:xfrm>
          <a:custGeom>
            <a:avLst/>
            <a:gdLst>
              <a:gd name="T0" fmla="*/ 162908813 w 80"/>
              <a:gd name="T1" fmla="*/ 321170680 h 142"/>
              <a:gd name="T2" fmla="*/ 189261869 w 80"/>
              <a:gd name="T3" fmla="*/ 120724063 h 142"/>
              <a:gd name="T4" fmla="*/ 26353056 w 80"/>
              <a:gd name="T5" fmla="*/ 0 h 142"/>
              <a:gd name="T6" fmla="*/ 0 w 80"/>
              <a:gd name="T7" fmla="*/ 198169175 h 142"/>
              <a:gd name="T8" fmla="*/ 162908813 w 80"/>
              <a:gd name="T9" fmla="*/ 32117068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" h="142">
                <a:moveTo>
                  <a:pt x="68" y="141"/>
                </a:moveTo>
                <a:lnTo>
                  <a:pt x="79" y="53"/>
                </a:lnTo>
                <a:lnTo>
                  <a:pt x="11" y="0"/>
                </a:lnTo>
                <a:lnTo>
                  <a:pt x="0" y="87"/>
                </a:lnTo>
                <a:lnTo>
                  <a:pt x="68" y="141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1"/>
          <p:cNvSpPr>
            <a:spLocks noChangeShapeType="1"/>
          </p:cNvSpPr>
          <p:nvPr/>
        </p:nvSpPr>
        <p:spPr bwMode="auto">
          <a:xfrm flipV="1">
            <a:off x="3648075" y="3952875"/>
            <a:ext cx="182563" cy="811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32"/>
          <p:cNvSpPr>
            <a:spLocks noChangeArrowheads="1"/>
          </p:cNvSpPr>
          <p:nvPr/>
        </p:nvSpPr>
        <p:spPr bwMode="auto">
          <a:xfrm>
            <a:off x="3571875" y="4019550"/>
            <a:ext cx="106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55" name="Line 33"/>
          <p:cNvSpPr>
            <a:spLocks noChangeShapeType="1"/>
          </p:cNvSpPr>
          <p:nvPr/>
        </p:nvSpPr>
        <p:spPr bwMode="auto">
          <a:xfrm>
            <a:off x="3833813" y="3954463"/>
            <a:ext cx="30162" cy="158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Line 34"/>
          <p:cNvSpPr>
            <a:spLocks noChangeShapeType="1"/>
          </p:cNvSpPr>
          <p:nvPr/>
        </p:nvSpPr>
        <p:spPr bwMode="auto">
          <a:xfrm flipH="1">
            <a:off x="3732213" y="3954463"/>
            <a:ext cx="100012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H="1">
            <a:off x="3468688" y="4767263"/>
            <a:ext cx="179387" cy="815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3343275" y="5086350"/>
            <a:ext cx="106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59" name="Freeform 37"/>
          <p:cNvSpPr>
            <a:spLocks/>
          </p:cNvSpPr>
          <p:nvPr/>
        </p:nvSpPr>
        <p:spPr bwMode="auto">
          <a:xfrm>
            <a:off x="3429000" y="5357813"/>
            <a:ext cx="133350" cy="227012"/>
          </a:xfrm>
          <a:custGeom>
            <a:avLst/>
            <a:gdLst>
              <a:gd name="T0" fmla="*/ 60108288 w 86"/>
              <a:gd name="T1" fmla="*/ 339028140 h 151"/>
              <a:gd name="T2" fmla="*/ 204365077 w 86"/>
              <a:gd name="T3" fmla="*/ 192115294 h 151"/>
              <a:gd name="T4" fmla="*/ 134641634 w 86"/>
              <a:gd name="T5" fmla="*/ 0 h 151"/>
              <a:gd name="T6" fmla="*/ 0 w 86"/>
              <a:gd name="T7" fmla="*/ 153693138 h 151"/>
              <a:gd name="T8" fmla="*/ 60108288 w 86"/>
              <a:gd name="T9" fmla="*/ 33902814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" h="151">
                <a:moveTo>
                  <a:pt x="25" y="150"/>
                </a:moveTo>
                <a:lnTo>
                  <a:pt x="85" y="85"/>
                </a:lnTo>
                <a:lnTo>
                  <a:pt x="56" y="0"/>
                </a:lnTo>
                <a:lnTo>
                  <a:pt x="0" y="68"/>
                </a:lnTo>
                <a:lnTo>
                  <a:pt x="25" y="15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38"/>
          <p:cNvSpPr>
            <a:spLocks noChangeShapeType="1"/>
          </p:cNvSpPr>
          <p:nvPr/>
        </p:nvSpPr>
        <p:spPr bwMode="auto">
          <a:xfrm flipV="1">
            <a:off x="4449763" y="3952875"/>
            <a:ext cx="676275" cy="811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5172075" y="4019550"/>
            <a:ext cx="106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62" name="Line 40"/>
          <p:cNvSpPr>
            <a:spLocks noChangeShapeType="1"/>
          </p:cNvSpPr>
          <p:nvPr/>
        </p:nvSpPr>
        <p:spPr bwMode="auto">
          <a:xfrm flipH="1">
            <a:off x="5080000" y="3954463"/>
            <a:ext cx="46038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Line 41"/>
          <p:cNvSpPr>
            <a:spLocks noChangeShapeType="1"/>
          </p:cNvSpPr>
          <p:nvPr/>
        </p:nvSpPr>
        <p:spPr bwMode="auto">
          <a:xfrm flipH="1">
            <a:off x="4973638" y="3954463"/>
            <a:ext cx="152400" cy="79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Line 42"/>
          <p:cNvSpPr>
            <a:spLocks noChangeShapeType="1"/>
          </p:cNvSpPr>
          <p:nvPr/>
        </p:nvSpPr>
        <p:spPr bwMode="auto">
          <a:xfrm flipH="1">
            <a:off x="3773488" y="4767263"/>
            <a:ext cx="674687" cy="815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4029075" y="5314950"/>
            <a:ext cx="106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66" name="Freeform 44"/>
          <p:cNvSpPr>
            <a:spLocks/>
          </p:cNvSpPr>
          <p:nvPr/>
        </p:nvSpPr>
        <p:spPr bwMode="auto">
          <a:xfrm>
            <a:off x="3771900" y="5403850"/>
            <a:ext cx="150813" cy="180975"/>
          </a:xfrm>
          <a:custGeom>
            <a:avLst/>
            <a:gdLst>
              <a:gd name="T0" fmla="*/ 0 w 97"/>
              <a:gd name="T1" fmla="*/ 270658669 h 120"/>
              <a:gd name="T2" fmla="*/ 198219590 w 97"/>
              <a:gd name="T3" fmla="*/ 193328052 h 120"/>
              <a:gd name="T4" fmla="*/ 232062338 w 97"/>
              <a:gd name="T5" fmla="*/ 0 h 120"/>
              <a:gd name="T6" fmla="*/ 33842748 w 97"/>
              <a:gd name="T7" fmla="*/ 77330618 h 120"/>
              <a:gd name="T8" fmla="*/ 0 w 97"/>
              <a:gd name="T9" fmla="*/ 270658669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7" h="120">
                <a:moveTo>
                  <a:pt x="0" y="119"/>
                </a:moveTo>
                <a:lnTo>
                  <a:pt x="82" y="85"/>
                </a:lnTo>
                <a:lnTo>
                  <a:pt x="96" y="0"/>
                </a:lnTo>
                <a:lnTo>
                  <a:pt x="14" y="34"/>
                </a:lnTo>
                <a:lnTo>
                  <a:pt x="0" y="119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Rectangle 45"/>
          <p:cNvSpPr>
            <a:spLocks noChangeArrowheads="1"/>
          </p:cNvSpPr>
          <p:nvPr/>
        </p:nvSpPr>
        <p:spPr bwMode="auto">
          <a:xfrm>
            <a:off x="5514975" y="5592763"/>
            <a:ext cx="1466850" cy="993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68" name="Rectangle 46"/>
          <p:cNvSpPr>
            <a:spLocks noChangeArrowheads="1"/>
          </p:cNvSpPr>
          <p:nvPr/>
        </p:nvSpPr>
        <p:spPr bwMode="auto">
          <a:xfrm>
            <a:off x="5791200" y="5638800"/>
            <a:ext cx="954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SystemLog</a:t>
            </a:r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5510213" y="5868988"/>
            <a:ext cx="1473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>
            <a:off x="5510213" y="5965825"/>
            <a:ext cx="14732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Rectangle 49"/>
          <p:cNvSpPr>
            <a:spLocks noChangeArrowheads="1"/>
          </p:cNvSpPr>
          <p:nvPr/>
        </p:nvSpPr>
        <p:spPr bwMode="auto">
          <a:xfrm>
            <a:off x="5768975" y="6094413"/>
            <a:ext cx="774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display( )</a:t>
            </a:r>
          </a:p>
        </p:txBody>
      </p:sp>
      <p:sp>
        <p:nvSpPr>
          <p:cNvPr id="30772" name="Rectangle 50"/>
          <p:cNvSpPr>
            <a:spLocks noChangeArrowheads="1"/>
          </p:cNvSpPr>
          <p:nvPr/>
        </p:nvSpPr>
        <p:spPr bwMode="auto">
          <a:xfrm>
            <a:off x="5768975" y="6294438"/>
            <a:ext cx="1208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recordEvent( )</a:t>
            </a:r>
          </a:p>
        </p:txBody>
      </p:sp>
      <p:sp>
        <p:nvSpPr>
          <p:cNvPr id="30773" name="Line 51"/>
          <p:cNvSpPr>
            <a:spLocks noChangeShapeType="1"/>
          </p:cNvSpPr>
          <p:nvPr/>
        </p:nvSpPr>
        <p:spPr bwMode="auto">
          <a:xfrm flipH="1">
            <a:off x="4494213" y="5970588"/>
            <a:ext cx="504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Line 52"/>
          <p:cNvSpPr>
            <a:spLocks noChangeShapeType="1"/>
          </p:cNvSpPr>
          <p:nvPr/>
        </p:nvSpPr>
        <p:spPr bwMode="auto">
          <a:xfrm>
            <a:off x="5000625" y="5970588"/>
            <a:ext cx="508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Rectangle 53"/>
          <p:cNvSpPr>
            <a:spLocks noChangeArrowheads="1"/>
          </p:cNvSpPr>
          <p:nvPr/>
        </p:nvSpPr>
        <p:spPr bwMode="auto">
          <a:xfrm>
            <a:off x="4476750" y="1233488"/>
            <a:ext cx="1246188" cy="99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76" name="Rectangle 54"/>
          <p:cNvSpPr>
            <a:spLocks noChangeArrowheads="1"/>
          </p:cNvSpPr>
          <p:nvPr/>
        </p:nvSpPr>
        <p:spPr bwMode="auto">
          <a:xfrm>
            <a:off x="4756150" y="1277938"/>
            <a:ext cx="7096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Actuator</a:t>
            </a:r>
          </a:p>
        </p:txBody>
      </p:sp>
      <p:sp>
        <p:nvSpPr>
          <p:cNvPr id="30777" name="Line 55"/>
          <p:cNvSpPr>
            <a:spLocks noChangeShapeType="1"/>
          </p:cNvSpPr>
          <p:nvPr/>
        </p:nvSpPr>
        <p:spPr bwMode="auto">
          <a:xfrm>
            <a:off x="4471988" y="1508125"/>
            <a:ext cx="12525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Line 56"/>
          <p:cNvSpPr>
            <a:spLocks noChangeShapeType="1"/>
          </p:cNvSpPr>
          <p:nvPr/>
        </p:nvSpPr>
        <p:spPr bwMode="auto">
          <a:xfrm>
            <a:off x="4471988" y="1606550"/>
            <a:ext cx="12525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Rectangle 57"/>
          <p:cNvSpPr>
            <a:spLocks noChangeArrowheads="1"/>
          </p:cNvSpPr>
          <p:nvPr/>
        </p:nvSpPr>
        <p:spPr bwMode="auto">
          <a:xfrm>
            <a:off x="4729163" y="1733550"/>
            <a:ext cx="793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startUp( )</a:t>
            </a:r>
          </a:p>
        </p:txBody>
      </p:sp>
      <p:sp>
        <p:nvSpPr>
          <p:cNvPr id="30780" name="Rectangle 58"/>
          <p:cNvSpPr>
            <a:spLocks noChangeArrowheads="1"/>
          </p:cNvSpPr>
          <p:nvPr/>
        </p:nvSpPr>
        <p:spPr bwMode="auto">
          <a:xfrm>
            <a:off x="4729163" y="1933575"/>
            <a:ext cx="1028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shutDown( )</a:t>
            </a:r>
          </a:p>
        </p:txBody>
      </p:sp>
      <p:sp>
        <p:nvSpPr>
          <p:cNvPr id="30781" name="Freeform 59"/>
          <p:cNvSpPr>
            <a:spLocks/>
          </p:cNvSpPr>
          <p:nvPr/>
        </p:nvSpPr>
        <p:spPr bwMode="auto">
          <a:xfrm>
            <a:off x="5729288" y="2071688"/>
            <a:ext cx="2536825" cy="1643062"/>
          </a:xfrm>
          <a:custGeom>
            <a:avLst/>
            <a:gdLst>
              <a:gd name="T0" fmla="*/ 2147483646 w 1633"/>
              <a:gd name="T1" fmla="*/ 2147483646 h 1093"/>
              <a:gd name="T2" fmla="*/ 2147483646 w 1633"/>
              <a:gd name="T3" fmla="*/ 2083524380 h 1093"/>
              <a:gd name="T4" fmla="*/ 0 w 1633"/>
              <a:gd name="T5" fmla="*/ 0 h 1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3" h="1093">
                <a:moveTo>
                  <a:pt x="1632" y="1092"/>
                </a:moveTo>
                <a:lnTo>
                  <a:pt x="1632" y="92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2" name="Freeform 60"/>
          <p:cNvSpPr>
            <a:spLocks/>
          </p:cNvSpPr>
          <p:nvPr/>
        </p:nvSpPr>
        <p:spPr bwMode="auto">
          <a:xfrm>
            <a:off x="6824663" y="3713163"/>
            <a:ext cx="1441450" cy="1871662"/>
          </a:xfrm>
          <a:custGeom>
            <a:avLst/>
            <a:gdLst>
              <a:gd name="T0" fmla="*/ 2147483646 w 928"/>
              <a:gd name="T1" fmla="*/ 0 h 1244"/>
              <a:gd name="T2" fmla="*/ 2147483646 w 928"/>
              <a:gd name="T3" fmla="*/ 980171636 h 1244"/>
              <a:gd name="T4" fmla="*/ 0 w 928"/>
              <a:gd name="T5" fmla="*/ 2147483646 h 12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8" h="1244">
                <a:moveTo>
                  <a:pt x="927" y="0"/>
                </a:moveTo>
                <a:lnTo>
                  <a:pt x="927" y="433"/>
                </a:lnTo>
                <a:lnTo>
                  <a:pt x="0" y="12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3" name="Rectangle 61"/>
          <p:cNvSpPr>
            <a:spLocks noChangeArrowheads="1"/>
          </p:cNvSpPr>
          <p:nvPr/>
        </p:nvSpPr>
        <p:spPr bwMode="auto">
          <a:xfrm>
            <a:off x="6403975" y="3438525"/>
            <a:ext cx="1193800" cy="50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84" name="Rectangle 62"/>
          <p:cNvSpPr>
            <a:spLocks noChangeArrowheads="1"/>
          </p:cNvSpPr>
          <p:nvPr/>
        </p:nvSpPr>
        <p:spPr bwMode="auto">
          <a:xfrm>
            <a:off x="6472238" y="3482975"/>
            <a:ext cx="109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Temperature</a:t>
            </a:r>
          </a:p>
        </p:txBody>
      </p:sp>
      <p:sp>
        <p:nvSpPr>
          <p:cNvPr id="30785" name="Line 63"/>
          <p:cNvSpPr>
            <a:spLocks noChangeShapeType="1"/>
          </p:cNvSpPr>
          <p:nvPr/>
        </p:nvSpPr>
        <p:spPr bwMode="auto">
          <a:xfrm>
            <a:off x="6399213" y="3713163"/>
            <a:ext cx="12001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6" name="Line 64"/>
          <p:cNvSpPr>
            <a:spLocks noChangeShapeType="1"/>
          </p:cNvSpPr>
          <p:nvPr/>
        </p:nvSpPr>
        <p:spPr bwMode="auto">
          <a:xfrm>
            <a:off x="6399213" y="3811588"/>
            <a:ext cx="12001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7" name="Line 65"/>
          <p:cNvSpPr>
            <a:spLocks noChangeShapeType="1"/>
          </p:cNvSpPr>
          <p:nvPr/>
        </p:nvSpPr>
        <p:spPr bwMode="auto">
          <a:xfrm flipH="1" flipV="1">
            <a:off x="5588000" y="2233613"/>
            <a:ext cx="574675" cy="593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8" name="Line 66"/>
          <p:cNvSpPr>
            <a:spLocks noChangeShapeType="1"/>
          </p:cNvSpPr>
          <p:nvPr/>
        </p:nvSpPr>
        <p:spPr bwMode="auto">
          <a:xfrm>
            <a:off x="6165850" y="2828925"/>
            <a:ext cx="579438" cy="600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9" name="Line 67"/>
          <p:cNvSpPr>
            <a:spLocks noChangeShapeType="1"/>
          </p:cNvSpPr>
          <p:nvPr/>
        </p:nvSpPr>
        <p:spPr bwMode="auto">
          <a:xfrm flipH="1" flipV="1">
            <a:off x="5162550" y="2233613"/>
            <a:ext cx="147638" cy="1195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0" name="Freeform 68"/>
          <p:cNvSpPr>
            <a:spLocks/>
          </p:cNvSpPr>
          <p:nvPr/>
        </p:nvSpPr>
        <p:spPr bwMode="auto">
          <a:xfrm>
            <a:off x="5095875" y="2232025"/>
            <a:ext cx="195263" cy="268288"/>
          </a:xfrm>
          <a:custGeom>
            <a:avLst/>
            <a:gdLst>
              <a:gd name="T0" fmla="*/ 102486519 w 125"/>
              <a:gd name="T1" fmla="*/ 0 h 179"/>
              <a:gd name="T2" fmla="*/ 302581107 w 125"/>
              <a:gd name="T3" fmla="*/ 361677704 h 179"/>
              <a:gd name="T4" fmla="*/ 0 w 125"/>
              <a:gd name="T5" fmla="*/ 399867526 h 179"/>
              <a:gd name="T6" fmla="*/ 102486519 w 125"/>
              <a:gd name="T7" fmla="*/ 0 h 1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" h="179">
                <a:moveTo>
                  <a:pt x="42" y="0"/>
                </a:moveTo>
                <a:lnTo>
                  <a:pt x="124" y="161"/>
                </a:lnTo>
                <a:lnTo>
                  <a:pt x="0" y="178"/>
                </a:lnTo>
                <a:lnTo>
                  <a:pt x="42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1" name="Line 69"/>
          <p:cNvSpPr>
            <a:spLocks noChangeShapeType="1"/>
          </p:cNvSpPr>
          <p:nvPr/>
        </p:nvSpPr>
        <p:spPr bwMode="auto">
          <a:xfrm flipV="1">
            <a:off x="4054475" y="2233613"/>
            <a:ext cx="728663" cy="1195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2" name="Freeform 70"/>
          <p:cNvSpPr>
            <a:spLocks/>
          </p:cNvSpPr>
          <p:nvPr/>
        </p:nvSpPr>
        <p:spPr bwMode="auto">
          <a:xfrm>
            <a:off x="4564063" y="2232025"/>
            <a:ext cx="220662" cy="268288"/>
          </a:xfrm>
          <a:custGeom>
            <a:avLst/>
            <a:gdLst>
              <a:gd name="T0" fmla="*/ 340484574 w 142"/>
              <a:gd name="T1" fmla="*/ 0 h 179"/>
              <a:gd name="T2" fmla="*/ 258381216 w 142"/>
              <a:gd name="T3" fmla="*/ 399867526 h 179"/>
              <a:gd name="T4" fmla="*/ 0 w 142"/>
              <a:gd name="T5" fmla="*/ 260588584 h 179"/>
              <a:gd name="T6" fmla="*/ 340484574 w 142"/>
              <a:gd name="T7" fmla="*/ 0 h 1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2" h="179">
                <a:moveTo>
                  <a:pt x="141" y="0"/>
                </a:moveTo>
                <a:lnTo>
                  <a:pt x="107" y="178"/>
                </a:lnTo>
                <a:lnTo>
                  <a:pt x="0" y="116"/>
                </a:lnTo>
                <a:lnTo>
                  <a:pt x="141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Text Box 71"/>
          <p:cNvSpPr txBox="1">
            <a:spLocks noChangeArrowheads="1"/>
          </p:cNvSpPr>
          <p:nvPr/>
        </p:nvSpPr>
        <p:spPr bwMode="auto">
          <a:xfrm>
            <a:off x="228600" y="2438400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generalization</a:t>
            </a:r>
          </a:p>
        </p:txBody>
      </p:sp>
      <p:sp>
        <p:nvSpPr>
          <p:cNvPr id="30794" name="Text Box 72"/>
          <p:cNvSpPr txBox="1">
            <a:spLocks noChangeArrowheads="1"/>
          </p:cNvSpPr>
          <p:nvPr/>
        </p:nvSpPr>
        <p:spPr bwMode="auto">
          <a:xfrm>
            <a:off x="228600" y="4495800"/>
            <a:ext cx="178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aggregation</a:t>
            </a:r>
          </a:p>
        </p:txBody>
      </p:sp>
      <p:sp>
        <p:nvSpPr>
          <p:cNvPr id="30795" name="Line 73"/>
          <p:cNvSpPr>
            <a:spLocks noChangeShapeType="1"/>
          </p:cNvSpPr>
          <p:nvPr/>
        </p:nvSpPr>
        <p:spPr bwMode="auto">
          <a:xfrm flipV="1">
            <a:off x="2232025" y="2362200"/>
            <a:ext cx="2339975" cy="30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96" name="Line 74"/>
          <p:cNvSpPr>
            <a:spLocks noChangeShapeType="1"/>
          </p:cNvSpPr>
          <p:nvPr/>
        </p:nvSpPr>
        <p:spPr bwMode="auto">
          <a:xfrm>
            <a:off x="1447800" y="4953000"/>
            <a:ext cx="1371600" cy="3810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97" name="Text Box 75"/>
          <p:cNvSpPr txBox="1">
            <a:spLocks noChangeArrowheads="1"/>
          </p:cNvSpPr>
          <p:nvPr/>
        </p:nvSpPr>
        <p:spPr bwMode="auto">
          <a:xfrm>
            <a:off x="7086600" y="1219200"/>
            <a:ext cx="166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association</a:t>
            </a:r>
          </a:p>
        </p:txBody>
      </p:sp>
      <p:sp>
        <p:nvSpPr>
          <p:cNvPr id="30798" name="Line 76"/>
          <p:cNvSpPr>
            <a:spLocks noChangeShapeType="1"/>
          </p:cNvSpPr>
          <p:nvPr/>
        </p:nvSpPr>
        <p:spPr bwMode="auto">
          <a:xfrm flipV="1">
            <a:off x="7391400" y="1676400"/>
            <a:ext cx="990600" cy="12954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C9FF06-E0B5-472A-B79F-4B59E715E4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Sequence Diagrams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Shows object interactions arranged in time sequence</a:t>
            </a:r>
          </a:p>
          <a:p>
            <a:pPr marL="114300" indent="-114300" eaLnBrk="1" hangingPunct="1"/>
            <a:r>
              <a:rPr lang="en-US" altLang="en-US"/>
              <a:t> It focuses on</a:t>
            </a:r>
          </a:p>
          <a:p>
            <a:pPr marL="341313" lvl="1" indent="-112713" eaLnBrk="1" hangingPunct="1"/>
            <a:r>
              <a:rPr lang="en-US" altLang="en-US"/>
              <a:t> Objects (and classes)</a:t>
            </a:r>
          </a:p>
          <a:p>
            <a:pPr marL="341313" lvl="1" indent="-112713" eaLnBrk="1" hangingPunct="1"/>
            <a:r>
              <a:rPr lang="en-US" altLang="en-US"/>
              <a:t> Message exchange to carry out the scenarios functionality</a:t>
            </a:r>
          </a:p>
          <a:p>
            <a:pPr marL="114300" indent="-114300" eaLnBrk="1" hangingPunct="1"/>
            <a:r>
              <a:rPr lang="en-US" altLang="en-US"/>
              <a:t> The objects are organized in an horizontal line and the events in a vertical time line</a:t>
            </a: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723785-1AAC-4FD3-AE53-BC71C1EC4BB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 Example (simple version)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Messages point from client to supplier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1219200" y="2819400"/>
            <a:ext cx="2603500" cy="800100"/>
          </a:xfrm>
          <a:prstGeom prst="rect">
            <a:avLst/>
          </a:prstGeom>
          <a:solidFill>
            <a:srgbClr val="FFE46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: Professor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CourseManager</a:t>
            </a:r>
            <a:endParaRPr lang="en-US" altLang="en-US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5334000" y="2895600"/>
            <a:ext cx="2616200" cy="800100"/>
          </a:xfrm>
          <a:prstGeom prst="rect">
            <a:avLst/>
          </a:prstGeom>
          <a:solidFill>
            <a:srgbClr val="FFE46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Math 101 - Section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1 : CourseOffering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 flipH="1">
            <a:off x="2413000" y="3657600"/>
            <a:ext cx="25400" cy="16129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 flipH="1">
            <a:off x="6743700" y="3657600"/>
            <a:ext cx="38100" cy="1587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8"/>
          <p:cNvSpPr>
            <a:spLocks noChangeShapeType="1"/>
          </p:cNvSpPr>
          <p:nvPr/>
        </p:nvSpPr>
        <p:spPr bwMode="auto">
          <a:xfrm>
            <a:off x="2401888" y="4368800"/>
            <a:ext cx="4329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2892425" y="3902075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Add professor (Professor)</a:t>
            </a:r>
            <a:endParaRPr lang="en-US" altLang="en-US" sz="24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8" name="Rectangle 10"/>
          <p:cNvSpPr>
            <a:spLocks noChangeArrowheads="1"/>
          </p:cNvSpPr>
          <p:nvPr/>
        </p:nvSpPr>
        <p:spPr bwMode="auto">
          <a:xfrm>
            <a:off x="609600" y="5410200"/>
            <a:ext cx="111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Lifeline</a:t>
            </a:r>
          </a:p>
        </p:txBody>
      </p:sp>
      <p:sp>
        <p:nvSpPr>
          <p:cNvPr id="34829" name="Line 11"/>
          <p:cNvSpPr>
            <a:spLocks noChangeShapeType="1"/>
          </p:cNvSpPr>
          <p:nvPr/>
        </p:nvSpPr>
        <p:spPr bwMode="auto">
          <a:xfrm flipV="1">
            <a:off x="1108075" y="4724400"/>
            <a:ext cx="1254125" cy="682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2971800" y="5410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Message</a:t>
            </a:r>
          </a:p>
        </p:txBody>
      </p:sp>
      <p:sp>
        <p:nvSpPr>
          <p:cNvPr id="34831" name="Line 13"/>
          <p:cNvSpPr>
            <a:spLocks noChangeShapeType="1"/>
          </p:cNvSpPr>
          <p:nvPr/>
        </p:nvSpPr>
        <p:spPr bwMode="auto">
          <a:xfrm flipV="1">
            <a:off x="3698875" y="4419600"/>
            <a:ext cx="949325" cy="1063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C3092-129B-4F21-A6F3-C8C5D283202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Sequence Diagram: Larger Example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2339975" y="2374900"/>
            <a:ext cx="1689100" cy="787400"/>
          </a:xfrm>
          <a:prstGeom prst="rect">
            <a:avLst/>
          </a:prstGeom>
          <a:solidFill>
            <a:srgbClr val="FFE46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course form 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CourseForm</a:t>
            </a:r>
            <a:endParaRPr lang="en-US" altLang="en-US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4267200" y="2362200"/>
            <a:ext cx="2590800" cy="787400"/>
          </a:xfrm>
          <a:prstGeom prst="rect">
            <a:avLst/>
          </a:prstGeom>
          <a:solidFill>
            <a:srgbClr val="FFE46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theManager 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CurriculumManager</a:t>
            </a:r>
            <a:endParaRPr lang="en-US" altLang="en-US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7226300" y="4572000"/>
            <a:ext cx="1689100" cy="787400"/>
          </a:xfrm>
          <a:prstGeom prst="rect">
            <a:avLst/>
          </a:prstGeom>
          <a:solidFill>
            <a:srgbClr val="FFE46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aCourse 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Course</a:t>
            </a:r>
            <a:endParaRPr lang="en-US" altLang="en-US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6872" name="Group 6"/>
          <p:cNvGrpSpPr>
            <a:grpSpLocks/>
          </p:cNvGrpSpPr>
          <p:nvPr/>
        </p:nvGrpSpPr>
        <p:grpSpPr bwMode="auto">
          <a:xfrm>
            <a:off x="381000" y="1981200"/>
            <a:ext cx="1460500" cy="1211263"/>
            <a:chOff x="110" y="967"/>
            <a:chExt cx="920" cy="917"/>
          </a:xfrm>
        </p:grpSpPr>
        <p:grpSp>
          <p:nvGrpSpPr>
            <p:cNvPr id="36887" name="Group 7"/>
            <p:cNvGrpSpPr>
              <a:grpSpLocks/>
            </p:cNvGrpSpPr>
            <p:nvPr/>
          </p:nvGrpSpPr>
          <p:grpSpPr bwMode="auto">
            <a:xfrm>
              <a:off x="425" y="967"/>
              <a:ext cx="263" cy="537"/>
              <a:chOff x="425" y="967"/>
              <a:chExt cx="263" cy="537"/>
            </a:xfrm>
          </p:grpSpPr>
          <p:sp>
            <p:nvSpPr>
              <p:cNvPr id="36889" name="Oval 8"/>
              <p:cNvSpPr>
                <a:spLocks noChangeArrowheads="1"/>
              </p:cNvSpPr>
              <p:nvPr/>
            </p:nvSpPr>
            <p:spPr bwMode="auto">
              <a:xfrm>
                <a:off x="465" y="967"/>
                <a:ext cx="182" cy="14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6890" name="Line 9"/>
              <p:cNvSpPr>
                <a:spLocks noChangeShapeType="1"/>
              </p:cNvSpPr>
              <p:nvPr/>
            </p:nvSpPr>
            <p:spPr bwMode="auto">
              <a:xfrm>
                <a:off x="556" y="1108"/>
                <a:ext cx="0" cy="2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1" name="Line 10"/>
              <p:cNvSpPr>
                <a:spLocks noChangeShapeType="1"/>
              </p:cNvSpPr>
              <p:nvPr/>
            </p:nvSpPr>
            <p:spPr bwMode="auto">
              <a:xfrm flipH="1">
                <a:off x="439" y="1336"/>
                <a:ext cx="117" cy="1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2" name="Line 11"/>
              <p:cNvSpPr>
                <a:spLocks noChangeShapeType="1"/>
              </p:cNvSpPr>
              <p:nvPr/>
            </p:nvSpPr>
            <p:spPr bwMode="auto">
              <a:xfrm>
                <a:off x="564" y="1342"/>
                <a:ext cx="117" cy="1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3" name="Line 12"/>
              <p:cNvSpPr>
                <a:spLocks noChangeShapeType="1"/>
              </p:cNvSpPr>
              <p:nvPr/>
            </p:nvSpPr>
            <p:spPr bwMode="auto">
              <a:xfrm>
                <a:off x="425" y="1209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8" name="Rectangle 13"/>
            <p:cNvSpPr>
              <a:spLocks noChangeArrowheads="1"/>
            </p:cNvSpPr>
            <p:nvPr/>
          </p:nvSpPr>
          <p:spPr bwMode="auto">
            <a:xfrm>
              <a:off x="110" y="1538"/>
              <a:ext cx="92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u="sng">
                  <a:latin typeface="Times New Roman" panose="02020603050405020304" pitchFamily="18" charset="0"/>
                </a:rPr>
                <a:t>: Registrar</a:t>
              </a:r>
            </a:p>
          </p:txBody>
        </p:sp>
      </p:grpSp>
      <p:sp>
        <p:nvSpPr>
          <p:cNvPr id="36873" name="Line 14"/>
          <p:cNvSpPr>
            <a:spLocks noChangeShapeType="1"/>
          </p:cNvSpPr>
          <p:nvPr/>
        </p:nvSpPr>
        <p:spPr bwMode="auto">
          <a:xfrm>
            <a:off x="1000125" y="3163888"/>
            <a:ext cx="0" cy="2640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5"/>
          <p:cNvSpPr>
            <a:spLocks noChangeShapeType="1"/>
          </p:cNvSpPr>
          <p:nvPr/>
        </p:nvSpPr>
        <p:spPr bwMode="auto">
          <a:xfrm>
            <a:off x="3171825" y="3163888"/>
            <a:ext cx="0" cy="2640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6"/>
          <p:cNvSpPr>
            <a:spLocks noChangeShapeType="1"/>
          </p:cNvSpPr>
          <p:nvPr/>
        </p:nvSpPr>
        <p:spPr bwMode="auto">
          <a:xfrm>
            <a:off x="5508625" y="3163888"/>
            <a:ext cx="0" cy="2640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7"/>
          <p:cNvSpPr>
            <a:spLocks noChangeShapeType="1"/>
          </p:cNvSpPr>
          <p:nvPr/>
        </p:nvSpPr>
        <p:spPr bwMode="auto">
          <a:xfrm>
            <a:off x="8051800" y="5386388"/>
            <a:ext cx="25400" cy="5572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8"/>
          <p:cNvSpPr>
            <a:spLocks noChangeShapeType="1"/>
          </p:cNvSpPr>
          <p:nvPr/>
        </p:nvSpPr>
        <p:spPr bwMode="auto">
          <a:xfrm>
            <a:off x="989013" y="3911600"/>
            <a:ext cx="2170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9"/>
          <p:cNvSpPr>
            <a:spLocks noChangeShapeType="1"/>
          </p:cNvSpPr>
          <p:nvPr/>
        </p:nvSpPr>
        <p:spPr bwMode="auto">
          <a:xfrm>
            <a:off x="1001713" y="4470400"/>
            <a:ext cx="2157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20"/>
          <p:cNvSpPr>
            <a:spLocks noChangeShapeType="1"/>
          </p:cNvSpPr>
          <p:nvPr/>
        </p:nvSpPr>
        <p:spPr bwMode="auto">
          <a:xfrm>
            <a:off x="3160713" y="4737100"/>
            <a:ext cx="2347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21"/>
          <p:cNvSpPr>
            <a:spLocks noChangeArrowheads="1"/>
          </p:cNvSpPr>
          <p:nvPr/>
        </p:nvSpPr>
        <p:spPr bwMode="auto">
          <a:xfrm>
            <a:off x="1085850" y="3519488"/>
            <a:ext cx="1985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 : set course info</a:t>
            </a:r>
          </a:p>
        </p:txBody>
      </p:sp>
      <p:sp>
        <p:nvSpPr>
          <p:cNvPr id="36881" name="Rectangle 22"/>
          <p:cNvSpPr>
            <a:spLocks noChangeArrowheads="1"/>
          </p:cNvSpPr>
          <p:nvPr/>
        </p:nvSpPr>
        <p:spPr bwMode="auto">
          <a:xfrm>
            <a:off x="1276350" y="4090988"/>
            <a:ext cx="126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2 : process</a:t>
            </a:r>
            <a:endParaRPr lang="en-US" altLang="en-US" sz="20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2" name="Rectangle 23"/>
          <p:cNvSpPr>
            <a:spLocks noChangeArrowheads="1"/>
          </p:cNvSpPr>
          <p:nvPr/>
        </p:nvSpPr>
        <p:spPr bwMode="auto">
          <a:xfrm>
            <a:off x="3511550" y="4344988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3 : add course</a:t>
            </a:r>
            <a:endParaRPr lang="en-US" altLang="en-US" sz="20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3" name="Rectangle 24"/>
          <p:cNvSpPr>
            <a:spLocks noChangeArrowheads="1"/>
          </p:cNvSpPr>
          <p:nvPr/>
        </p:nvSpPr>
        <p:spPr bwMode="auto">
          <a:xfrm>
            <a:off x="5562600" y="4724400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4 : &lt;&lt;create&gt;&gt;</a:t>
            </a:r>
          </a:p>
        </p:txBody>
      </p:sp>
      <p:sp>
        <p:nvSpPr>
          <p:cNvPr id="36884" name="Rectangle 25"/>
          <p:cNvSpPr>
            <a:spLocks noChangeArrowheads="1"/>
          </p:cNvSpPr>
          <p:nvPr/>
        </p:nvSpPr>
        <p:spPr bwMode="auto">
          <a:xfrm>
            <a:off x="7315200" y="2971800"/>
            <a:ext cx="1198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Object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creation</a:t>
            </a:r>
          </a:p>
        </p:txBody>
      </p:sp>
      <p:sp>
        <p:nvSpPr>
          <p:cNvPr id="36885" name="Line 26"/>
          <p:cNvSpPr>
            <a:spLocks noChangeShapeType="1"/>
          </p:cNvSpPr>
          <p:nvPr/>
        </p:nvSpPr>
        <p:spPr bwMode="auto">
          <a:xfrm flipH="1">
            <a:off x="6858000" y="3732213"/>
            <a:ext cx="804863" cy="8397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7"/>
          <p:cNvSpPr>
            <a:spLocks noChangeShapeType="1"/>
          </p:cNvSpPr>
          <p:nvPr/>
        </p:nvSpPr>
        <p:spPr bwMode="auto">
          <a:xfrm>
            <a:off x="5486400" y="5105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67BCCF-C1CF-4CF3-8F04-97E3E3B3DF8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Sequence Diagrams: More Details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>
            <a:off x="85725" y="1981200"/>
            <a:ext cx="8912225" cy="4021138"/>
            <a:chOff x="288" y="960"/>
            <a:chExt cx="5102" cy="2546"/>
          </a:xfrm>
        </p:grpSpPr>
        <p:sp>
          <p:nvSpPr>
            <p:cNvPr id="38918" name="Rectangle 4"/>
            <p:cNvSpPr>
              <a:spLocks noChangeArrowheads="1"/>
            </p:cNvSpPr>
            <p:nvPr/>
          </p:nvSpPr>
          <p:spPr bwMode="auto">
            <a:xfrm>
              <a:off x="457" y="995"/>
              <a:ext cx="614" cy="2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19" name="Rectangle 5"/>
            <p:cNvSpPr>
              <a:spLocks noChangeArrowheads="1"/>
            </p:cNvSpPr>
            <p:nvPr/>
          </p:nvSpPr>
          <p:spPr bwMode="auto">
            <a:xfrm>
              <a:off x="566" y="1008"/>
              <a:ext cx="36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  <a:latin typeface="Helvetica" panose="020B0604020202020204" pitchFamily="34" charset="0"/>
                </a:rPr>
                <a:t>an Order </a:t>
              </a:r>
            </a:p>
          </p:txBody>
        </p:sp>
        <p:sp>
          <p:nvSpPr>
            <p:cNvPr id="38920" name="Rectangle 6"/>
            <p:cNvSpPr>
              <a:spLocks noChangeArrowheads="1"/>
            </p:cNvSpPr>
            <p:nvPr/>
          </p:nvSpPr>
          <p:spPr bwMode="auto">
            <a:xfrm>
              <a:off x="488" y="1116"/>
              <a:ext cx="517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  <a:latin typeface="Helvetica" panose="020B0604020202020204" pitchFamily="34" charset="0"/>
                </a:rPr>
                <a:t>Entry window</a:t>
              </a:r>
            </a:p>
          </p:txBody>
        </p:sp>
        <p:sp>
          <p:nvSpPr>
            <p:cNvPr id="38921" name="Line 7"/>
            <p:cNvSpPr>
              <a:spLocks noChangeShapeType="1"/>
            </p:cNvSpPr>
            <p:nvPr/>
          </p:nvSpPr>
          <p:spPr bwMode="auto">
            <a:xfrm flipH="1">
              <a:off x="765" y="1248"/>
              <a:ext cx="3" cy="1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Rectangle 8"/>
            <p:cNvSpPr>
              <a:spLocks noChangeArrowheads="1"/>
            </p:cNvSpPr>
            <p:nvPr/>
          </p:nvSpPr>
          <p:spPr bwMode="auto">
            <a:xfrm>
              <a:off x="731" y="1388"/>
              <a:ext cx="50" cy="3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3" name="Rectangle 9"/>
            <p:cNvSpPr>
              <a:spLocks noChangeArrowheads="1"/>
            </p:cNvSpPr>
            <p:nvPr/>
          </p:nvSpPr>
          <p:spPr bwMode="auto">
            <a:xfrm>
              <a:off x="1340" y="995"/>
              <a:ext cx="568" cy="2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4" name="Rectangle 10"/>
            <p:cNvSpPr>
              <a:spLocks noChangeArrowheads="1"/>
            </p:cNvSpPr>
            <p:nvPr/>
          </p:nvSpPr>
          <p:spPr bwMode="auto">
            <a:xfrm>
              <a:off x="1440" y="1008"/>
              <a:ext cx="344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an Order</a:t>
              </a:r>
            </a:p>
          </p:txBody>
        </p:sp>
        <p:sp>
          <p:nvSpPr>
            <p:cNvPr id="38925" name="Line 11"/>
            <p:cNvSpPr>
              <a:spLocks noChangeShapeType="1"/>
            </p:cNvSpPr>
            <p:nvPr/>
          </p:nvSpPr>
          <p:spPr bwMode="auto">
            <a:xfrm flipH="1">
              <a:off x="1625" y="1248"/>
              <a:ext cx="7" cy="1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Rectangle 12"/>
            <p:cNvSpPr>
              <a:spLocks noChangeArrowheads="1"/>
            </p:cNvSpPr>
            <p:nvPr/>
          </p:nvSpPr>
          <p:spPr bwMode="auto">
            <a:xfrm>
              <a:off x="1599" y="1428"/>
              <a:ext cx="50" cy="11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7" name="Rectangle 13"/>
            <p:cNvSpPr>
              <a:spLocks noChangeArrowheads="1"/>
            </p:cNvSpPr>
            <p:nvPr/>
          </p:nvSpPr>
          <p:spPr bwMode="auto">
            <a:xfrm>
              <a:off x="2352" y="960"/>
              <a:ext cx="568" cy="2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8" name="Rectangle 14"/>
            <p:cNvSpPr>
              <a:spLocks noChangeArrowheads="1"/>
            </p:cNvSpPr>
            <p:nvPr/>
          </p:nvSpPr>
          <p:spPr bwMode="auto">
            <a:xfrm>
              <a:off x="2448" y="960"/>
              <a:ext cx="36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an Order </a:t>
              </a:r>
            </a:p>
          </p:txBody>
        </p:sp>
        <p:sp>
          <p:nvSpPr>
            <p:cNvPr id="38929" name="Rectangle 15"/>
            <p:cNvSpPr>
              <a:spLocks noChangeArrowheads="1"/>
            </p:cNvSpPr>
            <p:nvPr/>
          </p:nvSpPr>
          <p:spPr bwMode="auto">
            <a:xfrm>
              <a:off x="2560" y="1068"/>
              <a:ext cx="164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Line</a:t>
              </a:r>
            </a:p>
          </p:txBody>
        </p:sp>
        <p:sp>
          <p:nvSpPr>
            <p:cNvPr id="38930" name="Line 16"/>
            <p:cNvSpPr>
              <a:spLocks noChangeShapeType="1"/>
            </p:cNvSpPr>
            <p:nvPr/>
          </p:nvSpPr>
          <p:spPr bwMode="auto">
            <a:xfrm flipH="1">
              <a:off x="2613" y="1200"/>
              <a:ext cx="18" cy="18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Rectangle 17"/>
            <p:cNvSpPr>
              <a:spLocks noChangeArrowheads="1"/>
            </p:cNvSpPr>
            <p:nvPr/>
          </p:nvSpPr>
          <p:spPr bwMode="auto">
            <a:xfrm>
              <a:off x="2597" y="1481"/>
              <a:ext cx="50" cy="154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2" name="Rectangle 18"/>
            <p:cNvSpPr>
              <a:spLocks noChangeArrowheads="1"/>
            </p:cNvSpPr>
            <p:nvPr/>
          </p:nvSpPr>
          <p:spPr bwMode="auto">
            <a:xfrm>
              <a:off x="3720" y="995"/>
              <a:ext cx="568" cy="2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3" name="Rectangle 19"/>
            <p:cNvSpPr>
              <a:spLocks noChangeArrowheads="1"/>
            </p:cNvSpPr>
            <p:nvPr/>
          </p:nvSpPr>
          <p:spPr bwMode="auto">
            <a:xfrm>
              <a:off x="3743" y="1008"/>
              <a:ext cx="486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a Stock Item</a:t>
              </a:r>
            </a:p>
          </p:txBody>
        </p:sp>
        <p:sp>
          <p:nvSpPr>
            <p:cNvPr id="38934" name="Line 20"/>
            <p:cNvSpPr>
              <a:spLocks noChangeShapeType="1"/>
            </p:cNvSpPr>
            <p:nvPr/>
          </p:nvSpPr>
          <p:spPr bwMode="auto">
            <a:xfrm flipH="1">
              <a:off x="3996" y="1248"/>
              <a:ext cx="9" cy="18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Rectangle 21"/>
            <p:cNvSpPr>
              <a:spLocks noChangeArrowheads="1"/>
            </p:cNvSpPr>
            <p:nvPr/>
          </p:nvSpPr>
          <p:spPr bwMode="auto">
            <a:xfrm>
              <a:off x="3979" y="1512"/>
              <a:ext cx="50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6" name="Rectangle 22"/>
            <p:cNvSpPr>
              <a:spLocks noChangeArrowheads="1"/>
            </p:cNvSpPr>
            <p:nvPr/>
          </p:nvSpPr>
          <p:spPr bwMode="auto">
            <a:xfrm>
              <a:off x="3984" y="1680"/>
              <a:ext cx="48" cy="11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7" name="Line 23"/>
            <p:cNvSpPr>
              <a:spLocks noChangeShapeType="1"/>
            </p:cNvSpPr>
            <p:nvPr/>
          </p:nvSpPr>
          <p:spPr bwMode="auto">
            <a:xfrm>
              <a:off x="796" y="1424"/>
              <a:ext cx="7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24"/>
            <p:cNvSpPr>
              <a:spLocks noChangeShapeType="1"/>
            </p:cNvSpPr>
            <p:nvPr/>
          </p:nvSpPr>
          <p:spPr bwMode="auto">
            <a:xfrm flipH="1">
              <a:off x="1525" y="1425"/>
              <a:ext cx="68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Rectangle 25"/>
            <p:cNvSpPr>
              <a:spLocks noChangeArrowheads="1"/>
            </p:cNvSpPr>
            <p:nvPr/>
          </p:nvSpPr>
          <p:spPr bwMode="auto">
            <a:xfrm>
              <a:off x="944" y="1276"/>
              <a:ext cx="45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  <a:latin typeface="Helvetica" panose="020B0604020202020204" pitchFamily="34" charset="0"/>
                </a:rPr>
                <a:t>1: prepare()</a:t>
              </a:r>
            </a:p>
          </p:txBody>
        </p:sp>
        <p:sp>
          <p:nvSpPr>
            <p:cNvPr id="38940" name="Line 26"/>
            <p:cNvSpPr>
              <a:spLocks noChangeShapeType="1"/>
            </p:cNvSpPr>
            <p:nvPr/>
          </p:nvSpPr>
          <p:spPr bwMode="auto">
            <a:xfrm>
              <a:off x="1656" y="1477"/>
              <a:ext cx="93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Line 27"/>
            <p:cNvSpPr>
              <a:spLocks noChangeShapeType="1"/>
            </p:cNvSpPr>
            <p:nvPr/>
          </p:nvSpPr>
          <p:spPr bwMode="auto">
            <a:xfrm flipH="1">
              <a:off x="2523" y="1478"/>
              <a:ext cx="68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Line 28"/>
            <p:cNvSpPr>
              <a:spLocks noChangeShapeType="1"/>
            </p:cNvSpPr>
            <p:nvPr/>
          </p:nvSpPr>
          <p:spPr bwMode="auto">
            <a:xfrm flipH="1" flipV="1">
              <a:off x="2522" y="1450"/>
              <a:ext cx="68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Rectangle 29"/>
            <p:cNvSpPr>
              <a:spLocks noChangeArrowheads="1"/>
            </p:cNvSpPr>
            <p:nvPr/>
          </p:nvSpPr>
          <p:spPr bwMode="auto">
            <a:xfrm>
              <a:off x="1846" y="1343"/>
              <a:ext cx="51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2: * prepare()</a:t>
              </a:r>
            </a:p>
          </p:txBody>
        </p:sp>
        <p:sp>
          <p:nvSpPr>
            <p:cNvPr id="38944" name="Line 30"/>
            <p:cNvSpPr>
              <a:spLocks noChangeShapeType="1"/>
            </p:cNvSpPr>
            <p:nvPr/>
          </p:nvSpPr>
          <p:spPr bwMode="auto">
            <a:xfrm>
              <a:off x="2654" y="1508"/>
              <a:ext cx="131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Line 31"/>
            <p:cNvSpPr>
              <a:spLocks noChangeShapeType="1"/>
            </p:cNvSpPr>
            <p:nvPr/>
          </p:nvSpPr>
          <p:spPr bwMode="auto">
            <a:xfrm flipH="1">
              <a:off x="3905" y="1509"/>
              <a:ext cx="68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32"/>
            <p:cNvSpPr>
              <a:spLocks noChangeShapeType="1"/>
            </p:cNvSpPr>
            <p:nvPr/>
          </p:nvSpPr>
          <p:spPr bwMode="auto">
            <a:xfrm flipH="1" flipV="1">
              <a:off x="3904" y="1479"/>
              <a:ext cx="68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Rectangle 33"/>
            <p:cNvSpPr>
              <a:spLocks noChangeArrowheads="1"/>
            </p:cNvSpPr>
            <p:nvPr/>
          </p:nvSpPr>
          <p:spPr bwMode="auto">
            <a:xfrm>
              <a:off x="3108" y="1370"/>
              <a:ext cx="3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3: check()</a:t>
              </a:r>
            </a:p>
          </p:txBody>
        </p:sp>
        <p:sp>
          <p:nvSpPr>
            <p:cNvPr id="38948" name="Line 34"/>
            <p:cNvSpPr>
              <a:spLocks noChangeShapeType="1"/>
            </p:cNvSpPr>
            <p:nvPr/>
          </p:nvSpPr>
          <p:spPr bwMode="auto">
            <a:xfrm>
              <a:off x="2654" y="1685"/>
              <a:ext cx="131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Line 35"/>
            <p:cNvSpPr>
              <a:spLocks noChangeShapeType="1"/>
            </p:cNvSpPr>
            <p:nvPr/>
          </p:nvSpPr>
          <p:spPr bwMode="auto">
            <a:xfrm flipH="1">
              <a:off x="3905" y="1686"/>
              <a:ext cx="68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Line 36"/>
            <p:cNvSpPr>
              <a:spLocks noChangeShapeType="1"/>
            </p:cNvSpPr>
            <p:nvPr/>
          </p:nvSpPr>
          <p:spPr bwMode="auto">
            <a:xfrm flipH="1" flipV="1">
              <a:off x="3904" y="1656"/>
              <a:ext cx="68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Rectangle 37"/>
            <p:cNvSpPr>
              <a:spLocks noChangeArrowheads="1"/>
            </p:cNvSpPr>
            <p:nvPr/>
          </p:nvSpPr>
          <p:spPr bwMode="auto">
            <a:xfrm>
              <a:off x="2806" y="154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4: [check = true]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 remove()</a:t>
              </a:r>
            </a:p>
          </p:txBody>
        </p:sp>
        <p:sp>
          <p:nvSpPr>
            <p:cNvPr id="38952" name="Line 38"/>
            <p:cNvSpPr>
              <a:spLocks noChangeShapeType="1"/>
            </p:cNvSpPr>
            <p:nvPr/>
          </p:nvSpPr>
          <p:spPr bwMode="auto">
            <a:xfrm>
              <a:off x="4036" y="1877"/>
              <a:ext cx="28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Line 39"/>
            <p:cNvSpPr>
              <a:spLocks noChangeShapeType="1"/>
            </p:cNvSpPr>
            <p:nvPr/>
          </p:nvSpPr>
          <p:spPr bwMode="auto">
            <a:xfrm>
              <a:off x="4320" y="1872"/>
              <a:ext cx="1" cy="1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Line 40"/>
            <p:cNvSpPr>
              <a:spLocks noChangeShapeType="1"/>
            </p:cNvSpPr>
            <p:nvPr/>
          </p:nvSpPr>
          <p:spPr bwMode="auto">
            <a:xfrm flipH="1">
              <a:off x="4081" y="1981"/>
              <a:ext cx="2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Rectangle 41"/>
            <p:cNvSpPr>
              <a:spLocks noChangeArrowheads="1"/>
            </p:cNvSpPr>
            <p:nvPr/>
          </p:nvSpPr>
          <p:spPr bwMode="auto">
            <a:xfrm>
              <a:off x="4058" y="1724"/>
              <a:ext cx="807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5: needsToReorder()</a:t>
              </a:r>
            </a:p>
          </p:txBody>
        </p:sp>
        <p:sp>
          <p:nvSpPr>
            <p:cNvPr id="38956" name="Rectangle 42"/>
            <p:cNvSpPr>
              <a:spLocks noChangeArrowheads="1"/>
            </p:cNvSpPr>
            <p:nvPr/>
          </p:nvSpPr>
          <p:spPr bwMode="auto">
            <a:xfrm>
              <a:off x="1729" y="1884"/>
              <a:ext cx="69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Iteration</a:t>
              </a:r>
            </a:p>
          </p:txBody>
        </p:sp>
        <p:sp>
          <p:nvSpPr>
            <p:cNvPr id="38957" name="Line 43"/>
            <p:cNvSpPr>
              <a:spLocks noChangeShapeType="1"/>
            </p:cNvSpPr>
            <p:nvPr/>
          </p:nvSpPr>
          <p:spPr bwMode="auto">
            <a:xfrm flipH="1" flipV="1">
              <a:off x="1969" y="1453"/>
              <a:ext cx="48" cy="38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Rectangle 44"/>
            <p:cNvSpPr>
              <a:spLocks noChangeArrowheads="1"/>
            </p:cNvSpPr>
            <p:nvPr/>
          </p:nvSpPr>
          <p:spPr bwMode="auto">
            <a:xfrm>
              <a:off x="2833" y="2077"/>
              <a:ext cx="80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Condition</a:t>
              </a:r>
            </a:p>
          </p:txBody>
        </p:sp>
        <p:sp>
          <p:nvSpPr>
            <p:cNvPr id="38959" name="Line 45"/>
            <p:cNvSpPr>
              <a:spLocks noChangeShapeType="1"/>
            </p:cNvSpPr>
            <p:nvPr/>
          </p:nvSpPr>
          <p:spPr bwMode="auto">
            <a:xfrm flipH="1" flipV="1">
              <a:off x="3409" y="1693"/>
              <a:ext cx="144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Rectangle 46"/>
            <p:cNvSpPr>
              <a:spLocks noChangeArrowheads="1"/>
            </p:cNvSpPr>
            <p:nvPr/>
          </p:nvSpPr>
          <p:spPr bwMode="auto">
            <a:xfrm>
              <a:off x="4560" y="960"/>
              <a:ext cx="830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Self </a:t>
              </a:r>
              <a:b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</a:b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delegation</a:t>
              </a:r>
            </a:p>
          </p:txBody>
        </p:sp>
        <p:sp>
          <p:nvSpPr>
            <p:cNvPr id="38961" name="Line 47"/>
            <p:cNvSpPr>
              <a:spLocks noChangeShapeType="1"/>
            </p:cNvSpPr>
            <p:nvPr/>
          </p:nvSpPr>
          <p:spPr bwMode="auto">
            <a:xfrm flipH="1">
              <a:off x="4368" y="1200"/>
              <a:ext cx="192" cy="48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Freeform 48"/>
            <p:cNvSpPr>
              <a:spLocks/>
            </p:cNvSpPr>
            <p:nvPr/>
          </p:nvSpPr>
          <p:spPr bwMode="auto">
            <a:xfrm>
              <a:off x="1387" y="1427"/>
              <a:ext cx="185" cy="73"/>
            </a:xfrm>
            <a:custGeom>
              <a:avLst/>
              <a:gdLst>
                <a:gd name="T0" fmla="*/ 8 w 185"/>
                <a:gd name="T1" fmla="*/ 0 h 73"/>
                <a:gd name="T2" fmla="*/ 184 w 185"/>
                <a:gd name="T3" fmla="*/ 0 h 73"/>
                <a:gd name="T4" fmla="*/ 0 w 185"/>
                <a:gd name="T5" fmla="*/ 72 h 73"/>
                <a:gd name="T6" fmla="*/ 8 w 18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5" h="73">
                  <a:moveTo>
                    <a:pt x="8" y="0"/>
                  </a:moveTo>
                  <a:lnTo>
                    <a:pt x="184" y="0"/>
                  </a:lnTo>
                  <a:lnTo>
                    <a:pt x="0" y="72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Rectangle 49"/>
            <p:cNvSpPr>
              <a:spLocks noChangeArrowheads="1"/>
            </p:cNvSpPr>
            <p:nvPr/>
          </p:nvSpPr>
          <p:spPr bwMode="auto">
            <a:xfrm>
              <a:off x="288" y="2904"/>
              <a:ext cx="1114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Asynchronous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Message</a:t>
              </a:r>
            </a:p>
          </p:txBody>
        </p:sp>
        <p:sp>
          <p:nvSpPr>
            <p:cNvPr id="38964" name="Line 50"/>
            <p:cNvSpPr>
              <a:spLocks noChangeShapeType="1"/>
            </p:cNvSpPr>
            <p:nvPr/>
          </p:nvSpPr>
          <p:spPr bwMode="auto">
            <a:xfrm flipV="1">
              <a:off x="852" y="1476"/>
              <a:ext cx="503" cy="115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Rectangle 51"/>
            <p:cNvSpPr>
              <a:spLocks noChangeArrowheads="1"/>
            </p:cNvSpPr>
            <p:nvPr/>
          </p:nvSpPr>
          <p:spPr bwMode="auto">
            <a:xfrm>
              <a:off x="1633" y="2885"/>
              <a:ext cx="84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Activation</a:t>
              </a:r>
            </a:p>
          </p:txBody>
        </p:sp>
        <p:sp>
          <p:nvSpPr>
            <p:cNvPr id="38966" name="Line 52"/>
            <p:cNvSpPr>
              <a:spLocks noChangeShapeType="1"/>
            </p:cNvSpPr>
            <p:nvPr/>
          </p:nvSpPr>
          <p:spPr bwMode="auto">
            <a:xfrm flipH="1" flipV="1">
              <a:off x="1660" y="2380"/>
              <a:ext cx="383" cy="59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Rectangle 53"/>
            <p:cNvSpPr>
              <a:spLocks noChangeArrowheads="1"/>
            </p:cNvSpPr>
            <p:nvPr/>
          </p:nvSpPr>
          <p:spPr bwMode="auto">
            <a:xfrm>
              <a:off x="4012" y="1933"/>
              <a:ext cx="50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68" name="Rectangle 54"/>
            <p:cNvSpPr>
              <a:spLocks noChangeArrowheads="1"/>
            </p:cNvSpPr>
            <p:nvPr/>
          </p:nvSpPr>
          <p:spPr bwMode="auto">
            <a:xfrm>
              <a:off x="4664" y="2352"/>
              <a:ext cx="568" cy="2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69" name="Rectangle 55"/>
            <p:cNvSpPr>
              <a:spLocks noChangeArrowheads="1"/>
            </p:cNvSpPr>
            <p:nvPr/>
          </p:nvSpPr>
          <p:spPr bwMode="auto">
            <a:xfrm>
              <a:off x="4731" y="2352"/>
              <a:ext cx="3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a Reorder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u="sng">
                  <a:solidFill>
                    <a:srgbClr val="020000"/>
                  </a:solidFill>
                </a:rPr>
                <a:t> Item</a:t>
              </a:r>
            </a:p>
          </p:txBody>
        </p:sp>
        <p:sp>
          <p:nvSpPr>
            <p:cNvPr id="38970" name="Line 56"/>
            <p:cNvSpPr>
              <a:spLocks noChangeShapeType="1"/>
            </p:cNvSpPr>
            <p:nvPr/>
          </p:nvSpPr>
          <p:spPr bwMode="auto">
            <a:xfrm>
              <a:off x="4949" y="2605"/>
              <a:ext cx="3" cy="7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1" name="Line 57"/>
            <p:cNvSpPr>
              <a:spLocks noChangeShapeType="1"/>
            </p:cNvSpPr>
            <p:nvPr/>
          </p:nvSpPr>
          <p:spPr bwMode="auto">
            <a:xfrm>
              <a:off x="4032" y="2400"/>
              <a:ext cx="6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Rectangle 58"/>
            <p:cNvSpPr>
              <a:spLocks noChangeArrowheads="1"/>
            </p:cNvSpPr>
            <p:nvPr/>
          </p:nvSpPr>
          <p:spPr bwMode="auto">
            <a:xfrm>
              <a:off x="4080" y="2112"/>
              <a:ext cx="10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6: [needsToReorder = true]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20000"/>
                  </a:solidFill>
                </a:rPr>
                <a:t>&lt;&lt;create&gt;&gt;</a:t>
              </a:r>
            </a:p>
          </p:txBody>
        </p:sp>
        <p:sp>
          <p:nvSpPr>
            <p:cNvPr id="38973" name="Line 59"/>
            <p:cNvSpPr>
              <a:spLocks noChangeShapeType="1"/>
            </p:cNvSpPr>
            <p:nvPr/>
          </p:nvSpPr>
          <p:spPr bwMode="auto">
            <a:xfrm>
              <a:off x="2688" y="2784"/>
              <a:ext cx="1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4" name="Line 60"/>
            <p:cNvSpPr>
              <a:spLocks noChangeShapeType="1"/>
            </p:cNvSpPr>
            <p:nvPr/>
          </p:nvSpPr>
          <p:spPr bwMode="auto">
            <a:xfrm flipH="1" flipV="1">
              <a:off x="3505" y="2832"/>
              <a:ext cx="144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Rectangle 61"/>
            <p:cNvSpPr>
              <a:spLocks noChangeArrowheads="1"/>
            </p:cNvSpPr>
            <p:nvPr/>
          </p:nvSpPr>
          <p:spPr bwMode="auto">
            <a:xfrm>
              <a:off x="3149" y="3216"/>
              <a:ext cx="1031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  <a:latin typeface="Times New Roman" panose="02020603050405020304" pitchFamily="18" charset="0"/>
                </a:rPr>
                <a:t>Return arrow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98EDA7-3B2A-49D8-A4FA-7312657FEDB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  <p:pic>
        <p:nvPicPr>
          <p:cNvPr id="40964" name="Picture 2" descr="lw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838200"/>
            <a:ext cx="874871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962400" y="5638800"/>
            <a:ext cx="474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Times New Roman" panose="02020603050405020304" pitchFamily="18" charset="0"/>
              </a:rPr>
              <a:t>From: G. Booch, J.Rumbaugh, I. Jacobson: The Unified Modeling Language User Guide.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Times New Roman" panose="02020603050405020304" pitchFamily="18" charset="0"/>
              </a:rPr>
              <a:t> Addison Wesley, 1999, fig 18-2 page 247</a:t>
            </a:r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>
            <a:off x="3048000" y="4724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081338" y="4953000"/>
            <a:ext cx="1524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68" name="AutoShape 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 of a Transaction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6DDCA-3081-4EE6-B74B-26934332760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Content of Sequence Diagrams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 sz="2200"/>
              <a:t> Objects</a:t>
            </a:r>
          </a:p>
          <a:p>
            <a:pPr marL="341313" lvl="1" indent="-112713" eaLnBrk="1" hangingPunct="1"/>
            <a:r>
              <a:rPr lang="en-US" altLang="en-US" sz="2200"/>
              <a:t> They exchange messages among each other</a:t>
            </a:r>
          </a:p>
          <a:p>
            <a:pPr marL="114300" indent="-114300" eaLnBrk="1" hangingPunct="1"/>
            <a:r>
              <a:rPr lang="en-US" altLang="en-US" sz="2200"/>
              <a:t> Messages</a:t>
            </a:r>
          </a:p>
          <a:p>
            <a:pPr marL="341313" lvl="1" indent="-112713" eaLnBrk="1" hangingPunct="1"/>
            <a:r>
              <a:rPr lang="en-US" altLang="en-US" sz="2200" b="1"/>
              <a:t> Synchronous</a:t>
            </a:r>
            <a:r>
              <a:rPr lang="en-US" altLang="en-US" sz="2200"/>
              <a:t>: “call events,” denoted by the full arrow; Duration of synchronization should be indicated by activation bar or return arrow </a:t>
            </a:r>
          </a:p>
          <a:p>
            <a:pPr marL="341313" lvl="1" indent="-112713" eaLnBrk="1" hangingPunct="1"/>
            <a:r>
              <a:rPr lang="en-US" altLang="en-US" sz="2200" b="1"/>
              <a:t>Asynchronous</a:t>
            </a:r>
            <a:r>
              <a:rPr lang="en-US" altLang="en-US" sz="2200"/>
              <a:t>: “signals,” denoted by a half arrow</a:t>
            </a:r>
          </a:p>
          <a:p>
            <a:pPr marL="341313" lvl="1" indent="-112713" eaLnBrk="1" hangingPunct="1"/>
            <a:r>
              <a:rPr lang="en-US" altLang="en-US" sz="2200"/>
              <a:t>There are also «create» and «destroy» messages</a:t>
            </a:r>
          </a:p>
          <a:p>
            <a:pPr marL="114300" indent="-114300" eaLnBrk="1" hangingPunct="1"/>
            <a:endParaRPr lang="en-US" altLang="en-US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5DB78E-A83F-409B-B4F3-6C9280C8634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UML as a Model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UML is a notational syntax for expressing Object Oriented models</a:t>
            </a:r>
          </a:p>
          <a:p>
            <a:pPr marL="114300" indent="-114300" eaLnBrk="1" hangingPunct="1"/>
            <a:r>
              <a:rPr lang="en-US" altLang="en-US"/>
              <a:t> Merges Booch, Rumbaugh, and Jacobson</a:t>
            </a:r>
          </a:p>
          <a:p>
            <a:pPr marL="114300" indent="-114300" eaLnBrk="1" hangingPunct="1"/>
            <a:r>
              <a:rPr lang="en-US" altLang="en-US"/>
              <a:t> Not a methodology (although the Unified Process is)</a:t>
            </a:r>
          </a:p>
          <a:p>
            <a:pPr marL="114300" indent="-114300" eaLnBrk="1" hangingPunct="1"/>
            <a:r>
              <a:rPr lang="en-US" altLang="en-US"/>
              <a:t> UML Models can (should be) an important source for test</a:t>
            </a:r>
          </a:p>
          <a:p>
            <a:pPr marL="114300" indent="-114300"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A19162-95E7-418B-96AA-FFD6792747E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Asynchronous messages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Do </a:t>
            </a:r>
            <a:r>
              <a:rPr lang="en-US" altLang="en-US" b="1"/>
              <a:t>not block</a:t>
            </a:r>
            <a:r>
              <a:rPr lang="en-US" altLang="en-US"/>
              <a:t> the caller</a:t>
            </a:r>
          </a:p>
          <a:p>
            <a:pPr marL="114300" indent="-114300" eaLnBrk="1" hangingPunct="1"/>
            <a:r>
              <a:rPr lang="en-US" altLang="en-US"/>
              <a:t> Can do 3 things:</a:t>
            </a:r>
          </a:p>
          <a:p>
            <a:pPr marL="341313" lvl="1" indent="-112713" eaLnBrk="1" hangingPunct="1"/>
            <a:r>
              <a:rPr lang="en-US" altLang="en-US"/>
              <a:t> Create a new thread</a:t>
            </a:r>
          </a:p>
          <a:p>
            <a:pPr marL="341313" lvl="1" indent="-112713" eaLnBrk="1" hangingPunct="1"/>
            <a:r>
              <a:rPr lang="en-US" altLang="en-US"/>
              <a:t> Create a new object</a:t>
            </a:r>
          </a:p>
          <a:p>
            <a:pPr marL="341313" lvl="1" indent="-112713" eaLnBrk="1" hangingPunct="1"/>
            <a:r>
              <a:rPr lang="en-US" altLang="en-US"/>
              <a:t> Communicate with a thread that is already running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7CC66D-7A81-4814-9C5A-F778EEDC11B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  <p:sp>
        <p:nvSpPr>
          <p:cNvPr id="471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Robert V. Binder, </a:t>
            </a:r>
            <a:r>
              <a:rPr lang="en-US" altLang="en-US" sz="2500" i="1"/>
              <a:t>Testing Object-Oriented Systems: Models, Patterns, and Tools</a:t>
            </a:r>
            <a:r>
              <a:rPr lang="en-US" altLang="en-US" sz="2500"/>
              <a:t>, Addison-Wesley, 2000.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1C8F40-9B56-4B32-BCAE-268EB0AB9D5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/>
          </a:p>
        </p:txBody>
      </p:sp>
      <p:sp>
        <p:nvSpPr>
          <p:cNvPr id="491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236939-4577-4BD9-ADC8-D6B274E3AA8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Relationships in UML Models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85950"/>
            <a:ext cx="2984500" cy="3359150"/>
          </a:xfrm>
        </p:spPr>
        <p:txBody>
          <a:bodyPr/>
          <a:lstStyle/>
          <a:p>
            <a:pPr marL="114300" indent="-114300" eaLnBrk="1" hangingPunct="1">
              <a:lnSpc>
                <a:spcPct val="90000"/>
              </a:lnSpc>
            </a:pPr>
            <a:r>
              <a:rPr lang="en-US" altLang="en-US" sz="1800"/>
              <a:t>Relationships in models can show a dependency between two instances</a:t>
            </a:r>
          </a:p>
          <a:p>
            <a:pPr marL="114300" indent="-114300" eaLnBrk="1" hangingPunct="1">
              <a:lnSpc>
                <a:spcPct val="90000"/>
              </a:lnSpc>
            </a:pPr>
            <a:endParaRPr lang="en-US" altLang="en-US" sz="1800"/>
          </a:p>
          <a:p>
            <a:pPr marL="114300" indent="-114300" eaLnBrk="1" hangingPunct="1">
              <a:lnSpc>
                <a:spcPct val="90000"/>
              </a:lnSpc>
            </a:pPr>
            <a:r>
              <a:rPr lang="en-US" altLang="en-US" sz="1800"/>
              <a:t>The example shows a relationship such that a student takes 0 to many classes;  We might question the many (limiting it to some max value) but we can definitely look for tests about this relationship</a:t>
            </a:r>
          </a:p>
        </p:txBody>
      </p:sp>
      <p:grpSp>
        <p:nvGrpSpPr>
          <p:cNvPr id="10246" name="Group 4"/>
          <p:cNvGrpSpPr>
            <a:grpSpLocks/>
          </p:cNvGrpSpPr>
          <p:nvPr/>
        </p:nvGrpSpPr>
        <p:grpSpPr bwMode="auto">
          <a:xfrm>
            <a:off x="3657600" y="2238375"/>
            <a:ext cx="1371600" cy="2057400"/>
            <a:chOff x="576" y="1488"/>
            <a:chExt cx="1152" cy="1728"/>
          </a:xfrm>
        </p:grpSpPr>
        <p:sp>
          <p:nvSpPr>
            <p:cNvPr id="10257" name="Rectangle 5"/>
            <p:cNvSpPr>
              <a:spLocks noChangeArrowheads="1"/>
            </p:cNvSpPr>
            <p:nvPr/>
          </p:nvSpPr>
          <p:spPr bwMode="auto">
            <a:xfrm>
              <a:off x="576" y="1488"/>
              <a:ext cx="1152" cy="17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Line 6"/>
            <p:cNvSpPr>
              <a:spLocks noChangeShapeType="1"/>
            </p:cNvSpPr>
            <p:nvPr/>
          </p:nvSpPr>
          <p:spPr bwMode="auto">
            <a:xfrm>
              <a:off x="576" y="182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7"/>
            <p:cNvSpPr>
              <a:spLocks noChangeShapeType="1"/>
            </p:cNvSpPr>
            <p:nvPr/>
          </p:nvSpPr>
          <p:spPr bwMode="auto">
            <a:xfrm>
              <a:off x="576" y="268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657600" y="2238375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Student</a:t>
            </a:r>
          </a:p>
        </p:txBody>
      </p: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7391400" y="2116138"/>
            <a:ext cx="1600200" cy="2209800"/>
            <a:chOff x="576" y="1488"/>
            <a:chExt cx="1152" cy="1728"/>
          </a:xfrm>
        </p:grpSpPr>
        <p:sp>
          <p:nvSpPr>
            <p:cNvPr id="10254" name="Rectangle 10"/>
            <p:cNvSpPr>
              <a:spLocks noChangeArrowheads="1"/>
            </p:cNvSpPr>
            <p:nvPr/>
          </p:nvSpPr>
          <p:spPr bwMode="auto">
            <a:xfrm>
              <a:off x="576" y="1488"/>
              <a:ext cx="1152" cy="17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255" name="Line 11"/>
            <p:cNvSpPr>
              <a:spLocks noChangeShapeType="1"/>
            </p:cNvSpPr>
            <p:nvPr/>
          </p:nvSpPr>
          <p:spPr bwMode="auto">
            <a:xfrm>
              <a:off x="576" y="182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12"/>
            <p:cNvSpPr>
              <a:spLocks noChangeShapeType="1"/>
            </p:cNvSpPr>
            <p:nvPr/>
          </p:nvSpPr>
          <p:spPr bwMode="auto">
            <a:xfrm>
              <a:off x="576" y="268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7604125" y="208597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Class</a:t>
            </a:r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5029200" y="3228975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5486400" y="27432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takes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6781800" y="2771775"/>
            <a:ext cx="55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0..*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3962400" y="4419600"/>
            <a:ext cx="487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Built in relationships have a corresponding generic test requirements that can be identified by applying  a relational test strategy to each UML diagram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03A1BA-C4AD-49A5-9DFA-A3A3137EDA2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Purpose Elements of UML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/>
              <a:t> Organize diagrams</a:t>
            </a:r>
          </a:p>
          <a:p>
            <a:pPr marL="114300" indent="-114300" eaLnBrk="1" hangingPunct="1"/>
            <a:r>
              <a:rPr lang="en-US" altLang="en-US"/>
              <a:t> Express details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35B88B-834C-4132-A63E-A7EAADBDB17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Packages and Package Diagrams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 eaLnBrk="1" hangingPunct="1"/>
            <a:r>
              <a:rPr lang="en-US" altLang="en-US" sz="2200"/>
              <a:t> Package</a:t>
            </a:r>
          </a:p>
          <a:p>
            <a:pPr marL="341313" lvl="1" indent="-112713" eaLnBrk="1" hangingPunct="1"/>
            <a:r>
              <a:rPr lang="en-US" altLang="en-US" sz="2200"/>
              <a:t> A group of UML diagrams and diagram elements of any kind, including other packages</a:t>
            </a:r>
          </a:p>
          <a:p>
            <a:pPr marL="114300" indent="-114300" eaLnBrk="1" hangingPunct="1"/>
            <a:r>
              <a:rPr lang="en-US" altLang="en-US" sz="2200"/>
              <a:t> A package diagram shows the organization of packages </a:t>
            </a:r>
          </a:p>
        </p:txBody>
      </p:sp>
      <p:pic>
        <p:nvPicPr>
          <p:cNvPr id="14342" name="Picture 4" descr="packageDiagramUseCa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533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685DD4-A862-45C7-B06C-9A07A1A6E01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Expressions, Constraints, Comments, and NOTES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038600"/>
          </a:xfrm>
        </p:spPr>
        <p:txBody>
          <a:bodyPr/>
          <a:lstStyle/>
          <a:p>
            <a:pPr marL="114300" indent="-114300" eaLnBrk="1" hangingPunct="1"/>
            <a:r>
              <a:rPr lang="en-US" altLang="en-US"/>
              <a:t> </a:t>
            </a:r>
            <a:r>
              <a:rPr lang="en-US" altLang="en-US" sz="2200"/>
              <a:t>Expression </a:t>
            </a:r>
            <a:r>
              <a:rPr lang="en-US" altLang="en-US" sz="2200">
                <a:sym typeface="Wingdings" panose="05000000000000000000" pitchFamily="2" charset="2"/>
              </a:rPr>
              <a:t></a:t>
            </a:r>
            <a:r>
              <a:rPr lang="en-US" altLang="en-US" sz="2200"/>
              <a:t> a string from an executable language that can be evaluated to produce a result</a:t>
            </a:r>
          </a:p>
          <a:p>
            <a:pPr marL="114300" indent="-114300" eaLnBrk="1" hangingPunct="1"/>
            <a:r>
              <a:rPr lang="en-US" altLang="en-US" sz="2200"/>
              <a:t> Constraints </a:t>
            </a:r>
            <a:r>
              <a:rPr lang="en-US" altLang="en-US" sz="2200">
                <a:sym typeface="Wingdings" panose="05000000000000000000" pitchFamily="2" charset="2"/>
              </a:rPr>
              <a:t></a:t>
            </a:r>
            <a:r>
              <a:rPr lang="en-US" altLang="en-US" sz="2200"/>
              <a:t> a predicate expression on an element</a:t>
            </a:r>
          </a:p>
          <a:p>
            <a:pPr marL="114300" indent="-114300" eaLnBrk="1" hangingPunct="1"/>
            <a:r>
              <a:rPr lang="en-US" altLang="en-US" sz="2200"/>
              <a:t> Comments </a:t>
            </a:r>
            <a:r>
              <a:rPr lang="en-US" altLang="en-US" sz="2200">
                <a:sym typeface="Wingdings" panose="05000000000000000000" pitchFamily="2" charset="2"/>
              </a:rPr>
              <a:t></a:t>
            </a:r>
            <a:r>
              <a:rPr lang="en-US" altLang="en-US" sz="2200"/>
              <a:t> a natural language constraint</a:t>
            </a:r>
            <a:r>
              <a:rPr lang="en-US" altLang="en-US"/>
              <a:t> </a:t>
            </a:r>
          </a:p>
          <a:p>
            <a:pPr marL="114300" indent="-114300" eaLnBrk="1" hangingPunct="1"/>
            <a:endParaRPr lang="en-US" altLang="en-US"/>
          </a:p>
          <a:p>
            <a:pPr marL="114300" indent="-114300" eaLnBrk="1" hangingPunct="1"/>
            <a:endParaRPr lang="en-US" altLang="en-US"/>
          </a:p>
          <a:p>
            <a:pPr marL="114300" indent="-114300" eaLnBrk="1" hangingPunct="1"/>
            <a:endParaRPr lang="en-US" altLang="en-US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 flipV="1">
            <a:off x="1600200" y="3886200"/>
            <a:ext cx="4953000" cy="2286000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981200" y="4114800"/>
            <a:ext cx="403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A </a:t>
            </a:r>
            <a:r>
              <a:rPr lang="en-US" altLang="en-US" sz="2400" b="1" i="1">
                <a:latin typeface="Times" panose="02020603050405020304" pitchFamily="18" charset="0"/>
              </a:rPr>
              <a:t>note</a:t>
            </a:r>
            <a:r>
              <a:rPr lang="en-US" altLang="en-US" sz="2400">
                <a:latin typeface="Times" panose="02020603050405020304" pitchFamily="18" charset="0"/>
              </a:rPr>
              <a:t> is a box with a dog eared corner. It may or may not be connected to a diagram element. It contains a textual description or explanation.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668292-7A12-4703-8C1B-B8594425260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Case Models (1) </a:t>
            </a:r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3352800" y="2133600"/>
            <a:ext cx="25908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Query weather&amp;snow forecast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3505200" y="3276600"/>
            <a:ext cx="1828800" cy="457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Book room</a:t>
            </a: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6324600" y="5638800"/>
            <a:ext cx="1981200" cy="727075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Book kids’ SB course</a:t>
            </a:r>
          </a:p>
        </p:txBody>
      </p:sp>
      <p:grpSp>
        <p:nvGrpSpPr>
          <p:cNvPr id="18440" name="Group 6"/>
          <p:cNvGrpSpPr>
            <a:grpSpLocks/>
          </p:cNvGrpSpPr>
          <p:nvPr/>
        </p:nvGrpSpPr>
        <p:grpSpPr bwMode="auto">
          <a:xfrm>
            <a:off x="914400" y="3048000"/>
            <a:ext cx="711200" cy="1246188"/>
            <a:chOff x="1272" y="2032"/>
            <a:chExt cx="448" cy="492"/>
          </a:xfrm>
        </p:grpSpPr>
        <p:grpSp>
          <p:nvGrpSpPr>
            <p:cNvPr id="18456" name="Group 7"/>
            <p:cNvGrpSpPr>
              <a:grpSpLocks/>
            </p:cNvGrpSpPr>
            <p:nvPr/>
          </p:nvGrpSpPr>
          <p:grpSpPr bwMode="auto">
            <a:xfrm>
              <a:off x="1272" y="2032"/>
              <a:ext cx="415" cy="335"/>
              <a:chOff x="1272" y="2032"/>
              <a:chExt cx="415" cy="335"/>
            </a:xfrm>
          </p:grpSpPr>
          <p:sp>
            <p:nvSpPr>
              <p:cNvPr id="18458" name="Oval 8"/>
              <p:cNvSpPr>
                <a:spLocks noChangeArrowheads="1"/>
              </p:cNvSpPr>
              <p:nvPr/>
            </p:nvSpPr>
            <p:spPr bwMode="auto">
              <a:xfrm>
                <a:off x="1384" y="2032"/>
                <a:ext cx="202" cy="11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59" name="Line 9"/>
              <p:cNvSpPr>
                <a:spLocks noChangeShapeType="1"/>
              </p:cNvSpPr>
              <p:nvPr/>
            </p:nvSpPr>
            <p:spPr bwMode="auto">
              <a:xfrm>
                <a:off x="1474" y="2143"/>
                <a:ext cx="2" cy="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10"/>
              <p:cNvSpPr>
                <a:spLocks noChangeShapeType="1"/>
              </p:cNvSpPr>
              <p:nvPr/>
            </p:nvSpPr>
            <p:spPr bwMode="auto">
              <a:xfrm>
                <a:off x="1328" y="2170"/>
                <a:ext cx="303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Freeform 11"/>
              <p:cNvSpPr>
                <a:spLocks/>
              </p:cNvSpPr>
              <p:nvPr/>
            </p:nvSpPr>
            <p:spPr bwMode="auto">
              <a:xfrm>
                <a:off x="1272" y="2242"/>
                <a:ext cx="415" cy="125"/>
              </a:xfrm>
              <a:custGeom>
                <a:avLst/>
                <a:gdLst>
                  <a:gd name="T0" fmla="*/ 0 w 37"/>
                  <a:gd name="T1" fmla="*/ 822 h 19"/>
                  <a:gd name="T2" fmla="*/ 2266 w 37"/>
                  <a:gd name="T3" fmla="*/ 0 h 19"/>
                  <a:gd name="T4" fmla="*/ 4655 w 37"/>
                  <a:gd name="T5" fmla="*/ 822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19">
                    <a:moveTo>
                      <a:pt x="0" y="19"/>
                    </a:moveTo>
                    <a:lnTo>
                      <a:pt x="18" y="0"/>
                    </a:lnTo>
                    <a:lnTo>
                      <a:pt x="37" y="19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7" name="Rectangle 12"/>
            <p:cNvSpPr>
              <a:spLocks noChangeArrowheads="1"/>
            </p:cNvSpPr>
            <p:nvPr/>
          </p:nvSpPr>
          <p:spPr bwMode="auto">
            <a:xfrm>
              <a:off x="1296" y="2400"/>
              <a:ext cx="424" cy="1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Visitor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8441" name="Line 13"/>
          <p:cNvSpPr>
            <a:spLocks noChangeShapeType="1"/>
          </p:cNvSpPr>
          <p:nvPr/>
        </p:nvSpPr>
        <p:spPr bwMode="auto">
          <a:xfrm flipH="1">
            <a:off x="1651000" y="2743200"/>
            <a:ext cx="1701800" cy="979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 flipH="1">
            <a:off x="1651000" y="3505200"/>
            <a:ext cx="1778000" cy="331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 flipH="1" flipV="1">
            <a:off x="1651000" y="3951288"/>
            <a:ext cx="1778000" cy="468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Oval 16"/>
          <p:cNvSpPr>
            <a:spLocks noChangeArrowheads="1"/>
          </p:cNvSpPr>
          <p:nvPr/>
        </p:nvSpPr>
        <p:spPr bwMode="auto">
          <a:xfrm>
            <a:off x="3581400" y="5181600"/>
            <a:ext cx="1524000" cy="6858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Cancel course</a:t>
            </a:r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 flipH="1" flipV="1">
            <a:off x="1651000" y="4067175"/>
            <a:ext cx="1930400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Oval 18"/>
          <p:cNvSpPr>
            <a:spLocks noChangeArrowheads="1"/>
          </p:cNvSpPr>
          <p:nvPr/>
        </p:nvSpPr>
        <p:spPr bwMode="auto">
          <a:xfrm>
            <a:off x="3429000" y="4038600"/>
            <a:ext cx="1981200" cy="727075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Book SB course</a:t>
            </a:r>
          </a:p>
        </p:txBody>
      </p:sp>
      <p:sp>
        <p:nvSpPr>
          <p:cNvPr id="18447" name="Oval 19"/>
          <p:cNvSpPr>
            <a:spLocks noChangeArrowheads="1"/>
          </p:cNvSpPr>
          <p:nvPr/>
        </p:nvSpPr>
        <p:spPr bwMode="auto">
          <a:xfrm>
            <a:off x="3505200" y="6096000"/>
            <a:ext cx="1447800" cy="6858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Cancel room</a:t>
            </a:r>
          </a:p>
        </p:txBody>
      </p:sp>
      <p:sp>
        <p:nvSpPr>
          <p:cNvPr id="18448" name="Oval 20"/>
          <p:cNvSpPr>
            <a:spLocks noChangeArrowheads="1"/>
          </p:cNvSpPr>
          <p:nvPr/>
        </p:nvSpPr>
        <p:spPr bwMode="auto">
          <a:xfrm>
            <a:off x="6477000" y="3352800"/>
            <a:ext cx="2133600" cy="838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Enter personal info</a:t>
            </a: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H="1" flipV="1">
            <a:off x="1676400" y="4267200"/>
            <a:ext cx="19812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2"/>
          <p:cNvSpPr>
            <a:spLocks noChangeShapeType="1"/>
          </p:cNvSpPr>
          <p:nvPr/>
        </p:nvSpPr>
        <p:spPr bwMode="auto">
          <a:xfrm flipH="1" flipV="1">
            <a:off x="4953000" y="4724400"/>
            <a:ext cx="1371600" cy="1143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23"/>
          <p:cNvSpPr txBox="1">
            <a:spLocks noChangeArrowheads="1"/>
          </p:cNvSpPr>
          <p:nvPr/>
        </p:nvSpPr>
        <p:spPr bwMode="auto">
          <a:xfrm>
            <a:off x="5391150" y="5029200"/>
            <a:ext cx="1938338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&lt;&lt;extend&gt;&gt;</a:t>
            </a:r>
            <a:br>
              <a:rPr lang="en-US" altLang="en-US" sz="1800" i="1"/>
            </a:br>
            <a:r>
              <a:rPr lang="en-US" altLang="en-US" sz="1800" i="1"/>
              <a:t> (</a:t>
            </a:r>
            <a:r>
              <a:rPr lang="en-US" altLang="en-US" sz="1800">
                <a:latin typeface="Tahoma" panose="020B0604030504040204" pitchFamily="34" charset="0"/>
              </a:rPr>
              <a:t>Enter kid’s age)</a:t>
            </a:r>
          </a:p>
        </p:txBody>
      </p:sp>
      <p:sp>
        <p:nvSpPr>
          <p:cNvPr id="18452" name="Line 24"/>
          <p:cNvSpPr>
            <a:spLocks noChangeShapeType="1"/>
          </p:cNvSpPr>
          <p:nvPr/>
        </p:nvSpPr>
        <p:spPr bwMode="auto">
          <a:xfrm>
            <a:off x="5334000" y="3505200"/>
            <a:ext cx="114300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Text Box 25"/>
          <p:cNvSpPr txBox="1">
            <a:spLocks noChangeArrowheads="1"/>
          </p:cNvSpPr>
          <p:nvPr/>
        </p:nvSpPr>
        <p:spPr bwMode="auto">
          <a:xfrm>
            <a:off x="5295900" y="3124200"/>
            <a:ext cx="14795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&lt;&lt;include&gt;&gt;</a:t>
            </a:r>
          </a:p>
        </p:txBody>
      </p:sp>
      <p:sp>
        <p:nvSpPr>
          <p:cNvPr id="18454" name="Line 26"/>
          <p:cNvSpPr>
            <a:spLocks noChangeShapeType="1"/>
          </p:cNvSpPr>
          <p:nvPr/>
        </p:nvSpPr>
        <p:spPr bwMode="auto">
          <a:xfrm flipV="1">
            <a:off x="5410200" y="3886200"/>
            <a:ext cx="1143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Text Box 27"/>
          <p:cNvSpPr txBox="1">
            <a:spLocks noChangeArrowheads="1"/>
          </p:cNvSpPr>
          <p:nvPr/>
        </p:nvSpPr>
        <p:spPr bwMode="auto">
          <a:xfrm>
            <a:off x="5467350" y="4191000"/>
            <a:ext cx="14795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&lt;&lt;include&gt;&gt;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EC1274-1D7A-4C6A-972F-F88811F0F05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Case Models (2)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sz="1800"/>
              <a:t>Use Case: Book SB course</a:t>
            </a:r>
          </a:p>
          <a:p>
            <a:pPr marL="457200" indent="-457200" eaLnBrk="1" hangingPunct="1"/>
            <a:r>
              <a:rPr lang="en-US" altLang="en-US" sz="1800"/>
              <a:t>Precond: -</a:t>
            </a:r>
          </a:p>
          <a:p>
            <a:pPr marL="457200" indent="-457200" eaLnBrk="1" hangingPunct="1"/>
            <a:r>
              <a:rPr lang="en-US" altLang="en-US" sz="1800"/>
              <a:t>Main flow:</a:t>
            </a:r>
          </a:p>
          <a:p>
            <a:pPr marL="1141413" lvl="3" indent="-457200" eaLnBrk="1" hangingPunct="1">
              <a:buFontTx/>
              <a:buAutoNum type="arabicPeriod"/>
            </a:pPr>
            <a:r>
              <a:rPr lang="en-US" altLang="en-US"/>
              <a:t>Visitor enters date</a:t>
            </a:r>
          </a:p>
          <a:p>
            <a:pPr marL="1141413" lvl="3" indent="-457200" eaLnBrk="1" hangingPunct="1">
              <a:buFontTx/>
              <a:buAutoNum type="arabicPeriod"/>
            </a:pPr>
            <a:r>
              <a:rPr lang="en-US" altLang="en-US"/>
              <a:t>Include (Enter personal info)</a:t>
            </a:r>
          </a:p>
          <a:p>
            <a:pPr marL="1141413" lvl="3" indent="-457200" eaLnBrk="1" hangingPunct="1">
              <a:buFontTx/>
              <a:buAutoNum type="arabicPeriod"/>
            </a:pPr>
            <a:r>
              <a:rPr lang="en-US" altLang="en-US"/>
              <a:t>(Enter kid’s age)</a:t>
            </a:r>
          </a:p>
          <a:p>
            <a:pPr marL="1141413" lvl="3" indent="-457200" eaLnBrk="1" hangingPunct="1">
              <a:buFontTx/>
              <a:buAutoNum type="arabicPeriod"/>
            </a:pPr>
            <a:r>
              <a:rPr lang="en-US" altLang="en-US"/>
              <a:t>Store reservation</a:t>
            </a:r>
          </a:p>
          <a:p>
            <a:pPr marL="1141413" lvl="3" indent="-457200" eaLnBrk="1" hangingPunct="1">
              <a:buFontTx/>
              <a:buAutoNum type="arabicPeriod"/>
            </a:pPr>
            <a:r>
              <a:rPr lang="en-US" altLang="en-US"/>
              <a:t>Confirm reservation to Visitor</a:t>
            </a:r>
          </a:p>
          <a:p>
            <a:pPr marL="457200" indent="-457200" eaLnBrk="1" hangingPunct="1"/>
            <a:r>
              <a:rPr lang="en-US" altLang="en-US" sz="1800"/>
              <a:t>Exceptional flow:</a:t>
            </a:r>
          </a:p>
          <a:p>
            <a:pPr marL="685800" lvl="1" indent="-457200" eaLnBrk="1" hangingPunct="1"/>
            <a:r>
              <a:rPr lang="en-US" altLang="en-US" sz="1800"/>
              <a:t>If number of course participants for specified date &gt; 8, then tell visitor so and let him choose another date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B7320C-8B4C-437D-894F-FECCD9D016C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Case Models (3)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1600"/>
              <a:t>Use Case: Book kids’ SB course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1600"/>
              <a:t>Precond: SB course is for a kid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1600"/>
              <a:t>Main flow:</a:t>
            </a:r>
          </a:p>
          <a:p>
            <a:pPr marL="1141413" lvl="3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/>
              <a:t>Enter kid’s age</a:t>
            </a:r>
          </a:p>
          <a:p>
            <a:pPr marL="1141413" lvl="3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/>
              <a:t>Store reservation</a:t>
            </a:r>
          </a:p>
          <a:p>
            <a:pPr marL="1141413" lvl="3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/>
              <a:t>Confirm reservation to Visitor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1600"/>
              <a:t>Exceptional flow:</a:t>
            </a:r>
          </a:p>
          <a:p>
            <a:pPr marL="685800" lvl="1" indent="-457200" eaLnBrk="1" hangingPunct="1">
              <a:lnSpc>
                <a:spcPct val="90000"/>
              </a:lnSpc>
            </a:pPr>
            <a:r>
              <a:rPr lang="en-US" altLang="en-US" sz="1700"/>
              <a:t>If course for specified date is adult course, then tell visitor so and let him choose another date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1600"/>
              <a:t>Exceptional flow:</a:t>
            </a:r>
          </a:p>
          <a:p>
            <a:pPr marL="685800" lvl="1" indent="-457200" eaLnBrk="1" hangingPunct="1">
              <a:lnSpc>
                <a:spcPct val="90000"/>
              </a:lnSpc>
            </a:pPr>
            <a:r>
              <a:rPr lang="en-US" altLang="en-US" sz="1700"/>
              <a:t>If course for specified date is kids’ course, and the specified age is outside the course’s age range, then tell visitor so and let him choose another date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1411</TotalTime>
  <Words>1370</Words>
  <Application>Microsoft Office PowerPoint</Application>
  <PresentationFormat>On-screen Show (4:3)</PresentationFormat>
  <Paragraphs>281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Comic Sans MS</vt:lpstr>
      <vt:lpstr>Helvetica</vt:lpstr>
      <vt:lpstr>Tahoma</vt:lpstr>
      <vt:lpstr>Times</vt:lpstr>
      <vt:lpstr>Times New Roman</vt:lpstr>
      <vt:lpstr>Wingdings</vt:lpstr>
      <vt:lpstr>Custom Design</vt:lpstr>
      <vt:lpstr>Capsules</vt:lpstr>
      <vt:lpstr>(14-3) More with UML</vt:lpstr>
      <vt:lpstr>UML as a Model</vt:lpstr>
      <vt:lpstr>Relationships in UML Models</vt:lpstr>
      <vt:lpstr>General Purpose Elements of UML</vt:lpstr>
      <vt:lpstr>Packages and Package Diagrams</vt:lpstr>
      <vt:lpstr>Expressions, Constraints, Comments, and NOTES</vt:lpstr>
      <vt:lpstr>Use Case Models (1) </vt:lpstr>
      <vt:lpstr>Use Case Models (2)</vt:lpstr>
      <vt:lpstr>Use Case Models (3) </vt:lpstr>
      <vt:lpstr>Use Case</vt:lpstr>
      <vt:lpstr>Class Diagram</vt:lpstr>
      <vt:lpstr>Class</vt:lpstr>
      <vt:lpstr>Class diagram example</vt:lpstr>
      <vt:lpstr>Sequence Diagrams</vt:lpstr>
      <vt:lpstr>Notation Example (simple version)</vt:lpstr>
      <vt:lpstr>Sequence Diagram: Larger Example</vt:lpstr>
      <vt:lpstr>Sequence Diagrams: More Details</vt:lpstr>
      <vt:lpstr>Example of a Transaction</vt:lpstr>
      <vt:lpstr>Content of Sequence Diagrams</vt:lpstr>
      <vt:lpstr>Asynchronous messages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(14-3) More with UML</dc:title>
  <dc:creator>A. O'Fallon, J. Hagemeister</dc:creator>
  <cp:lastModifiedBy>Andy O'Fallon</cp:lastModifiedBy>
  <cp:revision>209</cp:revision>
  <dcterms:created xsi:type="dcterms:W3CDTF">2004-08-17T18:03:10Z</dcterms:created>
  <dcterms:modified xsi:type="dcterms:W3CDTF">2021-04-15T18:58:00Z</dcterms:modified>
</cp:coreProperties>
</file>