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54" r:id="rId2"/>
  </p:sldMasterIdLst>
  <p:notesMasterIdLst>
    <p:notesMasterId r:id="rId30"/>
  </p:notesMasterIdLst>
  <p:handoutMasterIdLst>
    <p:handoutMasterId r:id="rId31"/>
  </p:handoutMasterIdLst>
  <p:sldIdLst>
    <p:sldId id="256" r:id="rId3"/>
    <p:sldId id="350" r:id="rId4"/>
    <p:sldId id="352" r:id="rId5"/>
    <p:sldId id="351" r:id="rId6"/>
    <p:sldId id="353" r:id="rId7"/>
    <p:sldId id="354" r:id="rId8"/>
    <p:sldId id="331" r:id="rId9"/>
    <p:sldId id="333" r:id="rId10"/>
    <p:sldId id="340" r:id="rId11"/>
    <p:sldId id="334" r:id="rId12"/>
    <p:sldId id="335" r:id="rId13"/>
    <p:sldId id="336" r:id="rId14"/>
    <p:sldId id="337" r:id="rId15"/>
    <p:sldId id="338" r:id="rId16"/>
    <p:sldId id="339" r:id="rId17"/>
    <p:sldId id="342" r:id="rId18"/>
    <p:sldId id="341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32" r:id="rId27"/>
    <p:sldId id="326" r:id="rId28"/>
    <p:sldId id="330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5E242F"/>
    <a:srgbClr val="EAEAEA"/>
    <a:srgbClr val="C26073"/>
    <a:srgbClr val="7B2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599" autoAdjust="0"/>
  </p:normalViewPr>
  <p:slideViewPr>
    <p:cSldViewPr>
      <p:cViewPr varScale="1">
        <p:scale>
          <a:sx n="65" d="100"/>
          <a:sy n="65" d="100"/>
        </p:scale>
        <p:origin x="1317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9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89A7F4B-A748-4B1E-9409-746438D66B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341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C. Hundhausen, A. O’Fallon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BE0E2E8-BC35-48DD-B68C-E6AC8BD9F8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1978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14918F-CC24-41D0-A9AD-EAD8F7CBEBB7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602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307D61-4C32-4CA0-868E-7E90EA44F5F8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60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B694DD-F7E7-4190-B668-446472F11723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1892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9BF18E-4A15-4842-A903-7E53A287B0AC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6218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60BEF0-F683-4CC6-B2D7-DF8F7395FD74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758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B08A57-40CD-4C33-9B69-2C1C914EFE6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3293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F657DC-8FD8-4AF3-889A-5198D53BDA03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6178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0D2F10-2B97-431A-AB3F-66A4F9861D47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8281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8E87D2-3387-44AF-B79F-03649A45641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4852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1577BD-97AB-4C0D-A3B5-8912C8B823A4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2053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350034-51A8-4C67-A9B0-02B5D3C5EF78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2585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FFDF62-C4A4-40C2-9E9A-997924818B69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701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9108DB-D86C-4C00-9B7B-1BD822DF6D55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9610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B4FE6B-4912-48D1-A9F4-2AC4148A3116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1377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632516-7633-48DC-970B-6279F3BF1929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961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A8F0DA-4446-4874-99CD-A7F63A1B8831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9567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FF004A-4BAF-4C13-98D3-ADC4210D2182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6180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462FBA-AF0F-4504-804D-6F8F8862AE52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302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438773-676D-4260-BDB8-402B78A8705E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12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402FC6-DBED-445E-91B5-2088559FC3C0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540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2849E9-2018-49AE-BFEE-7BAC8540B52D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164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C. Hundhausen, A. O’Fallon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DEEF6B-EFB3-441C-BCF8-CF9DBDDF7462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16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1611B-0CA5-4654-B878-C10C1275AB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73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09F3F-7D40-4DFD-98D0-99A9BF9325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28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EDBE3-6465-4FED-9FE9-4C73DC8F6D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56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146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147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4EB58D6-DFDB-40FC-96BA-B095500964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713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8A5C5-D9A8-4045-A7CA-C24E57E107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575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1CB76-32A7-45FF-9DD3-8FBB87E2CA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245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70313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828800"/>
            <a:ext cx="3770312" cy="3724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46B84-D0DD-478F-BAAC-C7CDF2534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147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1BF10-66ED-4871-9A21-19744C0B63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044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53E46-693A-4D86-A213-833B1A927E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7119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1CC01-CC32-442B-9AE6-B364E112F5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375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313B5-5680-4951-B2D2-288CF505CC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36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0A445-4868-4D84-9242-71CB2D386E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577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9019B-F06F-4965-915F-70E676F5BD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413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97B12-06E9-4800-96C3-13DC56C147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747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1981200" cy="5248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791200" cy="524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A4A76-26F8-4180-A4EC-99F195B8DF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81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8A97-9DF9-4FF2-89AA-D471E40B8E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36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7AB56-E56B-4095-B8CD-C8486EFC33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53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5A86B-E7E4-49CE-B6C3-96BDC98925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10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1216A-C29B-48DA-8182-E31E264041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23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759B7-85A3-4CEF-B0E5-B3F2EC006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34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F1EC9-D757-45D8-941A-933B11F5D1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72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4C47-17F5-4E5B-B528-A0F2B36279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86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514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D1B4EBB-435D-4E7F-9F67-F02DF81734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609600"/>
            <a:ext cx="7620000" cy="6858000"/>
            <a:chOff x="0" y="0"/>
            <a:chExt cx="4800" cy="4320"/>
          </a:xfrm>
        </p:grpSpPr>
        <p:grpSp>
          <p:nvGrpSpPr>
            <p:cNvPr id="205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1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2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5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206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36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34290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1136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6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/>
            </a:lvl1pPr>
          </a:lstStyle>
          <a:p>
            <a:pPr>
              <a:defRPr/>
            </a:pPr>
            <a:fld id="{5B70723C-9BDF-466D-9A8C-AB7C05628D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6" name="Picture 15" descr="coug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72200"/>
            <a:ext cx="762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ecs.wsu.edu/~jackrh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(2-1) Data Structures &amp; The Basics of a Linked List I</a:t>
            </a:r>
            <a:br>
              <a:rPr lang="en-US" altLang="en-US" sz="3200" dirty="0"/>
            </a:br>
            <a:endParaRPr lang="en-US" altLang="en-US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95600"/>
            <a:ext cx="4419600" cy="182245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Instructor - Andrew S. O’Fallon</a:t>
            </a:r>
          </a:p>
          <a:p>
            <a:pPr eaLnBrk="1" hangingPunct="1"/>
            <a:r>
              <a:rPr lang="en-US" altLang="en-US" sz="2400" dirty="0" err="1"/>
              <a:t>CptS</a:t>
            </a:r>
            <a:r>
              <a:rPr lang="en-US" altLang="en-US" sz="2400" dirty="0"/>
              <a:t> 122 </a:t>
            </a:r>
            <a:r>
              <a:rPr lang="en-US" altLang="en-US" sz="2400" dirty="0" smtClean="0"/>
              <a:t>(January 17, 2024)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Washington State University</a:t>
            </a:r>
          </a:p>
        </p:txBody>
      </p:sp>
      <p:pic>
        <p:nvPicPr>
          <p:cNvPr id="6148" name="Picture 5" descr="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562600"/>
            <a:ext cx="1219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98606B-A32A-44A7-9603-3D405C5D6F23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2600"/>
          </a:p>
        </p:txBody>
      </p:sp>
      <p:sp>
        <p:nvSpPr>
          <p:cNvPr id="1434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Initializing a List (1)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InitList (L) </a:t>
            </a:r>
            <a:r>
              <a:rPr lang="en-US" altLang="en-US" sz="2400"/>
              <a:t>Procedure to initialize the list L to empty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Our implementation: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void initList (Node **pList)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// Recall: we must dereference a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// pointer to retain changes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*pList = NULL;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4F6BD77-FF7B-4FDB-A6F7-1CBD993FAF68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2600"/>
          </a:p>
        </p:txBody>
      </p:sp>
      <p:sp>
        <p:nvSpPr>
          <p:cNvPr id="1638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Initializing a List (2)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The </a:t>
            </a:r>
            <a:r>
              <a:rPr lang="en-US" altLang="en-US" sz="2400">
                <a:latin typeface="Courier New" panose="02070309020205020404" pitchFamily="49" charset="0"/>
              </a:rPr>
              <a:t>initList()</a:t>
            </a:r>
            <a:r>
              <a:rPr lang="en-US" altLang="en-US" sz="2400"/>
              <a:t> function is elementary and is not always implemented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We may instead initialize the pointer to the start of the list with </a:t>
            </a:r>
            <a:r>
              <a:rPr lang="en-US" altLang="en-US" sz="2400">
                <a:latin typeface="Courier New" panose="02070309020205020404" pitchFamily="49" charset="0"/>
              </a:rPr>
              <a:t>NULL</a:t>
            </a:r>
            <a:r>
              <a:rPr lang="en-US" altLang="en-US" sz="2400"/>
              <a:t> within </a:t>
            </a:r>
            <a:r>
              <a:rPr lang="en-US" altLang="en-US" sz="2400">
                <a:latin typeface="Courier New" panose="02070309020205020404" pitchFamily="49" charset="0"/>
              </a:rPr>
              <a:t>main()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</a:t>
            </a:r>
            <a:r>
              <a:rPr lang="en-US" altLang="en-US" sz="2400">
                <a:latin typeface="Courier New" panose="02070309020205020404" pitchFamily="49" charset="0"/>
              </a:rPr>
              <a:t>int main (void)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Node *pList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…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50122B-CC98-4842-B269-B03490F47EF8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2600"/>
          </a:p>
        </p:txBody>
      </p:sp>
      <p:sp>
        <p:nvSpPr>
          <p:cNvPr id="1843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Checking for Empty List (1)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302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b="1"/>
              <a:t>ListIsEmpty (L) -&gt; b: </a:t>
            </a:r>
            <a:r>
              <a:rPr lang="en-US" altLang="en-US" sz="1800"/>
              <a:t>Boolean function to return TRUE if L is empty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Our implementation: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/>
              <a:t>	</a:t>
            </a:r>
            <a:r>
              <a:rPr lang="en-US" altLang="en-US" sz="1800">
                <a:latin typeface="Courier New" panose="02070309020205020404" pitchFamily="49" charset="0"/>
              </a:rPr>
              <a:t>int isEmpty (Node *pList)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int status = 0; // False initially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if (pList == NULL) // The list is empty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	status = 1; // True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return status;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59D7A5-A5EF-4410-BBC4-3A4890323E80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2600"/>
          </a:p>
        </p:txBody>
      </p:sp>
      <p:sp>
        <p:nvSpPr>
          <p:cNvPr id="2048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Checking for Empty List (2)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Note: we could substitute the </a:t>
            </a:r>
            <a:r>
              <a:rPr lang="en-US" altLang="en-US">
                <a:latin typeface="Courier New" panose="02070309020205020404" pitchFamily="49" charset="0"/>
              </a:rPr>
              <a:t>int</a:t>
            </a:r>
            <a:r>
              <a:rPr lang="en-US" altLang="en-US"/>
              <a:t> return type with an enumerated type such as Boolean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  <a:r>
              <a:rPr lang="en-US" altLang="en-US">
                <a:latin typeface="Courier New" panose="02070309020205020404" pitchFamily="49" charset="0"/>
              </a:rPr>
              <a:t>typedef enum boolean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	FALSE, TRUE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Courier New" panose="02070309020205020404" pitchFamily="49" charset="0"/>
              </a:rPr>
              <a:t>	} Boolean;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8C8C017-9F4C-4EB2-BB55-6888FF1666B2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2600"/>
          </a:p>
        </p:txBody>
      </p:sp>
      <p:sp>
        <p:nvSpPr>
          <p:cNvPr id="2253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Checking for Empty List (3)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/>
              <a:t>Our implementation with </a:t>
            </a:r>
            <a:r>
              <a:rPr lang="en-US" altLang="en-US" sz="1800">
                <a:latin typeface="Courier New" panose="02070309020205020404" pitchFamily="49" charset="0"/>
              </a:rPr>
              <a:t>Boolean</a:t>
            </a:r>
            <a:r>
              <a:rPr lang="en-US" altLang="en-US" sz="1800"/>
              <a:t> defined: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/>
              <a:t>	</a:t>
            </a:r>
            <a:r>
              <a:rPr lang="en-US" altLang="en-US" sz="1800">
                <a:latin typeface="Courier New" panose="02070309020205020404" pitchFamily="49" charset="0"/>
              </a:rPr>
              <a:t>Boolean isEmpty (Node *pList)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Boolean status = FALSE;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if (pList == NULL)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	status = TRUE;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return status;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3FE900-D18B-4156-9724-7FFC04DED3A6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2600"/>
          </a:p>
        </p:txBody>
      </p:sp>
      <p:sp>
        <p:nvSpPr>
          <p:cNvPr id="2458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Printing Data in List (1)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/>
              <a:t>Our implementation: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void printListIterative (Node *pList)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printf (“X -&gt; “);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while (pList != NULL)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	printf (“%c -&gt; “, pList -&gt; data);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	// Get to the next item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	pList = pList -&gt; pNext;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printf (“NULL\n”);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2741E45-9E45-42B4-9E8F-EDA20040D2E0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2600"/>
          </a:p>
        </p:txBody>
      </p:sp>
      <p:sp>
        <p:nvSpPr>
          <p:cNvPr id="2662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Printing Data in List (2)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20000" cy="3962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/>
              <a:t>Another possible implementation using </a:t>
            </a:r>
            <a:r>
              <a:rPr lang="en-US" altLang="en-US" sz="1800">
                <a:latin typeface="Courier New" panose="02070309020205020404" pitchFamily="49" charset="0"/>
              </a:rPr>
              <a:t>isEmpty():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void printListIterative (Node *pList)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printf (“X -&gt; “);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while (!isEmpty (pList))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	printf (“%c -&gt; “, pList -&gt; data);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	// Get to the next item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	pList = pList -&gt; pNext;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printf (“NULL\n”);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A32F9F-BDB8-4979-B6D5-707235AEC0C8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2600"/>
          </a:p>
        </p:txBody>
      </p:sp>
      <p:sp>
        <p:nvSpPr>
          <p:cNvPr id="2867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Printing Data in List (3)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 can determine the end of the list by searching for the </a:t>
            </a:r>
            <a:r>
              <a:rPr lang="en-US" altLang="en-US">
                <a:latin typeface="Courier New" panose="02070309020205020404" pitchFamily="49" charset="0"/>
              </a:rPr>
              <a:t>NULL</a:t>
            </a:r>
            <a:r>
              <a:rPr lang="en-US" altLang="en-US"/>
              <a:t> pointer</a:t>
            </a:r>
          </a:p>
          <a:p>
            <a:pPr eaLnBrk="1" hangingPunct="1"/>
            <a:r>
              <a:rPr lang="en-US" altLang="en-US"/>
              <a:t>If the list is initially empty, no problem, the </a:t>
            </a:r>
            <a:r>
              <a:rPr lang="en-US" altLang="en-US">
                <a:latin typeface="Courier New" panose="02070309020205020404" pitchFamily="49" charset="0"/>
              </a:rPr>
              <a:t>while()</a:t>
            </a:r>
            <a:r>
              <a:rPr lang="en-US" altLang="en-US"/>
              <a:t> loop will not execute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678A79-73AE-4367-A250-9DDB53609F27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2600"/>
          </a:p>
        </p:txBody>
      </p:sp>
      <p:sp>
        <p:nvSpPr>
          <p:cNvPr id="3072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Inserting Data at Front of List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InsertFront (L,e): </a:t>
            </a:r>
            <a:r>
              <a:rPr lang="en-US" altLang="en-US"/>
              <a:t>Procedure to insert a node with information e into L as the first node in the List; in case L is empty, make a node containing e the only node in L and the current node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E340EA-9E33-4887-BA58-44BCAB210FE5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2600"/>
          </a:p>
        </p:txBody>
      </p:sp>
      <p:sp>
        <p:nvSpPr>
          <p:cNvPr id="3277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Inserting Data at Front of List w/o Error Checking (1)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302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/>
              <a:t>Our implementation: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/>
              <a:t>	</a:t>
            </a:r>
            <a:r>
              <a:rPr lang="en-US" altLang="en-US" sz="1600">
                <a:latin typeface="Courier New" panose="02070309020205020404" pitchFamily="49" charset="0"/>
              </a:rPr>
              <a:t>void</a:t>
            </a:r>
            <a:r>
              <a:rPr lang="en-US" altLang="en-US" sz="1600"/>
              <a:t> </a:t>
            </a:r>
            <a:r>
              <a:rPr lang="en-US" altLang="en-US" sz="1600">
                <a:latin typeface="Courier New" panose="02070309020205020404" pitchFamily="49" charset="0"/>
              </a:rPr>
              <a:t>insertFront (Node **pList, char newData)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	Node *pMem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	pMem = (Node *) malloc (sizeof (Node));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	// Initialize the dynamic memory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	pMem -&gt; data = newData;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	pMem -&gt; pNext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	// Insert the new node into front of list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	pMem -&gt; pNext = *pList;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	*pList = pMem;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	}</a:t>
            </a:r>
            <a:endParaRPr lang="en-US" altLang="en-US"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Select a Data Structure?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Select a data structure as follows:</a:t>
            </a:r>
          </a:p>
          <a:p>
            <a:pPr lvl="1"/>
            <a:r>
              <a:rPr lang="en-US" altLang="en-US" dirty="0"/>
              <a:t>Analyze the problem and requirements to determine the resource constraints for the solution</a:t>
            </a:r>
          </a:p>
          <a:p>
            <a:pPr lvl="1"/>
            <a:r>
              <a:rPr lang="en-US" altLang="en-US" dirty="0"/>
              <a:t>Determine basic operations that must be supported</a:t>
            </a:r>
          </a:p>
          <a:p>
            <a:pPr lvl="2"/>
            <a:r>
              <a:rPr lang="en-US" altLang="en-US" dirty="0"/>
              <a:t>Quantify resource constraints for each operation</a:t>
            </a:r>
          </a:p>
          <a:p>
            <a:pPr lvl="1"/>
            <a:r>
              <a:rPr lang="en-US" altLang="en-US" dirty="0"/>
              <a:t>Select the data structure that best fits these requirements/constraints</a:t>
            </a:r>
          </a:p>
          <a:p>
            <a:endParaRPr lang="en-US" dirty="0"/>
          </a:p>
          <a:p>
            <a:r>
              <a:rPr lang="en-US" sz="1800" dirty="0"/>
              <a:t>Courtesy of Will Thacker, Winthrop University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A. O’Fallon, J. </a:t>
            </a:r>
            <a:r>
              <a:rPr lang="en-US" altLang="en-US" dirty="0" err="1"/>
              <a:t>Hagemeister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8A5C5-D9A8-4045-A7CA-C24E57E107D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545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6C22DD9-9BA0-4D70-8D9F-6A8C3A99C3BC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2600"/>
          </a:p>
        </p:txBody>
      </p:sp>
      <p:sp>
        <p:nvSpPr>
          <p:cNvPr id="3482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Inserting Data at Front of List w/o Error Checking (2)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3025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/>
              <a:t>Let’s define a new function which handles the dynamic allocation and initialization of a node: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Node * makeNode (char newData)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Node *pMem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pMem = (Node *) malloc (sizeof (Node));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// Initialize the dynamic memory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pMem -&gt; data = newData;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pMem -&gt; pNext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return pMem;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148F25-524C-4930-B4F9-42ED63939D28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2600"/>
          </a:p>
        </p:txBody>
      </p:sp>
      <p:sp>
        <p:nvSpPr>
          <p:cNvPr id="3686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Inserting Data at Front of List w/o Error Checking (3)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3025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Now we can reorganize our code and take advantage of the new function: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/>
              <a:t>	</a:t>
            </a:r>
            <a:r>
              <a:rPr lang="en-US" altLang="en-US" sz="1800">
                <a:latin typeface="Courier New" panose="02070309020205020404" pitchFamily="49" charset="0"/>
              </a:rPr>
              <a:t>void</a:t>
            </a:r>
            <a:r>
              <a:rPr lang="en-US" altLang="en-US" sz="1800"/>
              <a:t> </a:t>
            </a:r>
            <a:r>
              <a:rPr lang="en-US" altLang="en-US" sz="1800">
                <a:latin typeface="Courier New" panose="02070309020205020404" pitchFamily="49" charset="0"/>
              </a:rPr>
              <a:t>insertFront (Node **pList, char newData)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Node *pMem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pMem = makeNode (newData);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// Insert the new node into front of list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pMem -&gt; pNext = *pList;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*pList = pMem;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}</a:t>
            </a:r>
            <a:endParaRPr lang="en-US" altLang="en-US" sz="18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CF3D44-0831-4602-B5E0-C925928FD383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2600"/>
          </a:p>
        </p:txBody>
      </p:sp>
      <p:sp>
        <p:nvSpPr>
          <p:cNvPr id="3891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Inserting Data at Front of List w/ Error Checking (1)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3025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400"/>
              <a:t>Let’s modify our code so that we can check for dynamic memory allocation errors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400"/>
              <a:t>We’ll start with </a:t>
            </a:r>
            <a:r>
              <a:rPr lang="en-US" altLang="en-US" sz="1400">
                <a:latin typeface="Courier New" panose="02070309020205020404" pitchFamily="49" charset="0"/>
              </a:rPr>
              <a:t>makeNode():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Node * makeNode (char newData)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Node *pMem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pMem = (Node *) malloc (sizeof (Node));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if (pMem != NULL)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	// Initialize the dynamic memory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	pMem -&gt; data = newData;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	pMem -&gt; pNext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}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// Otherwise no memory is available; could use else, but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// it’s not necessary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	return pMem;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400">
                <a:latin typeface="Courier New" panose="02070309020205020404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AE460D-DCDA-4F97-90D8-36E90182C5CE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2600"/>
          </a:p>
        </p:txBody>
      </p:sp>
      <p:sp>
        <p:nvSpPr>
          <p:cNvPr id="4096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Inserting Data at Front of List w/ Error Checking (2)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6962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600"/>
              <a:t>Now let’s add some error checking to </a:t>
            </a:r>
            <a:r>
              <a:rPr lang="en-US" altLang="en-US" sz="1600">
                <a:latin typeface="Courier New" panose="02070309020205020404" pitchFamily="49" charset="0"/>
              </a:rPr>
              <a:t>insertFront():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/>
              <a:t>	</a:t>
            </a:r>
            <a:r>
              <a:rPr lang="en-US" altLang="en-US" sz="1200">
                <a:latin typeface="Courier New" panose="02070309020205020404" pitchFamily="49" charset="0"/>
              </a:rPr>
              <a:t>void</a:t>
            </a:r>
            <a:r>
              <a:rPr lang="en-US" altLang="en-US" sz="1200"/>
              <a:t> </a:t>
            </a:r>
            <a:r>
              <a:rPr lang="en-US" altLang="en-US" sz="1200">
                <a:latin typeface="Courier New" panose="02070309020205020404" pitchFamily="49" charset="0"/>
              </a:rPr>
              <a:t>insertFront (Node **pList, char newData)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Node *pMem = NULL;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pMem = makeNode (newData);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if (pMem != NULL) // Memory was available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	// Insert the new node into front of list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	pMem -&gt; pNext = *pList;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	*pList = pMem;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else // Can’t allocate anymore dynamic memory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{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    printf (“WARNING: No memory is available for data insertion!\n”)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200">
                <a:latin typeface="Courier New" panose="02070309020205020404" pitchFamily="49" charset="0"/>
              </a:rPr>
              <a:t>	}</a:t>
            </a:r>
            <a:endParaRPr lang="en-US" altLang="en-US" sz="12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6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23266D-8EFE-4472-9BD6-568F4C75497D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2600"/>
          </a:p>
        </p:txBody>
      </p:sp>
      <p:sp>
        <p:nvSpPr>
          <p:cNvPr id="4301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Closing Thoughts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Can you build a driver program to test these functions?</a:t>
            </a:r>
          </a:p>
          <a:p>
            <a:pPr eaLnBrk="1" hangingPunct="1"/>
            <a:r>
              <a:rPr lang="en-US" altLang="en-US"/>
              <a:t>Is it possible to return a </a:t>
            </a:r>
            <a:r>
              <a:rPr lang="en-US" altLang="en-US">
                <a:latin typeface="Courier New" panose="02070309020205020404" pitchFamily="49" charset="0"/>
              </a:rPr>
              <a:t>Boolean</a:t>
            </a:r>
            <a:r>
              <a:rPr lang="en-US" altLang="en-US"/>
              <a:t> for </a:t>
            </a:r>
            <a:r>
              <a:rPr lang="en-US" altLang="en-US">
                <a:latin typeface="Courier New" panose="02070309020205020404" pitchFamily="49" charset="0"/>
              </a:rPr>
              <a:t>insertFront()</a:t>
            </a:r>
            <a:r>
              <a:rPr lang="en-US" altLang="en-US"/>
              <a:t> to indicate a memory allocation error, where TRUE means error and FALSE means no error?</a:t>
            </a:r>
          </a:p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insertFront()</a:t>
            </a:r>
            <a:r>
              <a:rPr lang="en-US" altLang="en-US"/>
              <a:t> will be seen again with a Stack data structure…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4C83CB-A41B-4BE9-992A-DE28CA7FBE36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2600"/>
          </a:p>
        </p:txBody>
      </p:sp>
      <p:sp>
        <p:nvSpPr>
          <p:cNvPr id="4506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Next Lecture…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Continue our discussion and implementation of linked lists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D9FC95-609E-45BC-889E-E4D25CD8968B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2600"/>
          </a:p>
        </p:txBody>
      </p:sp>
      <p:sp>
        <p:nvSpPr>
          <p:cNvPr id="4710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References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P.J. </a:t>
            </a:r>
            <a:r>
              <a:rPr lang="en-US" altLang="en-US" dirty="0" err="1"/>
              <a:t>Deitel</a:t>
            </a:r>
            <a:r>
              <a:rPr lang="en-US" altLang="en-US" dirty="0"/>
              <a:t> &amp; H.M. </a:t>
            </a:r>
            <a:r>
              <a:rPr lang="en-US" altLang="en-US" dirty="0" err="1"/>
              <a:t>Deitel</a:t>
            </a:r>
            <a:r>
              <a:rPr lang="en-US" altLang="en-US"/>
              <a:t>, </a:t>
            </a:r>
            <a:r>
              <a:rPr lang="en-US" altLang="en-US" i="1"/>
              <a:t>C: How to Program</a:t>
            </a:r>
            <a:r>
              <a:rPr lang="en-US" altLang="en-US"/>
              <a:t> (8th </a:t>
            </a:r>
            <a:r>
              <a:rPr lang="en-US" altLang="en-US" dirty="0"/>
              <a:t>ed.), Prentice Hall</a:t>
            </a:r>
            <a:r>
              <a:rPr lang="en-US" altLang="en-US"/>
              <a:t>, 2017</a:t>
            </a:r>
            <a:endParaRPr lang="en-US" altLang="en-US" dirty="0"/>
          </a:p>
          <a:p>
            <a:pPr eaLnBrk="1" hangingPunct="1"/>
            <a:r>
              <a:rPr lang="en-US" altLang="en-US" dirty="0"/>
              <a:t>J.R. </a:t>
            </a:r>
            <a:r>
              <a:rPr lang="en-US" altLang="en-US" dirty="0" err="1"/>
              <a:t>Hanly</a:t>
            </a:r>
            <a:r>
              <a:rPr lang="en-US" altLang="en-US" dirty="0"/>
              <a:t> &amp; E.B. </a:t>
            </a:r>
            <a:r>
              <a:rPr lang="en-US" altLang="en-US" dirty="0" err="1"/>
              <a:t>Koffman</a:t>
            </a:r>
            <a:r>
              <a:rPr lang="en-US" altLang="en-US" dirty="0"/>
              <a:t>, </a:t>
            </a:r>
            <a:r>
              <a:rPr lang="en-US" altLang="en-US" i="1" dirty="0"/>
              <a:t>Problem Solving and Program Design in C (7</a:t>
            </a:r>
            <a:r>
              <a:rPr lang="en-US" altLang="en-US" i="1" baseline="30000" dirty="0"/>
              <a:t>th</a:t>
            </a:r>
            <a:r>
              <a:rPr lang="en-US" altLang="en-US" i="1" dirty="0"/>
              <a:t> Ed.)</a:t>
            </a:r>
            <a:r>
              <a:rPr lang="en-US" altLang="en-US" dirty="0"/>
              <a:t>, Addison-Wesley, 2013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DFA21D-8AEB-4D7E-AD4A-1678A9AE7313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2600"/>
          </a:p>
        </p:txBody>
      </p:sp>
      <p:sp>
        <p:nvSpPr>
          <p:cNvPr id="4915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Collaborators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hlinkClick r:id="rId3"/>
              </a:rPr>
              <a:t>Jack Hagemeister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Select a Data Structure?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Questions that must be considered:</a:t>
            </a:r>
          </a:p>
          <a:p>
            <a:pPr lvl="1"/>
            <a:r>
              <a:rPr lang="en-US" altLang="en-US" dirty="0"/>
              <a:t>Is the data inserted into the structure at the beginning or the end? Or are insertions interspersed with other operations?</a:t>
            </a:r>
          </a:p>
          <a:p>
            <a:pPr lvl="1"/>
            <a:r>
              <a:rPr lang="en-US" altLang="en-US" dirty="0"/>
              <a:t>Can data be deleted?</a:t>
            </a:r>
          </a:p>
          <a:p>
            <a:pPr lvl="1"/>
            <a:r>
              <a:rPr lang="en-US" altLang="en-US" dirty="0"/>
              <a:t>Is the data processed in some well-defined order, or is random access allowed?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r>
              <a:rPr lang="en-US" sz="1800" dirty="0"/>
              <a:t>Courtesy of Will Thacker, Winthrop University</a:t>
            </a:r>
          </a:p>
          <a:p>
            <a:pPr marL="457200" lvl="1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A. O’Fallon, J. </a:t>
            </a:r>
            <a:r>
              <a:rPr lang="en-US" altLang="en-US" dirty="0" err="1"/>
              <a:t>Hagemeister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8A5C5-D9A8-4045-A7CA-C24E57E107D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145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Considerations for Data Structures?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Each data structure has costs and benefits</a:t>
            </a:r>
          </a:p>
          <a:p>
            <a:r>
              <a:rPr lang="en-US" altLang="en-US" dirty="0"/>
              <a:t>Rarely is one data structure better than another in all situations</a:t>
            </a:r>
          </a:p>
          <a:p>
            <a:r>
              <a:rPr lang="en-US" altLang="en-US" dirty="0"/>
              <a:t>A data structure requires:</a:t>
            </a:r>
          </a:p>
          <a:p>
            <a:pPr lvl="1"/>
            <a:r>
              <a:rPr lang="en-US" altLang="en-US" dirty="0"/>
              <a:t>Space for each data item it stores,</a:t>
            </a:r>
          </a:p>
          <a:p>
            <a:pPr lvl="1"/>
            <a:r>
              <a:rPr lang="en-US" altLang="en-US" dirty="0"/>
              <a:t>Time to perform each basic operation,</a:t>
            </a:r>
          </a:p>
          <a:p>
            <a:pPr lvl="1"/>
            <a:r>
              <a:rPr lang="en-US" altLang="en-US" dirty="0"/>
              <a:t>Programming effort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r>
              <a:rPr lang="en-US" sz="1800" dirty="0"/>
              <a:t>Courtesy of Will Thacker, Winthrop University</a:t>
            </a:r>
          </a:p>
          <a:p>
            <a:pPr lvl="1"/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8A5C5-D9A8-4045-A7CA-C24E57E107D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723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Considerations for Data Structures?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Each problem has constraints on available time and space</a:t>
            </a:r>
          </a:p>
          <a:p>
            <a:r>
              <a:rPr lang="en-US" altLang="en-US" dirty="0"/>
              <a:t>Only after a careful analysis of problem characteristics can we know the best data structure for the task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800" dirty="0"/>
              <a:t>Courtesy of Will Thacker, Winthrop University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8A5C5-D9A8-4045-A7CA-C24E57E107D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47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List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A. O’Fallon, J. Hagemeister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8A5C5-D9A8-4045-A7CA-C24E57E107D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8100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9A5B27-12A5-4397-A934-56BFAC576867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2600"/>
          </a:p>
        </p:txBody>
      </p:sp>
      <p:sp>
        <p:nvSpPr>
          <p:cNvPr id="819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Definition of Linked List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 finite sequence of nodes, where each node may be only accessed sequentially (through links or pointers), starting from the first node</a:t>
            </a:r>
          </a:p>
          <a:p>
            <a:pPr eaLnBrk="1" hangingPunct="1"/>
            <a:r>
              <a:rPr lang="en-US" altLang="en-US" dirty="0"/>
              <a:t>It is also defined as a linear collection of self-referential structures connected by pointers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E6AC49-EA17-4F08-A04C-E4B37B4AC423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2600"/>
          </a:p>
        </p:txBody>
      </p:sp>
      <p:sp>
        <p:nvSpPr>
          <p:cNvPr id="1024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Conventions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uppercase first character of a function name indicates that we are referencing the List ADT operation</a:t>
            </a:r>
          </a:p>
          <a:p>
            <a:pPr eaLnBrk="1" hangingPunct="1"/>
            <a:r>
              <a:rPr lang="en-US" altLang="en-US"/>
              <a:t>A lowercase first character of a function indicates our implementation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A. O’Fallon, J. Hagemeister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293B9B1-19FE-49FD-9F1A-FE662F2B8AE1}" type="slidenum">
              <a:rPr lang="en-US" altLang="en-US" sz="26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2600"/>
          </a:p>
        </p:txBody>
      </p:sp>
      <p:sp>
        <p:nvSpPr>
          <p:cNvPr id="1229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Struct Node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For these examples, we’ll use the following definition for </a:t>
            </a:r>
            <a:r>
              <a:rPr lang="en-US" altLang="en-US" sz="2400">
                <a:latin typeface="Courier New" panose="02070309020205020404" pitchFamily="49" charset="0"/>
              </a:rPr>
              <a:t>Node: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typedef struct node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char data;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// self-referential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	struct node *pNext;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>
                <a:latin typeface="Courier New" panose="02070309020205020404" pitchFamily="49" charset="0"/>
              </a:rPr>
              <a:t>	} Node;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psules">
  <a:themeElements>
    <a:clrScheme name="Capsules 13">
      <a:dk1>
        <a:srgbClr val="8A002E"/>
      </a:dk1>
      <a:lt1>
        <a:srgbClr val="FFFFFF"/>
      </a:lt1>
      <a:dk2>
        <a:srgbClr val="960032"/>
      </a:dk2>
      <a:lt2>
        <a:srgbClr val="666699"/>
      </a:lt2>
      <a:accent1>
        <a:srgbClr val="33CCCC"/>
      </a:accent1>
      <a:accent2>
        <a:srgbClr val="DDDDDD"/>
      </a:accent2>
      <a:accent3>
        <a:srgbClr val="FFFFFF"/>
      </a:accent3>
      <a:accent4>
        <a:srgbClr val="750026"/>
      </a:accent4>
      <a:accent5>
        <a:srgbClr val="ADE2E2"/>
      </a:accent5>
      <a:accent6>
        <a:srgbClr val="C8C8C8"/>
      </a:accent6>
      <a:hlink>
        <a:srgbClr val="86002D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1">
        <a:dk1>
          <a:srgbClr val="990033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2002A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2">
        <a:dk1>
          <a:srgbClr val="A50021"/>
        </a:dk1>
        <a:lt1>
          <a:srgbClr val="FFFFFF"/>
        </a:lt1>
        <a:dk2>
          <a:srgbClr val="990033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8C001B"/>
        </a:accent4>
        <a:accent5>
          <a:srgbClr val="ADE2E2"/>
        </a:accent5>
        <a:accent6>
          <a:srgbClr val="C8C8C8"/>
        </a:accent6>
        <a:hlink>
          <a:srgbClr val="990033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3">
        <a:dk1>
          <a:srgbClr val="8A002E"/>
        </a:dk1>
        <a:lt1>
          <a:srgbClr val="FFFFFF"/>
        </a:lt1>
        <a:dk2>
          <a:srgbClr val="960032"/>
        </a:dk2>
        <a:lt2>
          <a:srgbClr val="666699"/>
        </a:lt2>
        <a:accent1>
          <a:srgbClr val="33CCCC"/>
        </a:accent1>
        <a:accent2>
          <a:srgbClr val="DDDDDD"/>
        </a:accent2>
        <a:accent3>
          <a:srgbClr val="FFFFFF"/>
        </a:accent3>
        <a:accent4>
          <a:srgbClr val="750026"/>
        </a:accent4>
        <a:accent5>
          <a:srgbClr val="ADE2E2"/>
        </a:accent5>
        <a:accent6>
          <a:srgbClr val="C8C8C8"/>
        </a:accent6>
        <a:hlink>
          <a:srgbClr val="86002D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8240</TotalTime>
  <Words>1186</Words>
  <Application>Microsoft Office PowerPoint</Application>
  <PresentationFormat>On-screen Show (4:3)</PresentationFormat>
  <Paragraphs>336</Paragraphs>
  <Slides>27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Courier New</vt:lpstr>
      <vt:lpstr>Times New Roman</vt:lpstr>
      <vt:lpstr>Wingdings</vt:lpstr>
      <vt:lpstr>Custom Design</vt:lpstr>
      <vt:lpstr>Capsules</vt:lpstr>
      <vt:lpstr>(2-1) Data Structures &amp; The Basics of a Linked List I </vt:lpstr>
      <vt:lpstr>How do we Select a Data Structure? (1)</vt:lpstr>
      <vt:lpstr>How do we Select a Data Structure? (2)</vt:lpstr>
      <vt:lpstr>Other Considerations for Data Structures? (1)</vt:lpstr>
      <vt:lpstr>Other Considerations for Data Structures? (2)</vt:lpstr>
      <vt:lpstr>The List ADT</vt:lpstr>
      <vt:lpstr>Definition of Linked List</vt:lpstr>
      <vt:lpstr>Conventions</vt:lpstr>
      <vt:lpstr>Struct Node</vt:lpstr>
      <vt:lpstr>Initializing a List (1)</vt:lpstr>
      <vt:lpstr>Initializing a List (2)</vt:lpstr>
      <vt:lpstr>Checking for Empty List (1)</vt:lpstr>
      <vt:lpstr>Checking for Empty List (2)</vt:lpstr>
      <vt:lpstr>Checking for Empty List (3)</vt:lpstr>
      <vt:lpstr>Printing Data in List (1)</vt:lpstr>
      <vt:lpstr>Printing Data in List (2)</vt:lpstr>
      <vt:lpstr>Printing Data in List (3)</vt:lpstr>
      <vt:lpstr>Inserting Data at Front of List</vt:lpstr>
      <vt:lpstr>Inserting Data at Front of List w/o Error Checking (1)</vt:lpstr>
      <vt:lpstr>Inserting Data at Front of List w/o Error Checking (2)</vt:lpstr>
      <vt:lpstr>Inserting Data at Front of List w/o Error Checking (3)</vt:lpstr>
      <vt:lpstr>Inserting Data at Front of List w/ Error Checking (1)</vt:lpstr>
      <vt:lpstr>Inserting Data at Front of List w/ Error Checking (2)</vt:lpstr>
      <vt:lpstr>Closing Thoughts</vt:lpstr>
      <vt:lpstr>Next Lecture…</vt:lpstr>
      <vt:lpstr>References</vt:lpstr>
      <vt:lpstr>Collaborators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(2-1) Data Structures &amp; The Basics of a Linked List I</dc:title>
  <dc:creator>A. O'Fallon, J. Hagemeister</dc:creator>
  <cp:lastModifiedBy>O'Fallon, Andrew Steven</cp:lastModifiedBy>
  <cp:revision>225</cp:revision>
  <dcterms:created xsi:type="dcterms:W3CDTF">2004-08-17T18:03:10Z</dcterms:created>
  <dcterms:modified xsi:type="dcterms:W3CDTF">2024-01-16T20:08:32Z</dcterms:modified>
</cp:coreProperties>
</file>