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  <p:sldMasterId id="2147483654" r:id="rId2"/>
  </p:sldMasterIdLst>
  <p:notesMasterIdLst>
    <p:notesMasterId r:id="rId40"/>
  </p:notesMasterIdLst>
  <p:handoutMasterIdLst>
    <p:handoutMasterId r:id="rId41"/>
  </p:handoutMasterIdLst>
  <p:sldIdLst>
    <p:sldId id="256" r:id="rId3"/>
    <p:sldId id="331" r:id="rId4"/>
    <p:sldId id="355" r:id="rId5"/>
    <p:sldId id="358" r:id="rId6"/>
    <p:sldId id="357" r:id="rId7"/>
    <p:sldId id="356" r:id="rId8"/>
    <p:sldId id="360" r:id="rId9"/>
    <p:sldId id="361" r:id="rId10"/>
    <p:sldId id="362" r:id="rId11"/>
    <p:sldId id="363" r:id="rId12"/>
    <p:sldId id="364" r:id="rId13"/>
    <p:sldId id="365" r:id="rId14"/>
    <p:sldId id="366" r:id="rId15"/>
    <p:sldId id="359" r:id="rId16"/>
    <p:sldId id="350" r:id="rId17"/>
    <p:sldId id="340" r:id="rId18"/>
    <p:sldId id="334" r:id="rId19"/>
    <p:sldId id="335" r:id="rId20"/>
    <p:sldId id="336" r:id="rId21"/>
    <p:sldId id="337" r:id="rId22"/>
    <p:sldId id="338" r:id="rId23"/>
    <p:sldId id="339" r:id="rId24"/>
    <p:sldId id="342" r:id="rId25"/>
    <p:sldId id="343" r:id="rId26"/>
    <p:sldId id="344" r:id="rId27"/>
    <p:sldId id="345" r:id="rId28"/>
    <p:sldId id="346" r:id="rId29"/>
    <p:sldId id="347" r:id="rId30"/>
    <p:sldId id="348" r:id="rId31"/>
    <p:sldId id="351" r:id="rId32"/>
    <p:sldId id="352" r:id="rId33"/>
    <p:sldId id="353" r:id="rId34"/>
    <p:sldId id="354" r:id="rId35"/>
    <p:sldId id="349" r:id="rId36"/>
    <p:sldId id="332" r:id="rId37"/>
    <p:sldId id="326" r:id="rId38"/>
    <p:sldId id="330" r:id="rId3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5E242F"/>
    <a:srgbClr val="EAEAEA"/>
    <a:srgbClr val="C26073"/>
    <a:srgbClr val="7B25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599" autoAdjust="0"/>
  </p:normalViewPr>
  <p:slideViewPr>
    <p:cSldViewPr>
      <p:cViewPr varScale="1">
        <p:scale>
          <a:sx n="65" d="100"/>
          <a:sy n="65" d="100"/>
        </p:scale>
        <p:origin x="1323" y="3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3" d="100"/>
          <a:sy n="93" d="100"/>
        </p:scale>
        <p:origin x="-91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0" Type="http://schemas.openxmlformats.org/officeDocument/2006/relationships/slide" Target="slides/slide18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r>
              <a:rPr lang="en-US" altLang="en-US"/>
              <a:t>C. Hundhausen, A. O’Fallon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FED6DAB-4DEB-49C1-85A3-1677989F0E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22758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r>
              <a:rPr lang="en-US" altLang="en-US"/>
              <a:t>C. Hundhausen, A. O’Fallon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B6755AC-7E36-4D97-BE68-AD2DAC9165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113572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/>
              <a:t>C. Hundhausen, A. O’Fallon</a:t>
            </a:r>
          </a:p>
        </p:txBody>
      </p:sp>
      <p:sp>
        <p:nvSpPr>
          <p:cNvPr id="71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CA21EC1-94B7-44B1-84DD-35F9D361C16D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347172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/>
              <a:t>C. Hundhausen, A. O’Fallon</a:t>
            </a:r>
          </a:p>
        </p:txBody>
      </p:sp>
      <p:sp>
        <p:nvSpPr>
          <p:cNvPr id="2560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B4A2AD9-4B7D-4CAB-9639-B07D925F5557}" type="slidenum">
              <a:rPr lang="en-US" altLang="en-US" smtClean="0"/>
              <a:pPr/>
              <a:t>22</a:t>
            </a:fld>
            <a:endParaRPr lang="en-US" altLang="en-US" smtClean="0"/>
          </a:p>
        </p:txBody>
      </p:sp>
      <p:sp>
        <p:nvSpPr>
          <p:cNvPr id="256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259924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/>
              <a:t>C. Hundhausen, A. O’Fallon</a:t>
            </a:r>
          </a:p>
        </p:txBody>
      </p:sp>
      <p:sp>
        <p:nvSpPr>
          <p:cNvPr id="2765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642EE6A-1D7E-4197-9052-45A2E03F2AA1}" type="slidenum">
              <a:rPr lang="en-US" altLang="en-US" smtClean="0"/>
              <a:pPr/>
              <a:t>23</a:t>
            </a:fld>
            <a:endParaRPr lang="en-US" altLang="en-US" smtClean="0"/>
          </a:p>
        </p:txBody>
      </p:sp>
      <p:sp>
        <p:nvSpPr>
          <p:cNvPr id="276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879190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/>
              <a:t>C. Hundhausen, A. O’Fallon</a:t>
            </a:r>
          </a:p>
        </p:txBody>
      </p:sp>
      <p:sp>
        <p:nvSpPr>
          <p:cNvPr id="296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8E177C6-93F6-430A-8845-74C9047E623B}" type="slidenum">
              <a:rPr lang="en-US" altLang="en-US" smtClean="0"/>
              <a:pPr/>
              <a:t>24</a:t>
            </a:fld>
            <a:endParaRPr lang="en-US" altLang="en-US" smtClean="0"/>
          </a:p>
        </p:txBody>
      </p:sp>
      <p:sp>
        <p:nvSpPr>
          <p:cNvPr id="297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980284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/>
              <a:t>C. Hundhausen, A. O’Fallon</a:t>
            </a:r>
          </a:p>
        </p:txBody>
      </p:sp>
      <p:sp>
        <p:nvSpPr>
          <p:cNvPr id="3174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993A420-7DE9-4347-A932-4E46B2696D52}" type="slidenum">
              <a:rPr lang="en-US" altLang="en-US" smtClean="0"/>
              <a:pPr/>
              <a:t>25</a:t>
            </a:fld>
            <a:endParaRPr lang="en-US" altLang="en-US" smtClean="0"/>
          </a:p>
        </p:txBody>
      </p:sp>
      <p:sp>
        <p:nvSpPr>
          <p:cNvPr id="317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186754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/>
              <a:t>C. Hundhausen, A. O’Fallon</a:t>
            </a:r>
          </a:p>
        </p:txBody>
      </p:sp>
      <p:sp>
        <p:nvSpPr>
          <p:cNvPr id="3379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0A21863-1F3E-4D55-9AB1-158FDC541440}" type="slidenum">
              <a:rPr lang="en-US" altLang="en-US" smtClean="0"/>
              <a:pPr/>
              <a:t>26</a:t>
            </a:fld>
            <a:endParaRPr lang="en-US" altLang="en-US" smtClean="0"/>
          </a:p>
        </p:txBody>
      </p:sp>
      <p:sp>
        <p:nvSpPr>
          <p:cNvPr id="337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009994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/>
              <a:t>C. Hundhausen, A. O’Fallon</a:t>
            </a:r>
          </a:p>
        </p:txBody>
      </p:sp>
      <p:sp>
        <p:nvSpPr>
          <p:cNvPr id="3584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43F263A-B549-49A2-822C-AB6954661462}" type="slidenum">
              <a:rPr lang="en-US" altLang="en-US" smtClean="0"/>
              <a:pPr/>
              <a:t>27</a:t>
            </a:fld>
            <a:endParaRPr lang="en-US" altLang="en-US" smtClean="0"/>
          </a:p>
        </p:txBody>
      </p:sp>
      <p:sp>
        <p:nvSpPr>
          <p:cNvPr id="358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203531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/>
              <a:t>C. Hundhausen, A. O’Fallon</a:t>
            </a:r>
          </a:p>
        </p:txBody>
      </p:sp>
      <p:sp>
        <p:nvSpPr>
          <p:cNvPr id="3789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5E731FF-6210-4AB5-AD95-DDD86E2A3774}" type="slidenum">
              <a:rPr lang="en-US" altLang="en-US" smtClean="0"/>
              <a:pPr/>
              <a:t>28</a:t>
            </a:fld>
            <a:endParaRPr lang="en-US" altLang="en-US" smtClean="0"/>
          </a:p>
        </p:txBody>
      </p:sp>
      <p:sp>
        <p:nvSpPr>
          <p:cNvPr id="378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948522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/>
              <a:t>C. Hundhausen, A. O’Fallon</a:t>
            </a:r>
          </a:p>
        </p:txBody>
      </p:sp>
      <p:sp>
        <p:nvSpPr>
          <p:cNvPr id="3993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C7AABAF-5A44-46DC-946C-FFA418D7E1E0}" type="slidenum">
              <a:rPr lang="en-US" altLang="en-US" smtClean="0"/>
              <a:pPr/>
              <a:t>29</a:t>
            </a:fld>
            <a:endParaRPr lang="en-US" altLang="en-US" smtClean="0"/>
          </a:p>
        </p:txBody>
      </p:sp>
      <p:sp>
        <p:nvSpPr>
          <p:cNvPr id="399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312474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/>
              <a:t>C. Hundhausen, A. O’Fallon</a:t>
            </a:r>
          </a:p>
        </p:txBody>
      </p:sp>
      <p:sp>
        <p:nvSpPr>
          <p:cNvPr id="419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3431661-70E1-488B-AB40-5D7907332602}" type="slidenum">
              <a:rPr lang="en-US" altLang="en-US" smtClean="0"/>
              <a:pPr/>
              <a:t>30</a:t>
            </a:fld>
            <a:endParaRPr lang="en-US" altLang="en-US" smtClean="0"/>
          </a:p>
        </p:txBody>
      </p:sp>
      <p:sp>
        <p:nvSpPr>
          <p:cNvPr id="419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701351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/>
              <a:t>C. Hundhausen, A. O’Fallon</a:t>
            </a:r>
          </a:p>
        </p:txBody>
      </p:sp>
      <p:sp>
        <p:nvSpPr>
          <p:cNvPr id="4403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72401D9-7733-4204-9C14-5630A5915DE2}" type="slidenum">
              <a:rPr lang="en-US" altLang="en-US" smtClean="0"/>
              <a:pPr/>
              <a:t>31</a:t>
            </a:fld>
            <a:endParaRPr lang="en-US" altLang="en-US" smtClean="0"/>
          </a:p>
        </p:txBody>
      </p:sp>
      <p:sp>
        <p:nvSpPr>
          <p:cNvPr id="440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495180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/>
              <a:t>C. Hundhausen, A. O’Fallon</a:t>
            </a:r>
          </a:p>
        </p:txBody>
      </p:sp>
      <p:sp>
        <p:nvSpPr>
          <p:cNvPr id="921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7C6BB61-F52A-46B5-899D-FBEE0C8F00FE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  <p:sp>
        <p:nvSpPr>
          <p:cNvPr id="92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366245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/>
              <a:t>C. Hundhausen, A. O’Fallon</a:t>
            </a:r>
          </a:p>
        </p:txBody>
      </p:sp>
      <p:sp>
        <p:nvSpPr>
          <p:cNvPr id="460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A70BB2C-FF86-4D5F-B556-129FD8D0869E}" type="slidenum">
              <a:rPr lang="en-US" altLang="en-US" smtClean="0"/>
              <a:pPr/>
              <a:t>32</a:t>
            </a:fld>
            <a:endParaRPr lang="en-US" altLang="en-US" smtClean="0"/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5114822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/>
              <a:t>C. Hundhausen, A. O’Fallon</a:t>
            </a:r>
          </a:p>
        </p:txBody>
      </p:sp>
      <p:sp>
        <p:nvSpPr>
          <p:cNvPr id="481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05E4907-4E84-4647-BD1A-D74E3DA76A10}" type="slidenum">
              <a:rPr lang="en-US" altLang="en-US" smtClean="0"/>
              <a:pPr/>
              <a:t>33</a:t>
            </a:fld>
            <a:endParaRPr lang="en-US" altLang="en-US" smtClean="0"/>
          </a:p>
        </p:txBody>
      </p:sp>
      <p:sp>
        <p:nvSpPr>
          <p:cNvPr id="481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4960312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/>
              <a:t>C. Hundhausen, A. O’Fallon</a:t>
            </a:r>
          </a:p>
        </p:txBody>
      </p:sp>
      <p:sp>
        <p:nvSpPr>
          <p:cNvPr id="5017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1DB5119-CF9B-46BB-8636-192EE955D963}" type="slidenum">
              <a:rPr lang="en-US" altLang="en-US" smtClean="0"/>
              <a:pPr/>
              <a:t>34</a:t>
            </a:fld>
            <a:endParaRPr lang="en-US" altLang="en-US" smtClean="0"/>
          </a:p>
        </p:txBody>
      </p:sp>
      <p:sp>
        <p:nvSpPr>
          <p:cNvPr id="501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2472010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/>
              <a:t>C. Hundhausen, A. O’Fallon</a:t>
            </a:r>
          </a:p>
        </p:txBody>
      </p:sp>
      <p:sp>
        <p:nvSpPr>
          <p:cNvPr id="5222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F5E3144-F890-4608-A105-FA186D09E28B}" type="slidenum">
              <a:rPr lang="en-US" altLang="en-US" smtClean="0"/>
              <a:pPr/>
              <a:t>35</a:t>
            </a:fld>
            <a:endParaRPr lang="en-US" altLang="en-US" smtClean="0"/>
          </a:p>
        </p:txBody>
      </p:sp>
      <p:sp>
        <p:nvSpPr>
          <p:cNvPr id="522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2062506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/>
              <a:t>C. Hundhausen, A. O’Fallon</a:t>
            </a:r>
          </a:p>
        </p:txBody>
      </p:sp>
      <p:sp>
        <p:nvSpPr>
          <p:cNvPr id="5427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80FD686-9C13-4848-8969-4FACC5F91720}" type="slidenum">
              <a:rPr lang="en-US" altLang="en-US" smtClean="0"/>
              <a:pPr/>
              <a:t>36</a:t>
            </a:fld>
            <a:endParaRPr lang="en-US" altLang="en-US" smtClean="0"/>
          </a:p>
        </p:txBody>
      </p:sp>
      <p:sp>
        <p:nvSpPr>
          <p:cNvPr id="542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7089174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/>
              <a:t>C. Hundhausen, A. O’Fallon</a:t>
            </a:r>
          </a:p>
        </p:txBody>
      </p:sp>
      <p:sp>
        <p:nvSpPr>
          <p:cNvPr id="5632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E9C5601-CD3A-452C-8C2E-7FF2931D0340}" type="slidenum">
              <a:rPr lang="en-US" altLang="en-US" smtClean="0"/>
              <a:pPr/>
              <a:t>37</a:t>
            </a:fld>
            <a:endParaRPr lang="en-US" altLang="en-US" smtClean="0"/>
          </a:p>
        </p:txBody>
      </p:sp>
      <p:sp>
        <p:nvSpPr>
          <p:cNvPr id="563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214635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/>
              <a:t>C. Hundhausen, A. O’Fallon</a:t>
            </a:r>
          </a:p>
        </p:txBody>
      </p:sp>
      <p:sp>
        <p:nvSpPr>
          <p:cNvPr id="1126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F57CEB2-F7AA-4333-B87E-961FF39A9B2B}" type="slidenum">
              <a:rPr lang="en-US" altLang="en-US" smtClean="0"/>
              <a:pPr/>
              <a:t>15</a:t>
            </a:fld>
            <a:endParaRPr lang="en-US" altLang="en-US" smtClean="0"/>
          </a:p>
        </p:txBody>
      </p:sp>
      <p:sp>
        <p:nvSpPr>
          <p:cNvPr id="112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318666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/>
              <a:t>C. Hundhausen, A. O’Fallon</a:t>
            </a:r>
          </a:p>
        </p:txBody>
      </p:sp>
      <p:sp>
        <p:nvSpPr>
          <p:cNvPr id="1331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AFD123B-FAE3-4CC9-9CE9-87D92D3CA531}" type="slidenum">
              <a:rPr lang="en-US" altLang="en-US" smtClean="0"/>
              <a:pPr/>
              <a:t>16</a:t>
            </a:fld>
            <a:endParaRPr lang="en-US" altLang="en-US" smtClean="0"/>
          </a:p>
        </p:txBody>
      </p:sp>
      <p:sp>
        <p:nvSpPr>
          <p:cNvPr id="133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401061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/>
              <a:t>C. Hundhausen, A. O’Fallon</a:t>
            </a:r>
          </a:p>
        </p:txBody>
      </p:sp>
      <p:sp>
        <p:nvSpPr>
          <p:cNvPr id="153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C410F87-FBED-43E3-BD9D-DE1D087961BE}" type="slidenum">
              <a:rPr lang="en-US" altLang="en-US" smtClean="0"/>
              <a:pPr/>
              <a:t>17</a:t>
            </a:fld>
            <a:endParaRPr lang="en-US" altLang="en-US" smtClean="0"/>
          </a:p>
        </p:txBody>
      </p:sp>
      <p:sp>
        <p:nvSpPr>
          <p:cNvPr id="153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254781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/>
              <a:t>C. Hundhausen, A. O’Fallon</a:t>
            </a:r>
          </a:p>
        </p:txBody>
      </p:sp>
      <p:sp>
        <p:nvSpPr>
          <p:cNvPr id="174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F1E525A-5C2A-4805-A7B8-0A4BABB86BE3}" type="slidenum">
              <a:rPr lang="en-US" altLang="en-US" smtClean="0"/>
              <a:pPr/>
              <a:t>18</a:t>
            </a:fld>
            <a:endParaRPr lang="en-US" altLang="en-US" smtClean="0"/>
          </a:p>
        </p:txBody>
      </p:sp>
      <p:sp>
        <p:nvSpPr>
          <p:cNvPr id="174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474211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/>
              <a:t>C. Hundhausen, A. O’Fallon</a:t>
            </a:r>
          </a:p>
        </p:txBody>
      </p:sp>
      <p:sp>
        <p:nvSpPr>
          <p:cNvPr id="1945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DCEA976-0E13-4F54-982F-D7F66560D900}" type="slidenum">
              <a:rPr lang="en-US" altLang="en-US" smtClean="0"/>
              <a:pPr/>
              <a:t>19</a:t>
            </a:fld>
            <a:endParaRPr lang="en-US" altLang="en-US" smtClean="0"/>
          </a:p>
        </p:txBody>
      </p:sp>
      <p:sp>
        <p:nvSpPr>
          <p:cNvPr id="194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749630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/>
              <a:t>C. Hundhausen, A. O’Fallon</a:t>
            </a:r>
          </a:p>
        </p:txBody>
      </p:sp>
      <p:sp>
        <p:nvSpPr>
          <p:cNvPr id="2150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738DD53-7402-42B4-9E28-25CC33C1BFE6}" type="slidenum">
              <a:rPr lang="en-US" altLang="en-US" smtClean="0"/>
              <a:pPr/>
              <a:t>20</a:t>
            </a:fld>
            <a:endParaRPr lang="en-US" altLang="en-US" smtClean="0"/>
          </a:p>
        </p:txBody>
      </p:sp>
      <p:sp>
        <p:nvSpPr>
          <p:cNvPr id="215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071883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/>
              <a:t>C. Hundhausen, A. O’Fallon</a:t>
            </a:r>
          </a:p>
        </p:txBody>
      </p:sp>
      <p:sp>
        <p:nvSpPr>
          <p:cNvPr id="2355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DD907D2-BA70-4584-8C45-AD888965FB96}" type="slidenum">
              <a:rPr lang="en-US" altLang="en-US" smtClean="0"/>
              <a:pPr/>
              <a:t>21</a:t>
            </a:fld>
            <a:endParaRPr lang="en-US" altLang="en-US" smtClean="0"/>
          </a:p>
        </p:txBody>
      </p:sp>
      <p:sp>
        <p:nvSpPr>
          <p:cNvPr id="235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43294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478A0C-48F4-4304-8982-E68B683AE9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9295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FA41B-895D-4902-A886-740CAC51B3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0186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BE9697-9783-4337-8F8A-D21725FBC3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17079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z="2400" smtClean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</p:grpSp>
      <p:sp>
        <p:nvSpPr>
          <p:cNvPr id="11469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14700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323AC3C-DE72-4AA6-BD34-A67C6ADB5B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78673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28893D-8E81-46E6-BDC6-C570088D54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14660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03AF0-E3E2-4C88-B692-E65C0E2E85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68997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8800"/>
            <a:ext cx="3770313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4713" y="1828800"/>
            <a:ext cx="3770312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B68F3-AC82-4E62-8CE0-4CC25DAA0F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67690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6A099-F849-42E2-9199-D871769D12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43862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D4CEC-A8C2-4051-9DD0-0399B3F205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48317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4E0FE-F9DB-4337-B737-661D919397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38859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3CD52-0B41-4EC8-80B8-D244F00160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9532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58319C-96A2-4918-B335-166DFE7D95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37077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24499-99A3-4722-925B-0D08A2AC0B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02986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34EFDA-72FB-44B7-9E93-BAA072A759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20887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4800"/>
            <a:ext cx="1981200" cy="5248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04800"/>
            <a:ext cx="5791200" cy="5248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1DFC7-39CB-46B8-879A-AEF196485B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4428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02A3B-B1EF-4704-8946-D2671C9CA6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1658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85D0B-B801-48EE-B0F6-FDC37BC26B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9125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B861CD-CE1F-4E7C-A2D4-C5BA2BDA81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6461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DD43CB-B931-4C9A-8E81-A97C84C896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4073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7D6345-EF85-4888-B3C5-AD8B053C84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1367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E1843-235E-4D1E-81B5-E1FEA03762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8105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D64C36-DC8D-4CF9-A48D-C2A74C657D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742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514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C7DEBA0-BADF-424C-A565-09FE53F522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-609600"/>
            <a:ext cx="7620000" cy="6858000"/>
            <a:chOff x="0" y="0"/>
            <a:chExt cx="4800" cy="4320"/>
          </a:xfrm>
        </p:grpSpPr>
        <p:grpSp>
          <p:nvGrpSpPr>
            <p:cNvPr id="2057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2061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2062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058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2059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2060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</p:grpSp>
      </p:grpSp>
      <p:sp>
        <p:nvSpPr>
          <p:cNvPr id="2051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48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88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136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3429000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1136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36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/>
            </a:lvl1pPr>
          </a:lstStyle>
          <a:p>
            <a:pPr>
              <a:defRPr/>
            </a:pPr>
            <a:fld id="{A551638B-1737-4036-8CFB-6DC50714D2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056" name="Picture 15" descr="coug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172200"/>
            <a:ext cx="762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eecs.wsu.edu/~jackrh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msdn.microsoft.com/en-us/library/a3694ts5.aspx" TargetMode="Externa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(</a:t>
            </a:r>
            <a:r>
              <a:rPr lang="en-US" altLang="en-US" sz="3200" dirty="0" smtClean="0"/>
              <a:t>3-1) </a:t>
            </a:r>
            <a:r>
              <a:rPr lang="en-US" altLang="en-US" sz="3200" dirty="0" smtClean="0"/>
              <a:t>Basics of a Stack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2895600"/>
            <a:ext cx="4572000" cy="1822450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Instructor - Andrew S. O’Fallon</a:t>
            </a:r>
          </a:p>
          <a:p>
            <a:pPr eaLnBrk="1" hangingPunct="1"/>
            <a:r>
              <a:rPr lang="en-US" altLang="en-US" sz="2400" dirty="0" err="1" smtClean="0"/>
              <a:t>CptS</a:t>
            </a:r>
            <a:r>
              <a:rPr lang="en-US" altLang="en-US" sz="2400" dirty="0" smtClean="0"/>
              <a:t> 122 </a:t>
            </a:r>
            <a:r>
              <a:rPr lang="en-US" altLang="en-US" sz="2400" dirty="0" smtClean="0"/>
              <a:t>(January 26, 2024)</a:t>
            </a:r>
            <a:endParaRPr lang="en-US" altLang="en-US" sz="2400" dirty="0" smtClean="0"/>
          </a:p>
          <a:p>
            <a:pPr eaLnBrk="1" hangingPunct="1"/>
            <a:r>
              <a:rPr lang="en-US" altLang="en-US" sz="2400" dirty="0" smtClean="0"/>
              <a:t>Washington State University</a:t>
            </a:r>
          </a:p>
        </p:txBody>
      </p:sp>
      <p:pic>
        <p:nvPicPr>
          <p:cNvPr id="6148" name="Picture 5" descr="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562600"/>
            <a:ext cx="1219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 Frames </a:t>
            </a:r>
            <a:r>
              <a:rPr lang="en-US" dirty="0" smtClean="0"/>
              <a:t>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 called function makes a call to </a:t>
            </a:r>
            <a:r>
              <a:rPr lang="en-US" i="1" dirty="0"/>
              <a:t>another</a:t>
            </a:r>
            <a:r>
              <a:rPr lang="en-US" dirty="0"/>
              <a:t> function, then the </a:t>
            </a:r>
            <a:r>
              <a:rPr lang="en-US" i="1" dirty="0"/>
              <a:t>stack frame </a:t>
            </a:r>
            <a:r>
              <a:rPr lang="en-US" dirty="0"/>
              <a:t>for the new function is </a:t>
            </a:r>
            <a:r>
              <a:rPr lang="en-US" i="1" dirty="0"/>
              <a:t>pushed</a:t>
            </a:r>
            <a:r>
              <a:rPr lang="en-US" dirty="0"/>
              <a:t> to the top of the stack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A. O’Fallon, J. Hagemeister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28893D-8E81-46E6-BDC6-C570088D5420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54953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Stack Frames and Local Variables (1)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Local variables including parameters and variables declared by the function are reserved in the stack frame</a:t>
            </a:r>
          </a:p>
          <a:p>
            <a:pPr lvl="1"/>
            <a:r>
              <a:rPr lang="en-US" dirty="0" smtClean="0"/>
              <a:t>The reason is these variables need to remain active if a function makes a call to another function and “go away” when the function </a:t>
            </a:r>
            <a:r>
              <a:rPr lang="en-US" i="1" dirty="0" smtClean="0"/>
              <a:t>returns</a:t>
            </a:r>
            <a:r>
              <a:rPr lang="en-US" dirty="0" smtClean="0"/>
              <a:t> to its caller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A. O’Fallon, J. Hagemeister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28893D-8E81-46E6-BDC6-C570088D5420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09499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Stack Frames and Local Variables </a:t>
            </a:r>
            <a:r>
              <a:rPr lang="en-US" sz="3200" dirty="0" smtClean="0"/>
              <a:t>(2)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Stack Overflow</a:t>
            </a:r>
          </a:p>
          <a:p>
            <a:pPr lvl="1"/>
            <a:r>
              <a:rPr lang="en-US" dirty="0" smtClean="0"/>
              <a:t>If more function calls occur than can be handled by the finite amount of memory for the function call-stack, then an error called </a:t>
            </a:r>
            <a:r>
              <a:rPr lang="en-US" i="1" dirty="0" smtClean="0"/>
              <a:t>stack overflow </a:t>
            </a:r>
            <a:r>
              <a:rPr lang="en-US" dirty="0" smtClean="0"/>
              <a:t>occurs</a:t>
            </a:r>
          </a:p>
          <a:p>
            <a:pPr lvl="1"/>
            <a:r>
              <a:rPr lang="en-US" dirty="0" smtClean="0"/>
              <a:t>There is high potential for this occurring with recursion, </a:t>
            </a:r>
            <a:r>
              <a:rPr lang="en-US" smtClean="0"/>
              <a:t>on problems that </a:t>
            </a:r>
            <a:r>
              <a:rPr lang="en-US" dirty="0" smtClean="0"/>
              <a:t>require a lot of recursive steps!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A. O’Fallon, J. Hagemeister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28893D-8E81-46E6-BDC6-C570088D5420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64183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Explanation of Call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https://www.youtube.com/watch?v=Q2sFmqvpBe0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A. O’Fallon, J. Hagemeister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28893D-8E81-46E6-BDC6-C570088D5420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25336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Heap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region of memory that is not managed for you (unlike with the stack)</a:t>
            </a:r>
          </a:p>
          <a:p>
            <a:r>
              <a:rPr lang="en-US" dirty="0" smtClean="0"/>
              <a:t>We need to explicitly deallocate </a:t>
            </a:r>
            <a:r>
              <a:rPr lang="en-US" smtClean="0"/>
              <a:t>(free) the </a:t>
            </a:r>
            <a:r>
              <a:rPr lang="en-US" dirty="0" smtClean="0"/>
              <a:t>memory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A. O’Fallon, J. Hagemeister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28893D-8E81-46E6-BDC6-C570088D5420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34601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A. O’Fallon, J. Hagemeister</a:t>
            </a: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AA31ADA-6925-4542-96DF-E4BC9BF44CA9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2600" smtClean="0"/>
          </a:p>
        </p:txBody>
      </p:sp>
      <p:sp>
        <p:nvSpPr>
          <p:cNvPr id="1024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Typical Representation of Stack of Integers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4267200" y="32004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3657600" y="5181600"/>
            <a:ext cx="1219200" cy="36988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12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3657600" y="4800600"/>
            <a:ext cx="1219200" cy="36988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42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3657600" y="4419600"/>
            <a:ext cx="1219200" cy="36988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5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3657600" y="4038600"/>
            <a:ext cx="1219200" cy="36988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120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3657600" y="3657600"/>
            <a:ext cx="1219200" cy="36988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73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3657600" y="3276600"/>
            <a:ext cx="1219200" cy="36988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99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5410200" y="2438400"/>
            <a:ext cx="1219200" cy="36988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99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1905000" y="2438400"/>
            <a:ext cx="1219200" cy="36988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99</a:t>
            </a:r>
          </a:p>
        </p:txBody>
      </p:sp>
      <p:sp>
        <p:nvSpPr>
          <p:cNvPr id="10254" name="AutoShape 14"/>
          <p:cNvSpPr>
            <a:spLocks noChangeArrowheads="1"/>
          </p:cNvSpPr>
          <p:nvPr/>
        </p:nvSpPr>
        <p:spPr bwMode="auto">
          <a:xfrm rot="5400000">
            <a:off x="3390900" y="2362200"/>
            <a:ext cx="609600" cy="83820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2053553029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AutoShape 15"/>
          <p:cNvSpPr>
            <a:spLocks noChangeArrowheads="1"/>
          </p:cNvSpPr>
          <p:nvPr/>
        </p:nvSpPr>
        <p:spPr bwMode="auto">
          <a:xfrm>
            <a:off x="4476750" y="2457450"/>
            <a:ext cx="857250" cy="59055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3200400" y="19812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Push</a:t>
            </a: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4343400" y="19812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Pop</a:t>
            </a: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2362200" y="32766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Top</a:t>
            </a:r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>
            <a:off x="3200400" y="3429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A. O’Fallon, J. Hagemeister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9E438CF-78D6-4D14-80B0-5F68ACF1F5C3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2600" smtClean="0"/>
          </a:p>
        </p:txBody>
      </p:sp>
      <p:sp>
        <p:nvSpPr>
          <p:cNvPr id="1229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Struct StackNode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For these examples, we’ll use the following definition for </a:t>
            </a:r>
            <a:r>
              <a:rPr lang="en-US" altLang="en-US" sz="2400" smtClean="0">
                <a:latin typeface="Courier New" panose="02070309020205020404" pitchFamily="49" charset="0"/>
              </a:rPr>
              <a:t>stackNode: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smtClean="0">
                <a:latin typeface="Courier New" panose="02070309020205020404" pitchFamily="49" charset="0"/>
              </a:rPr>
              <a:t>		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smtClean="0">
                <a:latin typeface="Courier New" panose="02070309020205020404" pitchFamily="49" charset="0"/>
              </a:rPr>
              <a:t>	typedef struct stackNode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smtClean="0">
                <a:latin typeface="Courier New" panose="02070309020205020404" pitchFamily="49" charset="0"/>
              </a:rPr>
              <a:t>	{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smtClean="0">
                <a:latin typeface="Courier New" panose="02070309020205020404" pitchFamily="49" charset="0"/>
              </a:rPr>
              <a:t>		char data;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smtClean="0">
                <a:latin typeface="Courier New" panose="02070309020205020404" pitchFamily="49" charset="0"/>
              </a:rPr>
              <a:t>		// self-referential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smtClean="0">
                <a:latin typeface="Courier New" panose="02070309020205020404" pitchFamily="49" charset="0"/>
              </a:rPr>
              <a:t>		struct stackNode *pNext;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smtClean="0">
                <a:latin typeface="Courier New" panose="02070309020205020404" pitchFamily="49" charset="0"/>
              </a:rPr>
              <a:t>	} StackNode;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0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A. O’Fallon, J. Hagemeister</a:t>
            </a: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3EC1629-3CD0-4AE3-963E-EC14A7DBEB60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2600" smtClean="0"/>
          </a:p>
        </p:txBody>
      </p:sp>
      <p:sp>
        <p:nvSpPr>
          <p:cNvPr id="1434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Initializing a Stack (1)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b="1" smtClean="0"/>
              <a:t>InitStack (S) </a:t>
            </a:r>
            <a:r>
              <a:rPr lang="en-US" altLang="en-US" sz="2400" smtClean="0"/>
              <a:t>Procedure to initialize the stack S to empty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Our implementation: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smtClean="0"/>
              <a:t>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smtClean="0">
                <a:latin typeface="Courier New" panose="02070309020205020404" pitchFamily="49" charset="0"/>
              </a:rPr>
              <a:t>	void initStack (StackNode **pStack)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smtClean="0">
                <a:latin typeface="Courier New" panose="02070309020205020404" pitchFamily="49" charset="0"/>
              </a:rPr>
              <a:t>	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smtClean="0">
                <a:latin typeface="Courier New" panose="02070309020205020404" pitchFamily="49" charset="0"/>
              </a:rPr>
              <a:t>		// Recall: we must dereference a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smtClean="0">
                <a:latin typeface="Courier New" panose="02070309020205020404" pitchFamily="49" charset="0"/>
              </a:rPr>
              <a:t>		// pointer to retain changes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smtClean="0">
                <a:latin typeface="Courier New" panose="02070309020205020404" pitchFamily="49" charset="0"/>
              </a:rPr>
              <a:t>		*pStack = NULL;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smtClean="0">
                <a:latin typeface="Courier New" panose="02070309020205020404" pitchFamily="49" charset="0"/>
              </a:rPr>
              <a:t>	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smtClean="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A. O’Fallon, J. Hagemeister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D9AC52B-69D3-47B6-B728-57F043C4391F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2600" smtClean="0"/>
          </a:p>
        </p:txBody>
      </p:sp>
      <p:sp>
        <p:nvSpPr>
          <p:cNvPr id="1638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Initializing a Stack (2)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The </a:t>
            </a:r>
            <a:r>
              <a:rPr lang="en-US" altLang="en-US" sz="2000" smtClean="0">
                <a:latin typeface="Courier New" panose="02070309020205020404" pitchFamily="49" charset="0"/>
              </a:rPr>
              <a:t>initStack()</a:t>
            </a:r>
            <a:r>
              <a:rPr lang="en-US" altLang="en-US" sz="2000" smtClean="0"/>
              <a:t> function is elementary and is not always implemented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We may instead initialize the pointer to the top of the stack with </a:t>
            </a:r>
            <a:r>
              <a:rPr lang="en-US" altLang="en-US" sz="2000" smtClean="0">
                <a:latin typeface="Courier New" panose="02070309020205020404" pitchFamily="49" charset="0"/>
              </a:rPr>
              <a:t>NULL</a:t>
            </a:r>
            <a:r>
              <a:rPr lang="en-US" altLang="en-US" sz="2000" smtClean="0"/>
              <a:t> within </a:t>
            </a:r>
            <a:r>
              <a:rPr lang="en-US" altLang="en-US" sz="2000" smtClean="0">
                <a:latin typeface="Courier New" panose="02070309020205020404" pitchFamily="49" charset="0"/>
              </a:rPr>
              <a:t>main()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00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smtClean="0"/>
              <a:t>	</a:t>
            </a:r>
            <a:r>
              <a:rPr lang="en-US" altLang="en-US" sz="2000" smtClean="0">
                <a:latin typeface="Courier New" panose="02070309020205020404" pitchFamily="49" charset="0"/>
              </a:rPr>
              <a:t>int main (void)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	{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		StackNode *pStack = NULL; // points to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                                // stack top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		…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	}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A. O’Fallon, J. Hagemeister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231CDD1-B363-4294-949B-55DFD8CD7647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2600" smtClean="0"/>
          </a:p>
        </p:txBody>
      </p:sp>
      <p:sp>
        <p:nvSpPr>
          <p:cNvPr id="1843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Checking for Empty Stack (1)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7693025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800" b="1" smtClean="0"/>
              <a:t>StackIsEmpty (L) -&gt; b: </a:t>
            </a:r>
            <a:r>
              <a:rPr lang="en-US" altLang="en-US" sz="1800" smtClean="0"/>
              <a:t>Boolean function to return TRUE if S is empty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smtClean="0"/>
              <a:t>Our implementation: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80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smtClean="0"/>
              <a:t>	</a:t>
            </a:r>
            <a:r>
              <a:rPr lang="en-US" altLang="en-US" sz="1800" smtClean="0">
                <a:latin typeface="Courier New" panose="02070309020205020404" pitchFamily="49" charset="0"/>
              </a:rPr>
              <a:t>int isEmpty (StackNode *pStack)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	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		int status = 0; // False initially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	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		if (pStack == NULL) // The stack is empty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		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			status = 1; // True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		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	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		return status;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	}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A. O’Fallon, J. Hagemeister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957D160-345D-4804-8D9E-79FC97CFA8CC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2600" smtClean="0"/>
          </a:p>
        </p:txBody>
      </p:sp>
      <p:sp>
        <p:nvSpPr>
          <p:cNvPr id="819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is a Stack?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7693025" cy="4038600"/>
          </a:xfrm>
        </p:spPr>
        <p:txBody>
          <a:bodyPr/>
          <a:lstStyle/>
          <a:p>
            <a:pPr eaLnBrk="1" hangingPunct="1"/>
            <a:r>
              <a:rPr lang="en-US" altLang="en-US" sz="2000" dirty="0" smtClean="0"/>
              <a:t>A finite sequence of nodes, where only the top node may be accessed</a:t>
            </a:r>
          </a:p>
          <a:p>
            <a:pPr eaLnBrk="1" hangingPunct="1"/>
            <a:r>
              <a:rPr lang="en-US" altLang="en-US" sz="2000" dirty="0" smtClean="0"/>
              <a:t>Insertions (</a:t>
            </a:r>
            <a:r>
              <a:rPr lang="en-US" altLang="en-US" sz="2000" dirty="0" err="1" smtClean="0"/>
              <a:t>PUSHes</a:t>
            </a:r>
            <a:r>
              <a:rPr lang="en-US" altLang="en-US" sz="2000" dirty="0" smtClean="0"/>
              <a:t>) may only be made at the top and deletions (POPs) may only be made at the top</a:t>
            </a:r>
          </a:p>
          <a:p>
            <a:pPr lvl="1" eaLnBrk="1" hangingPunct="1"/>
            <a:r>
              <a:rPr lang="en-US" altLang="en-US" sz="1800" dirty="0" smtClean="0"/>
              <a:t>A stack is referred to as a last-in, first-out (LIFO) data structure</a:t>
            </a:r>
          </a:p>
          <a:p>
            <a:pPr lvl="1" eaLnBrk="1" hangingPunct="1"/>
            <a:r>
              <a:rPr lang="en-US" altLang="en-US" sz="1800" dirty="0" smtClean="0"/>
              <a:t>Consider a pile or “stack” of plates; as you unload your dishwasher, the most recent plate is placed on top of the last plate, etc.; as you need a plate, you grab one from the top of the stack</a:t>
            </a:r>
          </a:p>
          <a:p>
            <a:pPr eaLnBrk="1" hangingPunct="1"/>
            <a:r>
              <a:rPr lang="en-US" altLang="en-US" sz="2000" dirty="0" smtClean="0"/>
              <a:t>A stack is a restricted or constrained list</a:t>
            </a:r>
          </a:p>
          <a:p>
            <a:pPr eaLnBrk="1" hangingPunct="1"/>
            <a:r>
              <a:rPr lang="en-US" altLang="en-US" sz="2000" dirty="0" smtClean="0"/>
              <a:t>We will focus most of our attention on linked list implementations of stacks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A. O’Fallon, J. Hagemeister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3FE87A7-AF3C-4883-B042-1A90A7D0BF45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2600" smtClean="0"/>
          </a:p>
        </p:txBody>
      </p:sp>
      <p:sp>
        <p:nvSpPr>
          <p:cNvPr id="2048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Checking for Empty Stack (2)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Note: we could substitute the </a:t>
            </a:r>
            <a:r>
              <a:rPr lang="en-US" altLang="en-US" smtClean="0">
                <a:latin typeface="Courier New" panose="02070309020205020404" pitchFamily="49" charset="0"/>
              </a:rPr>
              <a:t>int</a:t>
            </a:r>
            <a:r>
              <a:rPr lang="en-US" altLang="en-US" smtClean="0"/>
              <a:t> return type with an enumerated type such as Boolean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	</a:t>
            </a:r>
            <a:r>
              <a:rPr lang="en-US" altLang="en-US" smtClean="0">
                <a:latin typeface="Courier New" panose="02070309020205020404" pitchFamily="49" charset="0"/>
              </a:rPr>
              <a:t>typedef enum boolean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{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	FALSE, TRUE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} Boolean;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A. O’Fallon, J. Hagemeister</a:t>
            </a:r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C8C3013-A721-4CC3-8010-EDE761D68E14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2600" smtClean="0"/>
          </a:p>
        </p:txBody>
      </p:sp>
      <p:sp>
        <p:nvSpPr>
          <p:cNvPr id="2253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Checking for Empty Stack (3)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800" smtClean="0"/>
              <a:t>Our implementation with </a:t>
            </a:r>
            <a:r>
              <a:rPr lang="en-US" altLang="en-US" sz="1800" smtClean="0">
                <a:latin typeface="Courier New" panose="02070309020205020404" pitchFamily="49" charset="0"/>
              </a:rPr>
              <a:t>Boolean</a:t>
            </a:r>
            <a:r>
              <a:rPr lang="en-US" altLang="en-US" sz="1800" smtClean="0"/>
              <a:t> defined: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80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smtClean="0"/>
              <a:t>	</a:t>
            </a:r>
            <a:r>
              <a:rPr lang="en-US" altLang="en-US" sz="1800" smtClean="0">
                <a:latin typeface="Courier New" panose="02070309020205020404" pitchFamily="49" charset="0"/>
              </a:rPr>
              <a:t>Boolean isEmpty (StackNode *pStack)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	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		Boolean status = FALSE;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80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		if (pStack == NULL)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		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			status = TRUE;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		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80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		return status;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	}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A. O’Fallon, J. Hagemeister</a:t>
            </a:r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127D866-31E9-441E-9346-F8340A5F8504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n-US" sz="2600" smtClean="0"/>
          </a:p>
        </p:txBody>
      </p:sp>
      <p:sp>
        <p:nvSpPr>
          <p:cNvPr id="2458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Printing Data in Stack (1)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800" smtClean="0"/>
              <a:t>Our implementation: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80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	void printStackIterative (StackNode *pStack)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	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		printf (“X -&gt; “);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		while (!isEmpty (pStack))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		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			printf (“%c -&gt; “, pStack -&gt; data);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			// Get to the next item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			pStack = pStack -&gt; pNext;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		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		printf (“NULL\n”);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	}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A. O’Fallon, J. Hagemeister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9EA847C-A324-43C3-8547-B2C56CF9CCDC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en-US" sz="2600" smtClean="0"/>
          </a:p>
        </p:txBody>
      </p:sp>
      <p:sp>
        <p:nvSpPr>
          <p:cNvPr id="2662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Printing Data in Stack (2)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7620000" cy="3962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400" smtClean="0"/>
              <a:t>Another possible implementation using recursion: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40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void printStackRecursive (StackNode *pStack)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	if (!isEmpty (pStack)) // Recursive step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	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		printf (“| %c |\n”, pStack -&gt; data);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		printf (“   |  \n”); // Trying to imitate link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		printf (“   V  \n”);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		// Get to the next item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		pStack = pStack -&gt; pNext;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		printStackRecursive (pStack);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	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	else // Base case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	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		printf (“NULL\n”);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	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40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A. O’Fallon, J. Hagemeister</a:t>
            </a:r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7CAC6B0-A830-45A0-B683-3C2959B52031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altLang="en-US" sz="2600" smtClean="0"/>
          </a:p>
        </p:txBody>
      </p:sp>
      <p:sp>
        <p:nvSpPr>
          <p:cNvPr id="2867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Inserting Data into a Stack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Push (S,e): </a:t>
            </a:r>
            <a:r>
              <a:rPr lang="en-US" altLang="en-US" smtClean="0"/>
              <a:t>Procedure to insert a node with information e into S; in case S is empty, make a node containing e the only node in S and the current node</a:t>
            </a:r>
          </a:p>
          <a:p>
            <a:pPr eaLnBrk="1" hangingPunct="1"/>
            <a:r>
              <a:rPr lang="en-US" altLang="en-US" smtClean="0"/>
              <a:t>Please consider these basic specifications for stack operations in the future; However, I will only show code from this point forward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A. O’Fallon, J. Hagemeister</a:t>
            </a:r>
          </a:p>
        </p:txBody>
      </p:sp>
      <p:sp>
        <p:nvSpPr>
          <p:cNvPr id="307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404941D-BCD0-42BD-B98F-FB9CA7B6009B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US" altLang="en-US" sz="2600" smtClean="0"/>
          </a:p>
        </p:txBody>
      </p:sp>
      <p:sp>
        <p:nvSpPr>
          <p:cNvPr id="3072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Inserting Data onto Top of Stack w/o Error Checking (1)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7693025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 smtClean="0"/>
              <a:t>Our implementation: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00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/>
              <a:t>	</a:t>
            </a:r>
            <a:r>
              <a:rPr lang="en-US" altLang="en-US" sz="1600" smtClean="0">
                <a:latin typeface="Courier New" panose="02070309020205020404" pitchFamily="49" charset="0"/>
              </a:rPr>
              <a:t>void</a:t>
            </a:r>
            <a:r>
              <a:rPr lang="en-US" altLang="en-US" sz="1600" smtClean="0"/>
              <a:t> </a:t>
            </a:r>
            <a:r>
              <a:rPr lang="en-US" altLang="en-US" sz="1600" smtClean="0">
                <a:latin typeface="Courier New" panose="02070309020205020404" pitchFamily="49" charset="0"/>
              </a:rPr>
              <a:t>push (StackNode **pStack, char newData)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</a:rPr>
              <a:t>	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</a:rPr>
              <a:t>		StackNode *pMem = NULL;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</a:rPr>
              <a:t>		pMem = (StackNode *) malloc (sizeof (StackNode));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</a:rPr>
              <a:t>		// Initialize the dynamic memory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</a:rPr>
              <a:t>		pMem -&gt; data = newData;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</a:rPr>
              <a:t>		pMem -&gt; pNext = NULL;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</a:rPr>
              <a:t>		// Insert the new node onto top of stack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</a:rPr>
              <a:t>		pMem -&gt; pNext = *pStack;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</a:rPr>
              <a:t>		*pStack = pMem;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</a:rPr>
              <a:t>	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</a:rPr>
              <a:t>	}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600" smtClean="0"/>
              <a:t>Does this look similar to insertAtFront () for a linked list? Yes!!!!!!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A. O’Fallon, J. Hagemeister</a:t>
            </a:r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620DBC4-84ED-4632-8B85-C579B44C464D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US" altLang="en-US" sz="2600" smtClean="0"/>
          </a:p>
        </p:txBody>
      </p:sp>
      <p:sp>
        <p:nvSpPr>
          <p:cNvPr id="3277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Inserting Data onto Top of Stack w/o Error Checking (2)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7693025" cy="4191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800" smtClean="0"/>
              <a:t>Let’s define a new function which handles the dynamic allocation and initialization of a node: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80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	StackNode * makeNode (char newData)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	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		StackNode *pMem = NULL;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80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	</a:t>
            </a:r>
            <a:r>
              <a:rPr lang="en-US" altLang="en-US" sz="1600" smtClean="0">
                <a:latin typeface="Courier New" panose="02070309020205020404" pitchFamily="49" charset="0"/>
              </a:rPr>
              <a:t>	pMem = (StackNode *) malloc (sizeof (StackNode));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		// Initialize the dynamic memory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		pMem -&gt; data = newData;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		pMem -&gt; pNext = NULL;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80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		return pMem;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	}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A. O’Fallon, J. Hagemeister</a:t>
            </a:r>
          </a:p>
        </p:txBody>
      </p:sp>
      <p:sp>
        <p:nvSpPr>
          <p:cNvPr id="348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FB8B1EF-5519-43E1-9842-A646D8857072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US" altLang="en-US" sz="2600" smtClean="0"/>
          </a:p>
        </p:txBody>
      </p:sp>
      <p:sp>
        <p:nvSpPr>
          <p:cNvPr id="3482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Inserting Data onto Top of Stack w/o Error Checking (3)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7693025" cy="4343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mtClean="0"/>
              <a:t>Now we can reorganize our code and take advantage of the new function: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smtClean="0"/>
              <a:t>	</a:t>
            </a:r>
            <a:r>
              <a:rPr lang="en-US" altLang="en-US" sz="2000" smtClean="0">
                <a:latin typeface="Courier New" panose="02070309020205020404" pitchFamily="49" charset="0"/>
              </a:rPr>
              <a:t>void</a:t>
            </a:r>
            <a:r>
              <a:rPr lang="en-US" altLang="en-US" sz="2000" smtClean="0"/>
              <a:t> </a:t>
            </a:r>
            <a:r>
              <a:rPr lang="en-US" altLang="en-US" sz="2000" smtClean="0">
                <a:latin typeface="Courier New" panose="02070309020205020404" pitchFamily="49" charset="0"/>
              </a:rPr>
              <a:t>push (StackNode **pStack, char newData)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	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		StackNode *pMem = NULL;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00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	</a:t>
            </a:r>
            <a:r>
              <a:rPr lang="en-US" altLang="en-US" sz="2000" b="1" smtClean="0">
                <a:latin typeface="Courier New" panose="02070309020205020404" pitchFamily="49" charset="0"/>
              </a:rPr>
              <a:t>	pMem = makeNode (newData);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000" b="1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		// Insert the new node onto top of stack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		pMem -&gt; pNext = *pStack;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		*pStack = pMem;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	}</a:t>
            </a:r>
            <a:endParaRPr lang="en-US" altLang="en-US" sz="200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A. O’Fallon, J. Hagemeister</a:t>
            </a:r>
          </a:p>
        </p:txBody>
      </p:sp>
      <p:sp>
        <p:nvSpPr>
          <p:cNvPr id="368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F33A677-3203-4C55-8DAF-EB239E27B418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US" altLang="en-US" sz="2600" smtClean="0"/>
          </a:p>
        </p:txBody>
      </p:sp>
      <p:sp>
        <p:nvSpPr>
          <p:cNvPr id="3686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Inserting Data onto Top of Stack with Error Checking (1)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7693025" cy="4267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400" smtClean="0"/>
              <a:t>Let’s modify our code so that we can check for dynamic memory allocation errors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400" smtClean="0"/>
              <a:t>We’ll start with </a:t>
            </a:r>
            <a:r>
              <a:rPr lang="en-US" altLang="en-US" sz="1400" smtClean="0">
                <a:latin typeface="Courier New" panose="02070309020205020404" pitchFamily="49" charset="0"/>
              </a:rPr>
              <a:t>makeNode():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StackNode * makeNode (char newData)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	StackNode *pMem = NULL;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40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	pMem = (StackNode *) malloc (sizeof (StackNode));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	</a:t>
            </a:r>
            <a:r>
              <a:rPr lang="en-US" altLang="en-US" sz="1400" b="1" smtClean="0">
                <a:latin typeface="Courier New" panose="02070309020205020404" pitchFamily="49" charset="0"/>
              </a:rPr>
              <a:t>if (pMem != NULL)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	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		// Initialize the dynamic memory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		pMem -&gt; data = newData;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		pMem -&gt; pNext = NULL;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	}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	// Otherwise no memory is available; could use else, but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	// it’s not necessary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40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	return pMem;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40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A. O’Fallon, J. Hagemeister</a:t>
            </a:r>
          </a:p>
        </p:txBody>
      </p:sp>
      <p:sp>
        <p:nvSpPr>
          <p:cNvPr id="389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F706114-2D32-4EDE-8D1A-7DA9E385379E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en-US" altLang="en-US" sz="2600" smtClean="0"/>
          </a:p>
        </p:txBody>
      </p:sp>
      <p:sp>
        <p:nvSpPr>
          <p:cNvPr id="3891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Inserting Data onto Top of Stack with Error Checking (2)</a:t>
            </a: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7696200" cy="4191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400" smtClean="0"/>
              <a:t>Let’s define a </a:t>
            </a:r>
            <a:r>
              <a:rPr lang="en-US" altLang="en-US" sz="1400" smtClean="0">
                <a:latin typeface="Courier New" panose="02070309020205020404" pitchFamily="49" charset="0"/>
              </a:rPr>
              <a:t>Boolean</a:t>
            </a:r>
            <a:r>
              <a:rPr lang="en-US" altLang="en-US" sz="1400" smtClean="0"/>
              <a:t> enumerated type as follows: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/>
              <a:t>	</a:t>
            </a:r>
            <a:r>
              <a:rPr lang="en-US" altLang="en-US" sz="1400" smtClean="0">
                <a:latin typeface="Courier New" panose="02070309020205020404" pitchFamily="49" charset="0"/>
              </a:rPr>
              <a:t>typedef enum boolean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	FALSE, TRUE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} Boolean; // To be used to indicate success of push ()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400" smtClean="0"/>
              <a:t>Now let’s add some error checking to </a:t>
            </a:r>
            <a:r>
              <a:rPr lang="en-US" altLang="en-US" sz="1400" smtClean="0">
                <a:latin typeface="Courier New" panose="02070309020205020404" pitchFamily="49" charset="0"/>
              </a:rPr>
              <a:t>push():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40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000" smtClean="0"/>
              <a:t>	</a:t>
            </a:r>
            <a:r>
              <a:rPr lang="en-US" altLang="en-US" sz="1000" smtClean="0">
                <a:latin typeface="Courier New" panose="02070309020205020404" pitchFamily="49" charset="0"/>
              </a:rPr>
              <a:t>Boolean</a:t>
            </a:r>
            <a:r>
              <a:rPr lang="en-US" altLang="en-US" sz="1000" smtClean="0"/>
              <a:t> </a:t>
            </a:r>
            <a:r>
              <a:rPr lang="en-US" altLang="en-US" sz="1000" smtClean="0">
                <a:latin typeface="Courier New" panose="02070309020205020404" pitchFamily="49" charset="0"/>
              </a:rPr>
              <a:t>push (StackNode **pStack, char newData)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000" smtClean="0">
                <a:latin typeface="Courier New" panose="02070309020205020404" pitchFamily="49" charset="0"/>
              </a:rPr>
              <a:t>	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000" smtClean="0">
                <a:latin typeface="Courier New" panose="02070309020205020404" pitchFamily="49" charset="0"/>
              </a:rPr>
              <a:t>		StackNode *pMem = NULL;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000" smtClean="0">
                <a:latin typeface="Courier New" panose="02070309020205020404" pitchFamily="49" charset="0"/>
              </a:rPr>
              <a:t>		</a:t>
            </a:r>
            <a:r>
              <a:rPr lang="en-US" altLang="en-US" sz="1000" b="1" smtClean="0">
                <a:latin typeface="Courier New" panose="02070309020205020404" pitchFamily="49" charset="0"/>
              </a:rPr>
              <a:t>Boolean status = FALSE;</a:t>
            </a:r>
            <a:r>
              <a:rPr lang="en-US" altLang="en-US" sz="1000" smtClean="0">
                <a:latin typeface="Courier New" panose="02070309020205020404" pitchFamily="49" charset="0"/>
              </a:rPr>
              <a:t> // Assume can’t insert a new node; out of memory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00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000" smtClean="0">
                <a:latin typeface="Courier New" panose="02070309020205020404" pitchFamily="49" charset="0"/>
              </a:rPr>
              <a:t>		pMem = makeNode (newData);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00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000" smtClean="0">
                <a:latin typeface="Courier New" panose="02070309020205020404" pitchFamily="49" charset="0"/>
              </a:rPr>
              <a:t>		if (pMem != NULL) // Memory was available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000" smtClean="0">
                <a:latin typeface="Courier New" panose="02070309020205020404" pitchFamily="49" charset="0"/>
              </a:rPr>
              <a:t>		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000" smtClean="0">
                <a:latin typeface="Courier New" panose="02070309020205020404" pitchFamily="49" charset="0"/>
              </a:rPr>
              <a:t>			// Insert the new node onto top of stack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000" smtClean="0">
                <a:latin typeface="Courier New" panose="02070309020205020404" pitchFamily="49" charset="0"/>
              </a:rPr>
              <a:t>			pMem -&gt; pNext = *pStack;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000" smtClean="0">
                <a:latin typeface="Courier New" panose="02070309020205020404" pitchFamily="49" charset="0"/>
              </a:rPr>
              <a:t>			*pStack = pMem;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000" smtClean="0">
                <a:latin typeface="Courier New" panose="02070309020205020404" pitchFamily="49" charset="0"/>
              </a:rPr>
              <a:t>			</a:t>
            </a:r>
            <a:r>
              <a:rPr lang="en-US" altLang="en-US" sz="1000" b="1" smtClean="0">
                <a:latin typeface="Courier New" panose="02070309020205020404" pitchFamily="49" charset="0"/>
              </a:rPr>
              <a:t>status = TRUE;</a:t>
            </a:r>
            <a:r>
              <a:rPr lang="en-US" altLang="en-US" sz="1000" smtClean="0">
                <a:latin typeface="Courier New" panose="02070309020205020404" pitchFamily="49" charset="0"/>
              </a:rPr>
              <a:t> // Successfully added a node to the stack!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000" smtClean="0">
                <a:latin typeface="Courier New" panose="02070309020205020404" pitchFamily="49" charset="0"/>
              </a:rPr>
              <a:t>		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000" smtClean="0">
                <a:latin typeface="Courier New" panose="02070309020205020404" pitchFamily="49" charset="0"/>
              </a:rPr>
              <a:t>	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000" smtClean="0">
                <a:latin typeface="Courier New" panose="02070309020205020404" pitchFamily="49" charset="0"/>
              </a:rPr>
              <a:t>		return status;	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000" smtClean="0">
                <a:latin typeface="Courier New" panose="02070309020205020404" pitchFamily="49" charset="0"/>
              </a:rPr>
              <a:t>	}</a:t>
            </a:r>
            <a:endParaRPr lang="en-US" altLang="en-US" sz="100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4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Function-Call Stack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 to D &amp; D Section 6.11</a:t>
            </a:r>
          </a:p>
          <a:p>
            <a:r>
              <a:rPr lang="en-US" dirty="0" smtClean="0"/>
              <a:t>We are aware of the function call stack; it is LIFO</a:t>
            </a:r>
          </a:p>
          <a:p>
            <a:r>
              <a:rPr lang="en-US" dirty="0"/>
              <a:t>Also known as the </a:t>
            </a:r>
            <a:r>
              <a:rPr lang="en-US" i="1" dirty="0"/>
              <a:t>program-execution</a:t>
            </a:r>
            <a:r>
              <a:rPr lang="en-US" dirty="0"/>
              <a:t> stack, </a:t>
            </a:r>
            <a:r>
              <a:rPr lang="en-US" i="1" dirty="0"/>
              <a:t>run-time</a:t>
            </a:r>
            <a:r>
              <a:rPr lang="en-US" dirty="0"/>
              <a:t> stack, </a:t>
            </a:r>
            <a:r>
              <a:rPr lang="en-US" i="1" dirty="0"/>
              <a:t>program</a:t>
            </a:r>
            <a:r>
              <a:rPr lang="en-US" dirty="0"/>
              <a:t> stack, or simply “the </a:t>
            </a:r>
            <a:r>
              <a:rPr lang="en-US" i="1" dirty="0"/>
              <a:t>stack”</a:t>
            </a:r>
          </a:p>
          <a:p>
            <a:r>
              <a:rPr lang="en-US" dirty="0"/>
              <a:t>Works behind the scenes – supports the function call/return </a:t>
            </a:r>
            <a:r>
              <a:rPr lang="en-US" i="1" dirty="0"/>
              <a:t>mechanism – LIFO</a:t>
            </a:r>
          </a:p>
          <a:p>
            <a:pPr lvl="1"/>
            <a:r>
              <a:rPr lang="en-US" dirty="0"/>
              <a:t>Necessary to track sequence of called functions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A. O’Fallon, J. Hagemeister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28893D-8E81-46E6-BDC6-C570088D5420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76108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A. O’Fallon, J. Hagemeister</a:t>
            </a:r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3CB8AFC-8952-43DD-A4B8-9F9573642A30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en-US" altLang="en-US" sz="2600" smtClean="0"/>
          </a:p>
        </p:txBody>
      </p:sp>
      <p:sp>
        <p:nvSpPr>
          <p:cNvPr id="4096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Removing Data from Top of Stack (1)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200" dirty="0" smtClean="0"/>
              <a:t>We will sometimes apply defensive design practices and ensure the stack is not empty; if we do not, then the precondition that must be satisfied is that the stack is </a:t>
            </a:r>
            <a:r>
              <a:rPr lang="en-US" altLang="en-US" sz="1200" smtClean="0"/>
              <a:t>not empty!</a:t>
            </a:r>
            <a:endParaRPr lang="en-US" altLang="en-US" sz="12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1200" dirty="0" smtClean="0"/>
              <a:t>This implementation of </a:t>
            </a:r>
            <a:r>
              <a:rPr lang="en-US" altLang="en-US" sz="1200" dirty="0" smtClean="0">
                <a:latin typeface="Courier New" panose="02070309020205020404" pitchFamily="49" charset="0"/>
              </a:rPr>
              <a:t>pop()</a:t>
            </a:r>
            <a:r>
              <a:rPr lang="en-US" altLang="en-US" sz="1200" dirty="0" smtClean="0"/>
              <a:t> checks for removal errors and doesn’t return the data popped from the stack: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200" dirty="0" smtClean="0"/>
              <a:t>	</a:t>
            </a:r>
            <a:r>
              <a:rPr lang="en-US" altLang="en-US" sz="1200" dirty="0" smtClean="0">
                <a:latin typeface="Courier New" panose="02070309020205020404" pitchFamily="49" charset="0"/>
              </a:rPr>
              <a:t>Boolean pop(</a:t>
            </a:r>
            <a:r>
              <a:rPr lang="en-US" altLang="en-US" sz="1200" dirty="0" err="1" smtClean="0">
                <a:latin typeface="Courier New" panose="02070309020205020404" pitchFamily="49" charset="0"/>
              </a:rPr>
              <a:t>StackNode</a:t>
            </a:r>
            <a:r>
              <a:rPr lang="en-US" altLang="en-US" sz="1200" dirty="0" smtClean="0">
                <a:latin typeface="Courier New" panose="02070309020205020404" pitchFamily="49" charset="0"/>
              </a:rPr>
              <a:t> **</a:t>
            </a:r>
            <a:r>
              <a:rPr lang="en-US" altLang="en-US" sz="1200" dirty="0" err="1" smtClean="0">
                <a:latin typeface="Courier New" panose="02070309020205020404" pitchFamily="49" charset="0"/>
              </a:rPr>
              <a:t>pStack</a:t>
            </a:r>
            <a:r>
              <a:rPr lang="en-US" altLang="en-US" sz="1200" dirty="0" smtClean="0">
                <a:latin typeface="Courier New" panose="02070309020205020404" pitchFamily="49" charset="0"/>
              </a:rPr>
              <a:t>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200" dirty="0" smtClean="0">
                <a:latin typeface="Courier New" panose="02070309020205020404" pitchFamily="49" charset="0"/>
              </a:rPr>
              <a:t>	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200" dirty="0" smtClean="0">
                <a:latin typeface="Courier New" panose="02070309020205020404" pitchFamily="49" charset="0"/>
              </a:rPr>
              <a:t>		Boolean status = FALSE;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200" dirty="0" smtClean="0">
                <a:latin typeface="Courier New" panose="02070309020205020404" pitchFamily="49" charset="0"/>
              </a:rPr>
              <a:t>		</a:t>
            </a:r>
            <a:r>
              <a:rPr lang="en-US" altLang="en-US" sz="1200" dirty="0" err="1" smtClean="0">
                <a:latin typeface="Courier New" panose="02070309020205020404" pitchFamily="49" charset="0"/>
              </a:rPr>
              <a:t>StackNode</a:t>
            </a:r>
            <a:r>
              <a:rPr lang="en-US" altLang="en-US" sz="1200" dirty="0" smtClean="0">
                <a:latin typeface="Courier New" panose="02070309020205020404" pitchFamily="49" charset="0"/>
              </a:rPr>
              <a:t> *</a:t>
            </a:r>
            <a:r>
              <a:rPr lang="en-US" altLang="en-US" sz="1200" dirty="0" err="1" smtClean="0">
                <a:latin typeface="Courier New" panose="02070309020205020404" pitchFamily="49" charset="0"/>
              </a:rPr>
              <a:t>pTop</a:t>
            </a:r>
            <a:r>
              <a:rPr lang="en-US" altLang="en-US" sz="1200" dirty="0" smtClean="0">
                <a:latin typeface="Courier New" panose="02070309020205020404" pitchFamily="49" charset="0"/>
              </a:rPr>
              <a:t> = NULL;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200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200" dirty="0" smtClean="0">
                <a:latin typeface="Courier New" panose="02070309020205020404" pitchFamily="49" charset="0"/>
              </a:rPr>
              <a:t>		if (!</a:t>
            </a:r>
            <a:r>
              <a:rPr lang="en-US" altLang="en-US" sz="1200" dirty="0" err="1" smtClean="0">
                <a:latin typeface="Courier New" panose="02070309020205020404" pitchFamily="49" charset="0"/>
              </a:rPr>
              <a:t>isEmpty</a:t>
            </a:r>
            <a:r>
              <a:rPr lang="en-US" altLang="en-US" sz="1200" dirty="0" smtClean="0">
                <a:latin typeface="Courier New" panose="02070309020205020404" pitchFamily="49" charset="0"/>
              </a:rPr>
              <a:t> (*</a:t>
            </a:r>
            <a:r>
              <a:rPr lang="en-US" altLang="en-US" sz="1200" dirty="0" err="1" smtClean="0">
                <a:latin typeface="Courier New" panose="02070309020205020404" pitchFamily="49" charset="0"/>
              </a:rPr>
              <a:t>pStack</a:t>
            </a:r>
            <a:r>
              <a:rPr lang="en-US" altLang="en-US" sz="1200" dirty="0" smtClean="0">
                <a:latin typeface="Courier New" panose="02070309020205020404" pitchFamily="49" charset="0"/>
              </a:rPr>
              <a:t>)) // Stack is not empty; defensive design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200" dirty="0" smtClean="0">
                <a:latin typeface="Courier New" panose="02070309020205020404" pitchFamily="49" charset="0"/>
              </a:rPr>
              <a:t>		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200" dirty="0" smtClean="0">
                <a:latin typeface="Courier New" panose="02070309020205020404" pitchFamily="49" charset="0"/>
              </a:rPr>
              <a:t>			</a:t>
            </a:r>
            <a:r>
              <a:rPr lang="en-US" altLang="en-US" sz="1000" dirty="0" err="1" smtClean="0">
                <a:latin typeface="Courier New" panose="02070309020205020404" pitchFamily="49" charset="0"/>
              </a:rPr>
              <a:t>pTop</a:t>
            </a:r>
            <a:r>
              <a:rPr lang="en-US" altLang="en-US" sz="1000" dirty="0" smtClean="0">
                <a:latin typeface="Courier New" panose="02070309020205020404" pitchFamily="49" charset="0"/>
              </a:rPr>
              <a:t> = *</a:t>
            </a:r>
            <a:r>
              <a:rPr lang="en-US" altLang="en-US" sz="1000" dirty="0" err="1" smtClean="0">
                <a:latin typeface="Courier New" panose="02070309020205020404" pitchFamily="49" charset="0"/>
              </a:rPr>
              <a:t>pStack</a:t>
            </a:r>
            <a:r>
              <a:rPr lang="en-US" altLang="en-US" sz="1000" dirty="0" smtClean="0">
                <a:latin typeface="Courier New" panose="02070309020205020404" pitchFamily="49" charset="0"/>
              </a:rPr>
              <a:t>; // Temp storage of top of stack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000" dirty="0" smtClean="0">
                <a:latin typeface="Courier New" panose="02070309020205020404" pitchFamily="49" charset="0"/>
              </a:rPr>
              <a:t>			*</a:t>
            </a:r>
            <a:r>
              <a:rPr lang="en-US" altLang="en-US" sz="1000" dirty="0" err="1" smtClean="0">
                <a:latin typeface="Courier New" panose="02070309020205020404" pitchFamily="49" charset="0"/>
              </a:rPr>
              <a:t>pStack</a:t>
            </a:r>
            <a:r>
              <a:rPr lang="en-US" altLang="en-US" sz="1000" dirty="0" smtClean="0">
                <a:latin typeface="Courier New" panose="02070309020205020404" pitchFamily="49" charset="0"/>
              </a:rPr>
              <a:t> = (*</a:t>
            </a:r>
            <a:r>
              <a:rPr lang="en-US" altLang="en-US" sz="1000" dirty="0" err="1" smtClean="0">
                <a:latin typeface="Courier New" panose="02070309020205020404" pitchFamily="49" charset="0"/>
              </a:rPr>
              <a:t>pStack</a:t>
            </a:r>
            <a:r>
              <a:rPr lang="en-US" altLang="en-US" sz="1000" dirty="0" smtClean="0">
                <a:latin typeface="Courier New" panose="02070309020205020404" pitchFamily="49" charset="0"/>
              </a:rPr>
              <a:t>)-&gt;</a:t>
            </a:r>
            <a:r>
              <a:rPr lang="en-US" altLang="en-US" sz="1000" dirty="0" err="1" smtClean="0">
                <a:latin typeface="Courier New" panose="02070309020205020404" pitchFamily="49" charset="0"/>
              </a:rPr>
              <a:t>pNext</a:t>
            </a:r>
            <a:r>
              <a:rPr lang="en-US" altLang="en-US" sz="1000" dirty="0" smtClean="0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000" dirty="0" smtClean="0">
                <a:latin typeface="Courier New" panose="02070309020205020404" pitchFamily="49" charset="0"/>
              </a:rPr>
              <a:t>			free (</a:t>
            </a:r>
            <a:r>
              <a:rPr lang="en-US" altLang="en-US" sz="1000" dirty="0" err="1" smtClean="0">
                <a:latin typeface="Courier New" panose="02070309020205020404" pitchFamily="49" charset="0"/>
              </a:rPr>
              <a:t>pTop</a:t>
            </a:r>
            <a:r>
              <a:rPr lang="en-US" altLang="en-US" sz="1000" dirty="0" smtClean="0">
                <a:latin typeface="Courier New" panose="02070309020205020404" pitchFamily="49" charset="0"/>
              </a:rPr>
              <a:t>); // Remove the top node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000" dirty="0" smtClean="0">
                <a:latin typeface="Courier New" panose="02070309020205020404" pitchFamily="49" charset="0"/>
              </a:rPr>
              <a:t>			status = TRUE; // Successfully removed the top node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200" dirty="0" smtClean="0">
                <a:latin typeface="Courier New" panose="02070309020205020404" pitchFamily="49" charset="0"/>
              </a:rPr>
              <a:t>		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200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200" dirty="0" smtClean="0">
                <a:latin typeface="Courier New" panose="02070309020205020404" pitchFamily="49" charset="0"/>
              </a:rPr>
              <a:t>		return status;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200" dirty="0" smtClean="0">
                <a:latin typeface="Courier New" panose="02070309020205020404" pitchFamily="49" charset="0"/>
              </a:rPr>
              <a:t>	}</a:t>
            </a:r>
            <a:endParaRPr lang="en-US" altLang="en-US" sz="1200" dirty="0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1000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A. O’Fallon, J. Hagemeister</a:t>
            </a:r>
          </a:p>
        </p:txBody>
      </p:sp>
      <p:sp>
        <p:nvSpPr>
          <p:cNvPr id="430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1EF3B79-7FE2-47D8-85EF-C003A175B666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en-US" altLang="en-US" sz="2600" smtClean="0"/>
          </a:p>
        </p:txBody>
      </p:sp>
      <p:sp>
        <p:nvSpPr>
          <p:cNvPr id="4301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Removing Data from Top of Stack (2)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400" smtClean="0"/>
              <a:t>This implementation of </a:t>
            </a:r>
            <a:r>
              <a:rPr lang="en-US" altLang="en-US" sz="1400" smtClean="0">
                <a:latin typeface="Courier New" panose="02070309020205020404" pitchFamily="49" charset="0"/>
              </a:rPr>
              <a:t>pop()</a:t>
            </a:r>
            <a:r>
              <a:rPr lang="en-US" altLang="en-US" sz="1400" smtClean="0"/>
              <a:t> returns the data removed from the top of the stack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/>
              <a:t>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char pop(StackNode **pStack)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	StackNode *pTop = NULL;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	character retData = ‘\0’;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40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	if (!isEmpty (*pStack)) </a:t>
            </a:r>
            <a:r>
              <a:rPr lang="en-US" altLang="en-US" sz="1200" smtClean="0">
                <a:latin typeface="Courier New" panose="02070309020205020404" pitchFamily="49" charset="0"/>
              </a:rPr>
              <a:t>// Stack is not empty; defensive design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	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		</a:t>
            </a:r>
            <a:r>
              <a:rPr lang="en-US" altLang="en-US" sz="1200" smtClean="0">
                <a:latin typeface="Courier New" panose="02070309020205020404" pitchFamily="49" charset="0"/>
              </a:rPr>
              <a:t>pTop = *pStack; // Temp storage of top of stack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200" smtClean="0">
                <a:latin typeface="Courier New" panose="02070309020205020404" pitchFamily="49" charset="0"/>
              </a:rPr>
              <a:t>			retData = (*pStack) -&gt; data; // Keep data in top node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200" smtClean="0">
                <a:latin typeface="Courier New" panose="02070309020205020404" pitchFamily="49" charset="0"/>
              </a:rPr>
              <a:t>			*pStack = (*pStack) -&gt; pNext;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200" smtClean="0">
                <a:latin typeface="Courier New" panose="02070309020205020404" pitchFamily="49" charset="0"/>
              </a:rPr>
              <a:t>			free (pTop); // Remove the top node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	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40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	return retData;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 smtClean="0">
                <a:latin typeface="Courier New" panose="02070309020205020404" pitchFamily="49" charset="0"/>
              </a:rPr>
              <a:t>	}</a:t>
            </a:r>
            <a:endParaRPr lang="en-US" altLang="en-US" sz="1400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1200" smtClean="0"/>
          </a:p>
          <a:p>
            <a:pPr eaLnBrk="1" hangingPunct="1">
              <a:lnSpc>
                <a:spcPct val="80000"/>
              </a:lnSpc>
            </a:pPr>
            <a:endParaRPr lang="en-US" altLang="en-US" sz="140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A. O’Fallon, J. Hagemeister</a:t>
            </a:r>
          </a:p>
        </p:txBody>
      </p:sp>
      <p:sp>
        <p:nvSpPr>
          <p:cNvPr id="450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B1EEB5D-60AC-4607-BEE9-87B2A703BD87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en-US" altLang="en-US" sz="2600" smtClean="0"/>
          </a:p>
        </p:txBody>
      </p:sp>
      <p:sp>
        <p:nvSpPr>
          <p:cNvPr id="4506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Retrieving Data from Top of Stack w/o Deleting Nodes</a:t>
            </a:r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600" smtClean="0"/>
              <a:t>The </a:t>
            </a:r>
            <a:r>
              <a:rPr lang="en-US" altLang="en-US" sz="1600" smtClean="0">
                <a:latin typeface="Courier New" panose="02070309020205020404" pitchFamily="49" charset="0"/>
              </a:rPr>
              <a:t>peek()</a:t>
            </a:r>
            <a:r>
              <a:rPr lang="en-US" altLang="en-US" sz="1600" smtClean="0"/>
              <a:t> or </a:t>
            </a:r>
            <a:r>
              <a:rPr lang="en-US" altLang="en-US" sz="1600" smtClean="0">
                <a:latin typeface="Courier New" panose="02070309020205020404" pitchFamily="49" charset="0"/>
              </a:rPr>
              <a:t>top()</a:t>
            </a:r>
            <a:r>
              <a:rPr lang="en-US" altLang="en-US" sz="1600" smtClean="0"/>
              <a:t> function does not modify the stack; it just returns the data in the top of the stack (it “peeks” at the data)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/>
              <a:t>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</a:rPr>
              <a:t>	char peek (StackNode *pStack)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</a:rPr>
              <a:t>	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</a:rPr>
              <a:t>		character retData = ‘\0’;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</a:rPr>
              <a:t>		if (!isEmpty (pStack)) </a:t>
            </a:r>
            <a:r>
              <a:rPr lang="en-US" altLang="en-US" sz="1000" smtClean="0">
                <a:latin typeface="Courier New" panose="02070309020205020404" pitchFamily="49" charset="0"/>
              </a:rPr>
              <a:t>// Stack is not empty; defensive design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</a:rPr>
              <a:t>		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</a:rPr>
              <a:t>			retData = pStack -&gt; data;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</a:rPr>
              <a:t>		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</a:rPr>
              <a:t>		return retData;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</a:rPr>
              <a:t>	}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A. O’Fallon, J. Hagemeister</a:t>
            </a:r>
          </a:p>
        </p:txBody>
      </p:sp>
      <p:sp>
        <p:nvSpPr>
          <p:cNvPr id="471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7D9089E-BCEE-4B8A-802A-292B5E9E4FB0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lang="en-US" altLang="en-US" sz="2600" smtClean="0"/>
          </a:p>
        </p:txBody>
      </p:sp>
      <p:sp>
        <p:nvSpPr>
          <p:cNvPr id="4710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Stack Applications</a:t>
            </a:r>
          </a:p>
        </p:txBody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Reversing strings</a:t>
            </a:r>
          </a:p>
          <a:p>
            <a:pPr eaLnBrk="1" hangingPunct="1"/>
            <a:r>
              <a:rPr lang="en-US" altLang="en-US" smtClean="0"/>
              <a:t>Checking for palindromes</a:t>
            </a:r>
          </a:p>
          <a:p>
            <a:pPr eaLnBrk="1" hangingPunct="1"/>
            <a:r>
              <a:rPr lang="en-US" altLang="en-US" smtClean="0"/>
              <a:t>Searching for a path in a maze</a:t>
            </a:r>
          </a:p>
          <a:p>
            <a:pPr eaLnBrk="1" hangingPunct="1"/>
            <a:r>
              <a:rPr lang="en-US" altLang="en-US" smtClean="0"/>
              <a:t>Tower of Hanoi</a:t>
            </a:r>
          </a:p>
          <a:p>
            <a:pPr eaLnBrk="1" hangingPunct="1"/>
            <a:r>
              <a:rPr lang="en-US" altLang="en-US" smtClean="0"/>
              <a:t>Evaluating infix expressions</a:t>
            </a:r>
          </a:p>
          <a:p>
            <a:pPr eaLnBrk="1" hangingPunct="1"/>
            <a:r>
              <a:rPr lang="en-US" altLang="en-US" smtClean="0"/>
              <a:t>Function call stacks</a:t>
            </a:r>
          </a:p>
          <a:p>
            <a:pPr eaLnBrk="1" hangingPunct="1"/>
            <a:r>
              <a:rPr lang="en-US" altLang="en-US" smtClean="0"/>
              <a:t>Many others…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A. O’Fallon, J. Hagemeister</a:t>
            </a:r>
          </a:p>
        </p:txBody>
      </p:sp>
      <p:sp>
        <p:nvSpPr>
          <p:cNvPr id="491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8DFD05C-DEB0-449E-9C24-E8D21AE9E405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lang="en-US" altLang="en-US" sz="2600" smtClean="0"/>
          </a:p>
        </p:txBody>
      </p:sp>
      <p:sp>
        <p:nvSpPr>
          <p:cNvPr id="4915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Closing Thoughts</a:t>
            </a:r>
          </a:p>
        </p:txBody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 smtClean="0"/>
              <a:t>Can you build a driver program to test these functions?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smtClean="0">
                <a:latin typeface="Courier New" panose="02070309020205020404" pitchFamily="49" charset="0"/>
              </a:rPr>
              <a:t>push() </a:t>
            </a:r>
            <a:r>
              <a:rPr lang="en-US" altLang="en-US" sz="2000" dirty="0" smtClean="0"/>
              <a:t>for a stack is essentially the same operation as</a:t>
            </a:r>
            <a:r>
              <a:rPr lang="en-US" altLang="en-US" sz="2000" dirty="0" smtClean="0">
                <a:latin typeface="Courier New" panose="02070309020205020404" pitchFamily="49" charset="0"/>
              </a:rPr>
              <a:t> </a:t>
            </a:r>
            <a:r>
              <a:rPr lang="en-US" altLang="en-US" sz="2000" dirty="0" err="1" smtClean="0">
                <a:latin typeface="Courier New" panose="02070309020205020404" pitchFamily="49" charset="0"/>
              </a:rPr>
              <a:t>insertFront</a:t>
            </a:r>
            <a:r>
              <a:rPr lang="en-US" altLang="en-US" sz="2000" dirty="0" smtClean="0">
                <a:latin typeface="Courier New" panose="02070309020205020404" pitchFamily="49" charset="0"/>
              </a:rPr>
              <a:t>()</a:t>
            </a:r>
            <a:r>
              <a:rPr lang="en-US" altLang="en-US" sz="2000" dirty="0" smtClean="0"/>
              <a:t> for a linked list…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smtClean="0">
                <a:latin typeface="Courier New" panose="02070309020205020404" pitchFamily="49" charset="0"/>
              </a:rPr>
              <a:t>pop()</a:t>
            </a:r>
            <a:r>
              <a:rPr lang="en-US" altLang="en-US" sz="2000" dirty="0" smtClean="0"/>
              <a:t> is </a:t>
            </a:r>
            <a:r>
              <a:rPr lang="en-US" altLang="en-US" sz="2000" dirty="0" err="1" smtClean="0">
                <a:latin typeface="Courier New" panose="02070309020205020404" pitchFamily="49" charset="0"/>
              </a:rPr>
              <a:t>deleteFront</a:t>
            </a:r>
            <a:r>
              <a:rPr lang="en-US" altLang="en-US" sz="2000" dirty="0" smtClean="0">
                <a:latin typeface="Courier New" panose="02070309020205020404" pitchFamily="49" charset="0"/>
              </a:rPr>
              <a:t>()</a:t>
            </a:r>
            <a:r>
              <a:rPr lang="en-US" altLang="en-US" sz="2000" dirty="0" smtClean="0"/>
              <a:t> for a linked list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smtClean="0"/>
              <a:t>If you know how to implement a linked list you should be able to implement a stack…</a:t>
            </a:r>
          </a:p>
          <a:p>
            <a:pPr eaLnBrk="1" hangingPunct="1"/>
            <a:r>
              <a:rPr lang="en-US" altLang="en-US" sz="2000" dirty="0" smtClean="0"/>
              <a:t>You can implement a stack without using links; Hence, you can use an array as the underlying structure for the stack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smtClean="0"/>
              <a:t>Continue to discuss why you would use a dynamic linked list instead of a dynamic linked stack and vice versa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A. O’Fallon, J. Hagemeister</a:t>
            </a:r>
          </a:p>
        </p:txBody>
      </p:sp>
      <p:sp>
        <p:nvSpPr>
          <p:cNvPr id="512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F4654B8-0EDA-4CDF-932B-EE78027D6FB6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35</a:t>
            </a:fld>
            <a:endParaRPr lang="en-US" altLang="en-US" sz="2600" smtClean="0"/>
          </a:p>
        </p:txBody>
      </p:sp>
      <p:sp>
        <p:nvSpPr>
          <p:cNvPr id="5120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Next Lecture…</a:t>
            </a:r>
          </a:p>
        </p:txBody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Queues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A. O’Fallon, J. Hagemeister</a:t>
            </a:r>
          </a:p>
        </p:txBody>
      </p:sp>
      <p:sp>
        <p:nvSpPr>
          <p:cNvPr id="532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CBC2197-9461-44F9-9004-FA92461FF6E8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36</a:t>
            </a:fld>
            <a:endParaRPr lang="en-US" altLang="en-US" sz="2600" smtClean="0"/>
          </a:p>
        </p:txBody>
      </p:sp>
      <p:sp>
        <p:nvSpPr>
          <p:cNvPr id="5325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References</a:t>
            </a:r>
          </a:p>
        </p:txBody>
      </p:sp>
      <p:sp>
        <p:nvSpPr>
          <p:cNvPr id="532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P.J. </a:t>
            </a:r>
            <a:r>
              <a:rPr lang="en-US" altLang="en-US" dirty="0" err="1" smtClean="0"/>
              <a:t>Deitel</a:t>
            </a:r>
            <a:r>
              <a:rPr lang="en-US" altLang="en-US" dirty="0" smtClean="0"/>
              <a:t> &amp; H.M. </a:t>
            </a:r>
            <a:r>
              <a:rPr lang="en-US" altLang="en-US" dirty="0" err="1" smtClean="0"/>
              <a:t>Deitel</a:t>
            </a:r>
            <a:r>
              <a:rPr lang="en-US" altLang="en-US" dirty="0" smtClean="0"/>
              <a:t>, </a:t>
            </a:r>
            <a:r>
              <a:rPr lang="en-US" altLang="en-US" i="1" dirty="0" smtClean="0"/>
              <a:t>C: How to Program</a:t>
            </a:r>
            <a:r>
              <a:rPr lang="en-US" altLang="en-US" dirty="0" smtClean="0"/>
              <a:t> (8th ed.), Prentice Hall, 2016</a:t>
            </a:r>
          </a:p>
          <a:p>
            <a:pPr eaLnBrk="1" hangingPunct="1"/>
            <a:r>
              <a:rPr lang="en-US" altLang="en-US" dirty="0" smtClean="0"/>
              <a:t>J.R. </a:t>
            </a:r>
            <a:r>
              <a:rPr lang="en-US" altLang="en-US" dirty="0" err="1" smtClean="0"/>
              <a:t>Hanly</a:t>
            </a:r>
            <a:r>
              <a:rPr lang="en-US" altLang="en-US" dirty="0" smtClean="0"/>
              <a:t> &amp; E.B. </a:t>
            </a:r>
            <a:r>
              <a:rPr lang="en-US" altLang="en-US" dirty="0" err="1" smtClean="0"/>
              <a:t>Koffman</a:t>
            </a:r>
            <a:r>
              <a:rPr lang="en-US" altLang="en-US" dirty="0" smtClean="0"/>
              <a:t>, </a:t>
            </a:r>
            <a:r>
              <a:rPr lang="en-US" altLang="en-US" i="1" dirty="0" smtClean="0"/>
              <a:t>Problem Solving and Program Design in C (7</a:t>
            </a:r>
            <a:r>
              <a:rPr lang="en-US" altLang="en-US" i="1" baseline="30000" dirty="0" smtClean="0"/>
              <a:t>th</a:t>
            </a:r>
            <a:r>
              <a:rPr lang="en-US" altLang="en-US" i="1" dirty="0" smtClean="0"/>
              <a:t> Ed.)</a:t>
            </a:r>
            <a:r>
              <a:rPr lang="en-US" altLang="en-US" dirty="0" smtClean="0"/>
              <a:t>, Addison-Wesley,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/>
              <a:t>A. O’Fallon, J. Hagemeister</a:t>
            </a:r>
          </a:p>
        </p:txBody>
      </p:sp>
      <p:sp>
        <p:nvSpPr>
          <p:cNvPr id="552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B145ACB-58B4-496F-89E8-67A7FECE5F03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37</a:t>
            </a:fld>
            <a:endParaRPr lang="en-US" altLang="en-US" sz="2600" smtClean="0"/>
          </a:p>
        </p:txBody>
      </p:sp>
      <p:sp>
        <p:nvSpPr>
          <p:cNvPr id="5530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Collaborators</a:t>
            </a:r>
          </a:p>
        </p:txBody>
      </p:sp>
      <p:sp>
        <p:nvSpPr>
          <p:cNvPr id="553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hlinkClick r:id="rId3"/>
              </a:rPr>
              <a:t>Jack Hagemeister</a:t>
            </a:r>
            <a:endParaRPr lang="en-US" alt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Function-Call </a:t>
            </a:r>
            <a:r>
              <a:rPr lang="en-US" dirty="0" smtClean="0"/>
              <a:t>Stack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Supports the </a:t>
            </a:r>
            <a:r>
              <a:rPr lang="en-US" i="1" dirty="0"/>
              <a:t>creation</a:t>
            </a:r>
            <a:r>
              <a:rPr lang="en-US" dirty="0"/>
              <a:t>, </a:t>
            </a:r>
            <a:r>
              <a:rPr lang="en-US" i="1" dirty="0"/>
              <a:t>maintenance</a:t>
            </a:r>
            <a:r>
              <a:rPr lang="en-US" dirty="0"/>
              <a:t>, and </a:t>
            </a:r>
            <a:r>
              <a:rPr lang="en-US" i="1" dirty="0"/>
              <a:t>destruction</a:t>
            </a:r>
            <a:r>
              <a:rPr lang="en-US" dirty="0"/>
              <a:t> of each called function’s </a:t>
            </a:r>
            <a:r>
              <a:rPr lang="en-US" i="1" dirty="0"/>
              <a:t>local</a:t>
            </a:r>
            <a:r>
              <a:rPr lang="en-US" dirty="0"/>
              <a:t> </a:t>
            </a:r>
            <a:r>
              <a:rPr lang="en-US" dirty="0" smtClean="0"/>
              <a:t>variables</a:t>
            </a:r>
            <a:endParaRPr lang="en-US" dirty="0"/>
          </a:p>
          <a:p>
            <a:r>
              <a:rPr lang="en-US" dirty="0"/>
              <a:t>Call stack memory is placed in RAM; monitored closely by </a:t>
            </a:r>
            <a:r>
              <a:rPr lang="en-US" dirty="0" smtClean="0"/>
              <a:t>CPU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A. O’Fallon, J. Hagemeister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28893D-8E81-46E6-BDC6-C570088D5420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3619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Function-Call Stack (</a:t>
            </a:r>
            <a:r>
              <a:rPr lang="en-US" dirty="0" smtClean="0"/>
              <a:t>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</a:t>
            </a:r>
            <a:r>
              <a:rPr lang="en-US" dirty="0"/>
              <a:t>a function declares a variable, it is “pushed” onto the </a:t>
            </a:r>
            <a:r>
              <a:rPr lang="en-US" dirty="0" smtClean="0"/>
              <a:t>stack (dynamic memory is not though!)</a:t>
            </a:r>
          </a:p>
          <a:p>
            <a:r>
              <a:rPr lang="en-US" dirty="0" smtClean="0"/>
              <a:t>Parameters are also passed using the call stack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A. O’Fallon, J. Hagemeister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28893D-8E81-46E6-BDC6-C570088D5420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0512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Function-Call Stack </a:t>
            </a:r>
            <a:r>
              <a:rPr lang="en-US" dirty="0" smtClean="0"/>
              <a:t>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use the call stack when debugging in MS VS 2015: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msdn.microsoft.com/en-us/library/a3694ts5.aspx</a:t>
            </a:r>
            <a:endParaRPr lang="en-US" dirty="0" smtClean="0"/>
          </a:p>
          <a:p>
            <a:r>
              <a:rPr lang="en-US" dirty="0"/>
              <a:t>Diagram </a:t>
            </a:r>
            <a:r>
              <a:rPr lang="en-US" dirty="0" smtClean="0"/>
              <a:t>of call stack - courtesy </a:t>
            </a:r>
            <a:r>
              <a:rPr lang="en-US" dirty="0"/>
              <a:t>of https://en.wikipedia.org/wiki/Call_stack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A. O’Fallon, J. Hagemeister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28893D-8E81-46E6-BDC6-C570088D5420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pic>
        <p:nvPicPr>
          <p:cNvPr id="8" name="Picture 2" descr="https://upload.wikimedia.org/wikipedia/commons/thumb/d/d3/Call_stack_layout.svg/342px-Call_stack_layout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149043"/>
            <a:ext cx="3257550" cy="2336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5608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Frames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</a:t>
            </a:r>
            <a:r>
              <a:rPr lang="en-US" i="1" dirty="0" smtClean="0"/>
              <a:t>called</a:t>
            </a:r>
            <a:r>
              <a:rPr lang="en-US" dirty="0" smtClean="0"/>
              <a:t> function must eventually return control to the </a:t>
            </a:r>
            <a:r>
              <a:rPr lang="en-US" i="1" dirty="0" smtClean="0"/>
              <a:t>calling</a:t>
            </a:r>
            <a:r>
              <a:rPr lang="en-US" dirty="0" smtClean="0"/>
              <a:t> function</a:t>
            </a:r>
          </a:p>
          <a:p>
            <a:pPr marL="457200" lvl="1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void function1(void) // calling function</a:t>
            </a:r>
          </a:p>
          <a:p>
            <a:pPr marL="457200" lvl="1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lvl="1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function2(); // called function</a:t>
            </a:r>
          </a:p>
          <a:p>
            <a:pPr marL="457200" lvl="1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// after executing function2(),</a:t>
            </a:r>
          </a:p>
          <a:p>
            <a:pPr marL="457200" lvl="1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// control returns back to function1()</a:t>
            </a:r>
          </a:p>
          <a:p>
            <a:pPr marL="457200" lvl="1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dirty="0" smtClean="0"/>
              <a:t>The system must track the </a:t>
            </a:r>
            <a:r>
              <a:rPr lang="en-US" i="1" dirty="0" smtClean="0"/>
              <a:t>return address</a:t>
            </a:r>
            <a:r>
              <a:rPr lang="en-US" dirty="0" smtClean="0"/>
              <a:t> that each called function needs to return control to the calling function – the </a:t>
            </a:r>
            <a:r>
              <a:rPr lang="en-US" i="1" dirty="0" smtClean="0"/>
              <a:t>function-call</a:t>
            </a:r>
            <a:r>
              <a:rPr lang="en-US" dirty="0" smtClean="0"/>
              <a:t> stack handles this info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A. O’Fallon, J. Hagemeister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68A5C5-D9A8-4045-A7CA-C24E57E107D2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9313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 Frames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time a function </a:t>
            </a:r>
            <a:r>
              <a:rPr lang="en-US" i="1" dirty="0" smtClean="0"/>
              <a:t>calls</a:t>
            </a:r>
            <a:r>
              <a:rPr lang="en-US" dirty="0" smtClean="0"/>
              <a:t> another function, an entry is </a:t>
            </a:r>
            <a:r>
              <a:rPr lang="en-US" i="1" dirty="0" smtClean="0"/>
              <a:t>pushed</a:t>
            </a:r>
            <a:r>
              <a:rPr lang="en-US" dirty="0" smtClean="0"/>
              <a:t> to the stack</a:t>
            </a:r>
          </a:p>
          <a:p>
            <a:pPr lvl="1"/>
            <a:r>
              <a:rPr lang="en-US" dirty="0" smtClean="0"/>
              <a:t>The entry is called the </a:t>
            </a:r>
            <a:r>
              <a:rPr lang="en-US" i="1" dirty="0" smtClean="0"/>
              <a:t>stack frame </a:t>
            </a:r>
            <a:r>
              <a:rPr lang="en-US" dirty="0" smtClean="0"/>
              <a:t>or </a:t>
            </a:r>
            <a:r>
              <a:rPr lang="en-US" i="1" dirty="0" smtClean="0"/>
              <a:t>activation record</a:t>
            </a:r>
            <a:r>
              <a:rPr lang="en-US" dirty="0" smtClean="0"/>
              <a:t>, which contains the return address required for the called function to return to the calling function</a:t>
            </a:r>
          </a:p>
          <a:p>
            <a:pPr lvl="1"/>
            <a:r>
              <a:rPr lang="en-US" dirty="0" smtClean="0"/>
              <a:t>The entry also contains some other information discussed later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A. O’Fallon, J. </a:t>
            </a:r>
            <a:r>
              <a:rPr lang="en-US" altLang="en-US" dirty="0" err="1" smtClean="0"/>
              <a:t>Hagemeister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28893D-8E81-46E6-BDC6-C570088D5420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6662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 Frames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called function returns, instead of calling another function before returning, then the stack frame for the function call is </a:t>
            </a:r>
            <a:r>
              <a:rPr lang="en-US" i="1" dirty="0"/>
              <a:t>popped</a:t>
            </a:r>
            <a:r>
              <a:rPr lang="en-US" dirty="0"/>
              <a:t>, and control </a:t>
            </a:r>
            <a:r>
              <a:rPr lang="en-US" dirty="0" smtClean="0"/>
              <a:t>transfers to the </a:t>
            </a:r>
            <a:r>
              <a:rPr lang="en-US" i="1" dirty="0" smtClean="0"/>
              <a:t>return address</a:t>
            </a:r>
            <a:r>
              <a:rPr lang="en-US" dirty="0" smtClean="0"/>
              <a:t> in the stack frame</a:t>
            </a:r>
          </a:p>
          <a:p>
            <a:r>
              <a:rPr lang="en-US" dirty="0" smtClean="0"/>
              <a:t>The information required for the </a:t>
            </a:r>
            <a:r>
              <a:rPr lang="en-US" i="1" dirty="0" smtClean="0"/>
              <a:t>called</a:t>
            </a:r>
            <a:r>
              <a:rPr lang="en-US" dirty="0" smtClean="0"/>
              <a:t> function to return to its caller is always at the </a:t>
            </a:r>
            <a:r>
              <a:rPr lang="en-US" i="1" dirty="0" smtClean="0"/>
              <a:t>top</a:t>
            </a:r>
            <a:r>
              <a:rPr lang="en-US" dirty="0" smtClean="0"/>
              <a:t> of the call stack!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A. O’Fallon, J. Hagemeister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28893D-8E81-46E6-BDC6-C570088D5420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118408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4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C8C8C8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5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C8C8C8"/>
        </a:accent6>
        <a:hlink>
          <a:srgbClr val="990033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6">
        <a:dk1>
          <a:srgbClr val="A50021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C001B"/>
        </a:accent4>
        <a:accent5>
          <a:srgbClr val="ADE2E2"/>
        </a:accent5>
        <a:accent6>
          <a:srgbClr val="C8C8C8"/>
        </a:accent6>
        <a:hlink>
          <a:srgbClr val="990033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apsules">
  <a:themeElements>
    <a:clrScheme name="Capsules 13">
      <a:dk1>
        <a:srgbClr val="8A002E"/>
      </a:dk1>
      <a:lt1>
        <a:srgbClr val="FFFFFF"/>
      </a:lt1>
      <a:dk2>
        <a:srgbClr val="960032"/>
      </a:dk2>
      <a:lt2>
        <a:srgbClr val="666699"/>
      </a:lt2>
      <a:accent1>
        <a:srgbClr val="33CCCC"/>
      </a:accent1>
      <a:accent2>
        <a:srgbClr val="DDDDDD"/>
      </a:accent2>
      <a:accent3>
        <a:srgbClr val="FFFFFF"/>
      </a:accent3>
      <a:accent4>
        <a:srgbClr val="750026"/>
      </a:accent4>
      <a:accent5>
        <a:srgbClr val="ADE2E2"/>
      </a:accent5>
      <a:accent6>
        <a:srgbClr val="C8C8C8"/>
      </a:accent6>
      <a:hlink>
        <a:srgbClr val="86002D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9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0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C8C8C8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1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C8C8C8"/>
        </a:accent6>
        <a:hlink>
          <a:srgbClr val="990033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2">
        <a:dk1>
          <a:srgbClr val="A50021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C001B"/>
        </a:accent4>
        <a:accent5>
          <a:srgbClr val="ADE2E2"/>
        </a:accent5>
        <a:accent6>
          <a:srgbClr val="C8C8C8"/>
        </a:accent6>
        <a:hlink>
          <a:srgbClr val="990033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3">
        <a:dk1>
          <a:srgbClr val="8A002E"/>
        </a:dk1>
        <a:lt1>
          <a:srgbClr val="FFFFFF"/>
        </a:lt1>
        <a:dk2>
          <a:srgbClr val="960032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750026"/>
        </a:accent4>
        <a:accent5>
          <a:srgbClr val="ADE2E2"/>
        </a:accent5>
        <a:accent6>
          <a:srgbClr val="C8C8C8"/>
        </a:accent6>
        <a:hlink>
          <a:srgbClr val="86002D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1901</TotalTime>
  <Words>1774</Words>
  <Application>Microsoft Office PowerPoint</Application>
  <PresentationFormat>On-screen Show (4:3)</PresentationFormat>
  <Paragraphs>457</Paragraphs>
  <Slides>37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37</vt:i4>
      </vt:variant>
    </vt:vector>
  </HeadingPairs>
  <TitlesOfParts>
    <vt:vector size="43" baseType="lpstr">
      <vt:lpstr>Arial</vt:lpstr>
      <vt:lpstr>Courier New</vt:lpstr>
      <vt:lpstr>Times New Roman</vt:lpstr>
      <vt:lpstr>Wingdings</vt:lpstr>
      <vt:lpstr>Custom Design</vt:lpstr>
      <vt:lpstr>Capsules</vt:lpstr>
      <vt:lpstr>(3-1) Basics of a Stack</vt:lpstr>
      <vt:lpstr>What is a Stack?</vt:lpstr>
      <vt:lpstr>The Function-Call Stack (1)</vt:lpstr>
      <vt:lpstr>The Function-Call Stack (2)</vt:lpstr>
      <vt:lpstr>The Function-Call Stack (3)</vt:lpstr>
      <vt:lpstr>The Function-Call Stack (4)</vt:lpstr>
      <vt:lpstr>Stack Frames (1)</vt:lpstr>
      <vt:lpstr>Stack Frames (2)</vt:lpstr>
      <vt:lpstr>Stack Frames (3)</vt:lpstr>
      <vt:lpstr>Stack Frames (4)</vt:lpstr>
      <vt:lpstr>Stack Frames and Local Variables (1)</vt:lpstr>
      <vt:lpstr>Stack Frames and Local Variables (2)</vt:lpstr>
      <vt:lpstr>Video Explanation of Call Stack</vt:lpstr>
      <vt:lpstr>The Heap</vt:lpstr>
      <vt:lpstr>Typical Representation of Stack of Integers</vt:lpstr>
      <vt:lpstr>Struct StackNode</vt:lpstr>
      <vt:lpstr>Initializing a Stack (1)</vt:lpstr>
      <vt:lpstr>Initializing a Stack (2)</vt:lpstr>
      <vt:lpstr>Checking for Empty Stack (1)</vt:lpstr>
      <vt:lpstr>Checking for Empty Stack (2)</vt:lpstr>
      <vt:lpstr>Checking for Empty Stack (3)</vt:lpstr>
      <vt:lpstr>Printing Data in Stack (1)</vt:lpstr>
      <vt:lpstr>Printing Data in Stack (2)</vt:lpstr>
      <vt:lpstr>Inserting Data into a Stack</vt:lpstr>
      <vt:lpstr>Inserting Data onto Top of Stack w/o Error Checking (1)</vt:lpstr>
      <vt:lpstr>Inserting Data onto Top of Stack w/o Error Checking (2)</vt:lpstr>
      <vt:lpstr>Inserting Data onto Top of Stack w/o Error Checking (3)</vt:lpstr>
      <vt:lpstr>Inserting Data onto Top of Stack with Error Checking (1)</vt:lpstr>
      <vt:lpstr>Inserting Data onto Top of Stack with Error Checking (2)</vt:lpstr>
      <vt:lpstr>Removing Data from Top of Stack (1)</vt:lpstr>
      <vt:lpstr>Removing Data from Top of Stack (2)</vt:lpstr>
      <vt:lpstr>Retrieving Data from Top of Stack w/o Deleting Nodes</vt:lpstr>
      <vt:lpstr>Stack Applications</vt:lpstr>
      <vt:lpstr>Closing Thoughts</vt:lpstr>
      <vt:lpstr>Next Lecture…</vt:lpstr>
      <vt:lpstr>References</vt:lpstr>
      <vt:lpstr>Collaborators</vt:lpstr>
    </vt:vector>
  </TitlesOfParts>
  <Company>Washington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(3-1) Basics of a Stack</dc:title>
  <dc:creator>A. O'Fallon, J. Hagemeister</dc:creator>
  <cp:lastModifiedBy>auser</cp:lastModifiedBy>
  <cp:revision>270</cp:revision>
  <dcterms:created xsi:type="dcterms:W3CDTF">2004-08-17T18:03:10Z</dcterms:created>
  <dcterms:modified xsi:type="dcterms:W3CDTF">2024-01-26T18:51:09Z</dcterms:modified>
</cp:coreProperties>
</file>