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40"/>
  </p:notesMasterIdLst>
  <p:handoutMasterIdLst>
    <p:handoutMasterId r:id="rId41"/>
  </p:handoutMasterIdLst>
  <p:sldIdLst>
    <p:sldId id="256" r:id="rId3"/>
    <p:sldId id="331" r:id="rId4"/>
    <p:sldId id="355" r:id="rId5"/>
    <p:sldId id="358" r:id="rId6"/>
    <p:sldId id="357" r:id="rId7"/>
    <p:sldId id="356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59" r:id="rId16"/>
    <p:sldId id="350" r:id="rId17"/>
    <p:sldId id="340" r:id="rId18"/>
    <p:sldId id="334" r:id="rId19"/>
    <p:sldId id="335" r:id="rId20"/>
    <p:sldId id="336" r:id="rId21"/>
    <p:sldId id="337" r:id="rId22"/>
    <p:sldId id="338" r:id="rId23"/>
    <p:sldId id="339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51" r:id="rId32"/>
    <p:sldId id="352" r:id="rId33"/>
    <p:sldId id="353" r:id="rId34"/>
    <p:sldId id="354" r:id="rId35"/>
    <p:sldId id="349" r:id="rId36"/>
    <p:sldId id="332" r:id="rId37"/>
    <p:sldId id="326" r:id="rId38"/>
    <p:sldId id="330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ED6DAB-4DEB-49C1-85A3-1677989F0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275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6755AC-7E36-4D97-BE68-AD2DAC916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1357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A21EC1-94B7-44B1-84DD-35F9D361C16D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4717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4A2AD9-4B7D-4CAB-9639-B07D925F5557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5992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42EE6A-1D7E-4197-9052-45A2E03F2AA1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91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E177C6-93F6-430A-8845-74C9047E623B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8028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93A420-7DE9-4347-A932-4E46B2696D52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8675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A21863-1F3E-4D55-9AB1-158FDC541440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0999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3F263A-B549-49A2-822C-AB6954661462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0353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E731FF-6210-4AB5-AD95-DDD86E2A3774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4852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7AABAF-5A44-46DC-946C-FFA418D7E1E0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1247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431661-70E1-488B-AB40-5D7907332602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0135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2401D9-7733-4204-9C14-5630A5915DE2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951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C6BB61-F52A-46B5-899D-FBEE0C8F00FE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6624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70BB2C-FF86-4D5F-B556-129FD8D0869E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148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5E4907-4E84-4647-BD1A-D74E3DA76A10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96031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DB5119-CF9B-46BB-8636-192EE955D963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4720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E3144-F890-4608-A105-FA186D09E28B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0625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FD686-9C13-4848-8969-4FACC5F91720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08917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9C5601-CD3A-452C-8C2E-7FF2931D0340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1463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57CEB2-F7AA-4333-B87E-961FF39A9B2B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1866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FD123B-FAE3-4CC9-9CE9-87D92D3CA531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0106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410F87-FBED-43E3-BD9D-DE1D087961BE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547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1E525A-5C2A-4805-A7B8-0A4BABB86BE3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7421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CEA976-0E13-4F54-982F-D7F66560D900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4963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38DD53-7402-42B4-9E28-25CC33C1BFE6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7188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D907D2-BA70-4584-8C45-AD888965FB96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329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8A0C-48F4-4304-8982-E68B683AE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29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A41B-895D-4902-A886-740CAC51B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18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E9697-9783-4337-8F8A-D21725FBC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70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23AC3C-DE72-4AA6-BD34-A67C6ADB5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86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893D-8E81-46E6-BDC6-C570088D5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46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3AF0-E3E2-4C88-B692-E65C0E2E8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89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B68F3-AC82-4E62-8CE0-4CC25DAA0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76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A099-F849-42E2-9199-D871769D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86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4CEC-A8C2-4051-9DD0-0399B3F20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831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E0FE-F9DB-4337-B737-661D91939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885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3CD52-0B41-4EC8-80B8-D244F0016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3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8319C-96A2-4918-B335-166DFE7D9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07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4499-99A3-4722-925B-0D08A2AC0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298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EFDA-72FB-44B7-9E93-BAA072A75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088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1DFC7-39CB-46B8-879A-AEF196485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42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02A3B-B1EF-4704-8946-D2671C9CA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65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5D0B-B801-48EE-B0F6-FDC37BC26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12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861CD-CE1F-4E7C-A2D4-C5BA2BDA8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46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D43CB-B931-4C9A-8E81-A97C84C89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7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6345-EF85-4888-B3C5-AD8B053C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36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1843-235E-4D1E-81B5-E1FEA0376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10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4C36-DC8D-4CF9-A48D-C2A74C657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2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7DEBA0-BADF-424C-A565-09FE53F52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A551638B-1737-4036-8CFB-6DC50714D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sdn.microsoft.com/en-us/library/a3694ts5.aspx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(</a:t>
            </a:r>
            <a:r>
              <a:rPr lang="en-US" altLang="en-US" sz="3200" smtClean="0"/>
              <a:t>3-3) </a:t>
            </a:r>
            <a:r>
              <a:rPr lang="en-US" altLang="en-US" sz="3200" dirty="0" smtClean="0"/>
              <a:t>Basics of a Stack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Instructor - Andrew S. O’Fallon</a:t>
            </a:r>
          </a:p>
          <a:p>
            <a:pPr eaLnBrk="1" hangingPunct="1"/>
            <a:r>
              <a:rPr lang="en-US" altLang="en-US" sz="2400" dirty="0" err="1" smtClean="0"/>
              <a:t>CptS</a:t>
            </a:r>
            <a:r>
              <a:rPr lang="en-US" altLang="en-US" sz="2400" dirty="0" smtClean="0"/>
              <a:t> 122 (January 26, 2024)</a:t>
            </a:r>
          </a:p>
          <a:p>
            <a:pPr eaLnBrk="1" hangingPunct="1"/>
            <a:r>
              <a:rPr lang="en-US" altLang="en-US" sz="2400" dirty="0" smtClean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called function makes a call to </a:t>
            </a:r>
            <a:r>
              <a:rPr lang="en-US" i="1" dirty="0"/>
              <a:t>another</a:t>
            </a:r>
            <a:r>
              <a:rPr lang="en-US" dirty="0"/>
              <a:t> function, then the </a:t>
            </a:r>
            <a:r>
              <a:rPr lang="en-US" i="1" dirty="0"/>
              <a:t>stack frame </a:t>
            </a:r>
            <a:r>
              <a:rPr lang="en-US" dirty="0"/>
              <a:t>for the new function is </a:t>
            </a:r>
            <a:r>
              <a:rPr lang="en-US" i="1" dirty="0"/>
              <a:t>pushed</a:t>
            </a:r>
            <a:r>
              <a:rPr lang="en-US" dirty="0"/>
              <a:t> to the top of the 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49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Stack Frames and Local Variables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variables including parameters and variables declared by the function are reserved in the stack frame</a:t>
            </a:r>
          </a:p>
          <a:p>
            <a:pPr lvl="1"/>
            <a:r>
              <a:rPr lang="en-US" dirty="0" smtClean="0"/>
              <a:t>The reason is these variables need to remain active if a function makes a call to another function and “go away” when the function </a:t>
            </a:r>
            <a:r>
              <a:rPr lang="en-US" i="1" dirty="0" smtClean="0"/>
              <a:t>returns</a:t>
            </a:r>
            <a:r>
              <a:rPr lang="en-US" dirty="0" smtClean="0"/>
              <a:t> to its caller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94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Stack Frames and Local Variables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Overflow</a:t>
            </a:r>
          </a:p>
          <a:p>
            <a:pPr lvl="1"/>
            <a:r>
              <a:rPr lang="en-US" dirty="0" smtClean="0"/>
              <a:t>If more function calls occur than can be handled by the finite amount of memory for the function call-stack, then an error called </a:t>
            </a:r>
            <a:r>
              <a:rPr lang="en-US" i="1" dirty="0" smtClean="0"/>
              <a:t>stack overflow </a:t>
            </a:r>
            <a:r>
              <a:rPr lang="en-US" dirty="0" smtClean="0"/>
              <a:t>occurs</a:t>
            </a:r>
          </a:p>
          <a:p>
            <a:pPr lvl="1"/>
            <a:r>
              <a:rPr lang="en-US" dirty="0" smtClean="0"/>
              <a:t>There is high potential for this occurring with recursion, </a:t>
            </a:r>
            <a:r>
              <a:rPr lang="en-US" smtClean="0"/>
              <a:t>on problems that </a:t>
            </a:r>
            <a:r>
              <a:rPr lang="en-US" dirty="0" smtClean="0"/>
              <a:t>require a lot of recursive steps!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1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Explanation of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https://www.youtube.com/watch?v=Q2sFmqvpBe0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53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region of memory that is not managed for you (unlike with the stack)</a:t>
            </a:r>
          </a:p>
          <a:p>
            <a:r>
              <a:rPr lang="en-US" dirty="0" smtClean="0"/>
              <a:t>We need to explicitly deallocate </a:t>
            </a:r>
            <a:r>
              <a:rPr lang="en-US" smtClean="0"/>
              <a:t>(free) the </a:t>
            </a:r>
            <a:r>
              <a:rPr lang="en-US" dirty="0" smtClean="0"/>
              <a:t>memory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460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A31ADA-6925-4542-96DF-E4BC9BF44CA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 smtClean="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Typical Representation of Stack of Integers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67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657600" y="5181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657600" y="4800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42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57600" y="4419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657600" y="4038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120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57600" y="3657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73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657600" y="3276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99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410200" y="24384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99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05000" y="24384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99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rot="5400000">
            <a:off x="3390900" y="2362200"/>
            <a:ext cx="609600" cy="838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053553029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4476750" y="2457450"/>
            <a:ext cx="857250" cy="590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200400" y="1981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Push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343400" y="1981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Pop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3622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Top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2004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E438CF-78D6-4D14-80B0-5F68ACF1F5C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 smtClean="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 StackNode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 these examples, we’ll use the following definition for </a:t>
            </a:r>
            <a:r>
              <a:rPr lang="en-US" altLang="en-US" sz="2400" smtClean="0">
                <a:latin typeface="Courier New" panose="02070309020205020404" pitchFamily="49" charset="0"/>
              </a:rPr>
              <a:t>stackNode: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typedef struct stackNode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char data;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// self-referential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struct stackNode *pNext;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} StackNode;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EC1629-3CD0-4AE3-963E-EC14A7DBEB6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 smtClean="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Initializing a Stack (1)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InitStack (S) </a:t>
            </a:r>
            <a:r>
              <a:rPr lang="en-US" altLang="en-US" sz="2400" smtClean="0"/>
              <a:t>Procedure to initialize the stack S to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void initStack (StackNode **pStack)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// Recall: we must dereference 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// pointer to retain changes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*pStack = NULL;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9AC52B-69D3-47B6-B728-57F043C4391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 smtClean="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Initializing a Stack (2)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</a:t>
            </a:r>
            <a:r>
              <a:rPr lang="en-US" altLang="en-US" sz="2000" smtClean="0">
                <a:latin typeface="Courier New" panose="02070309020205020404" pitchFamily="49" charset="0"/>
              </a:rPr>
              <a:t>initStack()</a:t>
            </a:r>
            <a:r>
              <a:rPr lang="en-US" altLang="en-US" sz="2000" smtClean="0"/>
              <a:t> function is elementary and is not always implemented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We may instead initialize the pointer to the top of the stack with </a:t>
            </a:r>
            <a:r>
              <a:rPr lang="en-US" altLang="en-US" sz="2000" smtClean="0">
                <a:latin typeface="Courier New" panose="02070309020205020404" pitchFamily="49" charset="0"/>
              </a:rPr>
              <a:t>NULL</a:t>
            </a:r>
            <a:r>
              <a:rPr lang="en-US" altLang="en-US" sz="2000" smtClean="0"/>
              <a:t> within </a:t>
            </a:r>
            <a:r>
              <a:rPr lang="en-US" altLang="en-US" sz="2000" smtClean="0">
                <a:latin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anose="02070309020205020404" pitchFamily="49" charset="0"/>
              </a:rPr>
              <a:t>int main (void)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StackNode *pStack = NULL; // points to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                         // stack top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31CDD1-B363-4294-949B-55DFD8CD764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 smtClean="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Checking for Empty Stack (1)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StackIsEmpty (L) -&gt; b: </a:t>
            </a:r>
            <a:r>
              <a:rPr lang="en-US" altLang="en-US" sz="1800" smtClean="0"/>
              <a:t>Boolean function to return TRUE if S is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latin typeface="Courier New" panose="02070309020205020404" pitchFamily="49" charset="0"/>
              </a:rPr>
              <a:t>int isEmpty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int status = 0; // False initially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if (pStack == NULL) // The stack is empty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status = 1; // True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57D160-345D-4804-8D9E-79FC97CFA8C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 smtClean="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Stack?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038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 finite sequence of nodes, where only the top node may be accessed</a:t>
            </a:r>
          </a:p>
          <a:p>
            <a:pPr eaLnBrk="1" hangingPunct="1"/>
            <a:r>
              <a:rPr lang="en-US" altLang="en-US" sz="2000" dirty="0" smtClean="0"/>
              <a:t>Insertions (</a:t>
            </a:r>
            <a:r>
              <a:rPr lang="en-US" altLang="en-US" sz="2000" dirty="0" err="1" smtClean="0"/>
              <a:t>PUSHes</a:t>
            </a:r>
            <a:r>
              <a:rPr lang="en-US" altLang="en-US" sz="2000" dirty="0" smtClean="0"/>
              <a:t>) may only be made at the top and deletions (POPs) may only be made at the top</a:t>
            </a:r>
          </a:p>
          <a:p>
            <a:pPr lvl="1" eaLnBrk="1" hangingPunct="1"/>
            <a:r>
              <a:rPr lang="en-US" altLang="en-US" sz="1800" dirty="0" smtClean="0"/>
              <a:t>A stack is referred to as a last-in, first-out (LIFO) data structure</a:t>
            </a:r>
          </a:p>
          <a:p>
            <a:pPr lvl="1" eaLnBrk="1" hangingPunct="1"/>
            <a:r>
              <a:rPr lang="en-US" altLang="en-US" sz="1800" dirty="0" smtClean="0"/>
              <a:t>Consider a pile or “stack” of plates; as you unload your dishwasher, the most recent plate is placed on top of the last plate, etc.; as you need a plate, you grab one from the top of the stack</a:t>
            </a:r>
          </a:p>
          <a:p>
            <a:pPr eaLnBrk="1" hangingPunct="1"/>
            <a:r>
              <a:rPr lang="en-US" altLang="en-US" sz="2000" dirty="0" smtClean="0"/>
              <a:t>A stack is a restricted or constrained list</a:t>
            </a:r>
          </a:p>
          <a:p>
            <a:pPr eaLnBrk="1" hangingPunct="1"/>
            <a:r>
              <a:rPr lang="en-US" altLang="en-US" sz="2000" dirty="0" smtClean="0"/>
              <a:t>We will focus most of our attention on linked list implementations of stacks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FE87A7-AF3C-4883-B042-1A90A7D0BF4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 smtClean="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Checking for Empty Stack (2)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Note: we could substitute the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 return type with an enumerated type such as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typedef enum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	FALSE, TRUE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 Boolean;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8C3013-A721-4CC3-8010-EDE761D68E1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 smtClean="0"/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Checking for Empty Stack (3)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Our implementation with </a:t>
            </a:r>
            <a:r>
              <a:rPr lang="en-US" altLang="en-US" sz="1800" smtClean="0">
                <a:latin typeface="Courier New" panose="02070309020205020404" pitchFamily="49" charset="0"/>
              </a:rPr>
              <a:t>Boolean</a:t>
            </a:r>
            <a:r>
              <a:rPr lang="en-US" altLang="en-US" sz="1800" smtClean="0"/>
              <a:t> defined: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latin typeface="Courier New" panose="02070309020205020404" pitchFamily="49" charset="0"/>
              </a:rPr>
              <a:t>Boolean isEmpty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Boolean status = 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if (pStack ==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status = TRUE;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7D866-31E9-441E-9346-F8340A5F850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2600" smtClean="0"/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 Data in Stack (1)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void printStackIterative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printf (“X -&gt; “);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while (!isEmpty (pStack))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printf (“%c -&gt; “, pStack -&gt; 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// Get to the next item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pStack = pStack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printf (“NULL\n”);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EA847C-A324-43C3-8547-B2C56CF9CCD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2600" smtClean="0"/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 Data in Stack (2)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Another possible implementation using recursion: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void printStackRecursive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if (!isEmpty (pStack)) // Recursive step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(“| %c |\n”, pStack -&gt; 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   |  \n”); // Trying to imitate link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   V  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// Get to the next item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pStack = pStack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printStackRecursive (pStack);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else // Base case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(“NULL\n”);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CAC6B0-A830-45A0-B683-3C2959B5203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2600" smtClean="0"/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Inserting Data into a Stack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Push (S,e): </a:t>
            </a:r>
            <a:r>
              <a:rPr lang="en-US" altLang="en-US" smtClean="0"/>
              <a:t>Procedure to insert a node with information e into S; in case S is empty, make a node containing e the only node in S and the current node</a:t>
            </a:r>
          </a:p>
          <a:p>
            <a:pPr eaLnBrk="1" hangingPunct="1"/>
            <a:r>
              <a:rPr lang="en-US" altLang="en-US" smtClean="0"/>
              <a:t>Please consider these basic specifications for stack operations in the future; However, I will only show code from this point forward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04941D-BCD0-42BD-B98F-FB9CA7B6009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2600" smtClean="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w/o Error Checking (1)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	</a:t>
            </a:r>
            <a:r>
              <a:rPr lang="en-US" altLang="en-US" sz="1600" smtClean="0">
                <a:latin typeface="Courier New" panose="02070309020205020404" pitchFamily="49" charset="0"/>
              </a:rPr>
              <a:t>void</a:t>
            </a:r>
            <a:r>
              <a:rPr lang="en-US" altLang="en-US" sz="1600" smtClean="0"/>
              <a:t> </a:t>
            </a:r>
            <a:r>
              <a:rPr lang="en-US" altLang="en-US" sz="1600" smtClean="0">
                <a:latin typeface="Courier New" panose="02070309020205020404" pitchFamily="49" charset="0"/>
              </a:rPr>
              <a:t>push (StackNode **pStack,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= (StackNode *) malloc (sizeof (StackNode));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// Insert the new node onto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-&gt; pNext = *pStack;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*pStack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Does this look similar to insertAtFront () for a linked list? Yes!!!!!!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20DBC4-84ED-4632-8B85-C579B44C464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2600" smtClean="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w/o Error Checking (2)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Let’s define a new function which handles the dynamic allocation and initialization of a node: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StackNode * makeNode (char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</a:t>
            </a:r>
            <a:r>
              <a:rPr lang="en-US" altLang="en-US" sz="1600" smtClean="0">
                <a:latin typeface="Courier New" panose="02070309020205020404" pitchFamily="49" charset="0"/>
              </a:rPr>
              <a:t>	pMem = (StackNode *) malloc (sizeof (StackNode));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return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B8B1EF-5519-43E1-9842-A646D885707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2600" smtClean="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w/o Error Checking (3)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Now we can reorganize our code and take advantage of the new function: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anose="02070309020205020404" pitchFamily="49" charset="0"/>
              </a:rPr>
              <a:t>void</a:t>
            </a:r>
            <a:r>
              <a:rPr lang="en-US" altLang="en-US" sz="2000" smtClean="0"/>
              <a:t> </a:t>
            </a:r>
            <a:r>
              <a:rPr lang="en-US" altLang="en-US" sz="2000" smtClean="0">
                <a:latin typeface="Courier New" panose="02070309020205020404" pitchFamily="49" charset="0"/>
              </a:rPr>
              <a:t>push (StackNode **pStack,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</a:t>
            </a:r>
            <a:r>
              <a:rPr lang="en-US" altLang="en-US" sz="2000" b="1" smtClean="0">
                <a:latin typeface="Courier New" panose="02070309020205020404" pitchFamily="49" charset="0"/>
              </a:rPr>
              <a:t>	pMem = makeNode (newData);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// Insert the new node onto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pMem -&gt; pNext = *pStack;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*pStack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}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33A677-3203-4C55-8DAF-EB239E27B41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2600" smtClean="0"/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with Error Checking (1)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Let’s modify our code so that we can check for dynamic memory allocation errors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We’ll start with </a:t>
            </a:r>
            <a:r>
              <a:rPr lang="en-US" altLang="en-US" sz="1400" smtClean="0">
                <a:latin typeface="Courier New" panose="02070309020205020404" pitchFamily="49" charset="0"/>
              </a:rPr>
              <a:t>makeNode():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StackNode * makeNode (char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pMem = (StackNode *) malloc (sizeof (StackNode));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</a:t>
            </a:r>
            <a:r>
              <a:rPr lang="en-US" altLang="en-US" sz="1400" b="1" smtClean="0">
                <a:latin typeface="Courier New" panose="02070309020205020404" pitchFamily="49" charset="0"/>
              </a:rPr>
              <a:t>if (pMem !=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// Otherwise no memory is available; could use else, but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// it’s not necessary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return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706114-2D32-4EDE-8D1A-7DA9E385379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2600" smtClean="0"/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with Error Checking (2)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Let’s define a </a:t>
            </a:r>
            <a:r>
              <a:rPr lang="en-US" altLang="en-US" sz="1400" smtClean="0">
                <a:latin typeface="Courier New" panose="02070309020205020404" pitchFamily="49" charset="0"/>
              </a:rPr>
              <a:t>Boolean</a:t>
            </a:r>
            <a:r>
              <a:rPr lang="en-US" altLang="en-US" sz="1400" smtClean="0"/>
              <a:t> enumerated type as follows: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	</a:t>
            </a:r>
            <a:r>
              <a:rPr lang="en-US" altLang="en-US" sz="1400" smtClean="0">
                <a:latin typeface="Courier New" panose="02070309020205020404" pitchFamily="49" charset="0"/>
              </a:rPr>
              <a:t>typedef enum boolean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FALSE, TRUE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 Boolean; // To be used to indicate success of push ()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Now let’s add some error checking to </a:t>
            </a:r>
            <a:r>
              <a:rPr lang="en-US" altLang="en-US" sz="1400" smtClean="0">
                <a:latin typeface="Courier New" panose="02070309020205020404" pitchFamily="49" charset="0"/>
              </a:rPr>
              <a:t>push():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/>
              <a:t>	</a:t>
            </a:r>
            <a:r>
              <a:rPr lang="en-US" altLang="en-US" sz="1000" smtClean="0">
                <a:latin typeface="Courier New" panose="02070309020205020404" pitchFamily="49" charset="0"/>
              </a:rPr>
              <a:t>Boolean</a:t>
            </a:r>
            <a:r>
              <a:rPr lang="en-US" altLang="en-US" sz="1000" smtClean="0"/>
              <a:t> </a:t>
            </a:r>
            <a:r>
              <a:rPr lang="en-US" altLang="en-US" sz="1000" smtClean="0">
                <a:latin typeface="Courier New" panose="02070309020205020404" pitchFamily="49" charset="0"/>
              </a:rPr>
              <a:t>push (StackNode **pStack,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</a:t>
            </a:r>
            <a:r>
              <a:rPr lang="en-US" altLang="en-US" sz="1000" b="1" smtClean="0">
                <a:latin typeface="Courier New" panose="02070309020205020404" pitchFamily="49" charset="0"/>
              </a:rPr>
              <a:t>Boolean status = FALSE;</a:t>
            </a:r>
            <a:r>
              <a:rPr lang="en-US" altLang="en-US" sz="1000" smtClean="0">
                <a:latin typeface="Courier New" panose="02070309020205020404" pitchFamily="49" charset="0"/>
              </a:rPr>
              <a:t> // Assume can’t insert a new node; out of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pMem = makeNode (newData);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if (pMem != NULL) // Memory was available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// Insert the new node onto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pMem -&gt; pNext = *pStack;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*pStack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</a:t>
            </a:r>
            <a:r>
              <a:rPr lang="en-US" altLang="en-US" sz="1000" b="1" smtClean="0">
                <a:latin typeface="Courier New" panose="02070309020205020404" pitchFamily="49" charset="0"/>
              </a:rPr>
              <a:t>status = TRUE;</a:t>
            </a:r>
            <a:r>
              <a:rPr lang="en-US" altLang="en-US" sz="1000" smtClean="0">
                <a:latin typeface="Courier New" panose="02070309020205020404" pitchFamily="49" charset="0"/>
              </a:rPr>
              <a:t> // Successfully added a node to the stack!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return status;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}</a:t>
            </a:r>
            <a:endParaRPr lang="en-US" altLang="en-US" sz="1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Function-Call Stack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D &amp; D Section 6.11</a:t>
            </a:r>
          </a:p>
          <a:p>
            <a:r>
              <a:rPr lang="en-US" dirty="0" smtClean="0"/>
              <a:t>We are aware of the function call stack; it is LIFO</a:t>
            </a:r>
          </a:p>
          <a:p>
            <a:r>
              <a:rPr lang="en-US" dirty="0"/>
              <a:t>Also known as the </a:t>
            </a:r>
            <a:r>
              <a:rPr lang="en-US" i="1" dirty="0"/>
              <a:t>program-execution</a:t>
            </a:r>
            <a:r>
              <a:rPr lang="en-US" dirty="0"/>
              <a:t> stack, </a:t>
            </a:r>
            <a:r>
              <a:rPr lang="en-US" i="1" dirty="0"/>
              <a:t>run-time</a:t>
            </a:r>
            <a:r>
              <a:rPr lang="en-US" dirty="0"/>
              <a:t> stack, </a:t>
            </a:r>
            <a:r>
              <a:rPr lang="en-US" i="1" dirty="0"/>
              <a:t>program</a:t>
            </a:r>
            <a:r>
              <a:rPr lang="en-US" dirty="0"/>
              <a:t> stack, or simply “the </a:t>
            </a:r>
            <a:r>
              <a:rPr lang="en-US" i="1" dirty="0"/>
              <a:t>stack”</a:t>
            </a:r>
          </a:p>
          <a:p>
            <a:r>
              <a:rPr lang="en-US" dirty="0"/>
              <a:t>Works behind the scenes – supports the function call/return </a:t>
            </a:r>
            <a:r>
              <a:rPr lang="en-US" i="1" dirty="0"/>
              <a:t>mechanism – LIFO</a:t>
            </a:r>
          </a:p>
          <a:p>
            <a:pPr lvl="1"/>
            <a:r>
              <a:rPr lang="en-US" dirty="0"/>
              <a:t>Necessary to track sequence of called functions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610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B8AFC-8952-43DD-A4B8-9F9573642A3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2600" smtClean="0"/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Removing Data from Top of Stack (1)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200" dirty="0" smtClean="0"/>
              <a:t>We will sometimes apply defensive design practices and ensure the stack is not empty; if we do not, then the precondition that must be satisfied is that the stack is </a:t>
            </a:r>
            <a:r>
              <a:rPr lang="en-US" altLang="en-US" sz="1200" smtClean="0"/>
              <a:t>not empty!</a:t>
            </a:r>
            <a:endParaRPr lang="en-US" alt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200" dirty="0" smtClean="0"/>
              <a:t>This implementation of </a:t>
            </a:r>
            <a:r>
              <a:rPr lang="en-US" altLang="en-US" sz="1200" dirty="0" smtClean="0">
                <a:latin typeface="Courier New" panose="02070309020205020404" pitchFamily="49" charset="0"/>
              </a:rPr>
              <a:t>pop()</a:t>
            </a:r>
            <a:r>
              <a:rPr lang="en-US" altLang="en-US" sz="1200" dirty="0" smtClean="0"/>
              <a:t> checks for removal errors and doesn’t return the data popped from the stack: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/>
              <a:t>	</a:t>
            </a:r>
            <a:r>
              <a:rPr lang="en-US" altLang="en-US" sz="1200" dirty="0" smtClean="0">
                <a:latin typeface="Courier New" panose="02070309020205020404" pitchFamily="49" charset="0"/>
              </a:rPr>
              <a:t>Boolean pop(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StackNode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**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2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Boolean status = 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StackNode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*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pTop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if (!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isEmpty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(*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200" dirty="0" smtClean="0">
                <a:latin typeface="Courier New" panose="02070309020205020404" pitchFamily="49" charset="0"/>
              </a:rPr>
              <a:t>)) // Stack is not empty; defensive design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	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pTop</a:t>
            </a:r>
            <a:r>
              <a:rPr lang="en-US" altLang="en-US" sz="1000" dirty="0" smtClean="0">
                <a:latin typeface="Courier New" panose="02070309020205020404" pitchFamily="49" charset="0"/>
              </a:rPr>
              <a:t> = *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000" dirty="0" smtClean="0">
                <a:latin typeface="Courier New" panose="02070309020205020404" pitchFamily="49" charset="0"/>
              </a:rPr>
              <a:t>; // Temp storage of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dirty="0" smtClean="0">
                <a:latin typeface="Courier New" panose="02070309020205020404" pitchFamily="49" charset="0"/>
              </a:rPr>
              <a:t>			*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000" dirty="0" smtClean="0">
                <a:latin typeface="Courier New" panose="02070309020205020404" pitchFamily="49" charset="0"/>
              </a:rPr>
              <a:t> = (*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000" dirty="0" smtClean="0">
                <a:latin typeface="Courier New" panose="02070309020205020404" pitchFamily="49" charset="0"/>
              </a:rPr>
              <a:t>)-&gt;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pNext</a:t>
            </a:r>
            <a:r>
              <a:rPr lang="en-US" altLang="en-US" sz="1000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dirty="0" smtClean="0">
                <a:latin typeface="Courier New" panose="02070309020205020404" pitchFamily="49" charset="0"/>
              </a:rPr>
              <a:t>			free (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pTop</a:t>
            </a:r>
            <a:r>
              <a:rPr lang="en-US" altLang="en-US" sz="1000" dirty="0" smtClean="0">
                <a:latin typeface="Courier New" panose="02070309020205020404" pitchFamily="49" charset="0"/>
              </a:rPr>
              <a:t>); // Remove the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dirty="0" smtClean="0">
                <a:latin typeface="Courier New" panose="02070309020205020404" pitchFamily="49" charset="0"/>
              </a:rPr>
              <a:t>			status = TRUE; // Successfully removed the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}</a:t>
            </a:r>
            <a:endParaRPr lang="en-US" altLang="en-US" sz="12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F3B79-7FE2-47D8-85EF-C003A175B66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2600" smtClean="0"/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Removing Data from Top of Stack (2)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This implementation of </a:t>
            </a:r>
            <a:r>
              <a:rPr lang="en-US" altLang="en-US" sz="1400" smtClean="0">
                <a:latin typeface="Courier New" panose="02070309020205020404" pitchFamily="49" charset="0"/>
              </a:rPr>
              <a:t>pop()</a:t>
            </a:r>
            <a:r>
              <a:rPr lang="en-US" altLang="en-US" sz="1400" smtClean="0"/>
              <a:t> returns the data removed from the top of the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char pop(StackNode **pStack)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StackNode *pTop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character retData = ‘\0’;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if (!isEmpty (*pStack)) </a:t>
            </a:r>
            <a:r>
              <a:rPr lang="en-US" altLang="en-US" sz="1200" smtClean="0">
                <a:latin typeface="Courier New" panose="02070309020205020404" pitchFamily="49" charset="0"/>
              </a:rPr>
              <a:t>// Stack is not empty; defensive design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</a:t>
            </a:r>
            <a:r>
              <a:rPr lang="en-US" altLang="en-US" sz="1200" smtClean="0">
                <a:latin typeface="Courier New" panose="02070309020205020404" pitchFamily="49" charset="0"/>
              </a:rPr>
              <a:t>pTop = *pStack; // Temp storage of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 New" panose="02070309020205020404" pitchFamily="49" charset="0"/>
              </a:rPr>
              <a:t>			retData = (*pStack) -&gt; data; // Keep data in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 New" panose="02070309020205020404" pitchFamily="49" charset="0"/>
              </a:rPr>
              <a:t>			*pStack = (*pStack)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 New" panose="02070309020205020404" pitchFamily="49" charset="0"/>
              </a:rPr>
              <a:t>			free (pTop); // Remove the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return retData;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  <a:endParaRPr lang="en-US" altLang="en-US" sz="1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1EEB5D-60AC-4607-BEE9-87B2A703BD8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2600" smtClean="0"/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Retrieving Data from Top of Stack w/o Deleting Nodes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The </a:t>
            </a:r>
            <a:r>
              <a:rPr lang="en-US" altLang="en-US" sz="1600" smtClean="0">
                <a:latin typeface="Courier New" panose="02070309020205020404" pitchFamily="49" charset="0"/>
              </a:rPr>
              <a:t>peek()</a:t>
            </a:r>
            <a:r>
              <a:rPr lang="en-US" altLang="en-US" sz="1600" smtClean="0"/>
              <a:t> or </a:t>
            </a:r>
            <a:r>
              <a:rPr lang="en-US" altLang="en-US" sz="1600" smtClean="0">
                <a:latin typeface="Courier New" panose="02070309020205020404" pitchFamily="49" charset="0"/>
              </a:rPr>
              <a:t>top()</a:t>
            </a:r>
            <a:r>
              <a:rPr lang="en-US" altLang="en-US" sz="1600" smtClean="0"/>
              <a:t> function does not modify the stack; it just returns the data in the top of the stack (it “peeks” at the 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char peek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character retData = ‘\0’;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if (!isEmpty (pStack)) </a:t>
            </a:r>
            <a:r>
              <a:rPr lang="en-US" altLang="en-US" sz="1000" smtClean="0">
                <a:latin typeface="Courier New" panose="02070309020205020404" pitchFamily="49" charset="0"/>
              </a:rPr>
              <a:t>// Stack is not empty; defensive design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	retData = pStack -&gt; data;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return retData;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D9089E-BCEE-4B8A-802A-292B5E9E4FB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2600" smtClean="0"/>
          </a:p>
        </p:txBody>
      </p:sp>
      <p:sp>
        <p:nvSpPr>
          <p:cNvPr id="4710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Applications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Reversing strings</a:t>
            </a:r>
          </a:p>
          <a:p>
            <a:pPr eaLnBrk="1" hangingPunct="1"/>
            <a:r>
              <a:rPr lang="en-US" altLang="en-US" smtClean="0"/>
              <a:t>Checking for palindromes</a:t>
            </a:r>
          </a:p>
          <a:p>
            <a:pPr eaLnBrk="1" hangingPunct="1"/>
            <a:r>
              <a:rPr lang="en-US" altLang="en-US" smtClean="0"/>
              <a:t>Searching for a path in a maze</a:t>
            </a:r>
          </a:p>
          <a:p>
            <a:pPr eaLnBrk="1" hangingPunct="1"/>
            <a:r>
              <a:rPr lang="en-US" altLang="en-US" smtClean="0"/>
              <a:t>Tower of Hanoi</a:t>
            </a:r>
          </a:p>
          <a:p>
            <a:pPr eaLnBrk="1" hangingPunct="1"/>
            <a:r>
              <a:rPr lang="en-US" altLang="en-US" smtClean="0"/>
              <a:t>Evaluating infix expressions</a:t>
            </a:r>
          </a:p>
          <a:p>
            <a:pPr eaLnBrk="1" hangingPunct="1"/>
            <a:r>
              <a:rPr lang="en-US" altLang="en-US" smtClean="0"/>
              <a:t>Function call stacks</a:t>
            </a:r>
          </a:p>
          <a:p>
            <a:pPr eaLnBrk="1" hangingPunct="1"/>
            <a:r>
              <a:rPr lang="en-US" altLang="en-US" smtClean="0"/>
              <a:t>Many others…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DFD05C-DEB0-449E-9C24-E8D21AE9E40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2600" smtClean="0"/>
          </a:p>
        </p:txBody>
      </p:sp>
      <p:sp>
        <p:nvSpPr>
          <p:cNvPr id="4915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Closing Thoughts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Can you build a driver program to test these functions?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push() </a:t>
            </a:r>
            <a:r>
              <a:rPr lang="en-US" altLang="en-US" sz="2000" dirty="0" smtClean="0"/>
              <a:t>for a stack is essentially the same operation as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insertFront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()</a:t>
            </a:r>
            <a:r>
              <a:rPr lang="en-US" altLang="en-US" sz="2000" dirty="0" smtClean="0"/>
              <a:t> for a linked list…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pop()</a:t>
            </a:r>
            <a:r>
              <a:rPr lang="en-US" altLang="en-US" sz="2000" dirty="0" smtClean="0"/>
              <a:t> is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deleteFront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()</a:t>
            </a:r>
            <a:r>
              <a:rPr lang="en-US" altLang="en-US" sz="2000" dirty="0" smtClean="0"/>
              <a:t> for a linked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If you know how to implement a linked list you should be able to implement a stack…</a:t>
            </a:r>
          </a:p>
          <a:p>
            <a:pPr eaLnBrk="1" hangingPunct="1"/>
            <a:r>
              <a:rPr lang="en-US" altLang="en-US" sz="2000" dirty="0" smtClean="0"/>
              <a:t>You can implement a stack without using links; Hence, you can use an array as the underlying structure for the stack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Continue to discuss why you would use a dynamic linked list instead of a dynamic linked stack and vice versa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4654B8-0EDA-4CDF-932B-EE78027D6FB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2600" smtClean="0"/>
          </a:p>
        </p:txBody>
      </p:sp>
      <p:sp>
        <p:nvSpPr>
          <p:cNvPr id="512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Lecture…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Queues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BC2197-9461-44F9-9004-FA92461FF6E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2600" smtClean="0"/>
          </a:p>
        </p:txBody>
      </p:sp>
      <p:sp>
        <p:nvSpPr>
          <p:cNvPr id="5325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P.J. </a:t>
            </a:r>
            <a:r>
              <a:rPr lang="en-US" altLang="en-US" dirty="0" err="1" smtClean="0"/>
              <a:t>Deitel</a:t>
            </a:r>
            <a:r>
              <a:rPr lang="en-US" altLang="en-US" dirty="0" smtClean="0"/>
              <a:t> &amp; H.M. </a:t>
            </a:r>
            <a:r>
              <a:rPr lang="en-US" altLang="en-US" dirty="0" err="1" smtClean="0"/>
              <a:t>Deitel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C: How to Program</a:t>
            </a:r>
            <a:r>
              <a:rPr lang="en-US" altLang="en-US" dirty="0" smtClean="0"/>
              <a:t> (8th ed.), Prentice Hall, 2016</a:t>
            </a:r>
          </a:p>
          <a:p>
            <a:pPr eaLnBrk="1" hangingPunct="1"/>
            <a:r>
              <a:rPr lang="en-US" altLang="en-US" dirty="0" smtClean="0"/>
              <a:t>J.R. </a:t>
            </a:r>
            <a:r>
              <a:rPr lang="en-US" altLang="en-US" dirty="0" err="1" smtClean="0"/>
              <a:t>Hanly</a:t>
            </a:r>
            <a:r>
              <a:rPr lang="en-US" altLang="en-US" dirty="0" smtClean="0"/>
              <a:t> &amp; E.B. </a:t>
            </a:r>
            <a:r>
              <a:rPr lang="en-US" altLang="en-US" dirty="0" err="1" smtClean="0"/>
              <a:t>Koffman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Problem Solving and Program Design in C (7</a:t>
            </a:r>
            <a:r>
              <a:rPr lang="en-US" altLang="en-US" i="1" baseline="30000" dirty="0" smtClean="0"/>
              <a:t>th</a:t>
            </a:r>
            <a:r>
              <a:rPr lang="en-US" altLang="en-US" i="1" dirty="0" smtClean="0"/>
              <a:t> Ed.)</a:t>
            </a:r>
            <a:r>
              <a:rPr lang="en-US" altLang="en-US" dirty="0" smtClean="0"/>
              <a:t>, Addison-Wesley,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145ACB-58B4-496F-89E8-67A7FECE5F0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2600" smtClean="0"/>
          </a:p>
        </p:txBody>
      </p:sp>
      <p:sp>
        <p:nvSpPr>
          <p:cNvPr id="5530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Collaborators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3"/>
              </a:rPr>
              <a:t>Jack Hagemeister</a:t>
            </a: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Function-Call </a:t>
            </a:r>
            <a:r>
              <a:rPr lang="en-US" dirty="0" smtClean="0"/>
              <a:t>Stack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the </a:t>
            </a:r>
            <a:r>
              <a:rPr lang="en-US" i="1" dirty="0"/>
              <a:t>creation</a:t>
            </a:r>
            <a:r>
              <a:rPr lang="en-US" dirty="0"/>
              <a:t>, </a:t>
            </a:r>
            <a:r>
              <a:rPr lang="en-US" i="1" dirty="0"/>
              <a:t>maintenance</a:t>
            </a:r>
            <a:r>
              <a:rPr lang="en-US" dirty="0"/>
              <a:t>, and </a:t>
            </a:r>
            <a:r>
              <a:rPr lang="en-US" i="1" dirty="0"/>
              <a:t>destruction</a:t>
            </a:r>
            <a:r>
              <a:rPr lang="en-US" dirty="0"/>
              <a:t> of each called function’s </a:t>
            </a:r>
            <a:r>
              <a:rPr lang="en-US" i="1" dirty="0"/>
              <a:t>local</a:t>
            </a:r>
            <a:r>
              <a:rPr lang="en-US" dirty="0"/>
              <a:t> </a:t>
            </a:r>
            <a:r>
              <a:rPr lang="en-US" dirty="0" smtClean="0"/>
              <a:t>variables</a:t>
            </a:r>
            <a:endParaRPr lang="en-US" dirty="0"/>
          </a:p>
          <a:p>
            <a:r>
              <a:rPr lang="en-US" dirty="0"/>
              <a:t>Call stack memory is placed in RAM; monitored closely by </a:t>
            </a:r>
            <a:r>
              <a:rPr lang="en-US" dirty="0" smtClean="0"/>
              <a:t>CPU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1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Function-Call Stack (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a function declares a variable, it is “pushed” onto the </a:t>
            </a:r>
            <a:r>
              <a:rPr lang="en-US" dirty="0" smtClean="0"/>
              <a:t>stack (dynamic memory is not though!)</a:t>
            </a:r>
          </a:p>
          <a:p>
            <a:r>
              <a:rPr lang="en-US" dirty="0" smtClean="0"/>
              <a:t>Parameters are also passed using the call stack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51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Function-Call Stack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use the call stack when debugging in MS VS 2015: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msdn.microsoft.com/en-us/library/a3694ts5.aspx</a:t>
            </a:r>
            <a:endParaRPr lang="en-US" dirty="0" smtClean="0"/>
          </a:p>
          <a:p>
            <a:r>
              <a:rPr lang="en-US" dirty="0"/>
              <a:t>Diagram </a:t>
            </a:r>
            <a:r>
              <a:rPr lang="en-US" dirty="0" smtClean="0"/>
              <a:t>of call stack - courtesy </a:t>
            </a:r>
            <a:r>
              <a:rPr lang="en-US" dirty="0"/>
              <a:t>of https://en.wikipedia.org/wiki/Call_stack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2" descr="https://upload.wikimedia.org/wikipedia/commons/thumb/d/d3/Call_stack_layout.svg/342px-Call_stack_layout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49043"/>
            <a:ext cx="3257550" cy="233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0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i="1" dirty="0" smtClean="0"/>
              <a:t>called</a:t>
            </a:r>
            <a:r>
              <a:rPr lang="en-US" dirty="0" smtClean="0"/>
              <a:t> function must eventually return control to the </a:t>
            </a:r>
            <a:r>
              <a:rPr lang="en-US" i="1" dirty="0" smtClean="0"/>
              <a:t>calling</a:t>
            </a:r>
            <a:r>
              <a:rPr lang="en-US" dirty="0" smtClean="0"/>
              <a:t> function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function1(void) // calling function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function2(); // called function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after executing function2(),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control returns back to function1()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The system must track the </a:t>
            </a:r>
            <a:r>
              <a:rPr lang="en-US" i="1" dirty="0" smtClean="0"/>
              <a:t>return address</a:t>
            </a:r>
            <a:r>
              <a:rPr lang="en-US" dirty="0" smtClean="0"/>
              <a:t> that each called function needs to return control to the calling function – the </a:t>
            </a:r>
            <a:r>
              <a:rPr lang="en-US" i="1" dirty="0" smtClean="0"/>
              <a:t>function-call</a:t>
            </a:r>
            <a:r>
              <a:rPr lang="en-US" dirty="0" smtClean="0"/>
              <a:t> stack handles this info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31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time a function </a:t>
            </a:r>
            <a:r>
              <a:rPr lang="en-US" i="1" dirty="0" smtClean="0"/>
              <a:t>calls</a:t>
            </a:r>
            <a:r>
              <a:rPr lang="en-US" dirty="0" smtClean="0"/>
              <a:t> another function, an entry is </a:t>
            </a:r>
            <a:r>
              <a:rPr lang="en-US" i="1" dirty="0" smtClean="0"/>
              <a:t>pushed</a:t>
            </a:r>
            <a:r>
              <a:rPr lang="en-US" dirty="0" smtClean="0"/>
              <a:t> to the stack</a:t>
            </a:r>
          </a:p>
          <a:p>
            <a:pPr lvl="1"/>
            <a:r>
              <a:rPr lang="en-US" dirty="0" smtClean="0"/>
              <a:t>The entry is called the </a:t>
            </a:r>
            <a:r>
              <a:rPr lang="en-US" i="1" dirty="0" smtClean="0"/>
              <a:t>stack frame </a:t>
            </a:r>
            <a:r>
              <a:rPr lang="en-US" dirty="0" smtClean="0"/>
              <a:t>or </a:t>
            </a:r>
            <a:r>
              <a:rPr lang="en-US" i="1" dirty="0" smtClean="0"/>
              <a:t>activation record</a:t>
            </a:r>
            <a:r>
              <a:rPr lang="en-US" dirty="0" smtClean="0"/>
              <a:t>, which contains the return address required for the called function to return to the calling function</a:t>
            </a:r>
          </a:p>
          <a:p>
            <a:pPr lvl="1"/>
            <a:r>
              <a:rPr lang="en-US" dirty="0" smtClean="0"/>
              <a:t>The entry also contains some other information discussed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A. O’Fallon, J. </a:t>
            </a:r>
            <a:r>
              <a:rPr lang="en-US" altLang="en-US" dirty="0" err="1" smtClean="0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66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called function returns, instead of calling another function before returning, then the stack frame for the function call is </a:t>
            </a:r>
            <a:r>
              <a:rPr lang="en-US" i="1" dirty="0"/>
              <a:t>popped</a:t>
            </a:r>
            <a:r>
              <a:rPr lang="en-US" dirty="0"/>
              <a:t>, and control </a:t>
            </a:r>
            <a:r>
              <a:rPr lang="en-US" dirty="0" smtClean="0"/>
              <a:t>transfers to the </a:t>
            </a:r>
            <a:r>
              <a:rPr lang="en-US" i="1" dirty="0" smtClean="0"/>
              <a:t>return address</a:t>
            </a:r>
            <a:r>
              <a:rPr lang="en-US" dirty="0" smtClean="0"/>
              <a:t> in the stack frame</a:t>
            </a:r>
          </a:p>
          <a:p>
            <a:r>
              <a:rPr lang="en-US" dirty="0" smtClean="0"/>
              <a:t>The information required for the </a:t>
            </a:r>
            <a:r>
              <a:rPr lang="en-US" i="1" dirty="0" smtClean="0"/>
              <a:t>called</a:t>
            </a:r>
            <a:r>
              <a:rPr lang="en-US" dirty="0" smtClean="0"/>
              <a:t> function to return to its caller is always at the </a:t>
            </a:r>
            <a:r>
              <a:rPr lang="en-US" i="1" dirty="0" smtClean="0"/>
              <a:t>top</a:t>
            </a:r>
            <a:r>
              <a:rPr lang="en-US" dirty="0" smtClean="0"/>
              <a:t> of the call stack!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840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1901</TotalTime>
  <Words>1774</Words>
  <Application>Microsoft Office PowerPoint</Application>
  <PresentationFormat>On-screen Show (4:3)</PresentationFormat>
  <Paragraphs>457</Paragraphs>
  <Slides>37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Courier New</vt:lpstr>
      <vt:lpstr>Times New Roman</vt:lpstr>
      <vt:lpstr>Wingdings</vt:lpstr>
      <vt:lpstr>Custom Design</vt:lpstr>
      <vt:lpstr>Capsules</vt:lpstr>
      <vt:lpstr>(3-3) Basics of a Stack</vt:lpstr>
      <vt:lpstr>What is a Stack?</vt:lpstr>
      <vt:lpstr>The Function-Call Stack (1)</vt:lpstr>
      <vt:lpstr>The Function-Call Stack (2)</vt:lpstr>
      <vt:lpstr>The Function-Call Stack (3)</vt:lpstr>
      <vt:lpstr>The Function-Call Stack (4)</vt:lpstr>
      <vt:lpstr>Stack Frames (1)</vt:lpstr>
      <vt:lpstr>Stack Frames (2)</vt:lpstr>
      <vt:lpstr>Stack Frames (3)</vt:lpstr>
      <vt:lpstr>Stack Frames (4)</vt:lpstr>
      <vt:lpstr>Stack Frames and Local Variables (1)</vt:lpstr>
      <vt:lpstr>Stack Frames and Local Variables (2)</vt:lpstr>
      <vt:lpstr>Video Explanation of Call Stack</vt:lpstr>
      <vt:lpstr>The Heap</vt:lpstr>
      <vt:lpstr>Typical Representation of Stack of Integers</vt:lpstr>
      <vt:lpstr>Struct StackNode</vt:lpstr>
      <vt:lpstr>Initializing a Stack (1)</vt:lpstr>
      <vt:lpstr>Initializing a Stack (2)</vt:lpstr>
      <vt:lpstr>Checking for Empty Stack (1)</vt:lpstr>
      <vt:lpstr>Checking for Empty Stack (2)</vt:lpstr>
      <vt:lpstr>Checking for Empty Stack (3)</vt:lpstr>
      <vt:lpstr>Printing Data in Stack (1)</vt:lpstr>
      <vt:lpstr>Printing Data in Stack (2)</vt:lpstr>
      <vt:lpstr>Inserting Data into a Stack</vt:lpstr>
      <vt:lpstr>Inserting Data onto Top of Stack w/o Error Checking (1)</vt:lpstr>
      <vt:lpstr>Inserting Data onto Top of Stack w/o Error Checking (2)</vt:lpstr>
      <vt:lpstr>Inserting Data onto Top of Stack w/o Error Checking (3)</vt:lpstr>
      <vt:lpstr>Inserting Data onto Top of Stack with Error Checking (1)</vt:lpstr>
      <vt:lpstr>Inserting Data onto Top of Stack with Error Checking (2)</vt:lpstr>
      <vt:lpstr>Removing Data from Top of Stack (1)</vt:lpstr>
      <vt:lpstr>Removing Data from Top of Stack (2)</vt:lpstr>
      <vt:lpstr>Retrieving Data from Top of Stack w/o Deleting Nodes</vt:lpstr>
      <vt:lpstr>Stack Applications</vt:lpstr>
      <vt:lpstr>Closing Thoughts</vt:lpstr>
      <vt:lpstr>Next Lecture…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(3-1) Basics of a Stack</dc:title>
  <dc:creator>A. O'Fallon, J. Hagemeister</dc:creator>
  <cp:lastModifiedBy>auser</cp:lastModifiedBy>
  <cp:revision>271</cp:revision>
  <dcterms:created xsi:type="dcterms:W3CDTF">2004-08-17T18:03:10Z</dcterms:created>
  <dcterms:modified xsi:type="dcterms:W3CDTF">2024-01-26T18:52:15Z</dcterms:modified>
</cp:coreProperties>
</file>