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654" r:id="rId2"/>
  </p:sldMasterIdLst>
  <p:notesMasterIdLst>
    <p:notesMasterId r:id="rId27"/>
  </p:notesMasterIdLst>
  <p:handoutMasterIdLst>
    <p:handoutMasterId r:id="rId28"/>
  </p:handoutMasterIdLst>
  <p:sldIdLst>
    <p:sldId id="256" r:id="rId3"/>
    <p:sldId id="350" r:id="rId4"/>
    <p:sldId id="357" r:id="rId5"/>
    <p:sldId id="352" r:id="rId6"/>
    <p:sldId id="358" r:id="rId7"/>
    <p:sldId id="353" r:id="rId8"/>
    <p:sldId id="351" r:id="rId9"/>
    <p:sldId id="355" r:id="rId10"/>
    <p:sldId id="356" r:id="rId11"/>
    <p:sldId id="359" r:id="rId12"/>
    <p:sldId id="361" r:id="rId13"/>
    <p:sldId id="362" r:id="rId14"/>
    <p:sldId id="363" r:id="rId15"/>
    <p:sldId id="364" r:id="rId16"/>
    <p:sldId id="365" r:id="rId17"/>
    <p:sldId id="367" r:id="rId18"/>
    <p:sldId id="366" r:id="rId19"/>
    <p:sldId id="368" r:id="rId20"/>
    <p:sldId id="369" r:id="rId21"/>
    <p:sldId id="370" r:id="rId22"/>
    <p:sldId id="373" r:id="rId23"/>
    <p:sldId id="349" r:id="rId24"/>
    <p:sldId id="326" r:id="rId25"/>
    <p:sldId id="330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5E242F"/>
    <a:srgbClr val="EAEAEA"/>
    <a:srgbClr val="C26073"/>
    <a:srgbClr val="7B2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599" autoAdjust="0"/>
  </p:normalViewPr>
  <p:slideViewPr>
    <p:cSldViewPr>
      <p:cViewPr varScale="1">
        <p:scale>
          <a:sx n="65" d="100"/>
          <a:sy n="65" d="100"/>
        </p:scale>
        <p:origin x="1323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-91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91F2A05-7C6A-489B-A56B-B9DDCA0C35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1009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64A9893-B159-41BD-888D-8E1EF79CDC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507233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95CEE9-9DA5-4E95-825A-117A733EA795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5479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FAA730A-FFD4-4869-9C41-2D33BE5C0C19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1567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337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16E464-8853-430B-9AE4-1100F88187FD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9678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358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94E540-17D6-4B3B-83BA-5F4CF7E10C09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0923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202A5-9EA7-4FE4-B259-C819DE3A1C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6191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3B112-B00E-44FC-BD18-13491CC415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0602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DD1CC-91ED-4B92-B372-96B114AB4F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6478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11469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1470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D757C68-24BC-4C16-BEF4-50BFB1384E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5366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7C8D9-6365-4C19-BAF5-098DAB793B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6388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2B487-570D-4F86-82A4-7997C897DC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28978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70313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828800"/>
            <a:ext cx="3770312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9789C-D322-49BD-BCEB-D3ACBC77FC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93382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472F9-4E60-4D09-9C33-51BBA86E6A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20720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CE313-B074-4A7E-9383-F86AD5AE51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31650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892D9-AF81-46C1-BDAC-4A022DF8B1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23223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98DEE-CBFA-4EF5-B62C-810ADDDBCF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5591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CD059-2EC1-46CC-801E-199A97E0EF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75379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B9C59-E7A7-4938-A62E-14DBC1671E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0819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40FBD-AD61-43FE-A816-0BD72439F9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03287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1981200" cy="5248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4800"/>
            <a:ext cx="5791200" cy="524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74B42-8B6D-4807-B93B-027E656FF5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644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AEC34-9BF3-4B21-904D-FF76F0138A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2572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96C0A-0189-44AD-B4F5-87B042B091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4220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1C221-54BE-49FA-9E6E-7227F1306B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9515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BA20F-87D8-4D33-9460-3B00512E31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1929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BBDA2-9D46-4E34-B08B-DB99D845A7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5456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09BAC-D9DC-42A9-AB0D-0A0DA35482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5199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44A0F-8CAA-4468-A4E4-A56BCD1B9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4099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514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1143B53-501F-4D03-9B74-E3E6934532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-609600"/>
            <a:ext cx="7620000" cy="6858000"/>
            <a:chOff x="0" y="0"/>
            <a:chExt cx="4800" cy="4320"/>
          </a:xfrm>
        </p:grpSpPr>
        <p:grpSp>
          <p:nvGrpSpPr>
            <p:cNvPr id="2057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061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2062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58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05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206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</p:grpSp>
      <p:sp>
        <p:nvSpPr>
          <p:cNvPr id="205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36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34290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1136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36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/>
            </a:lvl1pPr>
          </a:lstStyle>
          <a:p>
            <a:pPr>
              <a:defRPr/>
            </a:pPr>
            <a:fld id="{71B4CCC5-4012-49A5-8C5A-D0D3AAC449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6" name="Picture 15" descr="coug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72200"/>
            <a:ext cx="762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lusplus.com/articles/z6vU7k9E/" TargetMode="Externa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eecs.wsu.edu/~jackrh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(5 - 1) Object-Oriented Programming (OOP) and C++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95800" y="2895600"/>
            <a:ext cx="4572000" cy="182245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Instructor - Andrew S. O’Fallon</a:t>
            </a:r>
          </a:p>
          <a:p>
            <a:pPr eaLnBrk="1" hangingPunct="1"/>
            <a:r>
              <a:rPr lang="en-US" altLang="en-US" sz="2400" dirty="0" err="1"/>
              <a:t>CptS</a:t>
            </a:r>
            <a:r>
              <a:rPr lang="en-US" altLang="en-US" sz="2400" dirty="0"/>
              <a:t> 122 </a:t>
            </a:r>
            <a:r>
              <a:rPr lang="en-US" altLang="en-US" sz="2400" dirty="0" smtClean="0"/>
              <a:t>(February 5, 2024)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Washington State University</a:t>
            </a:r>
          </a:p>
        </p:txBody>
      </p:sp>
      <p:pic>
        <p:nvPicPr>
          <p:cNvPr id="6148" name="Picture 5" descr="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562600"/>
            <a:ext cx="1219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Programming in C++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When programming in an object-oriented language, we’ll be exposed to encapsulation, abstraction, and information hiding in action</a:t>
            </a:r>
          </a:p>
          <a:p>
            <a:r>
              <a:rPr lang="en-US" altLang="en-US"/>
              <a:t>We need to start thinking in an object-oriented way so that we can leverage the software design benefits of objects and the richness of C++!</a:t>
            </a:r>
          </a:p>
          <a:p>
            <a:r>
              <a:rPr lang="en-US" altLang="en-US"/>
              <a:t>Always remember, objects contain data and associated operations!</a:t>
            </a:r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817E297-0255-433C-84C3-B025D7354C02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2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Basics of C++ and I/O (I)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 C++, just like in C, every program begins execution with function main ()</a:t>
            </a:r>
          </a:p>
          <a:p>
            <a:pPr>
              <a:defRPr/>
            </a:pPr>
            <a:r>
              <a:rPr lang="en-US" dirty="0"/>
              <a:t>To perform input and output (I/O) we need to include the C++ Standard Library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1">
              <a:defRPr/>
            </a:pPr>
            <a:r>
              <a:rPr lang="en-US" dirty="0">
                <a:cs typeface="Courier New" panose="02070309020205020404" pitchFamily="49" charset="0"/>
              </a:rPr>
              <a:t>Essentially replaces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&gt;, </a:t>
            </a:r>
            <a:r>
              <a:rPr lang="en-US" dirty="0">
                <a:cs typeface="Courier New" panose="02070309020205020404" pitchFamily="49" charset="0"/>
              </a:rPr>
              <a:t>but with even more richness and convenience</a:t>
            </a:r>
          </a:p>
          <a:p>
            <a:pPr marL="457200" lvl="1" indent="0">
              <a:buFontTx/>
              <a:buNone/>
              <a:defRPr/>
            </a:pPr>
            <a:endParaRPr lang="en-US" dirty="0">
              <a:cs typeface="Courier New" panose="02070309020205020404" pitchFamily="49" charset="0"/>
            </a:endParaRPr>
          </a:p>
          <a:p>
            <a:pPr marL="457200" lvl="1" indent="0">
              <a:buFontTx/>
              <a:buNone/>
              <a:defRPr/>
            </a:pPr>
            <a:endParaRPr lang="en-US" dirty="0">
              <a:cs typeface="Courier New" panose="02070309020205020404" pitchFamily="49" charset="0"/>
            </a:endParaRPr>
          </a:p>
          <a:p>
            <a:pPr>
              <a:defRPr/>
            </a:pP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B7BC30F-BEFF-4A26-88F9-328FB0B113E4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26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Basics of C++ and I/O (II)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In tandem with including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&lt;iostream&gt;</a:t>
            </a:r>
            <a:r>
              <a:rPr lang="en-US" altLang="en-US">
                <a:cs typeface="Courier New" panose="02070309020205020404" pitchFamily="49" charset="0"/>
              </a:rPr>
              <a:t>, we’ll need to use the following:</a:t>
            </a:r>
          </a:p>
          <a:p>
            <a:pPr lvl="1"/>
            <a:r>
              <a:rPr lang="en-US" altLang="en-US">
                <a:cs typeface="Courier New" panose="02070309020205020404" pitchFamily="49" charset="0"/>
              </a:rPr>
              <a:t>A standard output stream object (std::cout) and stream insertion operator (&lt;&lt;) to display information on the screen </a:t>
            </a:r>
          </a:p>
          <a:p>
            <a:pPr lvl="2"/>
            <a:r>
              <a:rPr lang="en-US" altLang="en-US">
                <a:cs typeface="Courier New" panose="02070309020205020404" pitchFamily="49" charset="0"/>
              </a:rPr>
              <a:t>Replaces the need for printf ()</a:t>
            </a:r>
          </a:p>
          <a:p>
            <a:pPr lvl="1"/>
            <a:r>
              <a:rPr lang="en-US" altLang="en-US">
                <a:cs typeface="Courier New" panose="02070309020205020404" pitchFamily="49" charset="0"/>
              </a:rPr>
              <a:t>A standard input stream object (std::cin) and the stream extraction operator (&gt;&gt;) to read data from the keyboard</a:t>
            </a:r>
          </a:p>
          <a:p>
            <a:pPr lvl="2"/>
            <a:r>
              <a:rPr lang="en-US" altLang="en-US">
                <a:cs typeface="Courier New" panose="02070309020205020404" pitchFamily="49" charset="0"/>
              </a:rPr>
              <a:t>Replaces the need for scanf ()</a:t>
            </a:r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2927149-FDE6-41D3-9AE5-AD1AFA6FBDF7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2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Basics of C++ and I/O Example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using std::cin; // replaces need for std:: in front of cin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using std::cout; // replaces need for std:: in front of cout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using std::endl; // replaces need for std:: in front of endl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int main (void)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	int n1 = 0;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	cout &lt;&lt; “Enter a number: “;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	cin &gt;&gt; n1; // Notice no address of (&amp;) required!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	int n2 = 0, sum = 0; // Can declare variables right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// before their use in C++!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	cout &lt;&lt; “Enter a second number: “;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	cin &gt;&gt; n2;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	sum = n1 + n2;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	cout &lt;&lt; “The sum is: “ &lt;&lt; sum &lt;&lt; endl; // endl outputs a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// newline, then flushes buffer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	return 0;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1B25D66-AA19-4569-A5C6-075D0910FA99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26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References and Reference Parameters (I)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693025" cy="4419600"/>
          </a:xfrm>
        </p:spPr>
        <p:txBody>
          <a:bodyPr/>
          <a:lstStyle/>
          <a:p>
            <a:r>
              <a:rPr lang="en-US" altLang="en-US"/>
              <a:t>There are two ways to pass arguments to functions in C++</a:t>
            </a:r>
          </a:p>
          <a:p>
            <a:pPr lvl="1"/>
            <a:r>
              <a:rPr lang="en-US" altLang="en-US" sz="1800"/>
              <a:t>Pass-by-value (PBV) – a copy of the contents/value of each argument is made and passed (on the function call stack) to the called function</a:t>
            </a:r>
          </a:p>
          <a:p>
            <a:pPr lvl="2"/>
            <a:r>
              <a:rPr lang="en-US" altLang="en-US" sz="1800"/>
              <a:t>One disadvantage of pass-by-value is copying the contents of a large data item or object introduces longer execution times and memory space</a:t>
            </a:r>
          </a:p>
          <a:p>
            <a:pPr lvl="2"/>
            <a:r>
              <a:rPr lang="en-US" altLang="en-US" sz="1800"/>
              <a:t>In general, should only be used with simple types</a:t>
            </a:r>
          </a:p>
          <a:p>
            <a:pPr lvl="2"/>
            <a:r>
              <a:rPr lang="en-US" altLang="en-US" sz="1800"/>
              <a:t>Passing-by-pointer falls under this category</a:t>
            </a:r>
          </a:p>
          <a:p>
            <a:pPr lvl="1"/>
            <a:r>
              <a:rPr lang="en-US" altLang="en-US" sz="1800"/>
              <a:t>Pass-by-reference (PBR) – NO copy of the contents/value of each argument is made</a:t>
            </a:r>
          </a:p>
          <a:p>
            <a:pPr lvl="2"/>
            <a:r>
              <a:rPr lang="en-US" altLang="en-US" sz="1800"/>
              <a:t>The called function can access the caller’s data directly, and modify the data</a:t>
            </a: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3E34E7D-087F-44AE-8913-2C0E74157CEB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26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References and Reference Parameters (II)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400" dirty="0"/>
              <a:t>Thoughts: we don’t use pass-by-reference strictly so that we can modify the data in an object directly, in many cases we use it so that the overhead of copying data is circumvented</a:t>
            </a:r>
          </a:p>
          <a:p>
            <a:pPr>
              <a:defRPr/>
            </a:pPr>
            <a:r>
              <a:rPr lang="en-US" altLang="en-US" sz="2400" dirty="0"/>
              <a:t>We use the ampersand (&amp;) to represent pass-by-reference</a:t>
            </a:r>
          </a:p>
          <a:p>
            <a:pPr lvl="1">
              <a:defRPr/>
            </a:pPr>
            <a:r>
              <a:rPr lang="en-US" altLang="en-US" dirty="0"/>
              <a:t>i.e. void cube (</a:t>
            </a:r>
            <a:r>
              <a:rPr lang="en-US" altLang="en-US" dirty="0" err="1"/>
              <a:t>int</a:t>
            </a:r>
            <a:r>
              <a:rPr lang="en-US" altLang="en-US" dirty="0"/>
              <a:t> </a:t>
            </a:r>
            <a:r>
              <a:rPr lang="en-US" altLang="en-US" b="1" dirty="0"/>
              <a:t>&amp;n</a:t>
            </a:r>
            <a:r>
              <a:rPr lang="en-US" altLang="en-US" dirty="0"/>
              <a:t>); // this is a prototype</a:t>
            </a:r>
          </a:p>
          <a:p>
            <a:pPr lvl="1">
              <a:defRPr/>
            </a:pPr>
            <a:r>
              <a:rPr lang="en-US" altLang="en-US" dirty="0"/>
              <a:t>Don’t confuse with the address of (&amp;) operator! Context determines which one’s in play!</a:t>
            </a:r>
          </a:p>
          <a:p>
            <a:pPr>
              <a:defRPr/>
            </a:pPr>
            <a:r>
              <a:rPr lang="en-US" altLang="en-US" dirty="0"/>
              <a:t>Check out: </a:t>
            </a:r>
            <a:r>
              <a:rPr lang="en-US" altLang="en-US" dirty="0">
                <a:hlinkClick r:id="rId2"/>
              </a:rPr>
              <a:t>http://www.cplusplus.com/articles/z6vU7k9E/</a:t>
            </a:r>
            <a:endParaRPr lang="en-US" altLang="en-US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en-US" dirty="0"/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A93DA0D-B0B7-489C-96FC-4D43404FD9E4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26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References and Reference Parameters (III)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We can return a reference to a variable as well – however we have to be very careful!</a:t>
            </a:r>
          </a:p>
          <a:p>
            <a:pPr lvl="1"/>
            <a:r>
              <a:rPr lang="en-US" altLang="en-US"/>
              <a:t>i.e. </a:t>
            </a:r>
            <a:r>
              <a:rPr lang="en-US" altLang="en-US" b="1"/>
              <a:t>int &amp; </a:t>
            </a:r>
            <a:r>
              <a:rPr lang="en-US" altLang="en-US"/>
              <a:t>someFunction (int &amp;n);</a:t>
            </a:r>
          </a:p>
          <a:p>
            <a:r>
              <a:rPr lang="en-US" altLang="en-US"/>
              <a:t>If we return a reference to an automatic local variable, the variable becomes “undefined” when the function exits; unless the variable is declared as “static” (keyword)</a:t>
            </a:r>
          </a:p>
          <a:p>
            <a:pPr lvl="1"/>
            <a:r>
              <a:rPr lang="en-US" altLang="en-US" sz="2000"/>
              <a:t>References to undefined variables are called </a:t>
            </a:r>
            <a:r>
              <a:rPr lang="en-US" altLang="en-US" sz="2000" i="1"/>
              <a:t>dangling</a:t>
            </a:r>
            <a:r>
              <a:rPr lang="en-US" altLang="en-US" sz="2000"/>
              <a:t> references </a:t>
            </a:r>
          </a:p>
          <a:p>
            <a:pPr lvl="1"/>
            <a:r>
              <a:rPr lang="en-US" altLang="en-US" sz="2000"/>
              <a:t>Note: dangling references and dangling pointers are NOT the same!</a:t>
            </a:r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B4A3EB5-0560-4731-8E6D-947C96C68E1E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26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References and Reference Parameters Example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693025" cy="3724275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400"/>
              <a:t>…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400"/>
              <a:t>void cubeByRef (int &amp;n);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400"/>
              <a:t>void cubeByPtr (int *pN);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400"/>
              <a:t>int main (void)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400"/>
              <a:t>{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400"/>
              <a:t>	int n = 5;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400"/>
              <a:t>	cubeByRef (n); // Don’t need &amp;, the formal parameter list indicates PBR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400"/>
              <a:t>	cubeByPtr (&amp;n); // Need address of (&amp;) operator to satisfy pointer; applying PBV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400"/>
              <a:t>…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400"/>
              <a:t>}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400"/>
              <a:t>void cubeByRef (int &amp;n)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400"/>
              <a:t>{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400"/>
              <a:t>	n = n * n * n; // We have direct access to n, don’t need to dereference;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400"/>
              <a:t>                                        // changes are retained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400"/>
              <a:t>}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400"/>
              <a:t>void cubeByPtr (int *pN)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400"/>
              <a:t>{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400"/>
              <a:t>	*pN = (*pN) * (*pN) * (*pN); // Need to dereference to indirectly change value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400"/>
              <a:t>}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sz="1600"/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/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BB8834F-385A-4476-9392-C0C6427BCDCC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26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Unary Scope Resolution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It’s possible to declare local and global variables of the same name</a:t>
            </a:r>
          </a:p>
          <a:p>
            <a:pPr lvl="1">
              <a:defRPr/>
            </a:pPr>
            <a:r>
              <a:rPr lang="en-US" dirty="0"/>
              <a:t>Unary Scope Resolution Operator (::) allows a global variable to be accessed without confusing it with a local variable</a:t>
            </a:r>
          </a:p>
          <a:p>
            <a:pPr marL="457200" lvl="1" indent="0">
              <a:buFontTx/>
              <a:buNone/>
              <a:defRPr/>
            </a:pPr>
            <a:r>
              <a:rPr lang="en-US" sz="1800" dirty="0"/>
              <a:t>…</a:t>
            </a:r>
          </a:p>
          <a:p>
            <a:pPr marL="457200" lvl="1" indent="0">
              <a:buFontTx/>
              <a:buNone/>
              <a:defRPr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42; // global variable</a:t>
            </a:r>
          </a:p>
          <a:p>
            <a:pPr marL="457200" lvl="1" indent="0">
              <a:buFontTx/>
              <a:buNone/>
              <a:defRPr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main (void)</a:t>
            </a:r>
          </a:p>
          <a:p>
            <a:pPr marL="457200" lvl="1" indent="0">
              <a:buFontTx/>
              <a:buNone/>
              <a:defRPr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FontTx/>
              <a:buNone/>
              <a:defRPr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double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100.25; // local variable</a:t>
            </a:r>
          </a:p>
          <a:p>
            <a:pPr marL="457200" lvl="1" indent="0">
              <a:buFontTx/>
              <a:buNone/>
              <a:defRPr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 // displays 100.25</a:t>
            </a:r>
          </a:p>
          <a:p>
            <a:pPr marL="457200" lvl="1" indent="0">
              <a:buFontTx/>
              <a:buNone/>
              <a:defRPr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::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 // displays 42</a:t>
            </a:r>
          </a:p>
          <a:p>
            <a:pPr marL="457200" lvl="1" indent="0">
              <a:buFontTx/>
              <a:buNone/>
              <a:defRPr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0619606-6A6B-4367-A295-E556E76727AB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26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Function Overloading (I)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 ability to define multiple functions with the same name</a:t>
            </a:r>
          </a:p>
          <a:p>
            <a:pPr lvl="1">
              <a:defRPr/>
            </a:pPr>
            <a:r>
              <a:rPr lang="en-US" dirty="0"/>
              <a:t>Requires that each function has different types of parameters and/or different number of parameters and/or different order of parameters</a:t>
            </a:r>
          </a:p>
          <a:p>
            <a:pPr lvl="1">
              <a:defRPr/>
            </a:pPr>
            <a:r>
              <a:rPr lang="en-US" dirty="0"/>
              <a:t>i.e.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cube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n); </a:t>
            </a:r>
          </a:p>
          <a:p>
            <a:pPr marL="457200" lvl="1" indent="0">
              <a:buFontTx/>
              <a:buNone/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double cube (double n);</a:t>
            </a:r>
          </a:p>
          <a:p>
            <a:pPr>
              <a:defRPr/>
            </a:pPr>
            <a:r>
              <a:rPr lang="en-US" dirty="0"/>
              <a:t>The C++ compiler selects the appropriate function based on the </a:t>
            </a:r>
            <a:r>
              <a:rPr lang="en-US" i="1" dirty="0"/>
              <a:t>number</a:t>
            </a:r>
            <a:r>
              <a:rPr lang="en-US" dirty="0"/>
              <a:t>, </a:t>
            </a:r>
            <a:r>
              <a:rPr lang="en-US" i="1" dirty="0"/>
              <a:t>types</a:t>
            </a:r>
            <a:r>
              <a:rPr lang="en-US" dirty="0"/>
              <a:t>, and </a:t>
            </a:r>
            <a:r>
              <a:rPr lang="en-US" i="1" dirty="0"/>
              <a:t>order</a:t>
            </a:r>
            <a:r>
              <a:rPr lang="en-US" dirty="0"/>
              <a:t> of arguments in the function </a:t>
            </a:r>
            <a:r>
              <a:rPr lang="en-US" i="1" dirty="0"/>
              <a:t>call</a:t>
            </a:r>
          </a:p>
        </p:txBody>
      </p:sp>
      <p:sp>
        <p:nvSpPr>
          <p:cNvPr id="2560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8039B23-8CDE-4733-9948-54271802C7DE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2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Key Concepts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Object-Oriented Design</a:t>
            </a:r>
          </a:p>
          <a:p>
            <a:r>
              <a:rPr lang="en-US" altLang="en-US" dirty="0"/>
              <a:t>Object-Oriented Programming (OOP)</a:t>
            </a:r>
          </a:p>
          <a:p>
            <a:r>
              <a:rPr lang="en-US" altLang="en-US" dirty="0"/>
              <a:t>Class and Objects</a:t>
            </a:r>
          </a:p>
          <a:p>
            <a:r>
              <a:rPr lang="en-US" altLang="en-US" dirty="0"/>
              <a:t>Data Encapsulation</a:t>
            </a:r>
          </a:p>
          <a:p>
            <a:r>
              <a:rPr lang="en-US" altLang="en-US" dirty="0"/>
              <a:t>Abstraction/Information Hiding</a:t>
            </a:r>
          </a:p>
          <a:p>
            <a:r>
              <a:rPr lang="en-US" altLang="en-US" dirty="0"/>
              <a:t>C++ I/O</a:t>
            </a:r>
          </a:p>
          <a:p>
            <a:r>
              <a:rPr lang="en-US" altLang="en-US" dirty="0"/>
              <a:t>References and Reference Parameters</a:t>
            </a:r>
          </a:p>
          <a:p>
            <a:r>
              <a:rPr lang="en-US" altLang="en-US" dirty="0"/>
              <a:t>Unary Scope Resolution Operator</a:t>
            </a:r>
          </a:p>
          <a:p>
            <a:r>
              <a:rPr lang="en-US" altLang="en-US" dirty="0"/>
              <a:t>Function Overloading</a:t>
            </a: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E598246-8239-48B3-9142-20098AC50A6E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Function Overloading (II)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We use function overloading to increase readability and understandability</a:t>
            </a:r>
          </a:p>
          <a:p>
            <a:pPr lvl="1"/>
            <a:r>
              <a:rPr lang="en-US" altLang="en-US"/>
              <a:t>Of course, we only want to overload functions that perform similar tasks</a:t>
            </a:r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DEA41E5-0FDC-49A5-ADD0-FB321D5241E7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26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C++ Standard Template Library (STL) Class Vector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STL class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dirty="0"/>
              <a:t> represents a more robust array with many more capabilities</a:t>
            </a:r>
          </a:p>
          <a:p>
            <a:pPr>
              <a:defRPr/>
            </a:pPr>
            <a:r>
              <a:rPr lang="en-US" dirty="0"/>
              <a:t>May operate with different types of data because they’re </a:t>
            </a:r>
            <a:r>
              <a:rPr lang="en-US" dirty="0" err="1"/>
              <a:t>templated</a:t>
            </a:r>
            <a:r>
              <a:rPr lang="en-US" dirty="0"/>
              <a:t>! </a:t>
            </a:r>
          </a:p>
          <a:p>
            <a:pPr lvl="1">
              <a:defRPr/>
            </a:pPr>
            <a:r>
              <a:rPr lang="en-US" dirty="0"/>
              <a:t>i.e.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vector&lt;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v1(10); // declares a 10 element</a:t>
            </a:r>
          </a:p>
          <a:p>
            <a:pPr marL="457200" lvl="1" indent="0">
              <a:buFontTx/>
              <a:buNone/>
              <a:defRPr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// vector of integers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/>
              <a:t>	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vector&lt;double&gt; v2(5); // declares a 5 element vector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// of doubles</a:t>
            </a:r>
            <a:endParaRPr lang="en-US" dirty="0"/>
          </a:p>
        </p:txBody>
      </p:sp>
      <p:sp>
        <p:nvSpPr>
          <p:cNvPr id="2970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297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53D1D0F-6EAF-4893-BB99-2BAA26A1F2F9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26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28CAFF-42CF-4801-8CF1-C5C281C364A5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2600"/>
          </a:p>
        </p:txBody>
      </p:sp>
      <p:sp>
        <p:nvSpPr>
          <p:cNvPr id="3072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Closing Thoughts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OOP and C++ opens us up to an entirely different world!</a:t>
            </a:r>
          </a:p>
          <a:p>
            <a:pPr eaLnBrk="1" hangingPunct="1"/>
            <a:r>
              <a:rPr lang="en-US" altLang="en-US"/>
              <a:t>We need to start thinking more in terms of data and “capsules” instead of just actions and logic</a:t>
            </a:r>
          </a:p>
          <a:p>
            <a:pPr eaLnBrk="1" hangingPunct="1"/>
            <a:r>
              <a:rPr lang="en-US" altLang="en-US"/>
              <a:t>Learning C++ is a challenge, but provides features that will increase levels of production!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DAC49D5-8C04-44F2-8F9B-E13136DEFA69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2600"/>
          </a:p>
        </p:txBody>
      </p:sp>
      <p:sp>
        <p:nvSpPr>
          <p:cNvPr id="3277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References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P.J. Deitel &amp; H.M. Deitel, </a:t>
            </a:r>
            <a:r>
              <a:rPr lang="en-US" altLang="en-US" i="1"/>
              <a:t>C++: How to Program</a:t>
            </a:r>
            <a:r>
              <a:rPr lang="en-US" altLang="en-US"/>
              <a:t> (9th ed.), Prentice Hall, 2014.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67166EA-72B9-4A6D-9FDC-CA5FCA02FE29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2600"/>
          </a:p>
        </p:txBody>
      </p:sp>
      <p:sp>
        <p:nvSpPr>
          <p:cNvPr id="3482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Collaborators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hlinkClick r:id="rId3"/>
              </a:rPr>
              <a:t>Jack Hagemeister</a:t>
            </a: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Object-Oriented Design (OOD)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Model software in ways that are similar to how people view/describe real-world objects</a:t>
            </a:r>
          </a:p>
          <a:p>
            <a:r>
              <a:rPr lang="en-US" altLang="en-US"/>
              <a:t>Descriptions and designs include properties or attributes of the real-world objects</a:t>
            </a:r>
          </a:p>
          <a:p>
            <a:r>
              <a:rPr lang="en-US" altLang="en-US"/>
              <a:t>The Unified Modeling Language (UML) provides a specification for illustrating properties of objects along with interactions between them</a:t>
            </a: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10AECC7-1AF7-46D8-834A-910823D225A7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2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Object-Oriented Programming (OOP) (I)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Programming language model which institutes mechanisms to support implementing object driven software systems</a:t>
            </a:r>
          </a:p>
          <a:p>
            <a:pPr lvl="1"/>
            <a:r>
              <a:rPr lang="en-US" altLang="en-US"/>
              <a:t>C++, C#, Java</a:t>
            </a:r>
          </a:p>
          <a:p>
            <a:r>
              <a:rPr lang="en-US" altLang="en-US"/>
              <a:t>Procedural programming, such as instituted by C, is action oriented</a:t>
            </a:r>
          </a:p>
          <a:p>
            <a:r>
              <a:rPr lang="en-US" altLang="en-US"/>
              <a:t>In C, the unit of programming is a function</a:t>
            </a:r>
          </a:p>
          <a:p>
            <a:r>
              <a:rPr lang="en-US" altLang="en-US"/>
              <a:t>In C++ the unit is a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9DDC57C-A27A-4AED-B01E-86E82BABB34F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2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Object-Oriented Programming (OOP) (II)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We’ll explore OOP with classes, encapsulation, objects, operator overloading, inheritance, and polymorphism</a:t>
            </a:r>
          </a:p>
          <a:p>
            <a:r>
              <a:rPr lang="en-US" altLang="en-US"/>
              <a:t>We’ll also explore generic programming with function templates and class templates</a:t>
            </a: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A94F59B-F8A5-4369-B728-D21283D0DB00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2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Classes and Objects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What is a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altLang="en-US"/>
              <a:t>?</a:t>
            </a:r>
          </a:p>
          <a:p>
            <a:pPr lvl="1"/>
            <a:r>
              <a:rPr lang="en-US" altLang="en-US"/>
              <a:t>A user defined type or data structure</a:t>
            </a:r>
          </a:p>
          <a:p>
            <a:pPr lvl="1"/>
            <a:r>
              <a:rPr lang="en-US" altLang="en-US"/>
              <a:t>Contains data members (attributes) and member functions (operations)</a:t>
            </a:r>
          </a:p>
          <a:p>
            <a:pPr lvl="1"/>
            <a:r>
              <a:rPr lang="en-US" altLang="en-US"/>
              <a:t>A blueprint for an object</a:t>
            </a:r>
          </a:p>
          <a:p>
            <a:r>
              <a:rPr lang="en-US" altLang="en-US"/>
              <a:t>What is an object?</a:t>
            </a:r>
          </a:p>
          <a:p>
            <a:pPr lvl="1"/>
            <a:r>
              <a:rPr lang="en-US" altLang="en-US"/>
              <a:t>An instantiation of a class</a:t>
            </a:r>
          </a:p>
          <a:p>
            <a:pPr lvl="1"/>
            <a:r>
              <a:rPr lang="en-US" altLang="en-US"/>
              <a:t>The class is the type and the object is the variable with allocated memory for that type</a:t>
            </a: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48EB2AA-E931-439B-A211-3A84290909A2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2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 Encapsulation (I)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A way of organizing or wrapping of data/attributes and methods/operations into a structure (or capsule) </a:t>
            </a:r>
          </a:p>
          <a:p>
            <a:pPr lvl="1">
              <a:defRPr/>
            </a:pPr>
            <a:r>
              <a:rPr lang="en-US" altLang="en-US" dirty="0"/>
              <a:t>Demonstrated by objects</a:t>
            </a:r>
          </a:p>
          <a:p>
            <a:pPr>
              <a:defRPr/>
            </a:pPr>
            <a:r>
              <a:rPr lang="en-US" altLang="en-US" dirty="0"/>
              <a:t>Objects naturally impose encapsulation – attributes and operations are closely tied together</a:t>
            </a:r>
          </a:p>
          <a:p>
            <a:pPr>
              <a:defRPr/>
            </a:pPr>
            <a:r>
              <a:rPr lang="en-US" altLang="en-US" dirty="0"/>
              <a:t>How does making a function or class a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friend</a:t>
            </a:r>
            <a:r>
              <a:rPr lang="en-US" altLang="en-US" dirty="0"/>
              <a:t> of another class impact encapsulation?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1004854-4533-4327-93CF-55242A6123B3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2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Abstraction/Information Hiding (I)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 design principle which states a design decision should be hidden from the rest of the system</a:t>
            </a:r>
          </a:p>
          <a:p>
            <a:r>
              <a:rPr lang="en-US" altLang="en-US"/>
              <a:t>In other words, objects should communicate with each other through well-defined interfaces, but not know how other objects are implemented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0332448-6C63-4158-97F4-F21393BC8D05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2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Abstraction/Information Hiding (II)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Prevents access to data aside from the methods specified by the object</a:t>
            </a:r>
          </a:p>
          <a:p>
            <a:r>
              <a:rPr lang="en-US" altLang="en-US"/>
              <a:t>Guarantees integrity of data</a:t>
            </a:r>
          </a:p>
          <a:p>
            <a:r>
              <a:rPr lang="en-US" altLang="en-US"/>
              <a:t>Access specifiers in C++ control the access to information</a:t>
            </a:r>
          </a:p>
          <a:p>
            <a:pPr lvl="1"/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altLang="en-US"/>
              <a:t>,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n-US" altLang="en-US"/>
              <a:t>, and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70D0EE-9BA3-4CE9-8B03-2B4FF169BC20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2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6">
        <a:dk1>
          <a:srgbClr val="A50021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C001B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apsules">
  <a:themeElements>
    <a:clrScheme name="Capsules 13">
      <a:dk1>
        <a:srgbClr val="8A002E"/>
      </a:dk1>
      <a:lt1>
        <a:srgbClr val="FFFFFF"/>
      </a:lt1>
      <a:dk2>
        <a:srgbClr val="960032"/>
      </a:dk2>
      <a:lt2>
        <a:srgbClr val="666699"/>
      </a:lt2>
      <a:accent1>
        <a:srgbClr val="33CCCC"/>
      </a:accent1>
      <a:accent2>
        <a:srgbClr val="DDDDDD"/>
      </a:accent2>
      <a:accent3>
        <a:srgbClr val="FFFFFF"/>
      </a:accent3>
      <a:accent4>
        <a:srgbClr val="750026"/>
      </a:accent4>
      <a:accent5>
        <a:srgbClr val="ADE2E2"/>
      </a:accent5>
      <a:accent6>
        <a:srgbClr val="C8C8C8"/>
      </a:accent6>
      <a:hlink>
        <a:srgbClr val="86002D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1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2">
        <a:dk1>
          <a:srgbClr val="A50021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C001B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3">
        <a:dk1>
          <a:srgbClr val="8A002E"/>
        </a:dk1>
        <a:lt1>
          <a:srgbClr val="FFFFFF"/>
        </a:lt1>
        <a:dk2>
          <a:srgbClr val="960032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750026"/>
        </a:accent4>
        <a:accent5>
          <a:srgbClr val="ADE2E2"/>
        </a:accent5>
        <a:accent6>
          <a:srgbClr val="C8C8C8"/>
        </a:accent6>
        <a:hlink>
          <a:srgbClr val="86002D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2378</TotalTime>
  <Words>1457</Words>
  <Application>Microsoft Office PowerPoint</Application>
  <PresentationFormat>On-screen Show (4:3)</PresentationFormat>
  <Paragraphs>212</Paragraphs>
  <Slides>24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Courier New</vt:lpstr>
      <vt:lpstr>Times New Roman</vt:lpstr>
      <vt:lpstr>Wingdings</vt:lpstr>
      <vt:lpstr>Custom Design</vt:lpstr>
      <vt:lpstr>Capsules</vt:lpstr>
      <vt:lpstr>(5 - 1) Object-Oriented Programming (OOP) and C++</vt:lpstr>
      <vt:lpstr>Key Concepts</vt:lpstr>
      <vt:lpstr>Object-Oriented Design (OOD)</vt:lpstr>
      <vt:lpstr>Object-Oriented Programming (OOP) (I)</vt:lpstr>
      <vt:lpstr>Object-Oriented Programming (OOP) (II)</vt:lpstr>
      <vt:lpstr>Classes and Objects</vt:lpstr>
      <vt:lpstr>Data Encapsulation (I)</vt:lpstr>
      <vt:lpstr>Abstraction/Information Hiding (I)</vt:lpstr>
      <vt:lpstr>Abstraction/Information Hiding (II)</vt:lpstr>
      <vt:lpstr>Programming in C++</vt:lpstr>
      <vt:lpstr>Basics of C++ and I/O (I)</vt:lpstr>
      <vt:lpstr>Basics of C++ and I/O (II)</vt:lpstr>
      <vt:lpstr>Basics of C++ and I/O Example</vt:lpstr>
      <vt:lpstr>References and Reference Parameters (I)</vt:lpstr>
      <vt:lpstr>References and Reference Parameters (II)</vt:lpstr>
      <vt:lpstr>References and Reference Parameters (III)</vt:lpstr>
      <vt:lpstr>References and Reference Parameters Example</vt:lpstr>
      <vt:lpstr>Unary Scope Resolution Operator</vt:lpstr>
      <vt:lpstr>Function Overloading (I)</vt:lpstr>
      <vt:lpstr>Function Overloading (II)</vt:lpstr>
      <vt:lpstr>C++ Standard Template Library (STL) Class Vector</vt:lpstr>
      <vt:lpstr>Closing Thoughts</vt:lpstr>
      <vt:lpstr>References</vt:lpstr>
      <vt:lpstr>Collaborators</vt:lpstr>
    </vt:vector>
  </TitlesOfParts>
  <Company>Washington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(5 - 1) Object-Oriented Programming (OOP) and C++</dc:title>
  <dc:creator>A. O'Fallon, J. Hagemeister</dc:creator>
  <cp:lastModifiedBy>auser</cp:lastModifiedBy>
  <cp:revision>332</cp:revision>
  <dcterms:created xsi:type="dcterms:W3CDTF">2004-08-17T18:03:10Z</dcterms:created>
  <dcterms:modified xsi:type="dcterms:W3CDTF">2024-02-01T23:32:22Z</dcterms:modified>
</cp:coreProperties>
</file>