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22"/>
  </p:notesMasterIdLst>
  <p:handoutMasterIdLst>
    <p:handoutMasterId r:id="rId23"/>
  </p:handoutMasterIdLst>
  <p:sldIdLst>
    <p:sldId id="256" r:id="rId3"/>
    <p:sldId id="331" r:id="rId4"/>
    <p:sldId id="350" r:id="rId5"/>
    <p:sldId id="356" r:id="rId6"/>
    <p:sldId id="340" r:id="rId7"/>
    <p:sldId id="334" r:id="rId8"/>
    <p:sldId id="335" r:id="rId9"/>
    <p:sldId id="355" r:id="rId10"/>
    <p:sldId id="336" r:id="rId11"/>
    <p:sldId id="337" r:id="rId12"/>
    <p:sldId id="338" r:id="rId13"/>
    <p:sldId id="342" r:id="rId14"/>
    <p:sldId id="347" r:id="rId15"/>
    <p:sldId id="348" r:id="rId16"/>
    <p:sldId id="351" r:id="rId17"/>
    <p:sldId id="354" r:id="rId18"/>
    <p:sldId id="349" r:id="rId19"/>
    <p:sldId id="326" r:id="rId20"/>
    <p:sldId id="33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727A7F-3B77-400C-B897-DCAECCBB4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824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674BC3-1114-4C69-8E12-75A5C9E041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7614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7BB5D8-3D85-488B-9665-CC131E6EC4C2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403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A2F044-A0D3-412C-91CE-4D0FE5B7394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002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36C5F1-D1E6-4B9F-91E8-D0FE3529F26D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306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1FD146-5F95-4DC9-BFBB-BA3A2AD8C5C3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655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B9A29E-BEA1-41CA-B795-245595199379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164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584753-7A96-4ACF-A695-8E3A57C9F282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925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78F91D-56CF-4CB6-A05D-012A1C3D9738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068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D0966-57E7-46D0-A3A8-308299C29808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71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0D64BB-E531-40BE-B61A-BC74AEC53E2C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74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C90E5-C93D-4A8B-8BAE-81C429D958FB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21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947217-4D71-4A38-B8F4-DB1533EC1129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796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79CF8F-0700-430F-9E0B-F69827CCEFA1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200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1CD170-3748-4367-BDBE-8DD4180732F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595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EBBE9-BFB3-4802-B066-E2EFC2D85D7D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9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3FCA7-947C-411B-A6DB-046167396BBD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095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C9070C-4957-47CA-9798-F4C9145E1E89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033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40E2EF-C8BB-4E95-B852-422ED823328D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353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E04B9E-271F-4BBA-99B8-E95B679E1BD3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81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62187-E63F-48A9-AC8B-A4A78B259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71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E4D46-25D2-447D-B120-5A917D33C7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62C06-AD1D-4B2A-9AA4-63BB81027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094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E23FAC-9F50-4458-B529-B610A7340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273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F9D7-A720-4524-B2A1-82D711F6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87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62F89-61DA-413C-9664-9DF3F0A79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910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D40CE-B8A5-41B6-8588-61D8CA91E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150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051D2-B57B-4D00-95A8-8257AFD79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27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6BCF9-D550-4F93-8851-BBA351767B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01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C633D-955C-40A6-9BC7-D68D59554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479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34F94-7C1E-438C-A77E-3E33395C9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5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D169-EC25-4DC4-8570-C6C4744458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098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09759-98F3-41F4-9A26-D7772BCA27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52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B363F-E02C-404B-A012-C8AEF2ACFC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991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7F89D-122D-476D-8294-177DDB92C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87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CA14-4CB0-4BA5-AB95-27C2FA635A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81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B312B-71D1-4CAE-8D79-F36A64D29F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3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8186-CBD1-4572-B948-29E7FD9D6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38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7685-1007-4EB0-9E77-45BD818DBE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1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A9BDD-B254-4C50-947A-2F0333A20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35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593A2-4B50-45F5-99E9-83D1AEF3F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28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B4E6-784E-4E55-8194-167B969D5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60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51B312-ECAB-45CC-84CF-2C0938BDB3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5368950D-928F-4F1F-8F8E-1D42EDE8F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(6-2) Basics of a Queue</a:t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smtClean="0"/>
              <a:t>(February 14,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DD74B9-709E-4163-8390-BE640CD0C5F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Checking for Empty Queue in C (2)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Note: we could substitute the </a:t>
            </a:r>
            <a:r>
              <a:rPr lang="en-US" altLang="en-US">
                <a:latin typeface="Courier New" panose="02070309020205020404" pitchFamily="49" charset="0"/>
              </a:rPr>
              <a:t>int</a:t>
            </a:r>
            <a:r>
              <a:rPr lang="en-US" altLang="en-US"/>
              <a:t> return type with an enumerated type such as Boolean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typedef enum boolean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	FALSE, TRUE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} Boolean;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531C9A-F820-45CD-A38F-6CAFE2FF81B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Checking for Empty Queue in C (3)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Our implementation with </a:t>
            </a:r>
            <a:r>
              <a:rPr lang="en-US" altLang="en-US" sz="1800">
                <a:latin typeface="Courier New" panose="02070309020205020404" pitchFamily="49" charset="0"/>
              </a:rPr>
              <a:t>Boolean</a:t>
            </a:r>
            <a:r>
              <a:rPr lang="en-US" altLang="en-US" sz="1800"/>
              <a:t> defined: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/>
              <a:t>	</a:t>
            </a:r>
            <a:r>
              <a:rPr lang="en-US" altLang="en-US" sz="1800">
                <a:latin typeface="Courier New" panose="02070309020205020404" pitchFamily="49" charset="0"/>
              </a:rPr>
              <a:t>Boolean isEmpty (Queue q)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Boolean status = FALSE;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if (q.pHead == NULL) // Queue is empty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	status = TRUE;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return status;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F8E0CF-2B81-4BF5-870C-8AB2B75A564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Printing Data in Queue in C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dirty="0"/>
              <a:t>A possible implementation using recursion: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void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printQueueRecursive</a:t>
            </a:r>
            <a:r>
              <a:rPr lang="en-US" altLang="en-US" sz="1600" dirty="0">
                <a:latin typeface="Courier New" panose="02070309020205020404" pitchFamily="49" charset="0"/>
              </a:rPr>
              <a:t> (</a:t>
            </a:r>
            <a:r>
              <a:rPr lang="en-US" altLang="en-US" sz="1600" dirty="0" err="1">
                <a:latin typeface="Courier New" panose="02070309020205020404" pitchFamily="49" charset="0"/>
              </a:rPr>
              <a:t>QueueNode</a:t>
            </a:r>
            <a:r>
              <a:rPr lang="en-US" altLang="en-US" sz="1600" dirty="0">
                <a:latin typeface="Courier New" panose="02070309020205020404" pitchFamily="49" charset="0"/>
              </a:rPr>
              <a:t> *</a:t>
            </a:r>
            <a:r>
              <a:rPr lang="en-US" altLang="en-US" sz="1600" dirty="0" err="1">
                <a:latin typeface="Courier New" panose="02070309020205020404" pitchFamily="49" charset="0"/>
              </a:rPr>
              <a:t>pHead</a:t>
            </a:r>
            <a:r>
              <a:rPr lang="en-US" altLang="en-US" sz="160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if (</a:t>
            </a:r>
            <a:r>
              <a:rPr lang="en-US" altLang="en-US" sz="1600" dirty="0" err="1">
                <a:latin typeface="Courier New" panose="02070309020205020404" pitchFamily="49" charset="0"/>
              </a:rPr>
              <a:t>pHead</a:t>
            </a:r>
            <a:r>
              <a:rPr lang="en-US" altLang="en-US" sz="1600" dirty="0">
                <a:latin typeface="Courier New" panose="02070309020205020404" pitchFamily="49" charset="0"/>
              </a:rPr>
              <a:t> != NULL) // Recursive step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	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 (“%c -&gt;\n”, (</a:t>
            </a:r>
            <a:r>
              <a:rPr lang="en-US" altLang="en-US" sz="1600" dirty="0" err="1">
                <a:latin typeface="Courier New" panose="02070309020205020404" pitchFamily="49" charset="0"/>
              </a:rPr>
              <a:t>pHead</a:t>
            </a:r>
            <a:r>
              <a:rPr lang="en-US" altLang="en-US" sz="1600" dirty="0">
                <a:latin typeface="Courier New" panose="02070309020205020404" pitchFamily="49" charset="0"/>
              </a:rPr>
              <a:t>) -&gt; 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	// Get to the next item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	</a:t>
            </a:r>
            <a:r>
              <a:rPr lang="en-US" altLang="en-US" sz="1600" dirty="0" err="1">
                <a:latin typeface="Courier New" panose="02070309020205020404" pitchFamily="49" charset="0"/>
              </a:rPr>
              <a:t>pHead</a:t>
            </a:r>
            <a:r>
              <a:rPr lang="en-US" altLang="en-US" sz="1600" dirty="0">
                <a:latin typeface="Courier New" panose="02070309020205020404" pitchFamily="49" charset="0"/>
              </a:rPr>
              <a:t> = (</a:t>
            </a:r>
            <a:r>
              <a:rPr lang="en-US" altLang="en-US" sz="1600" dirty="0" err="1">
                <a:latin typeface="Courier New" panose="02070309020205020404" pitchFamily="49" charset="0"/>
              </a:rPr>
              <a:t>pHead</a:t>
            </a:r>
            <a:r>
              <a:rPr lang="en-US" altLang="en-US" sz="1600" dirty="0">
                <a:latin typeface="Courier New" panose="02070309020205020404" pitchFamily="49" charset="0"/>
              </a:rPr>
              <a:t>) -&gt; </a:t>
            </a:r>
            <a:r>
              <a:rPr lang="en-US" altLang="en-US" sz="1600" dirty="0" err="1">
                <a:latin typeface="Courier New" panose="02070309020205020404" pitchFamily="49" charset="0"/>
              </a:rPr>
              <a:t>pNext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	</a:t>
            </a:r>
            <a:r>
              <a:rPr lang="en-US" altLang="en-US" sz="1600" dirty="0" err="1">
                <a:latin typeface="Courier New" panose="02070309020205020404" pitchFamily="49" charset="0"/>
              </a:rPr>
              <a:t>printQueueRecursive</a:t>
            </a:r>
            <a:r>
              <a:rPr lang="en-US" altLang="en-US" sz="1600" dirty="0">
                <a:latin typeface="Courier New" panose="02070309020205020404" pitchFamily="49" charset="0"/>
              </a:rPr>
              <a:t> (</a:t>
            </a:r>
            <a:r>
              <a:rPr lang="en-US" altLang="en-US" sz="1600" dirty="0" err="1">
                <a:latin typeface="Courier New" panose="02070309020205020404" pitchFamily="49" charset="0"/>
              </a:rPr>
              <a:t>pHead</a:t>
            </a:r>
            <a:r>
              <a:rPr lang="en-US" altLang="en-US" sz="1600" dirty="0">
                <a:latin typeface="Courier New" panose="02070309020205020404" pitchFamily="49" charset="0"/>
              </a:rPr>
              <a:t>);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else // Base case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	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 (“NULL\n”);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00C7AA-D460-491D-ABF6-3BE6D66BD09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Inserting Data into Back of Queue with Error Checking in C (1)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/>
              <a:t>Let’s modify our code so that we can check for dynamic memory allocation errors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/>
              <a:t>We’ll start with </a:t>
            </a:r>
            <a:r>
              <a:rPr lang="en-US" altLang="en-US" sz="1400">
                <a:latin typeface="Courier New" panose="02070309020205020404" pitchFamily="49" charset="0"/>
              </a:rPr>
              <a:t>makeNode():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QueueNode * makeNode (char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QueueNode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pMem = (QueueNode *) malloc (sizeof (QueueNode));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</a:t>
            </a:r>
            <a:r>
              <a:rPr lang="en-US" altLang="en-US" sz="1400" b="1">
                <a:latin typeface="Courier New" panose="02070309020205020404" pitchFamily="49" charset="0"/>
              </a:rPr>
              <a:t>if (pMem != NULL)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}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// Otherwise no memory is available; could use else, but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// it’s not necessary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return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FC6D3A-63FA-4744-86E3-491E8A638C2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Inserting Data into Back of Queue with Error Checking in C (2)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200"/>
              <a:t>Now let’s add some error checking to </a:t>
            </a:r>
            <a:r>
              <a:rPr lang="en-US" altLang="en-US" sz="1200">
                <a:latin typeface="Courier New" panose="02070309020205020404" pitchFamily="49" charset="0"/>
              </a:rPr>
              <a:t>enqueue():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/>
              <a:t>	</a:t>
            </a:r>
            <a:r>
              <a:rPr lang="en-US" altLang="en-US" sz="900">
                <a:latin typeface="Courier New" panose="02070309020205020404" pitchFamily="49" charset="0"/>
              </a:rPr>
              <a:t>Boolean</a:t>
            </a:r>
            <a:r>
              <a:rPr lang="en-US" altLang="en-US" sz="900"/>
              <a:t> </a:t>
            </a:r>
            <a:r>
              <a:rPr lang="en-US" altLang="en-US" sz="900">
                <a:latin typeface="Courier New" panose="02070309020205020404" pitchFamily="49" charset="0"/>
              </a:rPr>
              <a:t>enqueue (Queue *pQueue,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QueueNode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</a:t>
            </a:r>
            <a:r>
              <a:rPr lang="en-US" altLang="en-US" sz="900" b="1">
                <a:latin typeface="Courier New" panose="02070309020205020404" pitchFamily="49" charset="0"/>
              </a:rPr>
              <a:t>Boolean status = FALSE;</a:t>
            </a:r>
            <a:r>
              <a:rPr lang="en-US" altLang="en-US" sz="900">
                <a:latin typeface="Courier New" panose="02070309020205020404" pitchFamily="49" charset="0"/>
              </a:rPr>
              <a:t> </a:t>
            </a:r>
            <a:r>
              <a:rPr lang="en-US" altLang="en-US" sz="800">
                <a:latin typeface="Courier New" panose="02070309020205020404" pitchFamily="49" charset="0"/>
              </a:rPr>
              <a:t>// Assume can’t insert a new node; out of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pMem = makeNode (newData);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if (pMem != NULL) // Memory was available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// Insert the new node into the back of the queue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if (isEmpty (*pQueue)) // Inserting first node into queue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	pQueue -&gt; pHead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else // Already at least one node in queue; update tail only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	pQueue -&gt; pTail -&gt; pNext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pQueue -&gt; pTail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	</a:t>
            </a:r>
            <a:r>
              <a:rPr lang="en-US" altLang="en-US" sz="900" b="1">
                <a:latin typeface="Courier New" panose="02070309020205020404" pitchFamily="49" charset="0"/>
              </a:rPr>
              <a:t>status = TRUE;</a:t>
            </a:r>
            <a:r>
              <a:rPr lang="en-US" altLang="en-US" sz="900">
                <a:latin typeface="Courier New" panose="02070309020205020404" pitchFamily="49" charset="0"/>
              </a:rPr>
              <a:t> // Successfully added a node to the queue!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	return status;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}</a:t>
            </a:r>
            <a:endParaRPr lang="en-US" altLang="en-US" sz="9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0F37F2-6A1A-4BDA-85B3-ED13EB1D69E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/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Removing Data from Front of Queue in C (1)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200"/>
              <a:t>We will apply defensive design practices and ensure the queue is not empty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/>
              <a:t>This implementation of </a:t>
            </a:r>
            <a:r>
              <a:rPr lang="en-US" altLang="en-US" sz="1200">
                <a:latin typeface="Courier New" panose="02070309020205020404" pitchFamily="49" charset="0"/>
              </a:rPr>
              <a:t>dequeue()</a:t>
            </a:r>
            <a:r>
              <a:rPr lang="en-US" altLang="en-US" sz="1200"/>
              <a:t> returns the data in the node at the front of the queue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	</a:t>
            </a:r>
            <a:r>
              <a:rPr lang="en-US" altLang="en-US" sz="1200">
                <a:latin typeface="Courier New" panose="02070309020205020404" pitchFamily="49" charset="0"/>
              </a:rPr>
              <a:t>char dequeue (Queue *pQueue)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char retData = ‘\0’;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QueueNode *pFront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if (!isEmpty (*pQueue)) // Stack is not empty; defensive design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	</a:t>
            </a:r>
            <a:r>
              <a:rPr lang="en-US" altLang="en-US" sz="1000">
                <a:latin typeface="Courier New" panose="02070309020205020404" pitchFamily="49" charset="0"/>
              </a:rPr>
              <a:t>pFront = pQueue -&gt; pHead; // Temp storage of front of queue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	retData = pQueue -&gt; pHead -&gt; 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	pQueue -&gt; pHead = pQueue -&gt; pHead -&gt; pNext;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	if (pQueue -&gt; pHead == NULL) // Queue is now empty; update tail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		pQueue -&gt; pTail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	free (pFront); // Remove the front node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return retData;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}</a:t>
            </a:r>
            <a:endParaRPr lang="en-US" altLang="en-US" sz="120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1B78A3-43DE-418D-A456-82A8AC7517F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Queue Applications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Operating systems maintain queues of processes that are ready to execute</a:t>
            </a:r>
          </a:p>
          <a:p>
            <a:pPr eaLnBrk="1" hangingPunct="1"/>
            <a:r>
              <a:rPr lang="en-US" altLang="en-US"/>
              <a:t>Printers queue print requests; first-come, first-serve</a:t>
            </a:r>
          </a:p>
          <a:p>
            <a:pPr eaLnBrk="1" hangingPunct="1"/>
            <a:r>
              <a:rPr lang="en-US" altLang="en-US"/>
              <a:t>Simulations of real world processes, such as movie lines, grocery store lines,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1081DC-19BE-482D-AF00-FFEB51A9781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/>
          </a:p>
        </p:txBody>
      </p:sp>
      <p:sp>
        <p:nvSpPr>
          <p:cNvPr id="3686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Thoughts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you build a driver program to test these functions?</a:t>
            </a:r>
          </a:p>
          <a:p>
            <a:pPr eaLnBrk="1" hangingPunct="1"/>
            <a:r>
              <a:rPr lang="en-US" altLang="en-US"/>
              <a:t>A queue is essentially a restricted linked list, where one additional pointer is needed to keep track of the back, tail, or rear of the queue</a:t>
            </a:r>
          </a:p>
          <a:p>
            <a:pPr eaLnBrk="1" hangingPunct="1"/>
            <a:r>
              <a:rPr lang="en-US" altLang="en-US"/>
              <a:t>You can implement a queue without using links; Hence, you can use an array as the underlying structure for the queue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7942AA-78CA-4505-9559-26929B05B65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/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C: How to Program</a:t>
            </a:r>
            <a:r>
              <a:rPr lang="en-US" altLang="en-US"/>
              <a:t> (7th ed.), Prentice Hall, 2013</a:t>
            </a:r>
          </a:p>
          <a:p>
            <a:pPr eaLnBrk="1" hangingPunct="1"/>
            <a:r>
              <a:rPr lang="en-US" altLang="en-US"/>
              <a:t>J.R. Hanly &amp; E.B. Koffman, </a:t>
            </a:r>
            <a:r>
              <a:rPr lang="en-US" altLang="en-US" i="1"/>
              <a:t>Problem Solving and Program Design in C (7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Addison-Wesley, 2013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18A01-B026-4C97-8C63-AB99852F798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600"/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001B29-EA2D-4426-A1EA-8186E9D75F2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Queue?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linear data structure with a finite sequence of nodes, where nodes are removed from the front or head and nodes are inserted at the back or tail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queue is referred to as a first-in, first-out (FIFO) data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Consider a grocery store line; as the line forms, people enter at the back or tail of the line; the person at the front or head of the line is always serviced before the others; once the front person is serviced, he/she leaves and the next in line is helped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queue is also considered a restricted or constrained list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We will focus most of our attention on linked list implementations of queues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5C40ED-51CA-41E6-B3F1-31418783049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Typical Representation of Queue of Integers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6629400" y="30480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1219200" y="5181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7</a:t>
            </a:r>
          </a:p>
        </p:txBody>
      </p:sp>
      <p:sp>
        <p:nvSpPr>
          <p:cNvPr id="10247" name="AutoShape 15"/>
          <p:cNvSpPr>
            <a:spLocks noChangeArrowheads="1"/>
          </p:cNvSpPr>
          <p:nvPr/>
        </p:nvSpPr>
        <p:spPr bwMode="auto">
          <a:xfrm rot="10800000">
            <a:off x="5867400" y="3810000"/>
            <a:ext cx="1600200" cy="5905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2362200" y="4572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Dequeue</a:t>
            </a:r>
          </a:p>
        </p:txBody>
      </p:sp>
      <p:sp>
        <p:nvSpPr>
          <p:cNvPr id="10249" name="Text Box 17"/>
          <p:cNvSpPr txBox="1">
            <a:spLocks noChangeArrowheads="1"/>
          </p:cNvSpPr>
          <p:nvPr/>
        </p:nvSpPr>
        <p:spPr bwMode="auto">
          <a:xfrm>
            <a:off x="5791200" y="4572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Enqueue</a:t>
            </a:r>
          </a:p>
        </p:txBody>
      </p:sp>
      <p:sp>
        <p:nvSpPr>
          <p:cNvPr id="10250" name="Text Box 20"/>
          <p:cNvSpPr txBox="1">
            <a:spLocks noChangeArrowheads="1"/>
          </p:cNvSpPr>
          <p:nvPr/>
        </p:nvSpPr>
        <p:spPr bwMode="auto">
          <a:xfrm>
            <a:off x="2971800" y="3962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7</a:t>
            </a:r>
          </a:p>
        </p:txBody>
      </p:sp>
      <p:sp>
        <p:nvSpPr>
          <p:cNvPr id="10251" name="Text Box 21"/>
          <p:cNvSpPr txBox="1">
            <a:spLocks noChangeArrowheads="1"/>
          </p:cNvSpPr>
          <p:nvPr/>
        </p:nvSpPr>
        <p:spPr bwMode="auto">
          <a:xfrm>
            <a:off x="3657600" y="3962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78</a:t>
            </a:r>
          </a:p>
        </p:txBody>
      </p:sp>
      <p:sp>
        <p:nvSpPr>
          <p:cNvPr id="10252" name="Text Box 22"/>
          <p:cNvSpPr txBox="1">
            <a:spLocks noChangeArrowheads="1"/>
          </p:cNvSpPr>
          <p:nvPr/>
        </p:nvSpPr>
        <p:spPr bwMode="auto">
          <a:xfrm>
            <a:off x="4343400" y="3962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53</a:t>
            </a:r>
          </a:p>
        </p:txBody>
      </p:sp>
      <p:sp>
        <p:nvSpPr>
          <p:cNvPr id="10253" name="Text Box 23"/>
          <p:cNvSpPr txBox="1">
            <a:spLocks noChangeArrowheads="1"/>
          </p:cNvSpPr>
          <p:nvPr/>
        </p:nvSpPr>
        <p:spPr bwMode="auto">
          <a:xfrm>
            <a:off x="5029200" y="3962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10254" name="Text Box 24"/>
          <p:cNvSpPr txBox="1">
            <a:spLocks noChangeArrowheads="1"/>
          </p:cNvSpPr>
          <p:nvPr/>
        </p:nvSpPr>
        <p:spPr bwMode="auto">
          <a:xfrm>
            <a:off x="2057400" y="3352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head</a:t>
            </a:r>
          </a:p>
        </p:txBody>
      </p:sp>
      <p:sp>
        <p:nvSpPr>
          <p:cNvPr id="10255" name="Text Box 25"/>
          <p:cNvSpPr txBox="1">
            <a:spLocks noChangeArrowheads="1"/>
          </p:cNvSpPr>
          <p:nvPr/>
        </p:nvSpPr>
        <p:spPr bwMode="auto">
          <a:xfrm>
            <a:off x="5867400" y="3429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tail</a:t>
            </a:r>
          </a:p>
        </p:txBody>
      </p:sp>
      <p:sp>
        <p:nvSpPr>
          <p:cNvPr id="10256" name="Line 26"/>
          <p:cNvSpPr>
            <a:spLocks noChangeShapeType="1"/>
          </p:cNvSpPr>
          <p:nvPr/>
        </p:nvSpPr>
        <p:spPr bwMode="auto">
          <a:xfrm>
            <a:off x="2743200" y="3657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27"/>
          <p:cNvSpPr>
            <a:spLocks noChangeShapeType="1"/>
          </p:cNvSpPr>
          <p:nvPr/>
        </p:nvSpPr>
        <p:spPr bwMode="auto">
          <a:xfrm flipH="1">
            <a:off x="57150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AutoShape 28"/>
          <p:cNvSpPr>
            <a:spLocks noChangeArrowheads="1"/>
          </p:cNvSpPr>
          <p:nvPr/>
        </p:nvSpPr>
        <p:spPr bwMode="auto">
          <a:xfrm rot="5400000" flipV="1">
            <a:off x="1704975" y="3800475"/>
            <a:ext cx="857250" cy="1371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Queues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slides will show how to implement Queues in C</a:t>
            </a:r>
          </a:p>
          <a:p>
            <a:r>
              <a:rPr lang="en-US" dirty="0"/>
              <a:t>We will implement them in C++ </a:t>
            </a:r>
            <a:r>
              <a:rPr lang="en-US"/>
              <a:t>during lecture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9F9D7-A720-4524-B2A1-82D711F6E00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18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334EF7-D851-40E3-B267-48A1679F5B4A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 QueueNode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For these examples, we’ll use the following definition for </a:t>
            </a:r>
            <a:r>
              <a:rPr lang="en-US" altLang="en-US" sz="2400">
                <a:latin typeface="Courier New" panose="02070309020205020404" pitchFamily="49" charset="0"/>
              </a:rPr>
              <a:t>QueueNode: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typedef struct queueNode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char data;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// self-referential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struct queueNode *pNext;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} QueueNode;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B9D72E-7804-47D4-9620-D3BBE69C6AD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/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Initializing a Queue in C (1)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Our implementation: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void initQueue (QueueNode **pHead, 				       QueueNode **pTail)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// Recall: we must dereference 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// pointer to retain changes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*pHead = NULL; // Points to front of queue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*pTail = NULL; // Points to back of queue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810E1A-D959-4137-B1E0-66F43961F8E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Initializing a Queue in C (2)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</a:t>
            </a:r>
            <a:r>
              <a:rPr lang="en-US" altLang="en-US" sz="2000">
                <a:latin typeface="Courier New" panose="02070309020205020404" pitchFamily="49" charset="0"/>
              </a:rPr>
              <a:t>initQueue()</a:t>
            </a:r>
            <a:r>
              <a:rPr lang="en-US" altLang="en-US" sz="2000"/>
              <a:t> function is elementary and is not always implemented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We may instead initialize the pointers to the front and back of the queue with </a:t>
            </a:r>
            <a:r>
              <a:rPr lang="en-US" altLang="en-US" sz="2000">
                <a:latin typeface="Courier New" panose="02070309020205020404" pitchFamily="49" charset="0"/>
              </a:rPr>
              <a:t>NULL</a:t>
            </a:r>
            <a:r>
              <a:rPr lang="en-US" altLang="en-US" sz="2000"/>
              <a:t> within </a:t>
            </a:r>
            <a:r>
              <a:rPr lang="en-US" altLang="en-US" sz="2000">
                <a:latin typeface="Courier New" panose="02070309020205020404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panose="02070309020205020404" pitchFamily="49" charset="0"/>
              </a:rPr>
              <a:t>int main (void)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QueueNode *pHead = NULL; // points to front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QueueNode *pTail = NULL; // points to back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F6A5E7-771C-44DD-997F-1C6BB3A8D60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Initializing a Queue in C (3)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We can combine the two pointers (pHead and pTail) of a queue into a single struct called </a:t>
            </a:r>
            <a:r>
              <a:rPr lang="en-US" altLang="en-US" sz="2000">
                <a:latin typeface="Courier New" panose="02070309020205020404" pitchFamily="49" charset="0"/>
              </a:rPr>
              <a:t>Queue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typedef struct queue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QueueNode *pHead;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QueueNode *pTail;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 Queue;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We can then modify our </a:t>
            </a:r>
            <a:r>
              <a:rPr lang="en-US" altLang="en-US" sz="2000">
                <a:latin typeface="Courier New" panose="02070309020205020404" pitchFamily="49" charset="0"/>
              </a:rPr>
              <a:t>initQueue()</a:t>
            </a:r>
            <a:r>
              <a:rPr lang="en-US" altLang="en-US" sz="2000"/>
              <a:t> to accept a </a:t>
            </a:r>
            <a:r>
              <a:rPr lang="en-US" altLang="en-US" sz="2000">
                <a:latin typeface="Courier New" panose="02070309020205020404" pitchFamily="49" charset="0"/>
              </a:rPr>
              <a:t>Queue</a:t>
            </a:r>
            <a:r>
              <a:rPr lang="en-US" altLang="en-US" sz="2000"/>
              <a:t> struct type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panose="02070309020205020404" pitchFamily="49" charset="0"/>
              </a:rPr>
              <a:t>void initQueue (Queue *pQueue)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pQueue -&gt; pHead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	pQueue -&gt; pTail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234B39-10D0-4275-BF6F-C8F35A43640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Checking for Empty Queue in C (1)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Only need to check the head pointer to see if the queue is empty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int isEmpty (Queue q)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// Condensed the code into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// one statement; returns 1 if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// pHead is NULL; 0 otherwise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return (q.pHead == NULL);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1755</TotalTime>
  <Words>896</Words>
  <Application>Microsoft Office PowerPoint</Application>
  <PresentationFormat>On-screen Show (4:3)</PresentationFormat>
  <Paragraphs>269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Custom Design</vt:lpstr>
      <vt:lpstr>Capsules</vt:lpstr>
      <vt:lpstr>(6-2) Basics of a Queue </vt:lpstr>
      <vt:lpstr>What is a Queue?</vt:lpstr>
      <vt:lpstr>Typical Representation of Queue of Integers</vt:lpstr>
      <vt:lpstr>Implementation of Queues in C</vt:lpstr>
      <vt:lpstr>Struct QueueNode</vt:lpstr>
      <vt:lpstr>Initializing a Queue in C (1)</vt:lpstr>
      <vt:lpstr>Initializing a Queue in C (2)</vt:lpstr>
      <vt:lpstr>Initializing a Queue in C (3)</vt:lpstr>
      <vt:lpstr>Checking for Empty Queue in C (1)</vt:lpstr>
      <vt:lpstr>Checking for Empty Queue in C (2)</vt:lpstr>
      <vt:lpstr>Checking for Empty Queue in C (3)</vt:lpstr>
      <vt:lpstr>Printing Data in Queue in C</vt:lpstr>
      <vt:lpstr>Inserting Data into Back of Queue with Error Checking in C (1)</vt:lpstr>
      <vt:lpstr>Inserting Data into Back of Queue with Error Checking in C (2)</vt:lpstr>
      <vt:lpstr>Removing Data from Front of Queue in C (1)</vt:lpstr>
      <vt:lpstr>Queue Applications</vt:lpstr>
      <vt:lpstr>Closing Thoughts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(6-2) Basics of a Queue</dc:title>
  <dc:creator>A. O'Fallon, J. Hagemeister</dc:creator>
  <cp:lastModifiedBy>auser</cp:lastModifiedBy>
  <cp:revision>280</cp:revision>
  <dcterms:created xsi:type="dcterms:W3CDTF">2004-08-17T18:03:10Z</dcterms:created>
  <dcterms:modified xsi:type="dcterms:W3CDTF">2024-02-08T23:23:47Z</dcterms:modified>
</cp:coreProperties>
</file>