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14"/>
  </p:notesMasterIdLst>
  <p:handoutMasterIdLst>
    <p:handoutMasterId r:id="rId15"/>
  </p:handoutMasterIdLst>
  <p:sldIdLst>
    <p:sldId id="256" r:id="rId3"/>
    <p:sldId id="350" r:id="rId4"/>
    <p:sldId id="356" r:id="rId5"/>
    <p:sldId id="354" r:id="rId6"/>
    <p:sldId id="355" r:id="rId7"/>
    <p:sldId id="357" r:id="rId8"/>
    <p:sldId id="351" r:id="rId9"/>
    <p:sldId id="352" r:id="rId10"/>
    <p:sldId id="353" r:id="rId11"/>
    <p:sldId id="326" r:id="rId12"/>
    <p:sldId id="33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F55E7B3-88A2-437E-961C-75EF6731B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47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4976671-515D-4D4A-857C-E0AA21DEB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2232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5CC4E3-CC70-4FF0-8DFA-712D7C44F8A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10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E13472-C56C-4A27-9B99-57872BBCE33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77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D78027-A540-4F81-9ED7-44B4585E5C6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51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8061-DB5A-4B67-9338-B917F5452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53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A8D1-7360-41DE-8486-E211425E0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69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7E0F3-C30E-4D9B-8ECA-423948D45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75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45A1D8-497B-4FF6-AA0F-D181E0890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537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3AAB-6E70-4C4E-97CC-5A899CDB7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158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10EBB-425C-42FE-B626-135F179EE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073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20DB-21AB-40DC-A00C-66B9552BA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06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AA4C0-FF0F-4608-ACBD-FB825DDCE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616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C317-2554-4792-AE1B-FF0D117B64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072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660F7-735B-4B9B-9180-BCD14F9D3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37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53345-5566-4C0E-B7C2-61EFF01FA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44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72D8-1B8C-406A-B75A-8F371497F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269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8E58-1720-4EFC-8B14-B5C62B770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36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648A-977D-4C1D-9706-9DAF9E05C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65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ABC9-EF92-4F25-A9C8-5134EF979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14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C9021-EDF7-41D2-8E25-1CD7D182C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15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B6EEC-CF9A-4D78-A129-BAE9950BB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52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3DBD2-D7C4-4BA3-BEED-2C9BD957C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35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DC74-614D-4A1E-8479-14E87DA696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20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B2FBD-87B1-4B24-810C-DEABDACFE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01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76BB7-83F3-476F-AD7A-7D1906FA3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35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3046-9D38-4494-A1AB-7CC257D84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43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CEE5CE1-4D52-4886-9F94-456CC493F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/>
            </a:lvl1pPr>
          </a:lstStyle>
          <a:p>
            <a:pPr>
              <a:defRPr/>
            </a:pPr>
            <a:fld id="{BB09B0BA-A370-4781-B39D-91A15EEEBC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(7-2) </a:t>
            </a:r>
            <a:r>
              <a:rPr lang="en-US" altLang="en-US" sz="3200" dirty="0"/>
              <a:t>Classes: A Deeper Look</a:t>
            </a:r>
            <a:br>
              <a:rPr lang="en-US" altLang="en-US" sz="3200" dirty="0"/>
            </a:br>
            <a:r>
              <a:rPr lang="en-US" altLang="en-US" sz="3200" dirty="0"/>
              <a:t>D &amp; D Chapter 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</a:t>
            </a:r>
            <a:r>
              <a:rPr lang="en-US" altLang="en-US" sz="2400" dirty="0" smtClean="0"/>
              <a:t>(February 23,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4D9B3D-BFC3-4439-9A88-7D87AA94FE56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P.J. Deitel &amp; H.M. Deitel, </a:t>
            </a:r>
            <a:r>
              <a:rPr lang="en-US" altLang="en-US" i="1"/>
              <a:t>C++: How to Program</a:t>
            </a:r>
            <a:r>
              <a:rPr lang="en-US" altLang="en-US"/>
              <a:t> (9th ed.), Prentice Hall, 2014</a:t>
            </a:r>
          </a:p>
          <a:p>
            <a:pPr eaLnBrk="1" hangingPunct="1"/>
            <a:r>
              <a:rPr lang="en-US" altLang="en-US"/>
              <a:t>J.R. Hanly &amp; E.B. Koffman, </a:t>
            </a:r>
            <a:r>
              <a:rPr lang="en-US" altLang="en-US" i="1"/>
              <a:t>Problem Solving and Program Design in C (7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Addison-Wesley, 2013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B54488-3122-4064-8D5D-AF91DA5437AC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cs typeface="Courier New" panose="02070309020205020404" pitchFamily="49" charset="0"/>
              </a:rPr>
              <a:t>Composition relationship</a:t>
            </a:r>
          </a:p>
          <a:p>
            <a:pPr>
              <a:defRPr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dirty="0"/>
              <a:t> objects</a:t>
            </a:r>
          </a:p>
          <a:p>
            <a:pPr>
              <a:defRPr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dirty="0"/>
              <a:t> member functions</a:t>
            </a:r>
          </a:p>
          <a:p>
            <a:pPr>
              <a:defRPr/>
            </a:pPr>
            <a:r>
              <a:rPr lang="en-US" altLang="en-US" dirty="0"/>
              <a:t>The “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dirty="0"/>
              <a:t>” pointer</a:t>
            </a:r>
          </a:p>
          <a:p>
            <a:pPr>
              <a:defRPr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434288-8C76-4645-AB2C-AB78B06CAC31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can have objects of other classes as members – this is composition</a:t>
            </a:r>
          </a:p>
          <a:p>
            <a:r>
              <a:rPr lang="en-US" dirty="0"/>
              <a:t>Composition is also referred to as a </a:t>
            </a:r>
            <a:r>
              <a:rPr lang="en-US" i="1" dirty="0"/>
              <a:t>has-a</a:t>
            </a:r>
            <a:r>
              <a:rPr lang="en-US" dirty="0"/>
              <a:t> relationship (we will not distinguish between composition and aggregation at this point)</a:t>
            </a:r>
          </a:p>
          <a:p>
            <a:pPr lvl="1"/>
            <a:r>
              <a:rPr lang="en-US" dirty="0"/>
              <a:t>For example: a car </a:t>
            </a:r>
            <a:r>
              <a:rPr lang="en-US" i="1" dirty="0"/>
              <a:t>has-an</a:t>
            </a:r>
            <a:r>
              <a:rPr lang="en-US" dirty="0"/>
              <a:t> engine, a pencil </a:t>
            </a:r>
            <a:r>
              <a:rPr lang="en-US" i="1" dirty="0"/>
              <a:t>has-an</a:t>
            </a:r>
            <a:r>
              <a:rPr lang="en-US" dirty="0"/>
              <a:t> eraser</a:t>
            </a:r>
            <a:r>
              <a:rPr lang="en-US"/>
              <a:t>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9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3025" cy="4648200"/>
          </a:xfrm>
        </p:spPr>
        <p:txBody>
          <a:bodyPr/>
          <a:lstStyle/>
          <a:p>
            <a:r>
              <a:rPr lang="en-US" dirty="0"/>
              <a:t>Some objects need to be </a:t>
            </a:r>
            <a:r>
              <a:rPr lang="en-US" i="1" dirty="0"/>
              <a:t>mutable</a:t>
            </a:r>
            <a:r>
              <a:rPr lang="en-US" dirty="0"/>
              <a:t> and some do not (</a:t>
            </a:r>
            <a:r>
              <a:rPr lang="en-US" i="1" dirty="0"/>
              <a:t>immutable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mutable</a:t>
            </a:r>
            <a:r>
              <a:rPr lang="en-US" dirty="0"/>
              <a:t> object’s attributes may be modified (given different values) after creation of the object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immutable </a:t>
            </a:r>
            <a:r>
              <a:rPr lang="en-US" dirty="0"/>
              <a:t>object’s attributes have to be set during construction and cannot be modified later</a:t>
            </a:r>
          </a:p>
          <a:p>
            <a:pPr lvl="2"/>
            <a:r>
              <a:rPr lang="en-US" dirty="0"/>
              <a:t>Objects can be declared as immutable using keyword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For example, consider a </a:t>
            </a:r>
            <a:r>
              <a:rPr lang="en-US" i="1" dirty="0" err="1">
                <a:cs typeface="Courier New" panose="02070309020205020404" pitchFamily="49" charset="0"/>
              </a:rPr>
              <a:t>ComplexNumber</a:t>
            </a:r>
            <a:r>
              <a:rPr lang="en-US" dirty="0">
                <a:cs typeface="Courier New" panose="02070309020205020404" pitchFamily="49" charset="0"/>
              </a:rPr>
              <a:t> with an imaginary and real part:</a:t>
            </a:r>
          </a:p>
          <a:p>
            <a:pPr marL="914400" lvl="2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sz="1800" dirty="0" err="1">
                <a:cs typeface="Courier New" panose="02070309020205020404" pitchFamily="49" charset="0"/>
              </a:rPr>
              <a:t>ComplexNumber</a:t>
            </a:r>
            <a:r>
              <a:rPr lang="en-US" sz="1800" dirty="0">
                <a:cs typeface="Courier New" panose="02070309020205020404" pitchFamily="49" charset="0"/>
              </a:rPr>
              <a:t> c1(2.5, 3.0) // mutable</a:t>
            </a:r>
          </a:p>
          <a:p>
            <a:pPr marL="914400" lvl="2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cs typeface="Courier New" panose="02070309020205020404" pitchFamily="49" charset="0"/>
              </a:rPr>
              <a:t>  </a:t>
            </a:r>
            <a:r>
              <a:rPr lang="en-US" sz="1800" dirty="0" err="1">
                <a:cs typeface="Courier New" panose="02070309020205020404" pitchFamily="49" charset="0"/>
              </a:rPr>
              <a:t>ComplexNumber</a:t>
            </a:r>
            <a:r>
              <a:rPr lang="en-US" sz="1800" dirty="0">
                <a:cs typeface="Courier New" panose="02070309020205020404" pitchFamily="49" charset="0"/>
              </a:rPr>
              <a:t> c2(4.5, 6.0); // immutable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9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3025" cy="4724400"/>
          </a:xfrm>
        </p:spPr>
        <p:txBody>
          <a:bodyPr/>
          <a:lstStyle/>
          <a:p>
            <a:r>
              <a:rPr lang="en-US" sz="2400" dirty="0"/>
              <a:t>Getter/accessor functions in most cases should be declared as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member functions</a:t>
            </a:r>
          </a:p>
          <a:p>
            <a:pPr lvl="1"/>
            <a:r>
              <a:rPr lang="en-US" dirty="0"/>
              <a:t>For example:</a:t>
            </a:r>
          </a:p>
          <a:p>
            <a:pPr marL="914400" lvl="2" indent="0">
              <a:buNone/>
            </a:pPr>
            <a:r>
              <a:rPr lang="en-US" sz="1800" dirty="0"/>
              <a:t>double </a:t>
            </a:r>
            <a:r>
              <a:rPr lang="en-US" sz="1800" dirty="0" err="1"/>
              <a:t>getRealPart</a:t>
            </a:r>
            <a:r>
              <a:rPr lang="en-US" sz="1800" dirty="0"/>
              <a:t> () </a:t>
            </a:r>
            <a:r>
              <a:rPr lang="en-US" sz="1800" dirty="0" err="1"/>
              <a:t>const</a:t>
            </a:r>
            <a:r>
              <a:rPr lang="en-US" sz="1800" dirty="0"/>
              <a:t>; // declaration in </a:t>
            </a:r>
            <a:r>
              <a:rPr lang="en-US" sz="1800" dirty="0" err="1"/>
              <a:t>ComplexNumber</a:t>
            </a:r>
            <a:endParaRPr lang="en-US" sz="1800" dirty="0"/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member function cannot modify members of the object</a:t>
            </a:r>
          </a:p>
          <a:p>
            <a:pPr lvl="1"/>
            <a:r>
              <a:rPr lang="en-US" sz="2200" dirty="0"/>
              <a:t>They also </a:t>
            </a:r>
            <a:r>
              <a:rPr lang="en-US" sz="2200" i="1" dirty="0"/>
              <a:t>cannot</a:t>
            </a:r>
            <a:r>
              <a:rPr lang="en-US" sz="2200" dirty="0"/>
              <a:t> call functions that try to modify members of the object</a:t>
            </a:r>
          </a:p>
          <a:p>
            <a:r>
              <a:rPr lang="en-US" sz="2400" dirty="0"/>
              <a:t>NOTE: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objects </a:t>
            </a:r>
            <a:r>
              <a:rPr lang="en-US" sz="2400" i="1" dirty="0"/>
              <a:t>cannot</a:t>
            </a:r>
            <a:r>
              <a:rPr lang="en-US" sz="2400" dirty="0"/>
              <a:t> call non-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member functions!!! However non-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objects can call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member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0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Constructors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77200" cy="3724275"/>
          </a:xfrm>
        </p:spPr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How do we copy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cs typeface="Courier New" panose="02070309020205020404" pitchFamily="49" charset="0"/>
              </a:rPr>
              <a:t> object?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We could use a copy constructor where the argument is a reference to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cs typeface="Courier New" panose="02070309020205020404" pitchFamily="49" charset="0"/>
              </a:rPr>
              <a:t> object</a:t>
            </a:r>
          </a:p>
          <a:p>
            <a:pPr lvl="1"/>
            <a:r>
              <a:rPr lang="en-US" sz="2000" dirty="0" err="1">
                <a:cs typeface="Courier New" panose="02070309020205020404" pitchFamily="49" charset="0"/>
              </a:rPr>
              <a:t>ComplexNumber</a:t>
            </a:r>
            <a:r>
              <a:rPr lang="en-US" sz="2000" dirty="0">
                <a:cs typeface="Courier New" panose="02070309020205020404" pitchFamily="49" charset="0"/>
              </a:rPr>
              <a:t> 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err="1">
                <a:cs typeface="Courier New" panose="02070309020205020404" pitchFamily="49" charset="0"/>
              </a:rPr>
              <a:t>ComplexNumber</a:t>
            </a:r>
            <a:r>
              <a:rPr lang="en-US" sz="2000" dirty="0">
                <a:cs typeface="Courier New" panose="02070309020205020404" pitchFamily="49" charset="0"/>
              </a:rPr>
              <a:t> &amp;copy);</a:t>
            </a:r>
          </a:p>
          <a:p>
            <a:r>
              <a:rPr lang="en-US" dirty="0">
                <a:cs typeface="Courier New" panose="02070309020205020404" pitchFamily="49" charset="0"/>
              </a:rPr>
              <a:t>For example:</a:t>
            </a:r>
          </a:p>
          <a:p>
            <a:pPr marL="457200" lvl="1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cs typeface="Courier New" panose="02070309020205020404" pitchFamily="49" charset="0"/>
              </a:rPr>
              <a:t>  </a:t>
            </a:r>
            <a:r>
              <a:rPr lang="en-US" sz="1800" dirty="0" err="1">
                <a:cs typeface="Courier New" panose="02070309020205020404" pitchFamily="49" charset="0"/>
              </a:rPr>
              <a:t>ComplexNumber</a:t>
            </a:r>
            <a:r>
              <a:rPr lang="en-US" sz="1800" dirty="0">
                <a:cs typeface="Courier New" panose="02070309020205020404" pitchFamily="49" charset="0"/>
              </a:rPr>
              <a:t> c2(4.5, 6.0); // immutable</a:t>
            </a:r>
          </a:p>
          <a:p>
            <a:pPr marL="457200" lvl="1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   </a:t>
            </a:r>
            <a:r>
              <a:rPr lang="en-US" sz="1800" dirty="0" err="1">
                <a:cs typeface="Courier New" panose="02070309020205020404" pitchFamily="49" charset="0"/>
              </a:rPr>
              <a:t>ComplexNumber</a:t>
            </a:r>
            <a:r>
              <a:rPr lang="en-US" sz="1800" dirty="0">
                <a:cs typeface="Courier New" panose="02070309020205020404" pitchFamily="49" charset="0"/>
              </a:rPr>
              <a:t> c3(c2); </a:t>
            </a:r>
            <a:r>
              <a:rPr lang="en-US" sz="1400" dirty="0">
                <a:cs typeface="Courier New" panose="02070309020205020404" pitchFamily="49" charset="0"/>
              </a:rPr>
              <a:t>// invokes the copy constructor with the </a:t>
            </a:r>
            <a:r>
              <a:rPr lang="en-US" sz="1400" dirty="0" err="1">
                <a:cs typeface="Courier New" panose="02070309020205020404" pitchFamily="49" charset="0"/>
              </a:rPr>
              <a:t>const</a:t>
            </a:r>
            <a:r>
              <a:rPr lang="en-US" sz="1400" dirty="0">
                <a:cs typeface="Courier New" panose="02070309020205020404" pitchFamily="49" charset="0"/>
              </a:rPr>
              <a:t> argument</a:t>
            </a:r>
          </a:p>
          <a:p>
            <a:pPr marL="457200" lvl="1" indent="0">
              <a:buNone/>
            </a:pPr>
            <a:r>
              <a:rPr lang="en-US" sz="1400" dirty="0"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cs typeface="Courier New" panose="02070309020205020404" pitchFamily="49" charset="0"/>
              </a:rPr>
              <a:t>ComplexNumber</a:t>
            </a:r>
            <a:r>
              <a:rPr lang="en-US" sz="1800" dirty="0">
                <a:cs typeface="Courier New" panose="02070309020205020404" pitchFamily="49" charset="0"/>
              </a:rPr>
              <a:t> c4 = c3; </a:t>
            </a:r>
            <a:r>
              <a:rPr lang="en-US" sz="1400" dirty="0">
                <a:cs typeface="Courier New" panose="02070309020205020404" pitchFamily="49" charset="0"/>
              </a:rPr>
              <a:t>// will actually invoke the copy constructor, not overloaded </a:t>
            </a:r>
          </a:p>
          <a:p>
            <a:pPr marL="457200" lvl="1" indent="0">
              <a:buNone/>
            </a:pPr>
            <a:r>
              <a:rPr lang="en-US" sz="1400" dirty="0">
                <a:cs typeface="Courier New" panose="02070309020205020404" pitchFamily="49" charset="0"/>
              </a:rPr>
              <a:t>                                                         // assignment because we are constructing (instantiating) </a:t>
            </a:r>
          </a:p>
          <a:p>
            <a:pPr marL="457200" lvl="1" indent="0">
              <a:buNone/>
            </a:pPr>
            <a:r>
              <a:rPr lang="en-US" sz="1400">
                <a:cs typeface="Courier New" panose="02070309020205020404" pitchFamily="49" charset="0"/>
              </a:rPr>
              <a:t>                                                         // an </a:t>
            </a:r>
            <a:r>
              <a:rPr lang="en-US" sz="1400" dirty="0">
                <a:cs typeface="Courier New" panose="02070309020205020404" pitchFamily="49" charset="0"/>
              </a:rPr>
              <a:t>object here!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255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>
                <a:cs typeface="Courier New" panose="02070309020205020404" pitchFamily="49" charset="0"/>
              </a:rPr>
              <a:t>”</a:t>
            </a:r>
            <a:r>
              <a:rPr lang="en-US" dirty="0"/>
              <a:t> Pointer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3025" cy="4191000"/>
          </a:xfrm>
        </p:spPr>
        <p:txBody>
          <a:bodyPr/>
          <a:lstStyle/>
          <a:p>
            <a:r>
              <a:rPr lang="en-US" dirty="0"/>
              <a:t>Every object has access to a </a:t>
            </a:r>
            <a:r>
              <a:rPr lang="en-US" i="1" dirty="0"/>
              <a:t>pointer</a:t>
            </a:r>
            <a:r>
              <a:rPr lang="en-US" dirty="0"/>
              <a:t> called keyword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  <a:p>
            <a:r>
              <a:rPr lang="en-US" dirty="0">
                <a:cs typeface="Courier New" panose="02070309020205020404" pitchFamily="49" charset="0"/>
              </a:rPr>
              <a:t>It stores the address of the object</a:t>
            </a:r>
          </a:p>
          <a:p>
            <a:r>
              <a:rPr lang="en-US" dirty="0">
                <a:cs typeface="Courier New" panose="02070309020205020404" pitchFamily="49" charset="0"/>
              </a:rPr>
              <a:t>The pointer is not part of the object itself, but is an </a:t>
            </a:r>
            <a:r>
              <a:rPr lang="en-US" i="1" dirty="0">
                <a:cs typeface="Courier New" panose="02070309020205020404" pitchFamily="49" charset="0"/>
              </a:rPr>
              <a:t>implicit</a:t>
            </a:r>
            <a:r>
              <a:rPr lang="en-US" dirty="0">
                <a:cs typeface="Courier New" panose="02070309020205020404" pitchFamily="49" charset="0"/>
              </a:rPr>
              <a:t> argument (passed by the compiler) to each of the object’s </a:t>
            </a:r>
            <a:r>
              <a:rPr lang="en-US" i="1" dirty="0">
                <a:cs typeface="Courier New" panose="02070309020205020404" pitchFamily="49" charset="0"/>
              </a:rPr>
              <a:t>non-static</a:t>
            </a:r>
            <a:r>
              <a:rPr lang="en-US" dirty="0">
                <a:cs typeface="Courier New" panose="02070309020205020404" pitchFamily="49" charset="0"/>
              </a:rPr>
              <a:t> member functions</a:t>
            </a:r>
          </a:p>
          <a:p>
            <a:r>
              <a:rPr lang="en-US" dirty="0">
                <a:cs typeface="Courier New" panose="02070309020205020404" pitchFamily="49" charset="0"/>
              </a:rPr>
              <a:t>It can be used </a:t>
            </a:r>
            <a:r>
              <a:rPr lang="en-US" i="1" dirty="0">
                <a:cs typeface="Courier New" panose="02070309020205020404" pitchFamily="49" charset="0"/>
              </a:rPr>
              <a:t>explicitly</a:t>
            </a:r>
            <a:r>
              <a:rPr lang="en-US" dirty="0">
                <a:cs typeface="Courier New" panose="02070309020205020404" pitchFamily="49" charset="0"/>
              </a:rPr>
              <a:t> to reference data members in order to avoid name </a:t>
            </a:r>
            <a:r>
              <a:rPr lang="en-US" i="1" dirty="0">
                <a:cs typeface="Courier New" panose="02070309020205020404" pitchFamily="49" charset="0"/>
              </a:rPr>
              <a:t>conflicts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84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>
                <a:cs typeface="Courier New" panose="02070309020205020404" pitchFamily="49" charset="0"/>
              </a:rPr>
              <a:t>”</a:t>
            </a:r>
            <a:r>
              <a:rPr lang="en-US" dirty="0"/>
              <a:t> Pointer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we named one of the private data members of class </a:t>
            </a:r>
            <a:r>
              <a:rPr lang="en-US" dirty="0" err="1"/>
              <a:t>ComplexNumber</a:t>
            </a:r>
            <a:r>
              <a:rPr lang="en-US" dirty="0"/>
              <a:t> </a:t>
            </a:r>
            <a:r>
              <a:rPr lang="en-US" i="1" dirty="0" err="1"/>
              <a:t>realPart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private:</a:t>
            </a:r>
          </a:p>
          <a:p>
            <a:pPr marL="457200" lvl="1" indent="0">
              <a:buNone/>
            </a:pPr>
            <a:r>
              <a:rPr lang="en-US" sz="1600" dirty="0"/>
              <a:t>	double </a:t>
            </a:r>
            <a:r>
              <a:rPr lang="en-US" sz="1600" dirty="0" err="1"/>
              <a:t>realPart</a:t>
            </a:r>
            <a:r>
              <a:rPr lang="en-US" sz="1600" dirty="0"/>
              <a:t>; // of course we’ll generally name </a:t>
            </a:r>
            <a:r>
              <a:rPr lang="en-US" sz="1600" b="1" dirty="0" err="1"/>
              <a:t>m</a:t>
            </a:r>
            <a:r>
              <a:rPr lang="en-US" sz="1600" dirty="0" err="1"/>
              <a:t>RealPart</a:t>
            </a:r>
            <a:endParaRPr lang="en-US" sz="1600" dirty="0"/>
          </a:p>
          <a:p>
            <a:r>
              <a:rPr lang="en-US" dirty="0"/>
              <a:t>We want to create a setter for the </a:t>
            </a:r>
            <a:r>
              <a:rPr lang="en-US" i="1" dirty="0" err="1"/>
              <a:t>realPart</a:t>
            </a:r>
            <a:r>
              <a:rPr lang="en-US" dirty="0"/>
              <a:t>. We need to avoid </a:t>
            </a:r>
            <a:r>
              <a:rPr lang="en-US" i="1" dirty="0"/>
              <a:t>ambiguous</a:t>
            </a:r>
            <a:r>
              <a:rPr lang="en-US" dirty="0"/>
              <a:t> statements!:</a:t>
            </a:r>
          </a:p>
          <a:p>
            <a:pPr marL="457200" lvl="1" indent="0">
              <a:buNone/>
            </a:pPr>
            <a:r>
              <a:rPr lang="en-US" dirty="0"/>
              <a:t>public: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1600" dirty="0"/>
              <a:t>void </a:t>
            </a:r>
            <a:r>
              <a:rPr lang="en-US" sz="1600" dirty="0" err="1"/>
              <a:t>setRealPart</a:t>
            </a:r>
            <a:r>
              <a:rPr lang="en-US" sz="1600" dirty="0"/>
              <a:t> (double </a:t>
            </a:r>
            <a:r>
              <a:rPr lang="en-US" sz="1600" dirty="0" err="1"/>
              <a:t>realPart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r>
              <a:rPr lang="en-US" sz="1600" dirty="0"/>
              <a:t>	{</a:t>
            </a:r>
          </a:p>
          <a:p>
            <a:pPr marL="457200" lvl="1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realPart</a:t>
            </a:r>
            <a:r>
              <a:rPr lang="en-US" sz="1600" dirty="0"/>
              <a:t> = </a:t>
            </a:r>
            <a:r>
              <a:rPr lang="en-US" sz="1600" dirty="0" err="1"/>
              <a:t>realPart</a:t>
            </a:r>
            <a:r>
              <a:rPr lang="en-US" sz="1600" dirty="0"/>
              <a:t>; // ambiguous statement! </a:t>
            </a:r>
          </a:p>
          <a:p>
            <a:pPr marL="457200" lvl="1" indent="0">
              <a:buNone/>
            </a:pPr>
            <a:r>
              <a:rPr lang="en-US" sz="1600" dirty="0"/>
              <a:t>		this-&gt;</a:t>
            </a:r>
            <a:r>
              <a:rPr lang="en-US" sz="1600" dirty="0" err="1"/>
              <a:t>realPart</a:t>
            </a:r>
            <a:r>
              <a:rPr lang="en-US" sz="1600" dirty="0"/>
              <a:t> = </a:t>
            </a:r>
            <a:r>
              <a:rPr lang="en-US" sz="1600" dirty="0" err="1"/>
              <a:t>realPart</a:t>
            </a:r>
            <a:r>
              <a:rPr lang="en-US" sz="1600" dirty="0"/>
              <a:t>; // use “ this” explicitly instead!</a:t>
            </a:r>
          </a:p>
          <a:p>
            <a:pPr marL="457200" lvl="1" indent="0">
              <a:buNone/>
            </a:pPr>
            <a:r>
              <a:rPr lang="en-US" sz="1600" dirty="0"/>
              <a:t>	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61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”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type is dependent on the type of object</a:t>
            </a:r>
          </a:p>
          <a:p>
            <a:r>
              <a:rPr lang="en-US" dirty="0"/>
              <a:t>For a non-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member function of </a:t>
            </a:r>
            <a:r>
              <a:rPr lang="en-US" i="1" dirty="0" err="1"/>
              <a:t>ComplexNumber</a:t>
            </a:r>
            <a:r>
              <a:rPr lang="en-US" i="1" dirty="0"/>
              <a:t>,</a:t>
            </a:r>
            <a:r>
              <a:rPr lang="en-US" dirty="0"/>
              <a:t>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pointer type would be </a:t>
            </a:r>
            <a:r>
              <a:rPr lang="en-US" i="1" dirty="0" err="1"/>
              <a:t>ComplexNumber</a:t>
            </a:r>
            <a:r>
              <a:rPr lang="en-US" i="1" dirty="0"/>
              <a:t> *</a:t>
            </a:r>
          </a:p>
          <a:p>
            <a:pPr lvl="1"/>
            <a:r>
              <a:rPr lang="en-US" dirty="0"/>
              <a:t>For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member function,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pointer type would be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</a:t>
            </a:r>
            <a:r>
              <a:rPr lang="en-US" dirty="0" err="1"/>
              <a:t>ComplexNumber</a:t>
            </a:r>
            <a:r>
              <a:rPr lang="en-US" dirty="0"/>
              <a:t> * -- meaning it could not be used to modify members of the object!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836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2553</TotalTime>
  <Words>626</Words>
  <Application>Microsoft Office PowerPoint</Application>
  <PresentationFormat>On-screen Show (4:3)</PresentationFormat>
  <Paragraphs>90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Times New Roman</vt:lpstr>
      <vt:lpstr>Wingdings</vt:lpstr>
      <vt:lpstr>Custom Design</vt:lpstr>
      <vt:lpstr>Capsules</vt:lpstr>
      <vt:lpstr>(7-2) Classes: A Deeper Look D &amp; D Chapter 9</vt:lpstr>
      <vt:lpstr>Key Concepts</vt:lpstr>
      <vt:lpstr>Composition Relationship</vt:lpstr>
      <vt:lpstr>const Objects</vt:lpstr>
      <vt:lpstr>const Member Functions</vt:lpstr>
      <vt:lpstr>Copy Constructors for const Objects</vt:lpstr>
      <vt:lpstr>The “this” Pointer (1)</vt:lpstr>
      <vt:lpstr>The “this” Pointer (2)</vt:lpstr>
      <vt:lpstr>Type of “this” Pointer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(7 – 2) Classes: A Deeper Look D &amp; D Chapter 9</dc:title>
  <dc:creator>A. O'Fallon, J. Hagemeister</dc:creator>
  <cp:lastModifiedBy>auser</cp:lastModifiedBy>
  <cp:revision>346</cp:revision>
  <dcterms:created xsi:type="dcterms:W3CDTF">2004-08-17T18:03:10Z</dcterms:created>
  <dcterms:modified xsi:type="dcterms:W3CDTF">2024-02-23T17:38:33Z</dcterms:modified>
</cp:coreProperties>
</file>