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4"/>
  </p:notesMasterIdLst>
  <p:handoutMasterIdLst>
    <p:handoutMasterId r:id="rId25"/>
  </p:handoutMasterIdLst>
  <p:sldIdLst>
    <p:sldId id="256" r:id="rId3"/>
    <p:sldId id="370" r:id="rId4"/>
    <p:sldId id="353" r:id="rId5"/>
    <p:sldId id="354" r:id="rId6"/>
    <p:sldId id="352" r:id="rId7"/>
    <p:sldId id="355" r:id="rId8"/>
    <p:sldId id="356" r:id="rId9"/>
    <p:sldId id="357" r:id="rId10"/>
    <p:sldId id="358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9" r:id="rId20"/>
    <p:sldId id="368" r:id="rId21"/>
    <p:sldId id="359" r:id="rId22"/>
    <p:sldId id="33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55E7B3-88A2-437E-961C-75EF6731B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976671-515D-4D4A-857C-E0AA21DEB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2232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CC4E3-CC70-4FF0-8DFA-712D7C44F8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0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13472-C56C-4A27-9B99-57872BBCE33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7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78027-A540-4F81-9ED7-44B4585E5C6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1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8061-DB5A-4B67-9338-B917F5452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A8D1-7360-41DE-8486-E211425E0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9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E0F3-C30E-4D9B-8ECA-423948D45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7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45A1D8-497B-4FF6-AA0F-D181E0890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3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3AAB-6E70-4C4E-97CC-5A899CDB7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5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0EBB-425C-42FE-B626-135F179EE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7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20DB-21AB-40DC-A00C-66B9552B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0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A4C0-FF0F-4608-ACBD-FB825DDCE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61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C317-2554-4792-AE1B-FF0D117B6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7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60F7-735B-4B9B-9180-BCD14F9D3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7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3345-5566-4C0E-B7C2-61EFF01FA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72D8-1B8C-406A-B75A-8F371497F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69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8E58-1720-4EFC-8B14-B5C62B770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36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648A-977D-4C1D-9706-9DAF9E05C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5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ABC9-EF92-4F25-A9C8-5134EF97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9021-EDF7-41D2-8E25-1CD7D182C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15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6EEC-CF9A-4D78-A129-BAE9950B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5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DBD2-D7C4-4BA3-BEED-2C9BD957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3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DC74-614D-4A1E-8479-14E87DA69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2FBD-87B1-4B24-810C-DEABDACFE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6BB7-83F3-476F-AD7A-7D1906FA3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5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3046-9D38-4494-A1AB-7CC257D84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EE5CE1-4D52-4886-9F94-456CC493F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/>
            </a:lvl1pPr>
          </a:lstStyle>
          <a:p>
            <a:pPr>
              <a:defRPr/>
            </a:pPr>
            <a:fld id="{BB09B0BA-A370-4781-B39D-91A15EEEB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(9 - 1) </a:t>
            </a:r>
            <a:r>
              <a:rPr lang="en-US" altLang="en-US" sz="3200" dirty="0"/>
              <a:t>Container Classes &amp; Class Templates </a:t>
            </a:r>
            <a:br>
              <a:rPr lang="en-US" altLang="en-US" sz="3200" dirty="0"/>
            </a:br>
            <a:r>
              <a:rPr lang="en-US" altLang="en-US" sz="3200" dirty="0"/>
              <a:t>D &amp; D Chapter </a:t>
            </a:r>
            <a:r>
              <a:rPr lang="en-US" altLang="en-US" sz="3200" dirty="0" smtClean="0"/>
              <a:t>18, 19</a:t>
            </a:r>
            <a:endParaRPr lang="en-US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(March 4, 2024)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STL Sequence Containers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</a:t>
            </a:r>
          </a:p>
          <a:p>
            <a:pPr lvl="1"/>
            <a:r>
              <a:rPr lang="en-US" dirty="0"/>
              <a:t>Rapid insertions and deletions at back; direct access to any element</a:t>
            </a:r>
          </a:p>
          <a:p>
            <a:r>
              <a:rPr lang="en-US" dirty="0" err="1"/>
              <a:t>Forward_list</a:t>
            </a:r>
            <a:endParaRPr lang="en-US" dirty="0"/>
          </a:p>
          <a:p>
            <a:pPr lvl="1"/>
            <a:r>
              <a:rPr lang="en-US" dirty="0"/>
              <a:t>Singly linked list, rapid insertions and deletions anywhere; C++ 11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68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STL Container Adapters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Last-in, first-out (LIFO)</a:t>
            </a:r>
          </a:p>
          <a:p>
            <a:r>
              <a:rPr lang="en-US" dirty="0"/>
              <a:t>Queue</a:t>
            </a:r>
          </a:p>
          <a:p>
            <a:pPr lvl="1"/>
            <a:r>
              <a:rPr lang="en-US" dirty="0"/>
              <a:t>First-in, first-out (FIFO)</a:t>
            </a:r>
          </a:p>
          <a:p>
            <a:r>
              <a:rPr lang="en-US" dirty="0" err="1"/>
              <a:t>Priority_queue</a:t>
            </a:r>
            <a:endParaRPr lang="en-US" dirty="0"/>
          </a:p>
          <a:p>
            <a:pPr lvl="1"/>
            <a:r>
              <a:rPr lang="en-US" dirty="0"/>
              <a:t>Highest priority element is always the first one 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2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Common to Container Classes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Default constructor </a:t>
            </a:r>
            <a:r>
              <a:rPr lang="en-US" dirty="0"/>
              <a:t>– </a:t>
            </a:r>
            <a:r>
              <a:rPr lang="en-US" i="1" dirty="0"/>
              <a:t>initializes</a:t>
            </a:r>
            <a:r>
              <a:rPr lang="en-US" dirty="0"/>
              <a:t> an </a:t>
            </a:r>
            <a:r>
              <a:rPr lang="en-US" i="1" dirty="0"/>
              <a:t>empty</a:t>
            </a:r>
            <a:r>
              <a:rPr lang="en-US" dirty="0"/>
              <a:t> container</a:t>
            </a:r>
          </a:p>
          <a:p>
            <a:r>
              <a:rPr lang="en-US" i="1" dirty="0"/>
              <a:t>Copy constructor </a:t>
            </a:r>
            <a:r>
              <a:rPr lang="en-US" dirty="0"/>
              <a:t>– initializes the container to be a </a:t>
            </a:r>
            <a:r>
              <a:rPr lang="en-US" i="1" dirty="0"/>
              <a:t>copy</a:t>
            </a:r>
            <a:r>
              <a:rPr lang="en-US" dirty="0"/>
              <a:t> of an </a:t>
            </a:r>
            <a:r>
              <a:rPr lang="en-US" i="1" dirty="0"/>
              <a:t>existing</a:t>
            </a:r>
            <a:r>
              <a:rPr lang="en-US" dirty="0"/>
              <a:t> container of the same type</a:t>
            </a:r>
          </a:p>
          <a:p>
            <a:r>
              <a:rPr lang="en-US" i="1" dirty="0"/>
              <a:t>Move constructor </a:t>
            </a:r>
            <a:r>
              <a:rPr lang="en-US" dirty="0"/>
              <a:t>– available in C++ 11 – </a:t>
            </a:r>
            <a:r>
              <a:rPr lang="en-US" i="1" dirty="0"/>
              <a:t>moves</a:t>
            </a:r>
            <a:r>
              <a:rPr lang="en-US" dirty="0"/>
              <a:t> the contents of an existing container into a new container of the same type without copying each element of the argument container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57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Common to Container Classes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Destructor</a:t>
            </a:r>
            <a:r>
              <a:rPr lang="en-US" dirty="0"/>
              <a:t> – performs house keeping or </a:t>
            </a:r>
            <a:r>
              <a:rPr lang="en-US" i="1" dirty="0"/>
              <a:t>cleanup</a:t>
            </a:r>
            <a:r>
              <a:rPr lang="en-US" dirty="0"/>
              <a:t> when container is no longer needed</a:t>
            </a:r>
          </a:p>
          <a:p>
            <a:r>
              <a:rPr lang="en-US" i="1" dirty="0"/>
              <a:t>Empty </a:t>
            </a:r>
            <a:r>
              <a:rPr lang="en-US" dirty="0"/>
              <a:t>– returns </a:t>
            </a:r>
            <a:r>
              <a:rPr lang="en-US" i="1" dirty="0"/>
              <a:t>true</a:t>
            </a:r>
            <a:r>
              <a:rPr lang="en-US" dirty="0"/>
              <a:t> if there are no elements in the container; </a:t>
            </a:r>
            <a:r>
              <a:rPr lang="en-US" i="1" dirty="0"/>
              <a:t>false</a:t>
            </a:r>
            <a:r>
              <a:rPr lang="en-US" dirty="0"/>
              <a:t> otherwise</a:t>
            </a:r>
          </a:p>
          <a:p>
            <a:r>
              <a:rPr lang="en-US" i="1" dirty="0"/>
              <a:t>Insert</a:t>
            </a:r>
            <a:r>
              <a:rPr lang="en-US" dirty="0"/>
              <a:t> – </a:t>
            </a:r>
            <a:r>
              <a:rPr lang="en-US" i="1" dirty="0"/>
              <a:t>inserts</a:t>
            </a:r>
            <a:r>
              <a:rPr lang="en-US" dirty="0"/>
              <a:t> an item into the container</a:t>
            </a:r>
          </a:p>
          <a:p>
            <a:r>
              <a:rPr lang="en-US" i="1" dirty="0"/>
              <a:t>Size</a:t>
            </a:r>
            <a:r>
              <a:rPr lang="en-US" dirty="0"/>
              <a:t> – returns the number of elements in the container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61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Common to Container Classes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Copy operator (=)</a:t>
            </a:r>
            <a:r>
              <a:rPr lang="en-US" dirty="0"/>
              <a:t> – copies the elements of one container into another container of the same type</a:t>
            </a:r>
            <a:endParaRPr lang="en-US" i="1" dirty="0"/>
          </a:p>
          <a:p>
            <a:r>
              <a:rPr lang="en-US" i="1" dirty="0"/>
              <a:t>Move operator (=) </a:t>
            </a:r>
            <a:r>
              <a:rPr lang="en-US" dirty="0"/>
              <a:t>– available in C++ 11 – </a:t>
            </a:r>
            <a:r>
              <a:rPr lang="en-US" i="1" dirty="0"/>
              <a:t>moves</a:t>
            </a:r>
            <a:r>
              <a:rPr lang="en-US" dirty="0"/>
              <a:t> the contents of one container into another without copying each element of the argument container</a:t>
            </a:r>
          </a:p>
          <a:p>
            <a:r>
              <a:rPr lang="en-US" i="1" dirty="0" err="1"/>
              <a:t>Max_size</a:t>
            </a:r>
            <a:r>
              <a:rPr lang="en-US" dirty="0"/>
              <a:t> – returns the </a:t>
            </a:r>
            <a:r>
              <a:rPr lang="en-US" i="1" dirty="0"/>
              <a:t>maximum</a:t>
            </a:r>
            <a:r>
              <a:rPr lang="en-US" dirty="0"/>
              <a:t> number of elements for a container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36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Common to Container Classes 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Begin</a:t>
            </a:r>
            <a:r>
              <a:rPr lang="en-US" dirty="0"/>
              <a:t> – </a:t>
            </a:r>
            <a:r>
              <a:rPr lang="en-US" i="1" dirty="0"/>
              <a:t>overloaded</a:t>
            </a:r>
            <a:r>
              <a:rPr lang="en-US" dirty="0"/>
              <a:t> to return an </a:t>
            </a:r>
            <a:r>
              <a:rPr lang="en-US" i="1" dirty="0"/>
              <a:t>iterator</a:t>
            </a:r>
            <a:r>
              <a:rPr lang="en-US" dirty="0"/>
              <a:t> that refers to the </a:t>
            </a:r>
            <a:r>
              <a:rPr lang="en-US" i="1" dirty="0"/>
              <a:t>first</a:t>
            </a:r>
            <a:r>
              <a:rPr lang="en-US" dirty="0"/>
              <a:t> element of the container</a:t>
            </a:r>
          </a:p>
          <a:p>
            <a:r>
              <a:rPr lang="en-US" i="1" dirty="0"/>
              <a:t>End</a:t>
            </a:r>
            <a:r>
              <a:rPr lang="en-US" dirty="0"/>
              <a:t> - </a:t>
            </a:r>
            <a:r>
              <a:rPr lang="en-US" i="1" dirty="0"/>
              <a:t>overloaded</a:t>
            </a:r>
            <a:r>
              <a:rPr lang="en-US" dirty="0"/>
              <a:t> to return an </a:t>
            </a:r>
            <a:r>
              <a:rPr lang="en-US" i="1" dirty="0"/>
              <a:t>iterator</a:t>
            </a:r>
            <a:r>
              <a:rPr lang="en-US" dirty="0"/>
              <a:t> that refers to the </a:t>
            </a:r>
            <a:r>
              <a:rPr lang="en-US" i="1" dirty="0"/>
              <a:t>next  </a:t>
            </a:r>
            <a:r>
              <a:rPr lang="en-US" dirty="0"/>
              <a:t>position after the </a:t>
            </a:r>
            <a:r>
              <a:rPr lang="en-US" i="1" dirty="0"/>
              <a:t>end</a:t>
            </a:r>
            <a:r>
              <a:rPr lang="en-US" dirty="0"/>
              <a:t> of the container</a:t>
            </a:r>
          </a:p>
          <a:p>
            <a:r>
              <a:rPr lang="en-US" i="1" dirty="0"/>
              <a:t>Erase</a:t>
            </a:r>
            <a:r>
              <a:rPr lang="en-US" dirty="0"/>
              <a:t> – </a:t>
            </a:r>
            <a:r>
              <a:rPr lang="en-US" i="1" dirty="0"/>
              <a:t>removes</a:t>
            </a:r>
            <a:r>
              <a:rPr lang="en-US" dirty="0"/>
              <a:t> one or more elements from the container</a:t>
            </a:r>
          </a:p>
          <a:p>
            <a:r>
              <a:rPr lang="en-US" i="1" dirty="0"/>
              <a:t>Clear</a:t>
            </a:r>
            <a:r>
              <a:rPr lang="en-US" dirty="0"/>
              <a:t> – </a:t>
            </a:r>
            <a:r>
              <a:rPr lang="en-US" i="1" dirty="0"/>
              <a:t>removes</a:t>
            </a:r>
            <a:r>
              <a:rPr lang="en-US" dirty="0"/>
              <a:t> </a:t>
            </a:r>
            <a:r>
              <a:rPr lang="en-US" i="1" dirty="0"/>
              <a:t>all</a:t>
            </a:r>
            <a:r>
              <a:rPr lang="en-US" dirty="0"/>
              <a:t> elements from the container</a:t>
            </a:r>
          </a:p>
          <a:p>
            <a:r>
              <a:rPr lang="en-US" dirty="0"/>
              <a:t>Others exist!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26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properties to a </a:t>
            </a:r>
            <a:r>
              <a:rPr lang="en-US" i="1" dirty="0"/>
              <a:t>pointer</a:t>
            </a:r>
          </a:p>
          <a:p>
            <a:r>
              <a:rPr lang="en-US" dirty="0"/>
              <a:t>An </a:t>
            </a:r>
            <a:r>
              <a:rPr lang="en-US" i="1" dirty="0"/>
              <a:t>iterator</a:t>
            </a:r>
            <a:r>
              <a:rPr lang="en-US" dirty="0"/>
              <a:t> is any object that points to some element in a sequence of elements, and has the ability to iterate through the elements using ++ and indirection (*) operators</a:t>
            </a:r>
          </a:p>
          <a:p>
            <a:r>
              <a:rPr lang="en-US" i="1" dirty="0"/>
              <a:t>Containers</a:t>
            </a:r>
            <a:r>
              <a:rPr lang="en-US" dirty="0"/>
              <a:t> support the use of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155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already seen function templates, we will now extend the idea to classes</a:t>
            </a:r>
          </a:p>
          <a:p>
            <a:r>
              <a:rPr lang="en-US" i="1" dirty="0"/>
              <a:t>Class templates </a:t>
            </a:r>
            <a:r>
              <a:rPr lang="en-US" dirty="0"/>
              <a:t>allow for a way to easily specify a variety of related overloaded functions (</a:t>
            </a:r>
            <a:r>
              <a:rPr lang="en-US" i="1" dirty="0"/>
              <a:t>function-template specializations</a:t>
            </a:r>
            <a:r>
              <a:rPr lang="en-US" dirty="0"/>
              <a:t>) or classes (</a:t>
            </a:r>
            <a:r>
              <a:rPr lang="en-US" i="1" dirty="0"/>
              <a:t>class-template specializations</a:t>
            </a:r>
            <a:r>
              <a:rPr lang="en-US" dirty="0"/>
              <a:t>)</a:t>
            </a:r>
          </a:p>
          <a:p>
            <a:r>
              <a:rPr lang="en-US" dirty="0"/>
              <a:t>Allows for </a:t>
            </a:r>
            <a:r>
              <a:rPr lang="en-US" i="1" dirty="0"/>
              <a:t>generic</a:t>
            </a:r>
            <a:r>
              <a:rPr lang="en-US" dirty="0"/>
              <a:t> programming</a:t>
            </a:r>
          </a:p>
          <a:p>
            <a:r>
              <a:rPr lang="en-US" dirty="0"/>
              <a:t>Keyword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dirty="0"/>
              <a:t> denotes the start of a class template</a:t>
            </a:r>
          </a:p>
          <a:p>
            <a:r>
              <a:rPr lang="en-US" dirty="0"/>
              <a:t>STL containers are “templated”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45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during lecture – see code posted to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19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about class templates, data structures, and containers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67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and block scope</a:t>
            </a:r>
          </a:p>
          <a:p>
            <a:r>
              <a:rPr lang="en-US" dirty="0"/>
              <a:t>Access and utility functions</a:t>
            </a:r>
          </a:p>
          <a:p>
            <a:r>
              <a:rPr lang="en-US" dirty="0"/>
              <a:t>Container classes</a:t>
            </a:r>
          </a:p>
          <a:p>
            <a:r>
              <a:rPr lang="en-US" dirty="0"/>
              <a:t>Iterators</a:t>
            </a:r>
          </a:p>
          <a:p>
            <a:r>
              <a:rPr lang="en-US" dirty="0"/>
              <a:t>Class templates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710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D9B3D-BFC3-4439-9A88-7D87AA94FE56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  <p:extLst>
      <p:ext uri="{BB962C8B-B14F-4D97-AF65-F5344CB8AC3E}">
        <p14:creationId xmlns:p14="http://schemas.microsoft.com/office/powerpoint/2010/main" val="857767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B54488-3122-4064-8D5D-AF91DA5437A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Scope and Accessing Class Members Explored Further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class’ data members (attributes) and member functions (operations) belong to the </a:t>
            </a:r>
            <a:r>
              <a:rPr lang="en-US" i="1" dirty="0"/>
              <a:t>class</a:t>
            </a:r>
            <a:r>
              <a:rPr lang="en-US" dirty="0"/>
              <a:t>’ </a:t>
            </a:r>
            <a:r>
              <a:rPr lang="en-US" i="1" dirty="0"/>
              <a:t>scope</a:t>
            </a:r>
          </a:p>
          <a:p>
            <a:r>
              <a:rPr lang="en-US" dirty="0"/>
              <a:t>Nonmember functions do not belong to any class’ scope; they are </a:t>
            </a:r>
            <a:r>
              <a:rPr lang="en-US" i="1" dirty="0"/>
              <a:t>global</a:t>
            </a:r>
            <a:r>
              <a:rPr lang="en-US" dirty="0"/>
              <a:t> namespace </a:t>
            </a:r>
            <a:r>
              <a:rPr lang="en-US" i="1" dirty="0"/>
              <a:t>scope</a:t>
            </a:r>
          </a:p>
          <a:p>
            <a:r>
              <a:rPr lang="en-US" dirty="0"/>
              <a:t>Within a class’ scope data members are directly accessible by the member functions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30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Scope and Accessing Class Members Explored Further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Outside of the class’ scope, public members are accessed through one of three different handles:</a:t>
            </a:r>
          </a:p>
          <a:p>
            <a:pPr lvl="1"/>
            <a:r>
              <a:rPr lang="en-US" dirty="0"/>
              <a:t>An object </a:t>
            </a:r>
            <a:r>
              <a:rPr lang="en-US" i="1" dirty="0"/>
              <a:t>name</a:t>
            </a:r>
            <a:r>
              <a:rPr lang="en-US" dirty="0"/>
              <a:t>, a </a:t>
            </a:r>
            <a:r>
              <a:rPr lang="en-US" i="1" dirty="0"/>
              <a:t>reference</a:t>
            </a:r>
            <a:r>
              <a:rPr lang="en-US" dirty="0"/>
              <a:t> to an object, or a </a:t>
            </a:r>
            <a:r>
              <a:rPr lang="en-US" i="1" dirty="0"/>
              <a:t>pointer</a:t>
            </a:r>
            <a:r>
              <a:rPr lang="en-US" dirty="0"/>
              <a:t> to an object</a:t>
            </a:r>
          </a:p>
          <a:p>
            <a:pPr lvl="1"/>
            <a:r>
              <a:rPr lang="en-US" dirty="0"/>
              <a:t>Note: the “this” pointer is considered an implicit handle available only within an object</a:t>
            </a:r>
          </a:p>
          <a:p>
            <a:r>
              <a:rPr lang="en-US" dirty="0"/>
              <a:t>Local variables declared inside of a member function have </a:t>
            </a:r>
            <a:r>
              <a:rPr lang="en-US" i="1" dirty="0"/>
              <a:t>block</a:t>
            </a:r>
            <a:r>
              <a:rPr lang="en-US" dirty="0"/>
              <a:t> 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66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that can read or display data are considered </a:t>
            </a:r>
            <a:r>
              <a:rPr lang="en-US" i="1" dirty="0"/>
              <a:t>access</a:t>
            </a:r>
            <a:r>
              <a:rPr lang="en-US" dirty="0"/>
              <a:t> functions</a:t>
            </a:r>
          </a:p>
          <a:p>
            <a:r>
              <a:rPr lang="en-US" i="1" dirty="0"/>
              <a:t>Predicate</a:t>
            </a:r>
            <a:r>
              <a:rPr lang="en-US" dirty="0"/>
              <a:t> functions are access functions that test a condition and return true or false; generally we append “is” to the front of the name of the function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 (), </a:t>
            </a:r>
            <a:r>
              <a:rPr lang="en-US" dirty="0" err="1"/>
              <a:t>isFull</a:t>
            </a:r>
            <a:r>
              <a:rPr lang="en-US" dirty="0"/>
              <a:t>(),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89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utility</a:t>
            </a:r>
            <a:r>
              <a:rPr lang="en-US" dirty="0"/>
              <a:t> or </a:t>
            </a:r>
            <a:r>
              <a:rPr lang="en-US" i="1" dirty="0"/>
              <a:t>helper</a:t>
            </a:r>
            <a:r>
              <a:rPr lang="en-US" dirty="0"/>
              <a:t> function is a private member function used to support other member functions’ operations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95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designed to hold and organize a collection of other classes</a:t>
            </a:r>
          </a:p>
          <a:p>
            <a:pPr lvl="1"/>
            <a:r>
              <a:rPr lang="en-US" dirty="0"/>
              <a:t>Examples of </a:t>
            </a:r>
            <a:r>
              <a:rPr lang="en-US" i="1" dirty="0"/>
              <a:t>sequence</a:t>
            </a:r>
            <a:r>
              <a:rPr lang="en-US" dirty="0"/>
              <a:t> containers include: lists, vectors, etc.</a:t>
            </a:r>
          </a:p>
          <a:p>
            <a:pPr lvl="1"/>
            <a:r>
              <a:rPr lang="en-US" dirty="0"/>
              <a:t>Example of container </a:t>
            </a:r>
            <a:r>
              <a:rPr lang="en-US" i="1" dirty="0"/>
              <a:t>adapters</a:t>
            </a:r>
            <a:r>
              <a:rPr lang="en-US" dirty="0"/>
              <a:t> include: stacks, queues, etc.</a:t>
            </a:r>
          </a:p>
          <a:p>
            <a:pPr lvl="2"/>
            <a:r>
              <a:rPr lang="en-US" dirty="0"/>
              <a:t>Container adapters are adaptations or interfaces designed to restrict functionality for an already existing container – they provide a different set of functionality</a:t>
            </a:r>
          </a:p>
          <a:p>
            <a:pPr lvl="2"/>
            <a:r>
              <a:rPr lang="en-US" dirty="0"/>
              <a:t>The Standard Template Library  (STL) stack and queue adapt the double-ended queue (</a:t>
            </a:r>
            <a:r>
              <a:rPr lang="en-US" dirty="0" err="1"/>
              <a:t>deque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1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Container classes are generally separated into four categories:</a:t>
            </a:r>
          </a:p>
          <a:p>
            <a:pPr lvl="1"/>
            <a:r>
              <a:rPr lang="en-US" sz="2000" dirty="0"/>
              <a:t>Sequence containers – represent </a:t>
            </a:r>
            <a:r>
              <a:rPr lang="en-US" sz="2000" i="1" dirty="0"/>
              <a:t>linear</a:t>
            </a:r>
            <a:r>
              <a:rPr lang="en-US" sz="2000" dirty="0"/>
              <a:t> data structures</a:t>
            </a:r>
          </a:p>
          <a:p>
            <a:pPr lvl="2"/>
            <a:r>
              <a:rPr lang="en-US" sz="1800" dirty="0"/>
              <a:t>Array, </a:t>
            </a:r>
            <a:r>
              <a:rPr lang="en-US" sz="1800" dirty="0" err="1"/>
              <a:t>deque</a:t>
            </a:r>
            <a:r>
              <a:rPr lang="en-US" sz="1800" dirty="0"/>
              <a:t>, list (doubly-linked), vector, </a:t>
            </a:r>
            <a:r>
              <a:rPr lang="en-US" sz="1800" dirty="0" err="1"/>
              <a:t>forward_list</a:t>
            </a:r>
            <a:r>
              <a:rPr lang="en-US" sz="1800" dirty="0"/>
              <a:t> (C++ 11)</a:t>
            </a:r>
          </a:p>
          <a:p>
            <a:pPr lvl="1"/>
            <a:r>
              <a:rPr lang="en-US" sz="2000" dirty="0"/>
              <a:t>Container adapters</a:t>
            </a:r>
          </a:p>
          <a:p>
            <a:pPr lvl="1"/>
            <a:r>
              <a:rPr lang="en-US" sz="2000" dirty="0"/>
              <a:t>Ordered associative containers – represent </a:t>
            </a:r>
            <a:r>
              <a:rPr lang="en-US" sz="2000" i="1" dirty="0"/>
              <a:t>nonlinear</a:t>
            </a:r>
            <a:r>
              <a:rPr lang="en-US" sz="2000" dirty="0"/>
              <a:t> </a:t>
            </a:r>
            <a:r>
              <a:rPr lang="en-US" sz="2000" i="1" dirty="0"/>
              <a:t>ordered</a:t>
            </a:r>
            <a:r>
              <a:rPr lang="en-US" sz="2000" dirty="0"/>
              <a:t> data structures</a:t>
            </a:r>
          </a:p>
          <a:p>
            <a:pPr lvl="1"/>
            <a:r>
              <a:rPr lang="en-US" sz="2000" dirty="0"/>
              <a:t>Set, multiset, map, </a:t>
            </a:r>
            <a:r>
              <a:rPr lang="en-US" sz="2000" dirty="0" err="1"/>
              <a:t>multimap</a:t>
            </a:r>
            <a:r>
              <a:rPr lang="en-US" sz="2000" dirty="0"/>
              <a:t> (</a:t>
            </a:r>
            <a:r>
              <a:rPr lang="en-US" sz="2000" dirty="0" err="1"/>
              <a:t>CptS</a:t>
            </a:r>
            <a:r>
              <a:rPr lang="en-US" sz="2000" dirty="0"/>
              <a:t> 223!)</a:t>
            </a:r>
          </a:p>
          <a:p>
            <a:pPr lvl="1"/>
            <a:r>
              <a:rPr lang="en-US" sz="2000" dirty="0"/>
              <a:t>Unordered associative containers – represent </a:t>
            </a:r>
            <a:r>
              <a:rPr lang="en-US" sz="2000" i="1" dirty="0"/>
              <a:t>nonlinear</a:t>
            </a:r>
            <a:r>
              <a:rPr lang="en-US" sz="2000" dirty="0"/>
              <a:t> </a:t>
            </a:r>
            <a:r>
              <a:rPr lang="en-US" sz="2000" i="1" dirty="0"/>
              <a:t>unordered</a:t>
            </a:r>
            <a:r>
              <a:rPr lang="en-US" sz="2000" dirty="0"/>
              <a:t> data structures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76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STL Sequence Containers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  <a:p>
            <a:pPr lvl="1"/>
            <a:r>
              <a:rPr lang="en-US" dirty="0"/>
              <a:t>Fixed size; direct access to any element</a:t>
            </a:r>
          </a:p>
          <a:p>
            <a:r>
              <a:rPr lang="en-US" dirty="0" err="1"/>
              <a:t>Deque</a:t>
            </a:r>
            <a:endParaRPr lang="en-US" dirty="0"/>
          </a:p>
          <a:p>
            <a:pPr lvl="1"/>
            <a:r>
              <a:rPr lang="en-US" dirty="0"/>
              <a:t>Rapid insertions and deletions at front or back; direct access to any element</a:t>
            </a:r>
          </a:p>
          <a:p>
            <a:r>
              <a:rPr lang="en-US" dirty="0"/>
              <a:t>List</a:t>
            </a:r>
          </a:p>
          <a:p>
            <a:pPr lvl="1"/>
            <a:r>
              <a:rPr lang="en-US" dirty="0"/>
              <a:t>Doubly linked list; rapid insertions and deletions anywhere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9975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2564</TotalTime>
  <Words>1105</Words>
  <Application>Microsoft Office PowerPoint</Application>
  <PresentationFormat>On-screen Show (4:3)</PresentationFormat>
  <Paragraphs>143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Custom Design</vt:lpstr>
      <vt:lpstr>Capsules</vt:lpstr>
      <vt:lpstr>(9 - 1) Container Classes &amp; Class Templates  D &amp; D Chapter 18, 19</vt:lpstr>
      <vt:lpstr>Key Concepts</vt:lpstr>
      <vt:lpstr>Class Scope and Accessing Class Members Explored Further (I)</vt:lpstr>
      <vt:lpstr>Class Scope and Accessing Class Members Explored Further (II)</vt:lpstr>
      <vt:lpstr>Access Functions</vt:lpstr>
      <vt:lpstr>Utility Functions</vt:lpstr>
      <vt:lpstr>Container Classes (I)</vt:lpstr>
      <vt:lpstr>Container Classes (II)</vt:lpstr>
      <vt:lpstr>Properties of STL Sequence Containers (I)</vt:lpstr>
      <vt:lpstr>Properties of STL Sequence Containers (II)</vt:lpstr>
      <vt:lpstr>Properties of STL Container Adapters</vt:lpstr>
      <vt:lpstr>Functions Common to Container Classes (I)</vt:lpstr>
      <vt:lpstr>Functions Common to Container Classes (II)</vt:lpstr>
      <vt:lpstr>Functions Common to Container Classes (III)</vt:lpstr>
      <vt:lpstr>Functions Common to Container Classes (IV)</vt:lpstr>
      <vt:lpstr>Iterators</vt:lpstr>
      <vt:lpstr>Class Templates</vt:lpstr>
      <vt:lpstr>Example using Class Templates</vt:lpstr>
      <vt:lpstr>Next Lecture..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(8 – 1) Container Classes &amp; Class Templates  D &amp; D Chapter 18</dc:title>
  <dc:creator>A. O'Fallon, J. Hagemeister</dc:creator>
  <cp:lastModifiedBy>auser</cp:lastModifiedBy>
  <cp:revision>372</cp:revision>
  <dcterms:created xsi:type="dcterms:W3CDTF">2004-08-17T18:03:10Z</dcterms:created>
  <dcterms:modified xsi:type="dcterms:W3CDTF">2024-03-01T18:18:24Z</dcterms:modified>
</cp:coreProperties>
</file>