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18"/>
  </p:notesMasterIdLst>
  <p:handoutMasterIdLst>
    <p:handoutMasterId r:id="rId19"/>
  </p:handoutMasterIdLst>
  <p:sldIdLst>
    <p:sldId id="256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26" r:id="rId16"/>
    <p:sldId id="34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9" autoAdjust="0"/>
  </p:normalViewPr>
  <p:slideViewPr>
    <p:cSldViewPr>
      <p:cViewPr varScale="1">
        <p:scale>
          <a:sx n="65" d="100"/>
          <a:sy n="65" d="100"/>
        </p:scale>
        <p:origin x="1323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87531D0-9237-485E-9CBA-7259B0E1BD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419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73C171B-A523-40A3-9E3E-A81E33303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21679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C5B757-CEF4-4172-AFF0-9BEF24938F57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777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35A118-6E05-484F-8DE7-58CAF8AE2B24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560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633686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047D64-9B27-4C5E-A96C-F60B43CBBD3F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765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17649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488A93-9367-45CB-B51F-2BBDBB9F0C04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970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109322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43C4D2-672A-4731-A4BA-66C81DBF2749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</p:txBody>
      </p:sp>
      <p:sp>
        <p:nvSpPr>
          <p:cNvPr id="3174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3164067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93B6DF-9720-4E13-BA6A-6F481AC4EB80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656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86F887-B880-4137-8C5E-1B8D83D57A60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294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47C5D-8AB0-42EE-A312-11E0FD1D8CF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922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91561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CB2DFD-5DD9-46A5-90FC-DC8FB6457EE1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126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682713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AB4086-41A7-4C26-9D45-E22CE2815CE9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331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77446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61DE5A-B72D-410C-AC3D-6E7DBCF61CD1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536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830658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99FAD4-98B2-4306-8FB0-067125DE9157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741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150037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AE37DA-52AF-4B55-9DE4-8B2899AC4693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946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140569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C5F765-094E-441B-9BCD-A97693929051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150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272913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757340-F072-4C15-815B-E1B255DD9F88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355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2347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71D89-E3D5-4DBE-90F3-527972522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54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C62BD-EDBE-4A1B-89B7-D265AD5E2C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13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EEF0F-D466-416A-AABC-F53C16B96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862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5892D37-F3C4-4FD2-A6E4-F90AA50DC2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56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6D28-A2F4-4832-8283-964521795B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385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592B0-BD6F-45CE-B40D-71BBA0741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464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E32AF-88F3-4E67-8879-2E319AC38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898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28132-73F7-48B7-BD05-F67668E41C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852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F71F-CF2B-4A69-9187-9E8808D8DD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777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76ABB-4356-4091-89F7-ECA889E68D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805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1CB00-960A-4F5C-AA01-E9B329A92D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60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1661D-3B1B-45DD-ADEB-778F4C43F4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571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C5000-CF81-45FF-883D-E3699630D9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670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D498D-99E3-43F1-9E51-2F02AF2DC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469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AF2B9-BD35-4D51-82B0-228FF6991A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090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9A8AD-5798-4FBA-9951-FFE9453BDB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36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745D-C0FA-4FDD-8C19-4A2F67185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00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955D1-B92D-407E-ABD9-C44EAADA97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71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9803D-FAE1-4C70-A1C9-6025EB6B94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33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9E557-5F3D-4388-A0B3-34CE0C3427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86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2F5B-9020-4668-9F73-CD710796E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36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3BE0E-1518-44DE-B28A-1C7A742D2A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98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AF347-823D-410A-9522-5298E0BC4D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33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B080D02-7C39-4D16-A005-E6DBAD378F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/>
            </a:lvl1pPr>
          </a:lstStyle>
          <a:p>
            <a:pPr>
              <a:defRPr/>
            </a:pPr>
            <a:fld id="{EC07B326-930D-4465-91B8-273762BDED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hundhau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52400" y="990600"/>
            <a:ext cx="8839200" cy="1905000"/>
          </a:xfrm>
        </p:spPr>
        <p:txBody>
          <a:bodyPr/>
          <a:lstStyle/>
          <a:p>
            <a:pPr eaLnBrk="1" hangingPunct="1"/>
            <a:r>
              <a:rPr lang="en-US" altLang="en-US" dirty="0"/>
              <a:t>(9-3) Efficiency of Algorithms</a:t>
            </a:r>
            <a:br>
              <a:rPr lang="en-US" altLang="en-US" dirty="0"/>
            </a:br>
            <a:r>
              <a:rPr lang="en-US" altLang="en-US" dirty="0"/>
              <a:t>D &amp; D Chapter 20 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572000" cy="18224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Instructor - Andrew S. O’Fallon</a:t>
            </a:r>
          </a:p>
          <a:p>
            <a:pPr eaLnBrk="1" hangingPunct="1"/>
            <a:r>
              <a:rPr lang="en-US" altLang="en-US" sz="2400" dirty="0" err="1"/>
              <a:t>CptS</a:t>
            </a:r>
            <a:r>
              <a:rPr lang="en-US" altLang="en-US" sz="2400" dirty="0"/>
              <a:t> 122 </a:t>
            </a:r>
            <a:r>
              <a:rPr lang="en-US" altLang="en-US" sz="2400" dirty="0" smtClean="0"/>
              <a:t>(March 8, 2024)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Washington State University</a:t>
            </a:r>
          </a:p>
        </p:txBody>
      </p:sp>
      <p:pic>
        <p:nvPicPr>
          <p:cNvPr id="6148" name="Picture 6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07B6C6-835E-4705-9DF6-45C590195088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2600"/>
          </a:p>
        </p:txBody>
      </p:sp>
      <p:sp>
        <p:nvSpPr>
          <p:cNvPr id="2458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924800" cy="914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/>
              <a:t>Analysis of Algorithms (9)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70000"/>
              </a:lnSpc>
            </a:pPr>
            <a:r>
              <a:rPr lang="en-US" altLang="en-US" sz="2400"/>
              <a:t>Recall Binary Search…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 i="1"/>
              <a:t>Input</a:t>
            </a:r>
            <a:r>
              <a:rPr lang="en-US" altLang="en-US" sz="2000"/>
              <a:t>: a list of n sorted values and a target value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 i="1"/>
              <a:t>Output</a:t>
            </a:r>
            <a:r>
              <a:rPr lang="en-US" altLang="en-US" sz="2000"/>
              <a:t>: True if target value exists in list and location of target value, false otherwise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 i="1"/>
              <a:t>Method</a:t>
            </a:r>
            <a:r>
              <a:rPr lang="en-US" altLang="en-US" sz="2000"/>
              <a:t>: </a:t>
            </a:r>
          </a:p>
          <a:p>
            <a:pPr lvl="2" eaLnBrk="1" hangingPunct="1">
              <a:lnSpc>
                <a:spcPct val="70000"/>
              </a:lnSpc>
            </a:pPr>
            <a:r>
              <a:rPr lang="en-US" altLang="en-US" sz="1800"/>
              <a:t>Set startindex to 1 and endindex to n </a:t>
            </a:r>
          </a:p>
          <a:p>
            <a:pPr lvl="2" eaLnBrk="1" hangingPunct="1">
              <a:lnSpc>
                <a:spcPct val="70000"/>
              </a:lnSpc>
            </a:pPr>
            <a:r>
              <a:rPr lang="en-US" altLang="en-US" sz="1800"/>
              <a:t>Set found to false</a:t>
            </a:r>
          </a:p>
          <a:p>
            <a:pPr lvl="2" eaLnBrk="1" hangingPunct="1">
              <a:lnSpc>
                <a:spcPct val="70000"/>
              </a:lnSpc>
            </a:pPr>
            <a:r>
              <a:rPr lang="en-US" altLang="en-US" sz="1800"/>
              <a:t>While found is false and startindex is less than or equal to endindex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600"/>
              <a:t>Set mid to midpoint between startindex and endindex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600"/>
              <a:t>If target = item at mid then set found to true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600"/>
              <a:t>If target &lt; item then set endindex  to mid – 1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600"/>
              <a:t>If target  &gt; item then set to startindex to mid + 1  pointSet marker that divides “unsorted” and “sorted” sections of list to the end of the list</a:t>
            </a:r>
          </a:p>
          <a:p>
            <a:pPr lvl="2" eaLnBrk="1" hangingPunct="1">
              <a:lnSpc>
                <a:spcPct val="70000"/>
              </a:lnSpc>
            </a:pPr>
            <a:r>
              <a:rPr lang="en-US" altLang="en-US" sz="1800"/>
              <a:t>If found = true then print “Target found at location mid”</a:t>
            </a:r>
          </a:p>
          <a:p>
            <a:pPr lvl="2" eaLnBrk="1" hangingPunct="1">
              <a:lnSpc>
                <a:spcPct val="70000"/>
              </a:lnSpc>
            </a:pPr>
            <a:r>
              <a:rPr lang="en-US" altLang="en-US" sz="1800"/>
              <a:t>Else print “Sorry, target value could not be found.”</a:t>
            </a:r>
          </a:p>
          <a:p>
            <a:pPr lvl="2" eaLnBrk="1" hangingPunct="1">
              <a:lnSpc>
                <a:spcPct val="70000"/>
              </a:lnSpc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9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9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9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9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9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9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9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9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9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9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9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9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59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9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9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9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9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9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9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9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9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9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96A48E-CE72-4735-9510-417313DC99A2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2600"/>
          </a:p>
        </p:txBody>
      </p:sp>
      <p:sp>
        <p:nvSpPr>
          <p:cNvPr id="2662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914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/>
              <a:t>Analysis of Algorithms (10)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467600" cy="3886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Binary Search (cont.)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Big-O Analysis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Unit of work: comparisons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Best case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600"/>
              <a:t>target value is at first midpoint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600"/>
              <a:t>O(1) comparisons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Worst case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600"/>
              <a:t>target value is not found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600"/>
              <a:t>list is cut in half until it is reduced to a list of size 0 (startindex is greater than or equal to endindex)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600"/>
              <a:t>How many times can the list be cut in half? The number of times a number n is divisible by another number m is defined to be the logb(a), so the answer is log</a:t>
            </a:r>
            <a:r>
              <a:rPr lang="en-US" altLang="en-US" sz="1600" baseline="-25000"/>
              <a:t>2</a:t>
            </a:r>
            <a:r>
              <a:rPr lang="en-US" altLang="en-US" sz="1600"/>
              <a:t>(n) = </a:t>
            </a:r>
            <a:br>
              <a:rPr lang="en-US" altLang="en-US" sz="1600"/>
            </a:br>
            <a:r>
              <a:rPr lang="en-US" altLang="en-US" sz="1600" b="1"/>
              <a:t>O(lg n)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1800"/>
          </a:p>
          <a:p>
            <a:pPr lvl="2" eaLnBrk="1" hangingPunct="1">
              <a:lnSpc>
                <a:spcPct val="80000"/>
              </a:lnSpc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1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1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1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1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1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1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1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1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1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1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1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1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1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1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61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1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1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61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1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1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0A095F-271A-40EA-ADD0-E01923A4F4EA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2600"/>
          </a:p>
        </p:txBody>
      </p:sp>
      <p:sp>
        <p:nvSpPr>
          <p:cNvPr id="28676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838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/>
              <a:t>Analysis of Algorithms (11)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3779838" cy="37242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sz="1800"/>
          </a:p>
          <a:p>
            <a:pPr lvl="2" eaLnBrk="1" hangingPunct="1"/>
            <a:endParaRPr lang="en-US" altLang="en-US" sz="1800"/>
          </a:p>
        </p:txBody>
      </p:sp>
      <p:graphicFrame>
        <p:nvGraphicFramePr>
          <p:cNvPr id="563204" name="Group 4"/>
          <p:cNvGraphicFramePr>
            <a:graphicFrameLocks noGrp="1"/>
          </p:cNvGraphicFramePr>
          <p:nvPr>
            <p:ph sz="half" idx="2"/>
          </p:nvPr>
        </p:nvGraphicFramePr>
        <p:xfrm>
          <a:off x="914400" y="2133600"/>
          <a:ext cx="7585077" cy="3929073"/>
        </p:xfrm>
        <a:graphic>
          <a:graphicData uri="http://schemas.openxmlformats.org/drawingml/2006/table">
            <a:tbl>
              <a:tblPr/>
              <a:tblGrid>
                <a:gridCol w="944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4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1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18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8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Order</a:t>
                      </a: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8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6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lg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0.0003 sec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0.0006 sec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0.0007 sec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0.001 sec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0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0.001 sec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0.005 sec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0.01 sec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0.1 sec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6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0.01 sec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0.25 sec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sec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1.67 min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2400" b="0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0.1024 sec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3570 yrs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* 1016 centuries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7850" indent="-1206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30288" indent="-115888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22425" indent="-250825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63763" indent="-3349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09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781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353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92563" indent="-334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Too big to compute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843989-8A38-4458-B122-5C16F9DBA7C2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600"/>
          </a:p>
        </p:txBody>
      </p:sp>
      <p:sp>
        <p:nvSpPr>
          <p:cNvPr id="3072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990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/>
              <a:t>Summary of Orders of Magnitude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/>
              <a:t>O(lg n) = flying</a:t>
            </a:r>
          </a:p>
          <a:p>
            <a:pPr eaLnBrk="1" hangingPunct="1"/>
            <a:r>
              <a:rPr lang="en-US" altLang="en-US"/>
              <a:t>O(n) = driving</a:t>
            </a:r>
          </a:p>
          <a:p>
            <a:pPr eaLnBrk="1" hangingPunct="1"/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 = walking</a:t>
            </a:r>
          </a:p>
          <a:p>
            <a:pPr eaLnBrk="1" hangingPunct="1"/>
            <a:r>
              <a:rPr lang="en-US" altLang="en-US"/>
              <a:t>O(n</a:t>
            </a:r>
            <a:r>
              <a:rPr lang="en-US" altLang="en-US" baseline="30000"/>
              <a:t>3</a:t>
            </a:r>
            <a:r>
              <a:rPr lang="en-US" altLang="en-US"/>
              <a:t>) = crawling</a:t>
            </a:r>
          </a:p>
          <a:p>
            <a:pPr eaLnBrk="1" hangingPunct="1"/>
            <a:r>
              <a:rPr lang="en-US" altLang="en-US"/>
              <a:t>O(n</a:t>
            </a:r>
            <a:r>
              <a:rPr lang="en-US" altLang="en-US" baseline="30000"/>
              <a:t>4</a:t>
            </a:r>
            <a:r>
              <a:rPr lang="en-US" altLang="en-US"/>
              <a:t>) = barely moving</a:t>
            </a:r>
          </a:p>
          <a:p>
            <a:pPr eaLnBrk="1" hangingPunct="1"/>
            <a:r>
              <a:rPr lang="en-US" altLang="en-US"/>
              <a:t>O(n</a:t>
            </a:r>
            <a:r>
              <a:rPr lang="en-US" altLang="en-US" baseline="30000"/>
              <a:t>5</a:t>
            </a:r>
            <a:r>
              <a:rPr lang="en-US" altLang="en-US"/>
              <a:t>) = no visible progress</a:t>
            </a:r>
          </a:p>
          <a:p>
            <a:pPr eaLnBrk="1" hangingPunct="1"/>
            <a:r>
              <a:rPr lang="en-US" altLang="en-US"/>
              <a:t>O(2</a:t>
            </a:r>
            <a:r>
              <a:rPr lang="en-US" altLang="en-US" baseline="30000"/>
              <a:t>n</a:t>
            </a:r>
            <a:r>
              <a:rPr lang="en-US" altLang="en-US"/>
              <a:t>) = forget it, it will never happen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8F322C-CC8D-4CF6-9EAF-12FC62EC65E1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600"/>
          </a:p>
        </p:txBody>
      </p:sp>
      <p:sp>
        <p:nvSpPr>
          <p:cNvPr id="3277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P.J. Deitel &amp; H.M. Deitel, </a:t>
            </a:r>
            <a:r>
              <a:rPr lang="en-US" altLang="en-US" i="1"/>
              <a:t>C++ How to Program (9</a:t>
            </a:r>
            <a:r>
              <a:rPr lang="en-US" altLang="en-US" i="1" baseline="30000"/>
              <a:t>th</a:t>
            </a:r>
            <a:r>
              <a:rPr lang="en-US" altLang="en-US" i="1"/>
              <a:t> Ed.)</a:t>
            </a:r>
            <a:r>
              <a:rPr lang="en-US" altLang="en-US"/>
              <a:t>, Pearson Education , Inc., 2014.</a:t>
            </a:r>
          </a:p>
          <a:p>
            <a:pPr eaLnBrk="1" hangingPunct="1"/>
            <a:r>
              <a:rPr lang="en-US" altLang="en-US"/>
              <a:t>J.R. Hanly &amp; E.B. Koffman, </a:t>
            </a:r>
            <a:r>
              <a:rPr lang="en-US" altLang="en-US" i="1"/>
              <a:t>Problem Solving and Program Design in C (7</a:t>
            </a:r>
            <a:r>
              <a:rPr lang="en-US" altLang="en-US" i="1" baseline="30000"/>
              <a:t>th</a:t>
            </a:r>
            <a:r>
              <a:rPr lang="en-US" altLang="en-US" i="1"/>
              <a:t> Ed.)</a:t>
            </a:r>
            <a:r>
              <a:rPr lang="en-US" altLang="en-US"/>
              <a:t>, Addison-Wesley, 2013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9A4977-5597-4314-AC62-6A50335CCCDD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2600"/>
          </a:p>
        </p:txBody>
      </p:sp>
      <p:sp>
        <p:nvSpPr>
          <p:cNvPr id="3482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Collaborators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Chris Hundhausen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D7E329-3D40-49A4-9819-A089707E682B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600"/>
          </a:p>
        </p:txBody>
      </p:sp>
      <p:sp>
        <p:nvSpPr>
          <p:cNvPr id="819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924800" cy="762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/>
              <a:t>Analysis of Algorithms (1)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70000"/>
              </a:lnSpc>
            </a:pPr>
            <a:r>
              <a:rPr lang="en-US" altLang="en-US" sz="2000" dirty="0"/>
              <a:t>In general, we want…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1800" dirty="0"/>
              <a:t>to determine central unit </a:t>
            </a:r>
            <a:r>
              <a:rPr lang="en-US" altLang="en-US" sz="1800"/>
              <a:t>of work by considering </a:t>
            </a:r>
            <a:r>
              <a:rPr lang="en-US" altLang="en-US" sz="1800" dirty="0"/>
              <a:t>the operations applied in </a:t>
            </a:r>
            <a:r>
              <a:rPr lang="en-US" altLang="en-US" sz="1800"/>
              <a:t>the algorithm</a:t>
            </a:r>
            <a:endParaRPr lang="en-US" altLang="en-US" sz="1800" dirty="0"/>
          </a:p>
          <a:p>
            <a:pPr lvl="1" eaLnBrk="1" hangingPunct="1">
              <a:lnSpc>
                <a:spcPct val="70000"/>
              </a:lnSpc>
            </a:pPr>
            <a:r>
              <a:rPr lang="en-US" altLang="en-US" sz="1800" dirty="0"/>
              <a:t>to express unit of work as function of size of input data: How quickly does amount of work grow as size of input grows?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1800" dirty="0"/>
              <a:t>classify algorithms according to how their running </a:t>
            </a:r>
            <a:r>
              <a:rPr lang="en-US" altLang="en-US" sz="1800" i="1" dirty="0"/>
              <a:t>time</a:t>
            </a:r>
            <a:r>
              <a:rPr lang="en-US" altLang="en-US" sz="1800" dirty="0"/>
              <a:t> and/or </a:t>
            </a:r>
            <a:r>
              <a:rPr lang="en-US" altLang="en-US" sz="1800" i="1" dirty="0"/>
              <a:t>space</a:t>
            </a:r>
            <a:r>
              <a:rPr lang="en-US" altLang="en-US" sz="1800" dirty="0"/>
              <a:t> requirements grow as input size grows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000" dirty="0"/>
              <a:t>For example, recall Sequential Search algorithm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1800" dirty="0"/>
              <a:t>Get list of </a:t>
            </a:r>
            <a:r>
              <a:rPr lang="en-US" altLang="en-US" sz="1800" i="1" dirty="0"/>
              <a:t>n</a:t>
            </a:r>
            <a:r>
              <a:rPr lang="en-US" altLang="en-US" sz="1800" dirty="0"/>
              <a:t> names to search, and target name to search for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1800" dirty="0"/>
              <a:t>Examine each name in sequence </a:t>
            </a:r>
          </a:p>
          <a:p>
            <a:pPr lvl="2" eaLnBrk="1" hangingPunct="1">
              <a:lnSpc>
                <a:spcPct val="70000"/>
              </a:lnSpc>
            </a:pPr>
            <a:r>
              <a:rPr lang="en-US" altLang="en-US" sz="1600" dirty="0"/>
              <a:t>If all names have been examined, set found to false and stop</a:t>
            </a:r>
          </a:p>
          <a:p>
            <a:pPr lvl="2" eaLnBrk="1" hangingPunct="1">
              <a:lnSpc>
                <a:spcPct val="70000"/>
              </a:lnSpc>
            </a:pPr>
            <a:r>
              <a:rPr lang="en-US" altLang="en-US" sz="1600" dirty="0"/>
              <a:t>If name equals target, set found to true and stop </a:t>
            </a:r>
          </a:p>
          <a:p>
            <a:pPr lvl="2" eaLnBrk="1" hangingPunct="1">
              <a:lnSpc>
                <a:spcPct val="70000"/>
              </a:lnSpc>
            </a:pPr>
            <a:r>
              <a:rPr lang="en-US" altLang="en-US" sz="1600" dirty="0"/>
              <a:t>If name not equal to target, advance to next name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1800" dirty="0"/>
              <a:t>Main unit of work: </a:t>
            </a:r>
            <a:r>
              <a:rPr lang="en-US" altLang="en-US" sz="1800" i="1" dirty="0"/>
              <a:t>comparisons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1800" dirty="0"/>
              <a:t>Analysis</a:t>
            </a:r>
          </a:p>
          <a:p>
            <a:pPr lvl="2" eaLnBrk="1" hangingPunct="1">
              <a:lnSpc>
                <a:spcPct val="70000"/>
              </a:lnSpc>
            </a:pPr>
            <a:r>
              <a:rPr lang="en-US" altLang="en-US" sz="1600" dirty="0"/>
              <a:t>In best case, one comparison must be made (target is first item in list)</a:t>
            </a:r>
          </a:p>
          <a:p>
            <a:pPr lvl="2" eaLnBrk="1" hangingPunct="1">
              <a:lnSpc>
                <a:spcPct val="70000"/>
              </a:lnSpc>
            </a:pPr>
            <a:r>
              <a:rPr lang="en-US" altLang="en-US" sz="1600" dirty="0"/>
              <a:t>In worst case, </a:t>
            </a:r>
            <a:r>
              <a:rPr lang="en-US" altLang="en-US" sz="1600" i="1" dirty="0"/>
              <a:t>n</a:t>
            </a:r>
            <a:r>
              <a:rPr lang="en-US" altLang="en-US" sz="1600" dirty="0"/>
              <a:t> comparisons must be made (target not found; all items examined)</a:t>
            </a:r>
          </a:p>
          <a:p>
            <a:pPr lvl="2" eaLnBrk="1" hangingPunct="1">
              <a:lnSpc>
                <a:spcPct val="70000"/>
              </a:lnSpc>
            </a:pPr>
            <a:r>
              <a:rPr lang="en-US" altLang="en-US" sz="1600" dirty="0"/>
              <a:t>In average case </a:t>
            </a:r>
            <a:r>
              <a:rPr lang="en-US" altLang="en-US" sz="1600" i="1" dirty="0"/>
              <a:t>n</a:t>
            </a:r>
            <a:r>
              <a:rPr lang="en-US" altLang="en-US" sz="1600" dirty="0"/>
              <a:t>/2 comparisons must be made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2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2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2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42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2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2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2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2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2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2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2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42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42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2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2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42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42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02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EF640F-A418-48A4-BD7C-A1F3F577E35F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2600"/>
          </a:p>
        </p:txBody>
      </p:sp>
      <p:sp>
        <p:nvSpPr>
          <p:cNvPr id="10244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762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/>
              <a:t>Analysis of Algorithms (2)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7494588" cy="37242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2400"/>
              <a:t>Order of magnitude analysis (“Big-O”)</a:t>
            </a:r>
          </a:p>
          <a:p>
            <a:pPr lvl="1" eaLnBrk="1" hangingPunct="1"/>
            <a:r>
              <a:rPr lang="en-US" altLang="en-US" sz="2000"/>
              <a:t>Constant factors do not change shape of graph!</a:t>
            </a:r>
          </a:p>
          <a:p>
            <a:pPr eaLnBrk="1" hangingPunct="1"/>
            <a:endParaRPr lang="en-US" altLang="en-US" sz="2400"/>
          </a:p>
        </p:txBody>
      </p:sp>
      <p:pic>
        <p:nvPicPr>
          <p:cNvPr id="10246" name="Picture 4" descr="Sch2e_Ch03-7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3276600"/>
            <a:ext cx="5105400" cy="3044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AFA8DB-C2CC-4DEF-B1FA-E939445594E1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2600"/>
          </a:p>
        </p:txBody>
      </p:sp>
      <p:sp>
        <p:nvSpPr>
          <p:cNvPr id="12292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838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/>
              <a:t>Analysis of Algorithms (3)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/>
              <a:t>Order of magnitude (“Big-O”) (cont.)</a:t>
            </a:r>
          </a:p>
          <a:p>
            <a:pPr lvl="1" eaLnBrk="1" hangingPunct="1"/>
            <a:r>
              <a:rPr lang="en-US" altLang="en-US"/>
              <a:t>Any algorithm whose work can be expressed as c * n where c is a constant and n is the input size is said to be “order of magnitude n”, or O(n)</a:t>
            </a:r>
          </a:p>
          <a:p>
            <a:pPr lvl="1" eaLnBrk="1" hangingPunct="1"/>
            <a:r>
              <a:rPr lang="en-US" altLang="en-US"/>
              <a:t>Likewise, any algorithm whose work varies as a constant times the square of the input size is said to be “order of magnitude n-squared”, or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6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6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6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6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4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A17AC2-0792-4990-AA0A-DC7A02427C00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2600"/>
          </a:p>
        </p:txBody>
      </p:sp>
      <p:sp>
        <p:nvSpPr>
          <p:cNvPr id="1434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924800" cy="838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/>
              <a:t>Analysis of Algorithms (4)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7494588" cy="37242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2400"/>
              <a:t>Order of magnitude (“Big-O”) (cont.)</a:t>
            </a:r>
          </a:p>
          <a:p>
            <a:pPr lvl="1" eaLnBrk="1" hangingPunct="1"/>
            <a:r>
              <a:rPr lang="en-US" altLang="en-US" sz="2000"/>
              <a:t>O(n</a:t>
            </a:r>
            <a:r>
              <a:rPr lang="en-US" altLang="en-US" sz="2000" baseline="30000"/>
              <a:t>2</a:t>
            </a:r>
            <a:r>
              <a:rPr lang="en-US" altLang="en-US" sz="2000"/>
              <a:t>) always gets bigger than O(n) eventually! </a:t>
            </a:r>
          </a:p>
        </p:txBody>
      </p:sp>
      <p:pic>
        <p:nvPicPr>
          <p:cNvPr id="14342" name="Picture 4" descr="Sch2e_Ch03-11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3352800"/>
            <a:ext cx="4178300" cy="2851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3A2ED6-2216-46F7-9D69-753297B96AF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600"/>
          </a:p>
        </p:txBody>
      </p:sp>
      <p:sp>
        <p:nvSpPr>
          <p:cNvPr id="1638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924800" cy="838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/>
              <a:t>Analysis of Algorithms (5)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Big-O Analysis of Sequential Search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Best case: O(1)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Worst case: O(n)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Average case: O(n/2) = O(n)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0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0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63D6E0-4F86-4A87-B182-5AC61BCEC818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600"/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924800" cy="914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/>
              <a:t>Analysis of Algorithms (6)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/>
              <a:t>Recall Selection Sort…</a:t>
            </a:r>
          </a:p>
          <a:p>
            <a:pPr lvl="1" eaLnBrk="1" hangingPunct="1"/>
            <a:r>
              <a:rPr lang="en-US" altLang="en-US" i="1"/>
              <a:t>Input</a:t>
            </a:r>
            <a:r>
              <a:rPr lang="en-US" altLang="en-US"/>
              <a:t>: a list of numbers</a:t>
            </a:r>
          </a:p>
          <a:p>
            <a:pPr lvl="1" eaLnBrk="1" hangingPunct="1"/>
            <a:r>
              <a:rPr lang="en-US" altLang="en-US" i="1"/>
              <a:t>Output</a:t>
            </a:r>
            <a:r>
              <a:rPr lang="en-US" altLang="en-US"/>
              <a:t>: a list of the same numbers in ascending order</a:t>
            </a:r>
          </a:p>
          <a:p>
            <a:pPr lvl="1" eaLnBrk="1" hangingPunct="1"/>
            <a:r>
              <a:rPr lang="en-US" altLang="en-US" i="1"/>
              <a:t>Method</a:t>
            </a:r>
            <a:r>
              <a:rPr lang="en-US" altLang="en-US"/>
              <a:t>: </a:t>
            </a:r>
          </a:p>
          <a:p>
            <a:pPr lvl="2" eaLnBrk="1" hangingPunct="1"/>
            <a:r>
              <a:rPr lang="en-US" altLang="en-US"/>
              <a:t>Set marker that divides “unsorted” and “sorted” sections of list to the end of the list</a:t>
            </a:r>
          </a:p>
          <a:p>
            <a:pPr lvl="2" eaLnBrk="1" hangingPunct="1"/>
            <a:r>
              <a:rPr lang="en-US" altLang="en-US"/>
              <a:t>While the unsorted section of the list is not empty</a:t>
            </a:r>
          </a:p>
          <a:p>
            <a:pPr lvl="3" eaLnBrk="1" hangingPunct="1"/>
            <a:r>
              <a:rPr lang="en-US" altLang="en-US"/>
              <a:t>Find largest value in “unsorted” section of list</a:t>
            </a:r>
          </a:p>
          <a:p>
            <a:pPr lvl="3" eaLnBrk="1" hangingPunct="1"/>
            <a:r>
              <a:rPr lang="en-US" altLang="en-US"/>
              <a:t>Swap with last value in “unsorted” section of list</a:t>
            </a:r>
          </a:p>
          <a:p>
            <a:pPr lvl="3" eaLnBrk="1" hangingPunct="1"/>
            <a:r>
              <a:rPr lang="en-US" altLang="en-US"/>
              <a:t>Move marker left one position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2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2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2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2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2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2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52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2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11D54C-4B4E-450C-A4DA-775CF0103823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600"/>
          </a:p>
        </p:txBody>
      </p:sp>
      <p:sp>
        <p:nvSpPr>
          <p:cNvPr id="20484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924800" cy="914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/>
              <a:t>Analysis of Algorithms (7)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/>
              <a:t>Selection Sort (cont.)</a:t>
            </a:r>
          </a:p>
          <a:p>
            <a:pPr lvl="1" eaLnBrk="1" hangingPunct="1"/>
            <a:r>
              <a:rPr lang="en-US" altLang="en-US"/>
              <a:t>Big-O Analysis</a:t>
            </a:r>
          </a:p>
          <a:p>
            <a:pPr lvl="2" eaLnBrk="1" hangingPunct="1"/>
            <a:r>
              <a:rPr lang="en-US" altLang="en-US" i="1"/>
              <a:t>Units of work</a:t>
            </a:r>
            <a:r>
              <a:rPr lang="en-US" altLang="en-US"/>
              <a:t>: comparisons and exchanges</a:t>
            </a:r>
          </a:p>
          <a:p>
            <a:pPr lvl="2" eaLnBrk="1" hangingPunct="1"/>
            <a:r>
              <a:rPr lang="en-US" altLang="en-US"/>
              <a:t>In all cases, we need </a:t>
            </a:r>
            <a:r>
              <a:rPr lang="en-US" altLang="en-US" i="1"/>
              <a:t>n</a:t>
            </a:r>
            <a:r>
              <a:rPr lang="en-US" altLang="en-US"/>
              <a:t> + (</a:t>
            </a:r>
            <a:r>
              <a:rPr lang="en-US" altLang="en-US" i="1"/>
              <a:t>n</a:t>
            </a:r>
            <a:r>
              <a:rPr lang="en-US" altLang="en-US"/>
              <a:t> - 1) + … + 1 comparisons = [</a:t>
            </a:r>
            <a:r>
              <a:rPr lang="en-US" altLang="en-US" i="1"/>
              <a:t>n</a:t>
            </a:r>
            <a:r>
              <a:rPr lang="en-US" altLang="en-US"/>
              <a:t> * (</a:t>
            </a:r>
            <a:r>
              <a:rPr lang="en-US" altLang="en-US" i="1"/>
              <a:t>n</a:t>
            </a:r>
            <a:r>
              <a:rPr lang="en-US" altLang="en-US"/>
              <a:t> – 1)]/2 comparisons = 1/2</a:t>
            </a:r>
            <a:r>
              <a:rPr lang="en-US" altLang="en-US" i="1"/>
              <a:t>n</a:t>
            </a:r>
            <a:r>
              <a:rPr lang="en-US" altLang="en-US" baseline="30000"/>
              <a:t>2</a:t>
            </a:r>
            <a:r>
              <a:rPr lang="en-US" altLang="en-US"/>
              <a:t> – 1/2</a:t>
            </a:r>
            <a:r>
              <a:rPr lang="en-US" altLang="en-US" i="1"/>
              <a:t>n</a:t>
            </a:r>
            <a:r>
              <a:rPr lang="en-US" altLang="en-US"/>
              <a:t> comparisons = O(</a:t>
            </a:r>
            <a:r>
              <a:rPr lang="en-US" altLang="en-US" i="1"/>
              <a:t>n</a:t>
            </a:r>
            <a:r>
              <a:rPr lang="en-US" altLang="en-US" baseline="30000"/>
              <a:t>2</a:t>
            </a:r>
            <a:r>
              <a:rPr lang="en-US" altLang="en-US"/>
              <a:t>) comparisons </a:t>
            </a:r>
          </a:p>
          <a:p>
            <a:pPr lvl="2" eaLnBrk="1" hangingPunct="1"/>
            <a:r>
              <a:rPr lang="en-US" altLang="en-US"/>
              <a:t>In best case, items are already in order, so 0 exchanges needed: O(</a:t>
            </a:r>
            <a:r>
              <a:rPr lang="en-US" altLang="en-US" i="1"/>
              <a:t>n</a:t>
            </a:r>
            <a:r>
              <a:rPr lang="en-US" altLang="en-US" baseline="30000"/>
              <a:t>2</a:t>
            </a:r>
            <a:r>
              <a:rPr lang="en-US" altLang="en-US"/>
              <a:t>) comparisons + 0 exchanges = O(</a:t>
            </a:r>
            <a:r>
              <a:rPr lang="en-US" altLang="en-US" i="1"/>
              <a:t>n</a:t>
            </a:r>
            <a:r>
              <a:rPr lang="en-US" altLang="en-US" baseline="30000"/>
              <a:t>2</a:t>
            </a:r>
            <a:r>
              <a:rPr lang="en-US" altLang="en-US"/>
              <a:t>) </a:t>
            </a:r>
          </a:p>
          <a:p>
            <a:pPr lvl="2" eaLnBrk="1" hangingPunct="1"/>
            <a:r>
              <a:rPr lang="en-US" altLang="en-US"/>
              <a:t>In worst case, items are in reverse order</a:t>
            </a:r>
            <a:r>
              <a:rPr lang="en-US" altLang="en-US" i="1"/>
              <a:t>, </a:t>
            </a:r>
            <a:r>
              <a:rPr lang="en-US" altLang="en-US"/>
              <a:t>so </a:t>
            </a:r>
            <a:r>
              <a:rPr lang="en-US" altLang="en-US" i="1"/>
              <a:t>n</a:t>
            </a:r>
            <a:r>
              <a:rPr lang="en-US" altLang="en-US"/>
              <a:t> exchanges needed: O(</a:t>
            </a:r>
            <a:r>
              <a:rPr lang="en-US" altLang="en-US" i="1"/>
              <a:t>n</a:t>
            </a:r>
            <a:r>
              <a:rPr lang="en-US" altLang="en-US" baseline="30000"/>
              <a:t>2</a:t>
            </a:r>
            <a:r>
              <a:rPr lang="en-US" altLang="en-US"/>
              <a:t>) comparisons + </a:t>
            </a:r>
            <a:r>
              <a:rPr lang="en-US" altLang="en-US" i="1"/>
              <a:t>n</a:t>
            </a:r>
            <a:r>
              <a:rPr lang="en-US" altLang="en-US"/>
              <a:t> exchanges = O(</a:t>
            </a:r>
            <a:r>
              <a:rPr lang="en-US" altLang="en-US" i="1"/>
              <a:t>n</a:t>
            </a:r>
            <a:r>
              <a:rPr lang="en-US" altLang="en-US" baseline="30000"/>
              <a:t>2</a:t>
            </a:r>
            <a:r>
              <a:rPr lang="en-US" altLang="en-US"/>
              <a:t>) </a:t>
            </a:r>
          </a:p>
          <a:p>
            <a:pPr lvl="2"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5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5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9C7D1F-8601-4E29-B283-BF9E53F89260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600"/>
          </a:p>
        </p:txBody>
      </p:sp>
      <p:sp>
        <p:nvSpPr>
          <p:cNvPr id="2253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924800" cy="838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/>
              <a:t>Analysis of Algorithms (8)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/>
              <a:t>Selection Sort (cont.)</a:t>
            </a:r>
          </a:p>
          <a:p>
            <a:pPr lvl="1" eaLnBrk="1" hangingPunct="1"/>
            <a:r>
              <a:rPr lang="en-US" altLang="en-US"/>
              <a:t>Space Analysis</a:t>
            </a:r>
          </a:p>
          <a:p>
            <a:pPr lvl="2" eaLnBrk="1" hangingPunct="1"/>
            <a:r>
              <a:rPr lang="en-US" altLang="en-US"/>
              <a:t>Major space requirement is list of numbers (n)</a:t>
            </a:r>
          </a:p>
          <a:p>
            <a:pPr lvl="2" eaLnBrk="1" hangingPunct="1"/>
            <a:r>
              <a:rPr lang="en-US" altLang="en-US"/>
              <a:t>Other space requirements:</a:t>
            </a:r>
          </a:p>
          <a:p>
            <a:pPr lvl="3" eaLnBrk="1" hangingPunct="1"/>
            <a:r>
              <a:rPr lang="en-US" altLang="en-US"/>
              <a:t>Extra memory location needed for marker between sorted and unsorted list</a:t>
            </a:r>
          </a:p>
          <a:p>
            <a:pPr lvl="3" eaLnBrk="1" hangingPunct="1"/>
            <a:r>
              <a:rPr lang="en-US" altLang="en-US"/>
              <a:t>Extra memory location needed to store LargestSoFar used to find largest item in unsorted list</a:t>
            </a:r>
          </a:p>
          <a:p>
            <a:pPr lvl="3" eaLnBrk="1" hangingPunct="1"/>
            <a:r>
              <a:rPr lang="en-US" altLang="en-US"/>
              <a:t>Extra memory location needed to exchange two values (why?)</a:t>
            </a:r>
          </a:p>
          <a:p>
            <a:pPr lvl="3" eaLnBrk="1" hangingPunct="1"/>
            <a:r>
              <a:rPr lang="en-US" altLang="en-US"/>
              <a:t>Overall, space requirement is proportional to n.</a:t>
            </a:r>
          </a:p>
          <a:p>
            <a:pPr lvl="2"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7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7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7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7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7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7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7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7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7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7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7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7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7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7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59" grpId="0" build="p" autoUpdateAnimBg="0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4213</TotalTime>
  <Words>1252</Words>
  <Application>Microsoft Office PowerPoint</Application>
  <PresentationFormat>On-screen Show (4:3)</PresentationFormat>
  <Paragraphs>184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Wingdings</vt:lpstr>
      <vt:lpstr>Custom Design</vt:lpstr>
      <vt:lpstr>Capsules</vt:lpstr>
      <vt:lpstr>(9-3) Efficiency of Algorithms D &amp; D Chapter 20  </vt:lpstr>
      <vt:lpstr>Analysis of Algorithms (1)</vt:lpstr>
      <vt:lpstr>Analysis of Algorithms (2)</vt:lpstr>
      <vt:lpstr>Analysis of Algorithms (3)</vt:lpstr>
      <vt:lpstr>Analysis of Algorithms (4)</vt:lpstr>
      <vt:lpstr>Analysis of Algorithms (5)</vt:lpstr>
      <vt:lpstr>Analysis of Algorithms (6)</vt:lpstr>
      <vt:lpstr>Analysis of Algorithms (7)</vt:lpstr>
      <vt:lpstr>Analysis of Algorithms (8)</vt:lpstr>
      <vt:lpstr>Analysis of Algorithms (9)</vt:lpstr>
      <vt:lpstr>Analysis of Algorithms (10)</vt:lpstr>
      <vt:lpstr>Analysis of Algorithms (11)</vt:lpstr>
      <vt:lpstr>Summary of Orders of Magnitude</vt:lpstr>
      <vt:lpstr>References</vt:lpstr>
      <vt:lpstr>Collaborators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(10-1) Efficiency of Algorithms D &amp; D Chapter 20</dc:title>
  <dc:creator>C. Hundhause, A. O'Fallon</dc:creator>
  <cp:lastModifiedBy>auser</cp:lastModifiedBy>
  <cp:revision>309</cp:revision>
  <dcterms:created xsi:type="dcterms:W3CDTF">2004-08-17T18:03:10Z</dcterms:created>
  <dcterms:modified xsi:type="dcterms:W3CDTF">2024-03-06T18:43:57Z</dcterms:modified>
</cp:coreProperties>
</file>