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12" r:id="rId2"/>
    <p:sldId id="347" r:id="rId3"/>
    <p:sldId id="314" r:id="rId4"/>
    <p:sldId id="315" r:id="rId5"/>
    <p:sldId id="316" r:id="rId6"/>
    <p:sldId id="317" r:id="rId7"/>
    <p:sldId id="318" r:id="rId8"/>
    <p:sldId id="320" r:id="rId9"/>
    <p:sldId id="334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  <p:sldId id="332" r:id="rId22"/>
    <p:sldId id="333" r:id="rId23"/>
    <p:sldId id="335" r:id="rId24"/>
    <p:sldId id="336" r:id="rId25"/>
    <p:sldId id="354" r:id="rId26"/>
    <p:sldId id="355" r:id="rId27"/>
    <p:sldId id="337" r:id="rId28"/>
    <p:sldId id="338" r:id="rId29"/>
    <p:sldId id="339" r:id="rId30"/>
    <p:sldId id="340" r:id="rId31"/>
    <p:sldId id="348" r:id="rId32"/>
    <p:sldId id="341" r:id="rId33"/>
    <p:sldId id="342" r:id="rId34"/>
    <p:sldId id="349" r:id="rId35"/>
    <p:sldId id="343" r:id="rId36"/>
    <p:sldId id="344" r:id="rId37"/>
    <p:sldId id="351" r:id="rId38"/>
    <p:sldId id="352" r:id="rId39"/>
    <p:sldId id="350" r:id="rId40"/>
    <p:sldId id="353" r:id="rId41"/>
    <p:sldId id="345" r:id="rId42"/>
    <p:sldId id="309" r:id="rId43"/>
  </p:sldIdLst>
  <p:sldSz cx="9144000" cy="6858000" type="screen4x3"/>
  <p:notesSz cx="9296400" cy="7010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4">
          <p15:clr>
            <a:srgbClr val="A4A3A4"/>
          </p15:clr>
        </p15:guide>
        <p15:guide id="2" orient="horz" pos="660">
          <p15:clr>
            <a:srgbClr val="A4A3A4"/>
          </p15:clr>
        </p15:guide>
        <p15:guide id="3" pos="317">
          <p15:clr>
            <a:srgbClr val="A4A3A4"/>
          </p15:clr>
        </p15:guide>
        <p15:guide id="4" pos="3907">
          <p15:clr>
            <a:srgbClr val="A4A3A4"/>
          </p15:clr>
        </p15:guide>
        <p15:guide id="5" pos="3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>
          <p15:clr>
            <a:srgbClr val="A4A3A4"/>
          </p15:clr>
        </p15:guide>
        <p15:guide id="2" pos="29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0C30"/>
    <a:srgbClr val="EAEAEA"/>
    <a:srgbClr val="DBCEAC"/>
    <a:srgbClr val="3CB6CE"/>
    <a:srgbClr val="B6BF00"/>
    <a:srgbClr val="EC7A00"/>
    <a:srgbClr val="003C69"/>
    <a:srgbClr val="452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85" autoAdjust="0"/>
    <p:restoredTop sz="97674" autoAdjust="0"/>
  </p:normalViewPr>
  <p:slideViewPr>
    <p:cSldViewPr snapToGrid="0">
      <p:cViewPr varScale="1">
        <p:scale>
          <a:sx n="70" d="100"/>
          <a:sy n="70" d="100"/>
        </p:scale>
        <p:origin x="1554" y="72"/>
      </p:cViewPr>
      <p:guideLst>
        <p:guide orient="horz" pos="1534"/>
        <p:guide orient="horz" pos="660"/>
        <p:guide pos="317"/>
        <p:guide pos="3907"/>
        <p:guide pos="3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-2004" y="-96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437673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t" anchorCtr="0" compatLnSpc="1">
            <a:prstTxWarp prst="textNoShape">
              <a:avLst/>
            </a:prstTxWarp>
          </a:bodyPr>
          <a:lstStyle>
            <a:lvl1pPr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8277225" y="0"/>
            <a:ext cx="101758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t" anchorCtr="0" compatLnSpc="1">
            <a:prstTxWarp prst="textNoShape">
              <a:avLst/>
            </a:prstTxWarp>
          </a:bodyPr>
          <a:lstStyle>
            <a:lvl1pPr algn="r"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fld id="{2A381222-3DBB-411E-978D-C12604D24E6B}" type="datetime1">
              <a:rPr lang="en-US"/>
              <a:pPr>
                <a:defRPr/>
              </a:pPr>
              <a:t>1/19/2015</a:t>
            </a:fld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27488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b" anchorCtr="0" compatLnSpc="1">
            <a:prstTxWarp prst="textNoShape">
              <a:avLst/>
            </a:prstTxWarp>
          </a:bodyPr>
          <a:lstStyle>
            <a:lvl1pPr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5738" y="6657975"/>
            <a:ext cx="40290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96CCBD25-CFE1-4614-B03B-A8628560E51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7938"/>
            <a:ext cx="3757613" cy="277812"/>
          </a:xfrm>
          <a:prstGeom prst="rect">
            <a:avLst/>
          </a:prstGeom>
          <a:noFill/>
        </p:spPr>
        <p:txBody>
          <a:bodyPr lIns="91650" tIns="45825" rIns="91650" bIns="45825">
            <a:spAutoFit/>
          </a:bodyPr>
          <a:lstStyle/>
          <a:p>
            <a:pPr>
              <a:defRPr/>
            </a:pPr>
            <a:r>
              <a:rPr lang="en-US" sz="1200" spc="3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WASHINGTON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3415659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748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t" anchorCtr="0" compatLnSpc="1">
            <a:prstTxWarp prst="textNoShape">
              <a:avLst/>
            </a:prstTxWarp>
          </a:bodyPr>
          <a:lstStyle>
            <a:lvl1pPr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5738" y="0"/>
            <a:ext cx="402907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t" anchorCtr="0" compatLnSpc="1">
            <a:prstTxWarp prst="textNoShape">
              <a:avLst/>
            </a:prstTxWarp>
          </a:bodyPr>
          <a:lstStyle>
            <a:lvl1pPr algn="r"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fld id="{B9CD3CC0-D728-40D0-9B04-E1D37FD5C224}" type="datetime1">
              <a:rPr lang="en-US"/>
              <a:pPr>
                <a:defRPr/>
              </a:pPr>
              <a:t>1/19/2015</a:t>
            </a:fld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8775" y="527050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0275" y="3330575"/>
            <a:ext cx="7435850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27488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b" anchorCtr="0" compatLnSpc="1">
            <a:prstTxWarp prst="textNoShape">
              <a:avLst/>
            </a:prstTxWarp>
          </a:bodyPr>
          <a:lstStyle>
            <a:lvl1pPr defTabSz="923828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5738" y="6657975"/>
            <a:ext cx="40290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2" tIns="46146" rIns="92292" bIns="46146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/>
            </a:lvl1pPr>
          </a:lstStyle>
          <a:p>
            <a:fld id="{7DBC094F-AE70-4287-973F-F301609B76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12450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448AB97-5981-4C6D-8E22-B2F590365538}" type="slidenum">
              <a:t>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205533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A398513-A9E6-428A-A6CA-D7306FFAF248}" type="slidenum">
              <a:t>10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02365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19669C8-201A-41E8-AF91-2392E84FEC7B}" type="slidenum">
              <a:t>11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58833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B9C3E52-46FF-4151-8342-74BE90453728}" type="slidenum">
              <a:t>12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17244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56D39A9-3986-4407-960B-B618ECBC7C45}" type="slidenum">
              <a:t>13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42606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C229BEA-B524-458A-BB15-3D0D4360BBC1}" type="slidenum">
              <a:t>14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00902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4300F36-5D5C-46A1-85BA-6691E2CDB515}" type="slidenum">
              <a:t>15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831756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0FDBD57-8E2A-4F83-A11D-530A8BEC084E}" type="slidenum">
              <a:t>16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60623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86D0FF2D-C438-46E4-890D-2D7F96647762}" type="slidenum">
              <a:t>17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5433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805DE96-5143-49AC-A191-6C34CF0825FA}" type="slidenum">
              <a:t>18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05304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B7DBD02-9FC7-4B2B-894B-DD4B416F3AE4}" type="slidenum">
              <a:t>19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61265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A67C854-E0ED-4654-9C4F-2E10CA9A5566}" type="slidenum">
              <a:t>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826014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72CE05F-A3BC-4F2A-91E6-80315239B3CB}" type="slidenum">
              <a:t>20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36164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9D66AC9-9C0E-4003-8DAB-3B5D823B0913}" type="slidenum">
              <a:t>21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157431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6B4143A-DD67-4001-B962-5434C0F0D0B1}" type="slidenum">
              <a:t>22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707887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4EAE96A-EF05-42DF-BA56-BB6605F3333E}" type="slidenum">
              <a:t>23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34414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B79E1BB-3819-4E6F-8A43-A008648F54D1}" type="slidenum">
              <a:t>24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599785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9C22971-5E94-4E69-8734-CEC06515D898}" type="slidenum">
              <a:t>27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952801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AA7B56A-84FA-4738-B814-C2DB38CF0C99}" type="slidenum">
              <a:t>28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164099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26D86F5-46AC-43DA-8DA5-7491A7C2112F}" type="slidenum">
              <a:t>29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290078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8E661AC-B8DC-465B-8F2C-936ED6B24E9B}" type="datetime1">
              <a:rPr lang="en-US" altLang="en-US" smtClean="0"/>
              <a:pPr eaLnBrk="1" hangingPunct="1">
                <a:spcBef>
                  <a:spcPct val="0"/>
                </a:spcBef>
              </a:pPr>
              <a:t>1/19/2015</a:t>
            </a:fld>
            <a:endParaRPr lang="en-US" altLang="en-US" smtClean="0"/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3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4538" indent="-28575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33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0575" indent="-228600" defTabSz="9223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77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49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21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9375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DF81B2-7829-4B4B-956D-2764A19408AF}" type="slidenum">
              <a:rPr lang="en-US" altLang="en-US"/>
              <a:pPr eaLnBrk="1" hangingPunct="1">
                <a:spcBef>
                  <a:spcPct val="0"/>
                </a:spcBef>
              </a:pPr>
              <a:t>42</a:t>
            </a:fld>
            <a:endParaRPr lang="en-US" altLang="en-US"/>
          </a:p>
        </p:txBody>
      </p:sp>
      <p:sp>
        <p:nvSpPr>
          <p:cNvPr id="133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652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1485911-F13B-4E6B-BAD4-44321D2567D3}" type="slidenum">
              <a:t>3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66901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07D41B6-D041-43C2-8D34-5804D6A5F6D3}" type="slidenum">
              <a:t>4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9117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7E46ECA-DE50-48C7-BC75-CC278697E7A4}" type="slidenum">
              <a:t>5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354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4041F07-46D6-45D2-A9A3-1B51EAEDBD9C}" type="slidenum">
              <a:t>6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96704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DD9507D-2EE9-4CA0-8CBD-2A828A6FF7C8}" type="slidenum">
              <a:t>7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286737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04D180D-A5AA-44E4-85C5-471EC921C5D3}" type="slidenum">
              <a:t>8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67467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7A7C1CA-D987-4E3C-B51B-7F45BD5FAA66}" type="slidenum">
              <a:t>9</a:t>
            </a:fld>
            <a:endParaRPr lang="en-US"/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 sz="2810">
              <a:latin typeface="Albany" pitchFamily="18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12515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invGray">
          <a:xfrm flipH="1">
            <a:off x="484188" y="0"/>
            <a:ext cx="190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 bwMode="gray">
          <a:xfrm flipH="1">
            <a:off x="-17463" y="0"/>
            <a:ext cx="501651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9" t="24756" r="17525" b="24756"/>
          <a:stretch>
            <a:fillRect/>
          </a:stretch>
        </p:blipFill>
        <p:spPr bwMode="auto">
          <a:xfrm>
            <a:off x="-17463" y="0"/>
            <a:ext cx="5032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 bwMode="invGray">
          <a:xfrm>
            <a:off x="484093" y="2122098"/>
            <a:ext cx="8659903" cy="424732"/>
          </a:xfrm>
        </p:spPr>
        <p:txBody>
          <a:bodyPr/>
          <a:lstStyle>
            <a:lvl1pPr algn="ctr">
              <a:defRPr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 bwMode="invGray">
          <a:xfrm>
            <a:off x="484093" y="2754909"/>
            <a:ext cx="8659904" cy="430887"/>
          </a:xfrm>
        </p:spPr>
        <p:txBody>
          <a:bodyPr rIns="0"/>
          <a:lstStyle>
            <a:lvl1pPr marL="0" indent="0" algn="ctr">
              <a:buFont typeface="Arial" pitchFamily="34" charset="0"/>
              <a:buNone/>
              <a:defRPr sz="2200" b="0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dt" sz="half" idx="10"/>
          </p:nvPr>
        </p:nvSpPr>
        <p:spPr>
          <a:xfrm>
            <a:off x="484188" y="6381750"/>
            <a:ext cx="1550987" cy="476250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 userDrawn="1">
            <p:ph type="ftr" sz="quarter" idx="11"/>
          </p:nvPr>
        </p:nvSpPr>
        <p:spPr>
          <a:xfrm>
            <a:off x="2066925" y="6381750"/>
            <a:ext cx="6100763" cy="476250"/>
          </a:xfrm>
        </p:spPr>
        <p:txBody>
          <a:bodyPr anchorCtr="1"/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 userDrawn="1">
            <p:ph type="sldNum" sz="quarter" idx="12"/>
          </p:nvPr>
        </p:nvSpPr>
        <p:spPr>
          <a:xfrm>
            <a:off x="8169275" y="6381750"/>
            <a:ext cx="974725" cy="476250"/>
          </a:xfrm>
        </p:spPr>
        <p:txBody>
          <a:bodyPr/>
          <a:lstStyle>
            <a:lvl1pPr>
              <a:defRPr/>
            </a:lvl1pPr>
          </a:lstStyle>
          <a:p>
            <a:fld id="{093AFDD9-39D7-4733-82BC-43F0CE89AB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52232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778" y="734315"/>
            <a:ext cx="8652222" cy="424732"/>
          </a:xfrm>
        </p:spPr>
        <p:txBody>
          <a:bodyPr/>
          <a:lstStyle>
            <a:lvl1pPr algn="ctr">
              <a:defRPr sz="2400">
                <a:latin typeface="Lucida Sans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1599412"/>
          </a:xfrm>
        </p:spPr>
        <p:txBody>
          <a:bodyPr lIns="457200" rIns="457200"/>
          <a:lstStyle>
            <a:lvl1pPr marL="344488" indent="-179388">
              <a:spcBef>
                <a:spcPts val="1200"/>
              </a:spcBef>
              <a:buSzPct val="100000"/>
              <a:buFont typeface="Arial" pitchFamily="34" charset="0"/>
              <a:buChar char="•"/>
              <a:defRPr sz="2000" b="0"/>
            </a:lvl1pPr>
            <a:lvl2pPr marL="509588" indent="-165100">
              <a:spcBef>
                <a:spcPts val="400"/>
              </a:spcBef>
              <a:buSzPct val="75000"/>
              <a:buFont typeface="Wingdings" pitchFamily="2" charset="2"/>
              <a:buChar char="§"/>
              <a:defRPr sz="1800"/>
            </a:lvl2pPr>
            <a:lvl3pPr marL="795337" indent="-219456">
              <a:spcBef>
                <a:spcPts val="400"/>
              </a:spcBef>
              <a:buSzPct val="100000"/>
              <a:buFont typeface="Arial" panose="020B0604020202020204" pitchFamily="34" charset="0"/>
              <a:buChar char="•"/>
              <a:defRPr sz="1800"/>
            </a:lvl3pPr>
            <a:lvl4pPr marL="9144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sz="1600"/>
            </a:lvl4pPr>
            <a:lvl5pPr marL="1079500" indent="-165100">
              <a:spcBef>
                <a:spcPts val="400"/>
              </a:spcBef>
              <a:buSzPct val="100000"/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11F9A-B3C8-4B67-8558-6B4D4B0B26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39264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91778" y="344837"/>
            <a:ext cx="8652222" cy="369332"/>
          </a:xfrm>
        </p:spPr>
        <p:txBody>
          <a:bodyPr/>
          <a:lstStyle>
            <a:lvl1pPr algn="ctr">
              <a:lnSpc>
                <a:spcPct val="100000"/>
              </a:lnSpc>
              <a:defRPr sz="18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91778" y="709196"/>
            <a:ext cx="8652222" cy="338554"/>
          </a:xfrm>
        </p:spPr>
        <p:txBody>
          <a:bodyPr rIns="0"/>
          <a:lstStyle>
            <a:lvl1pPr marL="0" indent="0" algn="ctr">
              <a:buFontTx/>
              <a:buNone/>
              <a:defRPr sz="1600" b="0">
                <a:solidFill>
                  <a:schemeClr val="bg2">
                    <a:lumMod val="50000"/>
                    <a:lumOff val="50000"/>
                  </a:schemeClr>
                </a:solidFill>
                <a:effectLst/>
                <a:latin typeface="Lucida Sans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1A53E1-BD3E-47C4-A38F-60497A0522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19962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677600"/>
            <a:ext cx="8659907" cy="4801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575" y="1790759"/>
            <a:ext cx="4002321" cy="2062103"/>
          </a:xfrm>
        </p:spPr>
        <p:txBody>
          <a:bodyPr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295" y="1790759"/>
            <a:ext cx="3969948" cy="2062103"/>
          </a:xfrm>
        </p:spPr>
        <p:txBody>
          <a:bodyPr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25000"/>
              <a:buFont typeface="Arial" pitchFamily="34" charset="0"/>
              <a:buChar char="•"/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7DA5C-E6A1-4C66-B3D5-695D5FE248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08333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2879"/>
            <a:ext cx="8686800" cy="4801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22" y="1681734"/>
            <a:ext cx="4040188" cy="36933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721" y="2136455"/>
            <a:ext cx="4040188" cy="1806648"/>
          </a:xfrm>
        </p:spPr>
        <p:txBody>
          <a:bodyPr/>
          <a:lstStyle>
            <a:lvl1pPr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5547" y="1681734"/>
            <a:ext cx="4041775" cy="36933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5546" y="2136455"/>
            <a:ext cx="4041775" cy="1806648"/>
          </a:xfrm>
        </p:spPr>
        <p:txBody>
          <a:bodyPr/>
          <a:lstStyle>
            <a:lvl1pPr>
              <a:defRPr lang="en-US" sz="20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defRPr lang="en-US" sz="18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>
              <a:defRPr lang="en-US" sz="16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defRPr lang="en-US" sz="16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653EDA-0F2D-4B82-9307-0F2FBCD47E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833750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726" y="2081092"/>
            <a:ext cx="8675274" cy="48013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F5126A-D52C-4642-8A4B-9A18A9F346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3563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7FC993-6D39-4359-8FBA-53AB5ED84F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61529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64633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1851276"/>
          </a:xfrm>
        </p:spPr>
        <p:txBody>
          <a:bodyPr/>
          <a:lstStyle>
            <a:lvl1pPr marL="165100" indent="-165100">
              <a:buSzPct val="125000"/>
              <a:buFont typeface="Arial" pitchFamily="34" charset="0"/>
              <a:buChar char="•"/>
              <a:defRPr lang="en-US" sz="2400" b="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1pPr>
            <a:lvl2pPr marL="457200" indent="-165100" defTabSz="914400"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2pPr>
            <a:lvl3pPr>
              <a:buSzPct val="125000"/>
              <a:buFont typeface="Arial" pitchFamily="34" charset="0"/>
              <a:buChar char="•"/>
              <a:defRPr lang="en-US" sz="22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3pPr>
            <a:lvl4pPr marL="974725" indent="-180975">
              <a:buSzPct val="125000"/>
              <a:buFont typeface="Arial" pitchFamily="34" charset="0"/>
              <a:buChar char="•"/>
              <a:defRPr lang="en-US" sz="2000" dirty="0" smtClean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4pPr>
            <a:lvl5pPr>
              <a:buSzPct val="125000"/>
              <a:buFont typeface="Arial" pitchFamily="34" charset="0"/>
              <a:buChar char="•"/>
              <a:defRPr lang="en-US" sz="2000" dirty="0">
                <a:solidFill>
                  <a:schemeClr val="bg2"/>
                </a:solidFill>
                <a:latin typeface="Lucida Sans" pitchFamily="34" charset="0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5FE87A-20B0-41FD-95BD-B41E8227A8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45811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423007"/>
            <a:ext cx="5486400" cy="369332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66801"/>
            <a:ext cx="54864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ED2FEC-429C-41D7-8BAA-B32C284C7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5715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1454150" y="1490663"/>
            <a:ext cx="6719888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84188" y="731838"/>
            <a:ext cx="8659812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0" tIns="45720" rIns="457200" bIns="45720" numCol="1" anchor="b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dt" sz="half" idx="2"/>
          </p:nvPr>
        </p:nvSpPr>
        <p:spPr bwMode="black">
          <a:xfrm>
            <a:off x="484188" y="6438900"/>
            <a:ext cx="12525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ftr" sz="quarter" idx="3"/>
          </p:nvPr>
        </p:nvSpPr>
        <p:spPr bwMode="black">
          <a:xfrm>
            <a:off x="1736725" y="6438900"/>
            <a:ext cx="6153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6"/>
          <p:cNvSpPr>
            <a:spLocks noGrp="1" noChangeArrowheads="1"/>
          </p:cNvSpPr>
          <p:nvPr userDrawn="1">
            <p:ph type="sldNum" sz="quarter" idx="4"/>
          </p:nvPr>
        </p:nvSpPr>
        <p:spPr bwMode="black">
          <a:xfrm>
            <a:off x="7899400" y="6438900"/>
            <a:ext cx="1244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395715D2-E770-422D-9321-C8A34C4E940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8"/>
          <p:cNvSpPr/>
          <p:nvPr userDrawn="1"/>
        </p:nvSpPr>
        <p:spPr bwMode="ltGray">
          <a:xfrm flipH="1">
            <a:off x="-17463" y="0"/>
            <a:ext cx="501651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17463" y="0"/>
            <a:ext cx="503238" cy="1047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 userDrawn="1"/>
        </p:nvSpPr>
        <p:spPr bwMode="invGray">
          <a:xfrm flipH="1">
            <a:off x="484188" y="0"/>
            <a:ext cx="1905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41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Lucida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165100" indent="-165100" algn="l" rtl="0" eaLnBrk="0" fontAlgn="base" hangingPunct="0">
        <a:spcBef>
          <a:spcPct val="25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2000" dirty="0">
          <a:solidFill>
            <a:schemeClr val="bg2"/>
          </a:solidFill>
          <a:latin typeface="Lucida Sans" pitchFamily="34" charset="0"/>
          <a:ea typeface="+mn-ea"/>
          <a:cs typeface="+mn-cs"/>
        </a:defRPr>
      </a:lvl1pPr>
      <a:lvl2pPr marL="344488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dirty="0">
          <a:solidFill>
            <a:schemeClr val="bg2"/>
          </a:solidFill>
          <a:latin typeface="Lucida Sans" pitchFamily="34" charset="0"/>
          <a:ea typeface="+mn-ea"/>
          <a:cs typeface="+mn-cs"/>
        </a:defRPr>
      </a:lvl2pPr>
      <a:lvl3pPr marL="509588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dirty="0">
          <a:solidFill>
            <a:schemeClr val="bg2"/>
          </a:solidFill>
          <a:latin typeface="Lucida Sans" pitchFamily="34" charset="0"/>
          <a:ea typeface="+mn-ea"/>
          <a:cs typeface="+mn-cs"/>
        </a:defRPr>
      </a:lvl3pPr>
      <a:lvl4pPr marL="688975" indent="-179388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1600" dirty="0">
          <a:solidFill>
            <a:schemeClr val="bg2"/>
          </a:solidFill>
          <a:latin typeface="Lucida Sans" pitchFamily="34" charset="0"/>
          <a:ea typeface="+mn-ea"/>
          <a:cs typeface="+mn-cs"/>
        </a:defRPr>
      </a:lvl4pPr>
      <a:lvl5pPr marL="854075" indent="-165100" algn="l" rtl="0" eaLnBrk="0" fontAlgn="base" hangingPunct="0">
        <a:lnSpc>
          <a:spcPct val="95000"/>
        </a:lnSpc>
        <a:spcBef>
          <a:spcPct val="10000"/>
        </a:spcBef>
        <a:spcAft>
          <a:spcPct val="0"/>
        </a:spcAft>
        <a:buClr>
          <a:srgbClr val="C60C30"/>
        </a:buClr>
        <a:buSzPct val="100000"/>
        <a:buFont typeface="Arial" panose="020B0604020202020204" pitchFamily="34" charset="0"/>
        <a:buChar char="•"/>
        <a:defRPr lang="en-US" sz="1600" dirty="0">
          <a:solidFill>
            <a:schemeClr val="bg2"/>
          </a:solidFill>
          <a:latin typeface="Lucida Sans" pitchFamily="34" charset="0"/>
          <a:ea typeface="+mn-ea"/>
          <a:cs typeface="+mn-cs"/>
        </a:defRPr>
      </a:lvl5pPr>
      <a:lvl6pPr marL="11414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15986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20558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2513013" indent="222250" algn="l" rtl="0" fontAlgn="base">
        <a:lnSpc>
          <a:spcPct val="95000"/>
        </a:lnSpc>
        <a:spcBef>
          <a:spcPct val="1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feature=player_detailpage&amp;v=AyzOUbkUf3M#t=1290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feature=player_detailpage&amp;v=AyzOUbkUf3M#t=189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feature=player_detailpage&amp;v=AyzOUbkUf3M#t=203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numenta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1_eT5bsS4bQ#t=242" TargetMode="External"/><Relationship Id="rId4" Type="http://schemas.openxmlformats.org/officeDocument/2006/relationships/hyperlink" Target="http://numenta.org/htm-white-paper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cs.ucf.edu/~kstanley/neat.html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>
            <a:spAutoFit/>
          </a:bodyPr>
          <a:lstStyle/>
          <a:p>
            <a:pPr lvl="0"/>
            <a:r>
              <a:rPr lang="en-US"/>
              <a:t>Deep Learning – An Introduction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 anchor="ctr">
            <a:spAutoFit/>
          </a:bodyPr>
          <a:lstStyle/>
          <a:p>
            <a:pPr indent="-195934" algn="ctr"/>
            <a:r>
              <a:rPr lang="en-US"/>
              <a:t>Aaron Crandall, 2015</a:t>
            </a:r>
          </a:p>
        </p:txBody>
      </p:sp>
    </p:spTree>
    <p:extLst>
      <p:ext uri="{BB962C8B-B14F-4D97-AF65-F5344CB8AC3E}">
        <p14:creationId xmlns:p14="http://schemas.microsoft.com/office/powerpoint/2010/main" val="1392822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The Vanishing Gradient Problem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3352713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Gradient is progressively getting more </a:t>
            </a:r>
            <a:r>
              <a:rPr lang="en-US" dirty="0" smtClean="0"/>
              <a:t>dilute</a:t>
            </a:r>
          </a:p>
          <a:p>
            <a:pPr lvl="1">
              <a:buClr>
                <a:srgbClr val="FFCC99"/>
              </a:buClr>
              <a:buSzPct val="45000"/>
            </a:pPr>
            <a:r>
              <a:rPr lang="en-US" dirty="0" smtClean="0"/>
              <a:t>Below </a:t>
            </a:r>
            <a:r>
              <a:rPr lang="en-US" dirty="0"/>
              <a:t>top few layers, correction signal is minimal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 smtClean="0"/>
              <a:t>Gets </a:t>
            </a:r>
            <a:r>
              <a:rPr lang="en-US" dirty="0"/>
              <a:t>stuck in local </a:t>
            </a:r>
            <a:r>
              <a:rPr lang="en-US" dirty="0" smtClean="0"/>
              <a:t>minima</a:t>
            </a:r>
          </a:p>
          <a:p>
            <a:pPr lvl="1">
              <a:buClr>
                <a:srgbClr val="FFCC99"/>
              </a:buClr>
              <a:buSzPct val="45000"/>
            </a:pPr>
            <a:r>
              <a:rPr lang="en-US" dirty="0" smtClean="0"/>
              <a:t>Especially </a:t>
            </a:r>
            <a:r>
              <a:rPr lang="en-US" dirty="0"/>
              <a:t>since they start out far from ‘good’ regions (i.e., random initialization)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In usual settings, we can use only labeled data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Almost all data is unlabeled!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The brain can learn from unlabeled data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This </a:t>
            </a:r>
            <a:r>
              <a:rPr lang="en-US" dirty="0" smtClean="0"/>
              <a:t>has plagued </a:t>
            </a:r>
            <a:r>
              <a:rPr lang="en-US" dirty="0" err="1"/>
              <a:t>Backpropogation</a:t>
            </a:r>
            <a:r>
              <a:rPr lang="en-US" dirty="0"/>
              <a:t> (for 20+ years)</a:t>
            </a:r>
          </a:p>
        </p:txBody>
      </p:sp>
    </p:spTree>
    <p:extLst>
      <p:ext uri="{BB962C8B-B14F-4D97-AF65-F5344CB8AC3E}">
        <p14:creationId xmlns:p14="http://schemas.microsoft.com/office/powerpoint/2010/main" val="659535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Deep Network Training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2600712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Use unsupervised learning (greedy layer-wise training)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Allows abstraction to develop naturally from one layer to another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Help the network initialize with good parameters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Perform supervised top-down training as final step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Refine the features (intermediate layers) so that they become more relevant for the task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Many papers call this “smoothing</a:t>
            </a:r>
            <a:r>
              <a:rPr lang="en-US" dirty="0" smtClean="0"/>
              <a:t>” or a “finishing” pass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63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b="1" dirty="0"/>
              <a:t>Deep Belief </a:t>
            </a:r>
            <a:r>
              <a:rPr lang="en-US" b="1" dirty="0" smtClean="0"/>
              <a:t>Networks (</a:t>
            </a:r>
            <a:r>
              <a:rPr lang="en-US" b="1" dirty="0"/>
              <a:t>DBNs)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514902" y="1632328"/>
            <a:ext cx="6338519" cy="4290799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Probabilistic generative model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Deep architecture – multiple </a:t>
            </a:r>
            <a:r>
              <a:rPr lang="en-US" dirty="0" smtClean="0"/>
              <a:t>layers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 smtClean="0"/>
              <a:t>Bidirectional layer interconnections</a:t>
            </a:r>
            <a:endParaRPr lang="en-US" dirty="0"/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Unsupervised pre-learning provides a good initialization of the </a:t>
            </a:r>
            <a:r>
              <a:rPr lang="en-US" dirty="0" smtClean="0"/>
              <a:t>network</a:t>
            </a:r>
          </a:p>
          <a:p>
            <a:pPr lvl="1">
              <a:buClr>
                <a:srgbClr val="FFCC99"/>
              </a:buClr>
              <a:buSzPct val="45000"/>
            </a:pPr>
            <a:r>
              <a:rPr lang="en-US" dirty="0"/>
              <a:t>M</a:t>
            </a:r>
            <a:r>
              <a:rPr lang="en-US" dirty="0" smtClean="0"/>
              <a:t>aximizing </a:t>
            </a:r>
            <a:r>
              <a:rPr lang="en-US" dirty="0"/>
              <a:t>the lower-bound of the log-likelihood of the data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Supervised fine-tuning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Generative: Up-down algorithm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Discriminative: backpropagation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6080" y="6304105"/>
            <a:ext cx="1806154" cy="323270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r>
              <a:rPr lang="en-US" sz="1633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</a:rPr>
              <a:t>Hinton et. al 2006</a:t>
            </a:r>
          </a:p>
        </p:txBody>
      </p:sp>
    </p:spTree>
    <p:extLst>
      <p:ext uri="{BB962C8B-B14F-4D97-AF65-F5344CB8AC3E}">
        <p14:creationId xmlns:p14="http://schemas.microsoft.com/office/powerpoint/2010/main" val="2645210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DBN Greedy training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1892826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First </a:t>
            </a:r>
            <a:r>
              <a:rPr lang="en-US" dirty="0" smtClean="0"/>
              <a:t>step: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Construct </a:t>
            </a:r>
            <a:r>
              <a:rPr lang="en-US" dirty="0"/>
              <a:t>an RBM with an input layer v and a hidden layer h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Train the </a:t>
            </a:r>
            <a:r>
              <a:rPr lang="en-US" dirty="0" smtClean="0"/>
              <a:t>RBM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One (or more) passes for each sample in the training set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84" y="3239148"/>
            <a:ext cx="6542810" cy="34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55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DBN Greedy training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0" y="1605033"/>
            <a:ext cx="8500783" cy="1619418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Second step: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Stack another hidden layer on top of the RBM to form a new RBM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Fix W1, sample h1 from Q(h1 | v) as input. Train W2 as RBM.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45" y="3004213"/>
            <a:ext cx="5756643" cy="359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80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DBN Greedy training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1740989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Third step: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Continue to stack layers on top of the network, train it as previous step, with sample sampled from Q(h2 | h1)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And so on...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60" y="2699455"/>
            <a:ext cx="4490112" cy="389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47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Why greedy training works?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2"/>
            <a:ext cx="6095520" cy="2170851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RBM specifies P(</a:t>
            </a:r>
            <a:r>
              <a:rPr lang="en-US" dirty="0" err="1"/>
              <a:t>v,h</a:t>
            </a:r>
            <a:r>
              <a:rPr lang="en-US" dirty="0"/>
              <a:t>) from P(</a:t>
            </a:r>
            <a:r>
              <a:rPr lang="en-US" dirty="0" err="1"/>
              <a:t>v|h</a:t>
            </a:r>
            <a:r>
              <a:rPr lang="en-US" dirty="0"/>
              <a:t>) and P(</a:t>
            </a:r>
            <a:r>
              <a:rPr lang="en-US" dirty="0" err="1"/>
              <a:t>h|v</a:t>
            </a:r>
            <a:r>
              <a:rPr lang="en-US" dirty="0"/>
              <a:t>)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Implicitly defines P(v) and P(h)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Key idea of stacking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Keep P(</a:t>
            </a:r>
            <a:r>
              <a:rPr lang="en-US" dirty="0" err="1"/>
              <a:t>v|h</a:t>
            </a:r>
            <a:r>
              <a:rPr lang="en-US" dirty="0"/>
              <a:t>) from 1st RBM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Replace P(h) by the distribution generated by 2nd level RBM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801" y="3343061"/>
            <a:ext cx="421957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85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84188" y="400158"/>
            <a:ext cx="8659812" cy="757130"/>
          </a:xfrm>
        </p:spPr>
        <p:txBody>
          <a:bodyPr/>
          <a:lstStyle/>
          <a:p>
            <a:pPr lvl="0"/>
            <a:r>
              <a:rPr lang="en-US"/>
              <a:t>Summary of Predictive Sparse Coding (Supervised Deep Nets)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2631490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Phase 1: train first layer using PSD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Phase 2: use </a:t>
            </a:r>
            <a:r>
              <a:rPr lang="en-US" dirty="0" err="1"/>
              <a:t>encoder+absolute</a:t>
            </a:r>
            <a:r>
              <a:rPr lang="en-US" dirty="0"/>
              <a:t> value as feature extractor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Phase 3: train the second layer using PSD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Phase 4: use encoder + absolute value as 2nd feature extractor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>
                <a:solidFill>
                  <a:schemeClr val="accent3"/>
                </a:solidFill>
              </a:rPr>
              <a:t>Phase 5: train a supervised classifier on top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>
                <a:solidFill>
                  <a:schemeClr val="accent3"/>
                </a:solidFill>
              </a:rPr>
              <a:t>Phase 6: (optional): train the entire system with supervised back-propagation</a:t>
            </a:r>
          </a:p>
        </p:txBody>
      </p:sp>
    </p:spTree>
    <p:extLst>
      <p:ext uri="{BB962C8B-B14F-4D97-AF65-F5344CB8AC3E}">
        <p14:creationId xmlns:p14="http://schemas.microsoft.com/office/powerpoint/2010/main" val="3477017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Hierarchical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4270636" cy="2477601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/>
              <a:t>Mimics mammalian vision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/>
              <a:t>Natural progression from low to high level structure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/>
              <a:t>Easier to monitor what is being learned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/>
              <a:t>Lower level representations may be used for various tasks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06" y="1605033"/>
            <a:ext cx="4278425" cy="475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9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Deep Boltzmann Machines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90984" y="6321738"/>
            <a:ext cx="2934860" cy="323270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US" sz="1633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</a:rPr>
              <a:t>Slide Credit: R. Salskhutdinov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50" y="1282942"/>
            <a:ext cx="7683087" cy="503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70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/>
              <a:t>What is Deep Learning?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2537618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Architectures with more mathematical </a:t>
            </a:r>
            <a:r>
              <a:rPr lang="en-US" dirty="0" smtClean="0"/>
              <a:t>transformations from source to target</a:t>
            </a:r>
            <a:endParaRPr lang="en-US" dirty="0"/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Sparse representations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Stacking based learning </a:t>
            </a:r>
            <a:r>
              <a:rPr lang="en-US" dirty="0" smtClean="0"/>
              <a:t>approaches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 smtClean="0"/>
              <a:t>Mor</a:t>
            </a:r>
            <a:r>
              <a:rPr lang="en-US" dirty="0" smtClean="0"/>
              <a:t>e focus on handling unlabeled data</a:t>
            </a:r>
            <a:endParaRPr lang="en-US" dirty="0"/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More complex nodes in the </a:t>
            </a:r>
            <a:r>
              <a:rPr lang="en-US" dirty="0" smtClean="0"/>
              <a:t>network</a:t>
            </a:r>
          </a:p>
          <a:p>
            <a:pPr lvl="1">
              <a:buClr>
                <a:srgbClr val="FFCC99"/>
              </a:buClr>
              <a:buSzPct val="45000"/>
            </a:pPr>
            <a:r>
              <a:rPr lang="en-US" dirty="0"/>
              <a:t>I'm not sure this is needed</a:t>
            </a:r>
          </a:p>
        </p:txBody>
      </p:sp>
    </p:spTree>
    <p:extLst>
      <p:ext uri="{BB962C8B-B14F-4D97-AF65-F5344CB8AC3E}">
        <p14:creationId xmlns:p14="http://schemas.microsoft.com/office/powerpoint/2010/main" val="33606792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lvl="0"/>
            <a:r>
              <a:rPr lang="en-US" dirty="0"/>
              <a:t>Deep </a:t>
            </a:r>
            <a:r>
              <a:rPr lang="en-US" dirty="0" smtClean="0"/>
              <a:t>Boltzmann </a:t>
            </a:r>
            <a:r>
              <a:rPr lang="en-US" dirty="0"/>
              <a:t>Machines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84188" y="1353587"/>
            <a:ext cx="4015273" cy="5469190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Pre-training: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Can (must) initialize from stacked RBMs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Generative fine-tuning: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Positive phase: </a:t>
            </a:r>
            <a:r>
              <a:rPr lang="en-US" dirty="0" err="1"/>
              <a:t>variational</a:t>
            </a:r>
            <a:r>
              <a:rPr lang="en-US" dirty="0"/>
              <a:t> approximation (mean-field</a:t>
            </a:r>
            <a:r>
              <a:rPr lang="en-US" dirty="0" smtClean="0"/>
              <a:t>)</a:t>
            </a:r>
          </a:p>
          <a:p>
            <a:pPr marL="450850" lvl="2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This does resemble </a:t>
            </a:r>
            <a:r>
              <a:rPr lang="en-US" dirty="0" err="1" smtClean="0"/>
              <a:t>backprop</a:t>
            </a:r>
            <a:r>
              <a:rPr lang="en-US" dirty="0" smtClean="0"/>
              <a:t> in many ways.</a:t>
            </a:r>
            <a:endParaRPr lang="en-US" dirty="0"/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Negative phase: persistent chain (stochastic </a:t>
            </a:r>
            <a:r>
              <a:rPr lang="en-US" dirty="0" err="1"/>
              <a:t>approxiamtion</a:t>
            </a:r>
            <a:r>
              <a:rPr lang="en-US" dirty="0" smtClean="0"/>
              <a:t>)</a:t>
            </a:r>
          </a:p>
          <a:p>
            <a:pPr marL="450850" lvl="2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Estimates the function currently being integrated by the Boltzmann machine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Discriminative fine-tuning:</a:t>
            </a:r>
          </a:p>
          <a:p>
            <a:pPr marL="450850" lvl="2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backpropagation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461" y="1495638"/>
            <a:ext cx="409575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60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/>
              <a:t>Examples of Success: </a:t>
            </a:r>
            <a:r>
              <a:rPr lang="en-US" dirty="0" smtClean="0"/>
              <a:t>Handwriting Classifier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3938860" cy="1862048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Learning on predicting MNIST handwriting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Stacked learning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Core DBN </a:t>
            </a:r>
            <a:r>
              <a:rPr lang="en-US" dirty="0" smtClean="0"/>
              <a:t>implementation</a:t>
            </a: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Hadoop execution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3485" y="6111595"/>
            <a:ext cx="7661218" cy="323270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</a:defRPr>
            </a:pPr>
            <a:r>
              <a:rPr lang="en-US" sz="1633" dirty="0">
                <a:solidFill>
                  <a:schemeClr val="bg2"/>
                </a:solidFill>
                <a:latin typeface="Arial" pitchFamily="18"/>
                <a:ea typeface="Droid Sans" pitchFamily="2"/>
                <a:cs typeface="FreeSans" pitchFamily="2"/>
              </a:rPr>
              <a:t>https://www.paypal-engineering.com/2015/01/12/deep-learning-on-hadoop-2-0-2/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8" y="4308064"/>
            <a:ext cx="4649102" cy="1803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368" y="1605033"/>
            <a:ext cx="3316674" cy="342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58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484188" y="400158"/>
            <a:ext cx="8659812" cy="757130"/>
          </a:xfrm>
        </p:spPr>
        <p:txBody>
          <a:bodyPr/>
          <a:lstStyle/>
          <a:p>
            <a:pPr lvl="0"/>
            <a:r>
              <a:rPr lang="en-US"/>
              <a:t>Experiments</a:t>
            </a:r>
            <a:br>
              <a:rPr lang="en-US"/>
            </a:b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4188" y="6036884"/>
            <a:ext cx="8151544" cy="1045776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r>
              <a:rPr lang="en-US" sz="1633" dirty="0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</a:rPr>
              <a:t>Video of Hinton Here!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r>
              <a:rPr lang="en-US" sz="1633" dirty="0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  <a:hlinkClick r:id="rId3"/>
              </a:rPr>
              <a:t>https://</a:t>
            </a:r>
            <a:r>
              <a:rPr lang="en-US" sz="1633" dirty="0" smtClean="0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  <a:hlinkClick r:id="rId3"/>
              </a:rPr>
              <a:t>www.youtube.com/watch?feature=player_detailpage&amp;v=AyzOUbkUf3M#t=1290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lang="en-US" sz="1633" dirty="0">
              <a:solidFill>
                <a:srgbClr val="FFFFFF"/>
              </a:solidFill>
              <a:latin typeface="Arial" pitchFamily="18"/>
              <a:ea typeface="Droid Sans" pitchFamily="2"/>
              <a:cs typeface="FreeSans" pitchFamily="2"/>
              <a:hlinkClick r:id="rId3"/>
            </a:endParaRPr>
          </a:p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lang="en-US" sz="1633" dirty="0">
              <a:solidFill>
                <a:srgbClr val="FFFFFF"/>
              </a:solidFill>
              <a:latin typeface="Arial" pitchFamily="18"/>
              <a:ea typeface="Droid Sans" pitchFamily="2"/>
              <a:cs typeface="FreeSans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6979" y="5786651"/>
            <a:ext cx="732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The problem is BM vs DBN training time: 1000:1 iterations per sample</a:t>
            </a:r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83" y="845441"/>
            <a:ext cx="7492621" cy="481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71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895077" y="1135237"/>
            <a:ext cx="7482267" cy="424732"/>
          </a:xfrm>
        </p:spPr>
        <p:txBody>
          <a:bodyPr/>
          <a:lstStyle/>
          <a:p>
            <a:pPr lvl="0"/>
            <a:r>
              <a:rPr lang="en-US"/>
              <a:t>Deep Autoencoder Architecture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657859" y="2150944"/>
            <a:ext cx="3978351" cy="3403368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Trained in layers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Fixed input width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Only input is word frequency of 2000 most common </a:t>
            </a:r>
            <a:r>
              <a:rPr lang="en-US" dirty="0" smtClean="0"/>
              <a:t>words for each document</a:t>
            </a: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400k documents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Input == Output </a:t>
            </a:r>
            <a:r>
              <a:rPr lang="en-US" dirty="0" smtClean="0"/>
              <a:t>target</a:t>
            </a:r>
            <a:endParaRPr lang="en-US" dirty="0"/>
          </a:p>
          <a:p>
            <a:pPr marL="0" lvl="1" indent="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  <a:buFont typeface="StarSymbol"/>
              <a:buChar char="–"/>
            </a:pPr>
            <a:r>
              <a:rPr lang="en-US" sz="2903" dirty="0">
                <a:solidFill>
                  <a:srgbClr val="FFFFFF"/>
                </a:solidFill>
                <a:latin typeface="Albany" pitchFamily="18"/>
                <a:cs typeface="Tahoma" pitchFamily="2"/>
              </a:rPr>
              <a:t>With all data forced through 2 nodes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210" y="1605033"/>
            <a:ext cx="37465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44792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/>
              <a:t>PCA vs. </a:t>
            </a:r>
            <a:r>
              <a:rPr lang="en-US" dirty="0" smtClean="0"/>
              <a:t>DBN </a:t>
            </a:r>
            <a:r>
              <a:rPr lang="en-US" dirty="0" err="1" smtClean="0"/>
              <a:t>Autoencoder</a:t>
            </a:r>
            <a:r>
              <a:rPr lang="en-US" dirty="0" smtClean="0"/>
              <a:t> </a:t>
            </a:r>
            <a:r>
              <a:rPr lang="en-US" dirty="0"/>
              <a:t>on Texts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0165" y="5757784"/>
            <a:ext cx="8151544" cy="804941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r>
              <a:rPr lang="en-US" sz="1633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</a:rPr>
              <a:t>Hinton video #2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r>
              <a:rPr lang="en-US" sz="1633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  <a:hlinkClick r:id="rId3"/>
              </a:rPr>
              <a:t>https://www.youtube.com/watch?feature=player_detailpage&amp;v=AyzOUbkUf3M#t=1898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  <a:defRPr>
                <a:solidFill>
                  <a:srgbClr val="FFFFFF"/>
                </a:solidFill>
              </a:defRPr>
            </a:pPr>
            <a:endParaRPr lang="en-US" sz="1633">
              <a:solidFill>
                <a:srgbClr val="FFFFFF"/>
              </a:solidFill>
              <a:latin typeface="Arial" pitchFamily="18"/>
              <a:ea typeface="Droid Sans" pitchFamily="2"/>
              <a:cs typeface="FreeSans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59" y="1819236"/>
            <a:ext cx="4248150" cy="3276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65" y="1607801"/>
            <a:ext cx="3403220" cy="348803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367284" y="1337481"/>
            <a:ext cx="0" cy="4039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21195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Denoising</a:t>
            </a:r>
            <a:r>
              <a:rPr lang="en-US" dirty="0" smtClean="0"/>
              <a:t> </a:t>
            </a:r>
            <a:r>
              <a:rPr lang="en-US" dirty="0" err="1" smtClean="0"/>
              <a:t>Autoencoder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1477328"/>
          </a:xfrm>
        </p:spPr>
        <p:txBody>
          <a:bodyPr/>
          <a:lstStyle/>
          <a:p>
            <a:r>
              <a:rPr lang="en-US" dirty="0" smtClean="0"/>
              <a:t>Input == Output training</a:t>
            </a:r>
          </a:p>
          <a:p>
            <a:r>
              <a:rPr lang="en-US" dirty="0" smtClean="0"/>
              <a:t>Data passes through reduced feature space, forcing compression through feature extraction</a:t>
            </a:r>
            <a:endParaRPr lang="en-US" dirty="0"/>
          </a:p>
        </p:txBody>
      </p:sp>
      <p:pic>
        <p:nvPicPr>
          <p:cNvPr id="1030" name="Picture 6" descr="http://nghiaho.com/wp-content/uploads/2012/12/autoencoder_network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84" y="3368603"/>
            <a:ext cx="8112990" cy="298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82089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Denoising</a:t>
            </a:r>
            <a:r>
              <a:rPr lang="en-US" dirty="0" smtClean="0"/>
              <a:t> An Image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400110"/>
          </a:xfrm>
        </p:spPr>
        <p:txBody>
          <a:bodyPr/>
          <a:lstStyle/>
          <a:p>
            <a:r>
              <a:rPr lang="en-US" dirty="0" smtClean="0"/>
              <a:t>It is never perfect, but…</a:t>
            </a:r>
            <a:endParaRPr lang="en-US" dirty="0"/>
          </a:p>
        </p:txBody>
      </p:sp>
      <p:pic>
        <p:nvPicPr>
          <p:cNvPr id="4" name="Picture 2" descr="http://www.cs.nyu.edu/~ranzato/research/figs/denoiz53-peppers256-l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78" y="2440293"/>
            <a:ext cx="8599497" cy="2728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4520" y="5929110"/>
            <a:ext cx="575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http://www.cs.nyu.edu/~ranzato/research/projects.html</a:t>
            </a:r>
          </a:p>
        </p:txBody>
      </p:sp>
    </p:spTree>
    <p:extLst>
      <p:ext uri="{BB962C8B-B14F-4D97-AF65-F5344CB8AC3E}">
        <p14:creationId xmlns:p14="http://schemas.microsoft.com/office/powerpoint/2010/main" val="271310218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Why Google Wanted This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2833661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Google stole Hinton from </a:t>
            </a:r>
            <a:r>
              <a:rPr lang="en-US" dirty="0" err="1"/>
              <a:t>Univ</a:t>
            </a:r>
            <a:r>
              <a:rPr lang="en-US" dirty="0"/>
              <a:t> of Toronto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The primary need was for similarity analysis of documents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Hinton's </a:t>
            </a:r>
            <a:r>
              <a:rPr lang="en-US" dirty="0" err="1"/>
              <a:t>Autoencoders</a:t>
            </a:r>
            <a:r>
              <a:rPr lang="en-US" dirty="0"/>
              <a:t> were shown to compress documents into a binary representation where each bit would find the neighboring documents in n dimensional </a:t>
            </a:r>
            <a:r>
              <a:rPr lang="en-US" dirty="0" smtClean="0"/>
              <a:t>space</a:t>
            </a:r>
          </a:p>
          <a:p>
            <a:pPr marL="0" lvl="0" indent="0">
              <a:buClr>
                <a:srgbClr val="FFCC99"/>
              </a:buClr>
              <a:buSzPct val="45000"/>
              <a:buNone/>
            </a:pP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sz="1451" dirty="0">
                <a:hlinkClick r:id="rId3"/>
              </a:rPr>
              <a:t>https://www.youtube.com/watch?feature=player_detailpage&amp;v=AyzOUbkUf3M#t=2034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87779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Convolutional Neural Networks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3708708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More complex initial layers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Feed forward only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Stacked </a:t>
            </a:r>
            <a:r>
              <a:rPr lang="en-US" dirty="0" err="1"/>
              <a:t>backpropogation</a:t>
            </a:r>
            <a:r>
              <a:rPr lang="en-US" dirty="0"/>
              <a:t> training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Focused on vision processing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Overlapping neurons within the visual field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Reduced interconnectivity, exploiting physically related sub-fields within the </a:t>
            </a:r>
            <a:r>
              <a:rPr lang="en-US" dirty="0" smtClean="0"/>
              <a:t>data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Explicit pooling stages to bring prior layer’s independent processing units into the next stage</a:t>
            </a: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Low </a:t>
            </a:r>
            <a:r>
              <a:rPr lang="en-US" dirty="0" smtClean="0"/>
              <a:t>pre-processing target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99632" y="5972697"/>
            <a:ext cx="5146299" cy="403485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 sz="2400">
                <a:solidFill>
                  <a:srgbClr val="FFFFFF"/>
                </a:solidFill>
              </a:defRPr>
            </a:pPr>
            <a:r>
              <a:rPr lang="en-US" sz="2177" dirty="0">
                <a:solidFill>
                  <a:schemeClr val="bg2"/>
                </a:solidFill>
                <a:latin typeface="Arial" pitchFamily="18"/>
                <a:ea typeface="Droid Sans" pitchFamily="2"/>
                <a:cs typeface="FreeSans" pitchFamily="2"/>
              </a:rPr>
              <a:t>http://deeplearning.net/tutorial/lenet.html</a:t>
            </a:r>
          </a:p>
        </p:txBody>
      </p:sp>
    </p:spTree>
    <p:extLst>
      <p:ext uri="{BB962C8B-B14F-4D97-AF65-F5344CB8AC3E}">
        <p14:creationId xmlns:p14="http://schemas.microsoft.com/office/powerpoint/2010/main" val="67464503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 dirty="0"/>
              <a:t>An </a:t>
            </a:r>
            <a:r>
              <a:rPr lang="en-US" dirty="0" smtClean="0"/>
              <a:t>Alternative Architecture: </a:t>
            </a:r>
            <a:r>
              <a:rPr lang="en-US" dirty="0" err="1"/>
              <a:t>NuPIC</a:t>
            </a:r>
            <a:endParaRPr lang="en-US" dirty="0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3414781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From a startup called </a:t>
            </a:r>
            <a:r>
              <a:rPr lang="en-US" dirty="0" err="1"/>
              <a:t>Numenta</a:t>
            </a:r>
            <a:r>
              <a:rPr lang="en-US" dirty="0"/>
              <a:t>: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>
                <a:hlinkClick r:id="rId3"/>
              </a:rPr>
              <a:t>http://numenta.org/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>
                <a:hlinkClick r:id="rId4"/>
              </a:rPr>
              <a:t>http://numenta.org/htm-white-paper.html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Very biologically inspired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Hierarchal Temporal Memory (HTM)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Designed to do real time streaming of temporal data with sparse learning and multi-target functions in unsupervised situations</a:t>
            </a:r>
          </a:p>
          <a:p>
            <a:pPr>
              <a:buClr>
                <a:srgbClr val="FFCC99"/>
              </a:buClr>
              <a:buSzPct val="45000"/>
            </a:pPr>
            <a:r>
              <a:rPr lang="en-US" dirty="0"/>
              <a:t>Each level of the structure has multiple layers, where the training is randomly targeted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8881" y="6055272"/>
            <a:ext cx="5437532" cy="588728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bg2"/>
                </a:solidFill>
              </a:rPr>
              <a:t>Jeff Hawkins talk</a:t>
            </a:r>
          </a:p>
          <a:p>
            <a:pPr hangingPunct="0">
              <a:spcBef>
                <a:spcPts val="0"/>
              </a:spcBef>
              <a:spcAft>
                <a:spcPts val="0"/>
              </a:spcAft>
            </a:pPr>
            <a:r>
              <a:rPr lang="en-US" sz="1633" dirty="0">
                <a:solidFill>
                  <a:srgbClr val="FFFFFF"/>
                </a:solidFill>
                <a:latin typeface="Arial" pitchFamily="18"/>
                <a:ea typeface="Droid Sans" pitchFamily="2"/>
                <a:cs typeface="FreeSans" pitchFamily="2"/>
                <a:hlinkClick r:id="rId5"/>
              </a:rPr>
              <a:t>https://www.youtube.com/watch?v=1_eT5bsS4bQ#t=242</a:t>
            </a:r>
          </a:p>
        </p:txBody>
      </p:sp>
    </p:spTree>
    <p:extLst>
      <p:ext uri="{BB962C8B-B14F-4D97-AF65-F5344CB8AC3E}">
        <p14:creationId xmlns:p14="http://schemas.microsoft.com/office/powerpoint/2010/main" val="338902099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Motivations for Deep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2811539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Automatic feature </a:t>
            </a:r>
            <a:r>
              <a:rPr lang="en-US" dirty="0" smtClean="0"/>
              <a:t>extraction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Less </a:t>
            </a:r>
            <a:r>
              <a:rPr lang="en-US" dirty="0"/>
              <a:t>human effort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Unsupervised </a:t>
            </a:r>
            <a:r>
              <a:rPr lang="en-US" dirty="0" smtClean="0"/>
              <a:t>learning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Modern data sets are enormous</a:t>
            </a: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Concept </a:t>
            </a:r>
            <a:r>
              <a:rPr lang="en-US" dirty="0" smtClean="0"/>
              <a:t>learning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We want stable concept learners</a:t>
            </a:r>
            <a:endParaRPr lang="en-US" dirty="0"/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Learning from unlabeled </a:t>
            </a:r>
            <a:r>
              <a:rPr lang="en-US" dirty="0" smtClean="0"/>
              <a:t>data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Not only </a:t>
            </a:r>
            <a:r>
              <a:rPr lang="en-US" dirty="0" err="1" smtClean="0"/>
              <a:t>unsup</a:t>
            </a:r>
            <a:r>
              <a:rPr lang="en-US" dirty="0" smtClean="0"/>
              <a:t>, but unlabeled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348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732999"/>
            <a:ext cx="8659907" cy="424732"/>
          </a:xfrm>
        </p:spPr>
        <p:txBody>
          <a:bodyPr/>
          <a:lstStyle/>
          <a:p>
            <a:r>
              <a:rPr lang="en-US" dirty="0" err="1" smtClean="0"/>
              <a:t>NuPic</a:t>
            </a:r>
            <a:r>
              <a:rPr lang="en-US" dirty="0" smtClean="0"/>
              <a:t> Internals: HTM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35827" y="3562874"/>
            <a:ext cx="7398240" cy="2893100"/>
          </a:xfrm>
        </p:spPr>
        <p:txBody>
          <a:bodyPr/>
          <a:lstStyle/>
          <a:p>
            <a:pPr marL="414726" indent="-414726"/>
            <a:r>
              <a:rPr lang="en-US" dirty="0"/>
              <a:t>Hierarchical</a:t>
            </a:r>
          </a:p>
          <a:p>
            <a:pPr marL="1036815" lvl="1" indent="-414726"/>
            <a:r>
              <a:rPr lang="en-US" dirty="0"/>
              <a:t>Levels of stacked cells</a:t>
            </a:r>
          </a:p>
          <a:p>
            <a:pPr marL="414726" indent="-414726"/>
            <a:r>
              <a:rPr lang="en-US" dirty="0"/>
              <a:t>Temporal </a:t>
            </a:r>
          </a:p>
          <a:p>
            <a:pPr marL="1036815" lvl="1" indent="-414726"/>
            <a:r>
              <a:rPr lang="en-US" dirty="0"/>
              <a:t>Operates over time series data in an </a:t>
            </a:r>
            <a:r>
              <a:rPr lang="en-US" dirty="0" err="1"/>
              <a:t>unsup</a:t>
            </a:r>
            <a:r>
              <a:rPr lang="en-US" dirty="0"/>
              <a:t> manner</a:t>
            </a:r>
          </a:p>
          <a:p>
            <a:pPr marL="414726" indent="-414726"/>
            <a:r>
              <a:rPr lang="en-US" dirty="0"/>
              <a:t>Memory</a:t>
            </a:r>
          </a:p>
          <a:p>
            <a:pPr marL="1036815" lvl="1" indent="-414726"/>
            <a:r>
              <a:rPr lang="en-US" dirty="0"/>
              <a:t>Columns of cells decide to activate based on input, previous status of connected neighbors </a:t>
            </a:r>
          </a:p>
          <a:p>
            <a:pPr marL="414726" indent="-414726"/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124" y="1418573"/>
            <a:ext cx="3344181" cy="2144301"/>
          </a:xfrm>
        </p:spPr>
      </p:pic>
      <p:pic>
        <p:nvPicPr>
          <p:cNvPr id="29698" name="Picture 2" descr="https://www.taoeffect.com/other/nupic/images/heirarch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155" y="1418573"/>
            <a:ext cx="2238234" cy="223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11883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NuPIC</a:t>
            </a:r>
            <a:r>
              <a:rPr lang="en-US" dirty="0" smtClean="0"/>
              <a:t> Advantages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3330655"/>
          </a:xfrm>
        </p:spPr>
        <p:txBody>
          <a:bodyPr/>
          <a:lstStyle/>
          <a:p>
            <a:r>
              <a:rPr lang="en-US" dirty="0" smtClean="0"/>
              <a:t>Open Source community active</a:t>
            </a:r>
          </a:p>
          <a:p>
            <a:r>
              <a:rPr lang="en-US" dirty="0" smtClean="0"/>
              <a:t>Designed for temporal data</a:t>
            </a:r>
          </a:p>
          <a:p>
            <a:r>
              <a:rPr lang="en-US" dirty="0" smtClean="0"/>
              <a:t>Designed for feedback loop control systems</a:t>
            </a:r>
          </a:p>
          <a:p>
            <a:r>
              <a:rPr lang="en-US" dirty="0" smtClean="0"/>
              <a:t>Strong prediction capabilities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Grok</a:t>
            </a:r>
            <a:r>
              <a:rPr lang="en-US" dirty="0" smtClean="0"/>
              <a:t> is used on power market data)</a:t>
            </a:r>
          </a:p>
          <a:p>
            <a:r>
              <a:rPr lang="en-US" dirty="0" smtClean="0"/>
              <a:t>Unsupervised</a:t>
            </a:r>
          </a:p>
          <a:p>
            <a:r>
              <a:rPr lang="en-US" dirty="0" smtClean="0"/>
              <a:t>Parallelizable for large data 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1696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Overlooked Approach: NEAT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3206" y="1368175"/>
            <a:ext cx="5574074" cy="4247317"/>
          </a:xfrm>
        </p:spPr>
        <p:txBody>
          <a:bodyPr/>
          <a:lstStyle/>
          <a:p>
            <a:pPr marL="414726" indent="-414726"/>
            <a:r>
              <a:rPr lang="en-US" dirty="0" err="1" smtClean="0"/>
              <a:t>NeuroEvolutionary</a:t>
            </a:r>
            <a:r>
              <a:rPr lang="en-US" dirty="0" smtClean="0"/>
              <a:t> Augmentation Topologies</a:t>
            </a:r>
          </a:p>
          <a:p>
            <a:pPr marL="414726" indent="-414726"/>
            <a:r>
              <a:rPr lang="en-US" dirty="0" smtClean="0"/>
              <a:t>Ken Stanley, UT Austin 2002</a:t>
            </a:r>
          </a:p>
          <a:p>
            <a:pPr marL="414726" indent="-414726"/>
            <a:r>
              <a:rPr lang="en-US" dirty="0" smtClean="0"/>
              <a:t>Proposed alternative to </a:t>
            </a:r>
            <a:r>
              <a:rPr lang="en-US" dirty="0" err="1" smtClean="0"/>
              <a:t>backpropogation</a:t>
            </a:r>
            <a:endParaRPr lang="en-US" dirty="0" smtClean="0"/>
          </a:p>
          <a:p>
            <a:pPr marL="414726" indent="-414726"/>
            <a:r>
              <a:rPr lang="en-US" dirty="0" smtClean="0"/>
              <a:t>Genetic algorithms to evolve both the structure and optimize the weights of ANN’s</a:t>
            </a:r>
          </a:p>
          <a:p>
            <a:pPr marL="414726" indent="-414726"/>
            <a:r>
              <a:rPr lang="en-US" dirty="0" smtClean="0"/>
              <a:t>Often increased the depth of the network many fold</a:t>
            </a:r>
          </a:p>
          <a:p>
            <a:pPr marL="414726" indent="-414726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8944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732999"/>
            <a:ext cx="8659907" cy="424732"/>
          </a:xfrm>
        </p:spPr>
        <p:txBody>
          <a:bodyPr/>
          <a:lstStyle/>
          <a:p>
            <a:r>
              <a:rPr lang="en-US" dirty="0" smtClean="0"/>
              <a:t>NEAT In Operation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75" y="1556139"/>
            <a:ext cx="4044960" cy="2578331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75" y="1556139"/>
            <a:ext cx="4046400" cy="2671058"/>
          </a:xfrm>
        </p:spPr>
      </p:pic>
      <p:sp>
        <p:nvSpPr>
          <p:cNvPr id="8" name="TextBox 7"/>
          <p:cNvSpPr txBox="1"/>
          <p:nvPr/>
        </p:nvSpPr>
        <p:spPr>
          <a:xfrm>
            <a:off x="1686075" y="4364763"/>
            <a:ext cx="6281988" cy="210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7" dirty="0">
                <a:solidFill>
                  <a:schemeClr val="bg2"/>
                </a:solidFill>
              </a:rPr>
              <a:t>NEAT still under development:</a:t>
            </a:r>
          </a:p>
          <a:p>
            <a:r>
              <a:rPr lang="en-US" sz="2177" dirty="0">
                <a:solidFill>
                  <a:schemeClr val="bg2"/>
                </a:solidFill>
                <a:hlinkClick r:id="rId4"/>
              </a:rPr>
              <a:t>http://www.cs.ucf.edu/~kstanley/neat.html</a:t>
            </a:r>
            <a:endParaRPr lang="en-US" sz="2177" dirty="0">
              <a:solidFill>
                <a:schemeClr val="bg2"/>
              </a:solidFill>
            </a:endParaRPr>
          </a:p>
          <a:p>
            <a:endParaRPr lang="en-US" sz="2177" dirty="0">
              <a:solidFill>
                <a:schemeClr val="bg2"/>
              </a:solidFill>
            </a:endParaRPr>
          </a:p>
          <a:p>
            <a:r>
              <a:rPr lang="en-US" sz="2177" dirty="0">
                <a:solidFill>
                  <a:schemeClr val="bg2"/>
                </a:solidFill>
              </a:rPr>
              <a:t>NEAT based space fighting game: Galactic Arm’s Race</a:t>
            </a:r>
          </a:p>
          <a:p>
            <a:r>
              <a:rPr lang="en-US" sz="2177" dirty="0">
                <a:solidFill>
                  <a:schemeClr val="bg2"/>
                </a:solidFill>
              </a:rPr>
              <a:t> -- Weapons available are evolved by </a:t>
            </a:r>
            <a:r>
              <a:rPr lang="en-US" sz="2177" dirty="0" smtClean="0">
                <a:solidFill>
                  <a:schemeClr val="bg2"/>
                </a:solidFill>
              </a:rPr>
              <a:t>players</a:t>
            </a:r>
            <a:endParaRPr lang="en-US" sz="2177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9767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Dropout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218" y="1507919"/>
            <a:ext cx="7902054" cy="5016758"/>
          </a:xfrm>
        </p:spPr>
        <p:txBody>
          <a:bodyPr/>
          <a:lstStyle/>
          <a:p>
            <a:r>
              <a:rPr lang="en-US" dirty="0" smtClean="0"/>
              <a:t>“Hiding” parts of the network during </a:t>
            </a:r>
            <a:r>
              <a:rPr lang="en-US" dirty="0" err="1" smtClean="0"/>
              <a:t>trainingAllows</a:t>
            </a:r>
            <a:r>
              <a:rPr lang="en-US" dirty="0" smtClean="0"/>
              <a:t> for greater multi-function learning</a:t>
            </a:r>
          </a:p>
          <a:p>
            <a:r>
              <a:rPr lang="en-US" dirty="0" smtClean="0"/>
              <a:t>Proof against </a:t>
            </a:r>
            <a:r>
              <a:rPr lang="en-US" dirty="0" err="1" smtClean="0"/>
              <a:t>overfitting</a:t>
            </a:r>
            <a:endParaRPr lang="en-US" dirty="0" smtClean="0"/>
          </a:p>
          <a:p>
            <a:r>
              <a:rPr lang="en-US" dirty="0" smtClean="0"/>
              <a:t>All percentage dropouts work, even 50+%</a:t>
            </a:r>
          </a:p>
          <a:p>
            <a:r>
              <a:rPr lang="en-US" dirty="0" smtClean="0"/>
              <a:t>Applied to DBN and Convolutional ANN</a:t>
            </a:r>
          </a:p>
          <a:p>
            <a:r>
              <a:rPr lang="en-US" dirty="0"/>
              <a:t>Hinton, Geoffrey E., et al. "Improving neural networks by preventing co-adaptation of feature detectors." </a:t>
            </a:r>
            <a:r>
              <a:rPr lang="en-US" i="1" dirty="0" err="1"/>
              <a:t>arXiv</a:t>
            </a:r>
            <a:r>
              <a:rPr lang="en-US" i="1" dirty="0"/>
              <a:t> preprint arXiv:1207.0580</a:t>
            </a:r>
            <a:r>
              <a:rPr lang="en-US" dirty="0"/>
              <a:t> (2012).</a:t>
            </a:r>
          </a:p>
          <a:p>
            <a:r>
              <a:rPr lang="en-US" dirty="0"/>
              <a:t>Ba, Jimmy, and Brendan Frey. "Adaptive dropout for training deep neural networks." </a:t>
            </a:r>
            <a:r>
              <a:rPr lang="en-US" i="1" dirty="0"/>
              <a:t>Advances in Neural Information Processing Systems</a:t>
            </a:r>
            <a:r>
              <a:rPr lang="en-US" dirty="0"/>
              <a:t>. 2013</a:t>
            </a:r>
            <a:r>
              <a:rPr lang="en-US" dirty="0" smtClean="0"/>
              <a:t>.</a:t>
            </a:r>
          </a:p>
          <a:p>
            <a:r>
              <a:rPr lang="en-US" dirty="0"/>
              <a:t>Srivastava, </a:t>
            </a:r>
            <a:r>
              <a:rPr lang="en-US" dirty="0" err="1"/>
              <a:t>Nitish</a:t>
            </a:r>
            <a:r>
              <a:rPr lang="en-US" dirty="0"/>
              <a:t>. </a:t>
            </a:r>
            <a:r>
              <a:rPr lang="en-US" i="1" dirty="0"/>
              <a:t>Improving neural networks with dropout</a:t>
            </a:r>
            <a:r>
              <a:rPr lang="en-US" dirty="0"/>
              <a:t>. Diss. University of Toronto, 2013.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453797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778" y="401917"/>
            <a:ext cx="8652222" cy="757130"/>
          </a:xfrm>
        </p:spPr>
        <p:txBody>
          <a:bodyPr/>
          <a:lstStyle/>
          <a:p>
            <a:r>
              <a:rPr lang="en-US" dirty="0" smtClean="0"/>
              <a:t>What is the Major Contribution of Deep Learning so far (IMO)?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3206" y="1368175"/>
            <a:ext cx="5574074" cy="4869538"/>
          </a:xfrm>
        </p:spPr>
        <p:txBody>
          <a:bodyPr/>
          <a:lstStyle/>
          <a:p>
            <a:pPr marL="466567" indent="-466567">
              <a:buFont typeface="+mj-lt"/>
              <a:buAutoNum type="arabicPeriod"/>
            </a:pPr>
            <a:r>
              <a:rPr lang="en-US" dirty="0" smtClean="0"/>
              <a:t>Boltzmann Machines/Restricted Boltzmann Machines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More layers == Good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Training algorithms</a:t>
            </a:r>
          </a:p>
          <a:p>
            <a:pPr marL="165100" lvl="1" indent="0">
              <a:buNone/>
            </a:pPr>
            <a:r>
              <a:rPr lang="en-US" dirty="0" smtClean="0"/>
              <a:t>	(stacking approaches)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Unsupervised learning algorithms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Distributed representation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Sparse learning (multi-target learning)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Improved vision and NLP processing</a:t>
            </a:r>
          </a:p>
          <a:p>
            <a:pPr marL="165100" indent="0">
              <a:buNone/>
            </a:pPr>
            <a:r>
              <a:rPr lang="en-US" dirty="0"/>
              <a:t>	</a:t>
            </a:r>
            <a:r>
              <a:rPr lang="en-US" dirty="0" smtClean="0"/>
              <a:t>	     So… which one?</a:t>
            </a:r>
          </a:p>
        </p:txBody>
      </p:sp>
    </p:spTree>
    <p:extLst>
      <p:ext uri="{BB962C8B-B14F-4D97-AF65-F5344CB8AC3E}">
        <p14:creationId xmlns:p14="http://schemas.microsoft.com/office/powerpoint/2010/main" val="1687331728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778" y="401917"/>
            <a:ext cx="8652222" cy="757130"/>
          </a:xfrm>
        </p:spPr>
        <p:txBody>
          <a:bodyPr/>
          <a:lstStyle/>
          <a:p>
            <a:r>
              <a:rPr lang="en-US" dirty="0" smtClean="0"/>
              <a:t>What is the Major Contribution of Deep Learning so far (IMO)?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3206" y="1368175"/>
            <a:ext cx="5574074" cy="4407873"/>
          </a:xfrm>
        </p:spPr>
        <p:txBody>
          <a:bodyPr/>
          <a:lstStyle/>
          <a:p>
            <a:pPr marL="466567" indent="-466567">
              <a:buFont typeface="+mj-lt"/>
              <a:buAutoNum type="arabicPeriod"/>
            </a:pPr>
            <a:r>
              <a:rPr lang="en-US" dirty="0" smtClean="0"/>
              <a:t>Boltzmann Machines/Restricted Boltzmann Machines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More layers == Good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Training algorithms</a:t>
            </a:r>
          </a:p>
          <a:p>
            <a:pPr marL="16510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 smtClean="0">
                <a:solidFill>
                  <a:srgbClr val="FF0000"/>
                </a:solidFill>
              </a:rPr>
              <a:t>(stacking approaches)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Unsupervised learning algorithms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Distributed representation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Sparse learning (multi-target learning)</a:t>
            </a:r>
          </a:p>
          <a:p>
            <a:pPr marL="466567" indent="-466567">
              <a:buFont typeface="+mj-lt"/>
              <a:buAutoNum type="arabicPeriod"/>
            </a:pPr>
            <a:r>
              <a:rPr lang="en-US" dirty="0" smtClean="0"/>
              <a:t>Improved vision and NLP processing</a:t>
            </a:r>
          </a:p>
        </p:txBody>
      </p:sp>
    </p:spTree>
    <p:extLst>
      <p:ext uri="{BB962C8B-B14F-4D97-AF65-F5344CB8AC3E}">
        <p14:creationId xmlns:p14="http://schemas.microsoft.com/office/powerpoint/2010/main" val="51944881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DeepMind Startup News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4978799"/>
          </a:xfrm>
        </p:spPr>
        <p:txBody>
          <a:bodyPr/>
          <a:lstStyle/>
          <a:p>
            <a:r>
              <a:rPr lang="en-US" dirty="0" smtClean="0"/>
              <a:t>Acquired by Google last year ($650m)</a:t>
            </a:r>
          </a:p>
          <a:p>
            <a:r>
              <a:rPr lang="en-US" dirty="0" smtClean="0"/>
              <a:t>Building general learners</a:t>
            </a:r>
          </a:p>
          <a:p>
            <a:r>
              <a:rPr lang="en-US" dirty="0" smtClean="0"/>
              <a:t>Primarily focused on game playing to evaluate AI approaches</a:t>
            </a:r>
          </a:p>
          <a:p>
            <a:pPr lvl="1"/>
            <a:r>
              <a:rPr lang="en-US" dirty="0" smtClean="0"/>
              <a:t>Plays Atari and some other early 1980’s games</a:t>
            </a:r>
          </a:p>
          <a:p>
            <a:r>
              <a:rPr lang="en-US" dirty="0" smtClean="0"/>
              <a:t>Trying to add memory architectures to DBNs</a:t>
            </a:r>
          </a:p>
          <a:p>
            <a:r>
              <a:rPr lang="en-US" dirty="0" smtClean="0"/>
              <a:t>Seeks to handle streaming data through persistence across temporal events</a:t>
            </a:r>
          </a:p>
          <a:p>
            <a:r>
              <a:rPr lang="en-US" dirty="0" smtClean="0"/>
              <a:t>Very secretive, but hiring</a:t>
            </a:r>
          </a:p>
          <a:p>
            <a:r>
              <a:rPr lang="en-US" dirty="0"/>
              <a:t>http://deepmind.com/</a:t>
            </a:r>
          </a:p>
        </p:txBody>
      </p:sp>
    </p:spTree>
    <p:extLst>
      <p:ext uri="{BB962C8B-B14F-4D97-AF65-F5344CB8AC3E}">
        <p14:creationId xmlns:p14="http://schemas.microsoft.com/office/powerpoint/2010/main" val="2488420427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Deep Learning Startups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3190" y="1507920"/>
            <a:ext cx="7609397" cy="2708434"/>
          </a:xfrm>
        </p:spPr>
        <p:txBody>
          <a:bodyPr/>
          <a:lstStyle/>
          <a:p>
            <a:r>
              <a:rPr lang="en-US" b="1" i="1" dirty="0" err="1" smtClean="0"/>
              <a:t>Enlitic</a:t>
            </a:r>
            <a:r>
              <a:rPr lang="en-US" b="1" i="1" dirty="0" smtClean="0"/>
              <a:t> – Healthcare oriented</a:t>
            </a:r>
            <a:endParaRPr lang="en-US" b="1" i="1" dirty="0"/>
          </a:p>
          <a:p>
            <a:r>
              <a:rPr lang="en-US" b="1" i="1" dirty="0"/>
              <a:t>Ersatz </a:t>
            </a:r>
            <a:r>
              <a:rPr lang="en-US" b="1" i="1" dirty="0" smtClean="0"/>
              <a:t>Labs – Data to prediction services</a:t>
            </a:r>
            <a:endParaRPr lang="en-US" b="1" i="1" dirty="0"/>
          </a:p>
          <a:p>
            <a:r>
              <a:rPr lang="en-US" b="1" i="1" dirty="0" err="1" smtClean="0"/>
              <a:t>MetaMind</a:t>
            </a:r>
            <a:r>
              <a:rPr lang="en-US" b="1" i="1" dirty="0" smtClean="0"/>
              <a:t> - </a:t>
            </a:r>
            <a:r>
              <a:rPr lang="en-US" b="1" i="1" dirty="0"/>
              <a:t>NLP with recursive nets</a:t>
            </a:r>
          </a:p>
          <a:p>
            <a:r>
              <a:rPr lang="en-US" b="1" i="1" dirty="0" err="1"/>
              <a:t>Nervana</a:t>
            </a:r>
            <a:r>
              <a:rPr lang="en-US" b="1" i="1" dirty="0"/>
              <a:t> </a:t>
            </a:r>
            <a:r>
              <a:rPr lang="en-US" b="1" i="1" dirty="0" smtClean="0"/>
              <a:t>Systems – Deep nets on cloud 2 </a:t>
            </a:r>
            <a:r>
              <a:rPr lang="en-US" b="1" i="1" dirty="0" err="1" smtClean="0"/>
              <a:t>proc</a:t>
            </a:r>
            <a:endParaRPr lang="en-US" b="1" i="1" dirty="0"/>
          </a:p>
          <a:p>
            <a:r>
              <a:rPr lang="en-US" b="1" i="1" dirty="0" err="1" smtClean="0"/>
              <a:t>Skymind</a:t>
            </a:r>
            <a:r>
              <a:rPr lang="en-US" b="1" i="1" dirty="0" smtClean="0"/>
              <a:t> – Hadoop algorithms</a:t>
            </a:r>
            <a:endParaRPr lang="en-US" b="1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9394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275908"/>
            <a:ext cx="6145030" cy="5915466"/>
          </a:xfrm>
        </p:spPr>
        <p:txBody>
          <a:bodyPr/>
          <a:lstStyle/>
          <a:p>
            <a:r>
              <a:rPr lang="en-US" dirty="0" smtClean="0"/>
              <a:t>Deep Learning is the field of leveraging deeper models in AI</a:t>
            </a:r>
          </a:p>
          <a:p>
            <a:r>
              <a:rPr lang="en-US" dirty="0" smtClean="0"/>
              <a:t>Deep Belief Networks</a:t>
            </a:r>
          </a:p>
          <a:p>
            <a:pPr lvl="1"/>
            <a:r>
              <a:rPr lang="en-US" dirty="0" smtClean="0"/>
              <a:t>Unsupervised &amp; Supervised abilities</a:t>
            </a:r>
          </a:p>
          <a:p>
            <a:r>
              <a:rPr lang="en-US" dirty="0" err="1" smtClean="0"/>
              <a:t>NuPIC</a:t>
            </a:r>
            <a:endParaRPr lang="en-US" dirty="0" smtClean="0"/>
          </a:p>
          <a:p>
            <a:pPr lvl="1"/>
            <a:r>
              <a:rPr lang="en-US" dirty="0" smtClean="0"/>
              <a:t>Handles unlabeled streaming temporal data</a:t>
            </a:r>
          </a:p>
          <a:p>
            <a:r>
              <a:rPr lang="en-US" dirty="0" smtClean="0"/>
              <a:t>Convolutional nets</a:t>
            </a:r>
          </a:p>
          <a:p>
            <a:pPr lvl="1"/>
            <a:r>
              <a:rPr lang="en-US" dirty="0" smtClean="0"/>
              <a:t>Primarily vision, but lots of others</a:t>
            </a:r>
          </a:p>
          <a:p>
            <a:r>
              <a:rPr lang="en-US" dirty="0" smtClean="0"/>
              <a:t>Deep systems are the current leaders in vision, NLP, audio, documents and semantics</a:t>
            </a:r>
          </a:p>
          <a:p>
            <a:r>
              <a:rPr lang="en-US" dirty="0" smtClean="0"/>
              <a:t>If you want a job at Google (Bing, FB, </a:t>
            </a:r>
            <a:r>
              <a:rPr lang="en-US" dirty="0" err="1" smtClean="0"/>
              <a:t>etc</a:t>
            </a:r>
            <a:r>
              <a:rPr lang="en-US" dirty="0" smtClean="0"/>
              <a:t>) either know deep learning (or beat it)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49344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Why Deep Learning?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2799228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Shallow models are not for learning high-level </a:t>
            </a:r>
            <a:r>
              <a:rPr lang="en-US" dirty="0" smtClean="0"/>
              <a:t>abstractions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Ensembles </a:t>
            </a:r>
            <a:r>
              <a:rPr lang="en-US" dirty="0"/>
              <a:t>do not learn features </a:t>
            </a:r>
            <a:r>
              <a:rPr lang="en-US" dirty="0" smtClean="0"/>
              <a:t>first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Graphical </a:t>
            </a:r>
            <a:r>
              <a:rPr lang="en-US" dirty="0"/>
              <a:t>models could be deep nets, but mostly not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Unsupervised learning could be “</a:t>
            </a:r>
            <a:r>
              <a:rPr lang="en-US" dirty="0" smtClean="0"/>
              <a:t>local-learning”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Resemble </a:t>
            </a:r>
            <a:r>
              <a:rPr lang="en-US" dirty="0"/>
              <a:t>boosting with each layer being like a weak learner</a:t>
            </a:r>
          </a:p>
        </p:txBody>
      </p:sp>
    </p:spTree>
    <p:extLst>
      <p:ext uri="{BB962C8B-B14F-4D97-AF65-F5344CB8AC3E}">
        <p14:creationId xmlns:p14="http://schemas.microsoft.com/office/powerpoint/2010/main" val="18395610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*THE* Resource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5374" y="1507920"/>
            <a:ext cx="6145030" cy="400110"/>
          </a:xfrm>
        </p:spPr>
        <p:txBody>
          <a:bodyPr/>
          <a:lstStyle/>
          <a:p>
            <a:r>
              <a:rPr lang="en-US" dirty="0" smtClean="0"/>
              <a:t>http://deeplearning.net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22441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9678" y="2265528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&lt;This </a:t>
            </a:r>
            <a:r>
              <a:rPr lang="en-US" dirty="0">
                <a:solidFill>
                  <a:schemeClr val="bg2"/>
                </a:solidFill>
              </a:rPr>
              <a:t>s</a:t>
            </a:r>
            <a:r>
              <a:rPr lang="en-US" dirty="0" smtClean="0">
                <a:solidFill>
                  <a:schemeClr val="bg2"/>
                </a:solidFill>
              </a:rPr>
              <a:t>pace intentionally left blank&gt;</a:t>
            </a:r>
            <a:endParaRPr lang="en-US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4542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4" t="-221" r="-2" b="-2"/>
          <a:stretch>
            <a:fillRect/>
          </a:stretch>
        </p:blipFill>
        <p:spPr bwMode="auto">
          <a:xfrm>
            <a:off x="503238" y="-17463"/>
            <a:ext cx="8640762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More of Why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4"/>
            <a:ext cx="8228763" cy="3624069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Learning is weak in directed graphical models with many hidden </a:t>
            </a:r>
            <a:r>
              <a:rPr lang="en-US" dirty="0" smtClean="0"/>
              <a:t>variables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err="1" smtClean="0"/>
              <a:t>Sparsity</a:t>
            </a:r>
            <a:r>
              <a:rPr lang="en-US" dirty="0" smtClean="0"/>
              <a:t> </a:t>
            </a:r>
            <a:r>
              <a:rPr lang="en-US" dirty="0"/>
              <a:t>and regularization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Existing unsupervised learning often do not learn multiple levels of </a:t>
            </a:r>
            <a:r>
              <a:rPr lang="en-US" dirty="0" smtClean="0"/>
              <a:t>representation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Layer-wised </a:t>
            </a:r>
            <a:r>
              <a:rPr lang="en-US" dirty="0"/>
              <a:t>unsupervised learning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Multi-task </a:t>
            </a:r>
            <a:r>
              <a:rPr lang="en-US" dirty="0" smtClean="0"/>
              <a:t>learning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transfer </a:t>
            </a:r>
            <a:r>
              <a:rPr lang="en-US" dirty="0"/>
              <a:t>learning and self-taught learning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Other issues: </a:t>
            </a:r>
            <a:endParaRPr lang="en-US" dirty="0" smtClean="0"/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scalability </a:t>
            </a:r>
            <a:r>
              <a:rPr lang="en-US" dirty="0"/>
              <a:t>&amp; </a:t>
            </a:r>
            <a:r>
              <a:rPr lang="en-US" dirty="0" smtClean="0"/>
              <a:t>parallelism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big </a:t>
            </a:r>
            <a:r>
              <a:rPr lang="en-US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2139278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Shallow vs. Deep Learning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1751249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Most AI has been shallow </a:t>
            </a:r>
            <a:r>
              <a:rPr lang="en-US" dirty="0" smtClean="0"/>
              <a:t>architectures: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1-3 </a:t>
            </a:r>
            <a:r>
              <a:rPr lang="en-US" dirty="0"/>
              <a:t>layers of transformation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Deep architectures just do </a:t>
            </a:r>
            <a:r>
              <a:rPr lang="en-US" dirty="0" smtClean="0"/>
              <a:t>more: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4-7 layers (or more) </a:t>
            </a:r>
            <a:r>
              <a:rPr lang="en-US" dirty="0"/>
              <a:t>of </a:t>
            </a:r>
            <a:r>
              <a:rPr lang="en-US" dirty="0" smtClean="0"/>
              <a:t>transformation</a:t>
            </a:r>
          </a:p>
          <a:p>
            <a:pPr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Deep is also a comparative term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69" y="3734192"/>
            <a:ext cx="3152632" cy="2814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693" y="3103770"/>
            <a:ext cx="2436900" cy="344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8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Depth Comparisons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171" y="1605033"/>
            <a:ext cx="8228763" cy="2623795"/>
          </a:xfrm>
        </p:spPr>
        <p:txBody>
          <a:bodyPr/>
          <a:lstStyle/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/>
              <a:t>Different algorithms have depths in </a:t>
            </a:r>
            <a:r>
              <a:rPr lang="en-US" dirty="0" smtClean="0"/>
              <a:t>transformations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HMM</a:t>
            </a:r>
            <a:r>
              <a:rPr lang="en-US" dirty="0"/>
              <a:t>: </a:t>
            </a:r>
            <a:r>
              <a:rPr lang="en-US" dirty="0" smtClean="0"/>
              <a:t>2-3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Neural </a:t>
            </a:r>
            <a:r>
              <a:rPr lang="en-US" dirty="0"/>
              <a:t>Nets: </a:t>
            </a:r>
            <a:r>
              <a:rPr lang="en-US" dirty="0" smtClean="0"/>
              <a:t>2-3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Naive </a:t>
            </a:r>
            <a:r>
              <a:rPr lang="en-US" dirty="0"/>
              <a:t>Bayes: </a:t>
            </a:r>
            <a:r>
              <a:rPr lang="en-US" dirty="0" smtClean="0"/>
              <a:t>2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SVM</a:t>
            </a:r>
            <a:r>
              <a:rPr lang="en-US" dirty="0"/>
              <a:t>: </a:t>
            </a:r>
            <a:r>
              <a:rPr lang="en-US" dirty="0" smtClean="0"/>
              <a:t>3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Ensembles</a:t>
            </a:r>
            <a:r>
              <a:rPr lang="en-US" dirty="0"/>
              <a:t>: &lt;past level&gt;++</a:t>
            </a:r>
          </a:p>
          <a:p>
            <a:pPr lvl="0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err="1"/>
              <a:t>Bengio's</a:t>
            </a:r>
            <a:r>
              <a:rPr lang="en-US" dirty="0"/>
              <a:t> work shows more depth is </a:t>
            </a:r>
            <a:r>
              <a:rPr lang="en-US" dirty="0" smtClean="0"/>
              <a:t>beneficial</a:t>
            </a:r>
          </a:p>
          <a:p>
            <a:pPr lvl="1">
              <a:buClr>
                <a:srgbClr val="FFCC99"/>
              </a:buClr>
              <a:buSzPct val="45000"/>
              <a:buFont typeface="StarSymbol"/>
              <a:buChar char="●"/>
            </a:pPr>
            <a:r>
              <a:rPr lang="en-US" dirty="0" smtClean="0"/>
              <a:t>(If </a:t>
            </a:r>
            <a:r>
              <a:rPr lang="en-US" dirty="0"/>
              <a:t>you can train it </a:t>
            </a:r>
            <a:r>
              <a:rPr lang="en-US" dirty="0" smtClean="0"/>
              <a:t>properly)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700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Depths of Deep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9489" y="5447887"/>
            <a:ext cx="5094040" cy="495369"/>
          </a:xfrm>
          <a:prstGeom prst="rect">
            <a:avLst/>
          </a:prstGeom>
          <a:noFill/>
          <a:ln>
            <a:noFill/>
          </a:ln>
        </p:spPr>
        <p:txBody>
          <a:bodyPr vert="horz" wrap="none" lIns="81638" tIns="40819" rIns="81638" bIns="40819" anchorCtr="0" compatLnSpc="0">
            <a:spAutoFit/>
          </a:bodyPr>
          <a:lstStyle/>
          <a:p>
            <a:pPr hangingPunct="0">
              <a:spcBef>
                <a:spcPts val="0"/>
              </a:spcBef>
              <a:spcAft>
                <a:spcPts val="0"/>
              </a:spcAft>
              <a:defRPr sz="2800"/>
            </a:pPr>
            <a:r>
              <a:rPr lang="en-US" dirty="0">
                <a:solidFill>
                  <a:schemeClr val="bg2"/>
                </a:solidFill>
              </a:rPr>
              <a:t>Convolutional Neural Networks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82" y="1429332"/>
            <a:ext cx="7315200" cy="374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608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en-US"/>
              <a:t>Feature Extraction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319041" y="1352521"/>
            <a:ext cx="6095520" cy="4628960"/>
          </a:xfrm>
        </p:spPr>
        <p:txBody>
          <a:bodyPr/>
          <a:lstStyle/>
          <a:p>
            <a:pPr>
              <a:buClr>
                <a:srgbClr val="FFCC99"/>
              </a:buClr>
              <a:buSzPct val="45000"/>
            </a:pPr>
            <a:r>
              <a:rPr lang="en-US" dirty="0"/>
              <a:t>Hinton's work centers around not needing to find good features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He argues that once you have the right features from the data, the algorithm you pick is relatively </a:t>
            </a:r>
            <a:r>
              <a:rPr lang="en-US" dirty="0" smtClean="0"/>
              <a:t>unimportant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The normal process is very intuitive and requires significant hands on work by AI developers</a:t>
            </a:r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 smtClean="0"/>
              <a:t>Other approaches try to automatically determine the “best” features before passing them to the classifier, but often at a significant computational cost</a:t>
            </a:r>
            <a:endParaRPr lang="en-US" dirty="0"/>
          </a:p>
          <a:p>
            <a:pPr marL="285750" lvl="1" indent="-285750">
              <a:spcBef>
                <a:spcPts val="0"/>
              </a:spcBef>
              <a:spcAft>
                <a:spcPts val="1285"/>
              </a:spcAft>
              <a:buClr>
                <a:srgbClr val="FFCC99"/>
              </a:buClr>
              <a:buSzPct val="75000"/>
            </a:pPr>
            <a:r>
              <a:rPr lang="en-US" dirty="0"/>
              <a:t>The goal is then to find algorithms (both training and architecturally) to not </a:t>
            </a:r>
            <a:r>
              <a:rPr lang="en-US" dirty="0" smtClean="0"/>
              <a:t>explicitly do </a:t>
            </a:r>
            <a:r>
              <a:rPr lang="en-US" dirty="0"/>
              <a:t>that feature discovery </a:t>
            </a:r>
            <a:r>
              <a:rPr lang="en-US" dirty="0" smtClean="0"/>
              <a:t>work, but to build a system directly from the data itself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168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brand 2014">
      <a:dk1>
        <a:srgbClr val="000000"/>
      </a:dk1>
      <a:lt1>
        <a:srgbClr val="FFFFFF"/>
      </a:lt1>
      <a:dk2>
        <a:srgbClr val="B67233"/>
      </a:dk2>
      <a:lt2>
        <a:srgbClr val="EDDCCC"/>
      </a:lt2>
      <a:accent1>
        <a:srgbClr val="981E32"/>
      </a:accent1>
      <a:accent2>
        <a:srgbClr val="5E6A71"/>
      </a:accent2>
      <a:accent3>
        <a:srgbClr val="C60C30"/>
      </a:accent3>
      <a:accent4>
        <a:srgbClr val="C69214"/>
      </a:accent4>
      <a:accent5>
        <a:srgbClr val="4F868E"/>
      </a:accent5>
      <a:accent6>
        <a:srgbClr val="8F7E35"/>
      </a:accent6>
      <a:hlink>
        <a:srgbClr val="C60C30"/>
      </a:hlink>
      <a:folHlink>
        <a:srgbClr val="5E6A7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0033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A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9999"/>
        </a:dk2>
        <a:lt2>
          <a:srgbClr val="FFFFFF"/>
        </a:lt2>
        <a:accent1>
          <a:srgbClr val="CC0033"/>
        </a:accent1>
        <a:accent2>
          <a:srgbClr val="000099"/>
        </a:accent2>
        <a:accent3>
          <a:srgbClr val="AACACA"/>
        </a:accent3>
        <a:accent4>
          <a:srgbClr val="DADADA"/>
        </a:accent4>
        <a:accent5>
          <a:srgbClr val="E2AAAD"/>
        </a:accent5>
        <a:accent6>
          <a:srgbClr val="00008A"/>
        </a:accent6>
        <a:hlink>
          <a:srgbClr val="009999"/>
        </a:hlink>
        <a:folHlink>
          <a:srgbClr val="33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3482</TotalTime>
  <Words>1596</Words>
  <Application>Microsoft Office PowerPoint</Application>
  <PresentationFormat>On-screen Show (4:3)</PresentationFormat>
  <Paragraphs>289</Paragraphs>
  <Slides>42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Albany</vt:lpstr>
      <vt:lpstr>Arial</vt:lpstr>
      <vt:lpstr>Droid Sans</vt:lpstr>
      <vt:lpstr>FreeSans</vt:lpstr>
      <vt:lpstr>Lucida Sans</vt:lpstr>
      <vt:lpstr>StarSymbol</vt:lpstr>
      <vt:lpstr>Tahoma</vt:lpstr>
      <vt:lpstr>Times New Roman</vt:lpstr>
      <vt:lpstr>Wingdings</vt:lpstr>
      <vt:lpstr>Default Design</vt:lpstr>
      <vt:lpstr>Deep Learning – An Introduction</vt:lpstr>
      <vt:lpstr>What is Deep Learning?</vt:lpstr>
      <vt:lpstr>Motivations for Deep Learning</vt:lpstr>
      <vt:lpstr>Why Deep Learning?</vt:lpstr>
      <vt:lpstr>More of Why</vt:lpstr>
      <vt:lpstr>Shallow vs. Deep Learning</vt:lpstr>
      <vt:lpstr>Depth Comparisons</vt:lpstr>
      <vt:lpstr>Depths of Deep Learning</vt:lpstr>
      <vt:lpstr>Feature Extraction</vt:lpstr>
      <vt:lpstr>The Vanishing Gradient Problem</vt:lpstr>
      <vt:lpstr>Deep Network Training</vt:lpstr>
      <vt:lpstr>Deep Belief Networks (DBNs)</vt:lpstr>
      <vt:lpstr>DBN Greedy training</vt:lpstr>
      <vt:lpstr>DBN Greedy training</vt:lpstr>
      <vt:lpstr>DBN Greedy training</vt:lpstr>
      <vt:lpstr>Why greedy training works?</vt:lpstr>
      <vt:lpstr>Summary of Predictive Sparse Coding (Supervised Deep Nets)</vt:lpstr>
      <vt:lpstr>Hierarchical Learning</vt:lpstr>
      <vt:lpstr>Deep Boltzmann Machines</vt:lpstr>
      <vt:lpstr>Deep Boltzmann Machines</vt:lpstr>
      <vt:lpstr>Examples of Success: Handwriting Classifier</vt:lpstr>
      <vt:lpstr>Experiments </vt:lpstr>
      <vt:lpstr>Deep Autoencoder Architecture</vt:lpstr>
      <vt:lpstr>PCA vs. DBN Autoencoder on Texts</vt:lpstr>
      <vt:lpstr>Denoising Autoencoder</vt:lpstr>
      <vt:lpstr>Denoising An Image</vt:lpstr>
      <vt:lpstr>Why Google Wanted This</vt:lpstr>
      <vt:lpstr>Convolutional Neural Networks</vt:lpstr>
      <vt:lpstr>An Alternative Architecture: NuPIC</vt:lpstr>
      <vt:lpstr>NuPic Internals: HTM</vt:lpstr>
      <vt:lpstr>NuPIC Advantages</vt:lpstr>
      <vt:lpstr>An Overlooked Approach: NEAT</vt:lpstr>
      <vt:lpstr>NEAT In Operation</vt:lpstr>
      <vt:lpstr>Dropout Training</vt:lpstr>
      <vt:lpstr>What is the Major Contribution of Deep Learning so far (IMO)?</vt:lpstr>
      <vt:lpstr>What is the Major Contribution of Deep Learning so far (IMO)?</vt:lpstr>
      <vt:lpstr>DeepMind Startup News</vt:lpstr>
      <vt:lpstr>Other Deep Learning Startups</vt:lpstr>
      <vt:lpstr>Summary</vt:lpstr>
      <vt:lpstr>*THE* Resource</vt:lpstr>
      <vt:lpstr>PowerPoint Presentation</vt:lpstr>
      <vt:lpstr>PowerPoint Presentation</vt:lpstr>
    </vt:vector>
  </TitlesOfParts>
  <Company>Washington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Marketing</dc:creator>
  <cp:lastModifiedBy>Aaron S. Crandal</cp:lastModifiedBy>
  <cp:revision>382</cp:revision>
  <cp:lastPrinted>2014-04-22T16:43:06Z</cp:lastPrinted>
  <dcterms:created xsi:type="dcterms:W3CDTF">2001-10-04T20:08:10Z</dcterms:created>
  <dcterms:modified xsi:type="dcterms:W3CDTF">2015-01-20T07:16:49Z</dcterms:modified>
</cp:coreProperties>
</file>