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61" r:id="rId4"/>
    <p:sldId id="262" r:id="rId5"/>
    <p:sldId id="263" r:id="rId6"/>
    <p:sldId id="264" r:id="rId7"/>
    <p:sldId id="265" r:id="rId8"/>
    <p:sldId id="273" r:id="rId9"/>
    <p:sldId id="258" r:id="rId10"/>
    <p:sldId id="282" r:id="rId11"/>
    <p:sldId id="274" r:id="rId12"/>
    <p:sldId id="281" r:id="rId13"/>
    <p:sldId id="260" r:id="rId14"/>
    <p:sldId id="275" r:id="rId15"/>
    <p:sldId id="259" r:id="rId16"/>
    <p:sldId id="276" r:id="rId17"/>
    <p:sldId id="267" r:id="rId18"/>
    <p:sldId id="268" r:id="rId19"/>
    <p:sldId id="269" r:id="rId20"/>
    <p:sldId id="277" r:id="rId21"/>
    <p:sldId id="278" r:id="rId22"/>
    <p:sldId id="270" r:id="rId23"/>
    <p:sldId id="279" r:id="rId24"/>
    <p:sldId id="271" r:id="rId25"/>
    <p:sldId id="280" r:id="rId26"/>
    <p:sldId id="27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0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FA376-9A08-6648-AF69-13E4D4D36DC9}" type="datetimeFigureOut">
              <a:rPr lang="en-US" smtClean="0"/>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30300C-D268-A740-BF38-0112D69D3DE6}" type="slidenum">
              <a:rPr lang="en-US" smtClean="0"/>
              <a:t>‹#›</a:t>
            </a:fld>
            <a:endParaRPr lang="en-US"/>
          </a:p>
        </p:txBody>
      </p:sp>
    </p:spTree>
    <p:extLst>
      <p:ext uri="{BB962C8B-B14F-4D97-AF65-F5344CB8AC3E}">
        <p14:creationId xmlns:p14="http://schemas.microsoft.com/office/powerpoint/2010/main" val="16016366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19</a:t>
            </a:fld>
            <a:endParaRPr lang="en-US"/>
          </a:p>
        </p:txBody>
      </p:sp>
    </p:spTree>
    <p:extLst>
      <p:ext uri="{BB962C8B-B14F-4D97-AF65-F5344CB8AC3E}">
        <p14:creationId xmlns:p14="http://schemas.microsoft.com/office/powerpoint/2010/main" val="115991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20</a:t>
            </a:fld>
            <a:endParaRPr lang="en-US"/>
          </a:p>
        </p:txBody>
      </p:sp>
    </p:spTree>
    <p:extLst>
      <p:ext uri="{BB962C8B-B14F-4D97-AF65-F5344CB8AC3E}">
        <p14:creationId xmlns:p14="http://schemas.microsoft.com/office/powerpoint/2010/main" val="115991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Dyna</a:t>
            </a:r>
            <a:r>
              <a:rPr lang="en-US" dirty="0" smtClean="0"/>
              <a:t>-Q+: r + \kappa \</a:t>
            </a:r>
            <a:r>
              <a:rPr lang="en-US" dirty="0" err="1" smtClean="0"/>
              <a:t>sqrt</a:t>
            </a:r>
            <a:r>
              <a:rPr lang="en-US" baseline="0" dirty="0" smtClean="0"/>
              <a:t> n (can encourage planning to get over to untried states)</a:t>
            </a:r>
            <a:endParaRPr lang="en-US" dirty="0"/>
          </a:p>
        </p:txBody>
      </p:sp>
      <p:sp>
        <p:nvSpPr>
          <p:cNvPr id="4" name="Slide Number Placeholder 3"/>
          <p:cNvSpPr>
            <a:spLocks noGrp="1"/>
          </p:cNvSpPr>
          <p:nvPr>
            <p:ph type="sldNum" sz="quarter" idx="10"/>
          </p:nvPr>
        </p:nvSpPr>
        <p:spPr/>
        <p:txBody>
          <a:bodyPr/>
          <a:lstStyle/>
          <a:p>
            <a:fld id="{4C30300C-D268-A740-BF38-0112D69D3DE6}" type="slidenum">
              <a:rPr lang="en-US" smtClean="0"/>
              <a:t>21</a:t>
            </a:fld>
            <a:endParaRPr lang="en-US"/>
          </a:p>
        </p:txBody>
      </p:sp>
    </p:spTree>
    <p:extLst>
      <p:ext uri="{BB962C8B-B14F-4D97-AF65-F5344CB8AC3E}">
        <p14:creationId xmlns:p14="http://schemas.microsoft.com/office/powerpoint/2010/main" val="115991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6310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52795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01641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5765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0D3065D-A69E-5540-84EE-1571D36D5C70}" type="datetimeFigureOut">
              <a:rPr lang="en-US" smtClean="0"/>
              <a:pPr/>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27882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0D3065D-A69E-5540-84EE-1571D36D5C70}" type="datetimeFigureOut">
              <a:rPr lang="en-US" smtClean="0"/>
              <a:pPr/>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49930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20D3065D-A69E-5540-84EE-1571D36D5C70}" type="datetimeFigureOut">
              <a:rPr lang="en-US" smtClean="0"/>
              <a:pPr/>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69320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20D3065D-A69E-5540-84EE-1571D36D5C70}" type="datetimeFigureOut">
              <a:rPr lang="en-US" smtClean="0"/>
              <a:pPr/>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35568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065D-A69E-5540-84EE-1571D36D5C70}" type="datetimeFigureOut">
              <a:rPr lang="en-US" smtClean="0"/>
              <a:pPr/>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6643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99755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83474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3065D-A69E-5540-84EE-1571D36D5C70}" type="datetimeFigureOut">
              <a:rPr lang="en-US" smtClean="0"/>
              <a:pPr/>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1BA5B-BBD9-C24F-B142-A8105C8FD4EC}" type="slidenum">
              <a:rPr lang="en-US" smtClean="0"/>
              <a:pPr/>
              <a:t>‹#›</a:t>
            </a:fld>
            <a:endParaRPr lang="en-US"/>
          </a:p>
        </p:txBody>
      </p:sp>
    </p:spTree>
    <p:extLst>
      <p:ext uri="{BB962C8B-B14F-4D97-AF65-F5344CB8AC3E}">
        <p14:creationId xmlns:p14="http://schemas.microsoft.com/office/powerpoint/2010/main" val="14510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cheezburger.com/5864524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ncompleteideas.net/rlai.cs.ualberta.ca/RLAI/RLtoolkit/tilecoding.html" TargetMode="External"/><Relationship Id="rId3" Type="http://schemas.openxmlformats.org/officeDocument/2006/relationships/hyperlink" Target="http://incompleteideas.net/rlai.cs.ualberta.ca/RLAI/RLtoolkit/tile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a:hlinkClick r:id="rId2"/>
              </a:rPr>
              <a:t>http://cheezburger.com/</a:t>
            </a:r>
            <a:r>
              <a:rPr lang="en-US" dirty="0" smtClean="0">
                <a:hlinkClick r:id="rId2"/>
              </a:rPr>
              <a:t>58645249</a:t>
            </a:r>
            <a:endParaRPr lang="en-US" dirty="0" smtClean="0"/>
          </a:p>
          <a:p>
            <a:endParaRPr lang="en-US" dirty="0"/>
          </a:p>
        </p:txBody>
      </p:sp>
    </p:spTree>
    <p:extLst>
      <p:ext uri="{BB962C8B-B14F-4D97-AF65-F5344CB8AC3E}">
        <p14:creationId xmlns:p14="http://schemas.microsoft.com/office/powerpoint/2010/main" val="34774778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book says “The unified view we present in this chapter is that all state-space planning methods share a common structure“ and the “common structure means that many ideas and algorithms can be transferred between planning and learning”. Can I get more detailed examples of applications support this argument? </a:t>
            </a:r>
          </a:p>
          <a:p>
            <a:endParaRPr lang="en-US" dirty="0"/>
          </a:p>
        </p:txBody>
      </p:sp>
    </p:spTree>
    <p:extLst>
      <p:ext uri="{BB962C8B-B14F-4D97-AF65-F5344CB8AC3E}">
        <p14:creationId xmlns:p14="http://schemas.microsoft.com/office/powerpoint/2010/main" val="31199319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smtClean="0">
                <a:solidFill>
                  <a:srgbClr val="0000FF"/>
                </a:solidFill>
              </a:rPr>
              <a:t>model </a:t>
            </a:r>
            <a:r>
              <a:rPr lang="en-US" dirty="0" smtClean="0"/>
              <a:t>lets the agent predict how the environment responds to its actions</a:t>
            </a:r>
          </a:p>
          <a:p>
            <a:r>
              <a:rPr lang="en-US" dirty="0" smtClean="0">
                <a:solidFill>
                  <a:srgbClr val="0000FF"/>
                </a:solidFill>
              </a:rPr>
              <a:t>Distribution model</a:t>
            </a:r>
            <a:r>
              <a:rPr lang="en-US" dirty="0" smtClean="0"/>
              <a:t>: description of all possibilities and their probabilities</a:t>
            </a:r>
          </a:p>
          <a:p>
            <a:pPr lvl="1"/>
            <a:r>
              <a:rPr lang="en-US" dirty="0" smtClean="0"/>
              <a:t>p(s’, r | s, a) for all s, a, s’, r</a:t>
            </a:r>
          </a:p>
          <a:p>
            <a:r>
              <a:rPr lang="en-US" dirty="0" smtClean="0">
                <a:solidFill>
                  <a:srgbClr val="0000FF"/>
                </a:solidFill>
              </a:rPr>
              <a:t>Sample model</a:t>
            </a:r>
            <a:r>
              <a:rPr lang="en-US" dirty="0" smtClean="0"/>
              <a:t>, aka simulation model</a:t>
            </a:r>
          </a:p>
          <a:p>
            <a:pPr lvl="1"/>
            <a:r>
              <a:rPr lang="en-US" dirty="0" smtClean="0"/>
              <a:t>Produces sample experiences for given </a:t>
            </a:r>
            <a:r>
              <a:rPr lang="en-US" dirty="0" err="1" smtClean="0"/>
              <a:t>s,a</a:t>
            </a:r>
            <a:endParaRPr lang="en-US" dirty="0" smtClean="0"/>
          </a:p>
          <a:p>
            <a:pPr lvl="1"/>
            <a:r>
              <a:rPr lang="en-US" dirty="0" smtClean="0"/>
              <a:t>Allows reset / exploring starts</a:t>
            </a:r>
          </a:p>
          <a:p>
            <a:pPr lvl="1"/>
            <a:r>
              <a:rPr lang="en-US" dirty="0" smtClean="0"/>
              <a:t>Often easier to obtain</a:t>
            </a:r>
            <a:endParaRPr lang="en-US" dirty="0"/>
          </a:p>
        </p:txBody>
      </p:sp>
    </p:spTree>
    <p:extLst>
      <p:ext uri="{BB962C8B-B14F-4D97-AF65-F5344CB8AC3E}">
        <p14:creationId xmlns:p14="http://schemas.microsoft.com/office/powerpoint/2010/main" val="26957540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lstStyle/>
          <a:p>
            <a:r>
              <a:rPr lang="en-US" dirty="0" smtClean="0">
                <a:solidFill>
                  <a:srgbClr val="FF0000"/>
                </a:solidFill>
              </a:rPr>
              <a:t>How would we learn to estimate them?</a:t>
            </a:r>
          </a:p>
          <a:p>
            <a:endParaRPr lang="en-US" dirty="0"/>
          </a:p>
          <a:p>
            <a:r>
              <a:rPr lang="en-US" dirty="0" smtClean="0"/>
              <a:t>Discrete state space</a:t>
            </a:r>
          </a:p>
          <a:p>
            <a:r>
              <a:rPr lang="en-US" dirty="0" smtClean="0"/>
              <a:t>Continuous state space</a:t>
            </a:r>
            <a:endParaRPr lang="en-US" dirty="0"/>
          </a:p>
        </p:txBody>
      </p:sp>
    </p:spTree>
    <p:extLst>
      <p:ext uri="{BB962C8B-B14F-4D97-AF65-F5344CB8AC3E}">
        <p14:creationId xmlns:p14="http://schemas.microsoft.com/office/powerpoint/2010/main" val="38434158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lstStyle/>
          <a:p>
            <a:r>
              <a:rPr lang="en-US" dirty="0" smtClean="0"/>
              <a:t>State space planning: search of state space</a:t>
            </a:r>
          </a:p>
          <a:p>
            <a:r>
              <a:rPr lang="en-US" dirty="0" smtClean="0"/>
              <a:t>Plan-space planning: search of plans</a:t>
            </a:r>
          </a:p>
          <a:p>
            <a:pPr lvl="1"/>
            <a:r>
              <a:rPr lang="en-US" dirty="0" smtClean="0"/>
              <a:t>Genetic Algorithms</a:t>
            </a:r>
          </a:p>
          <a:p>
            <a:pPr lvl="1"/>
            <a:r>
              <a:rPr lang="en-US" dirty="0" smtClean="0"/>
              <a:t>Partial-order planning</a:t>
            </a:r>
          </a:p>
          <a:p>
            <a:pPr lvl="1"/>
            <a:endParaRPr lang="en-US" dirty="0"/>
          </a:p>
          <a:p>
            <a:r>
              <a:rPr lang="en-US" dirty="0" smtClean="0"/>
              <a:t>Dynamic programming: have a model</a:t>
            </a:r>
          </a:p>
          <a:p>
            <a:r>
              <a:rPr lang="en-US" dirty="0" smtClean="0"/>
              <a:t>Model-based RL (aka Model-learning RL) : </a:t>
            </a:r>
            <a:r>
              <a:rPr lang="en-US" dirty="0" smtClean="0">
                <a:solidFill>
                  <a:srgbClr val="FF0000"/>
                </a:solidFill>
              </a:rPr>
              <a:t>learn</a:t>
            </a:r>
            <a:r>
              <a:rPr lang="en-US" dirty="0" smtClean="0"/>
              <a:t> a model</a:t>
            </a:r>
            <a:endParaRPr lang="en-US" dirty="0"/>
          </a:p>
        </p:txBody>
      </p:sp>
    </p:spTree>
    <p:extLst>
      <p:ext uri="{BB962C8B-B14F-4D97-AF65-F5344CB8AC3E}">
        <p14:creationId xmlns:p14="http://schemas.microsoft.com/office/powerpoint/2010/main" val="20497382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89" y="274638"/>
            <a:ext cx="8605595" cy="1143000"/>
          </a:xfrm>
        </p:spPr>
        <p:txBody>
          <a:bodyPr>
            <a:noAutofit/>
          </a:bodyPr>
          <a:lstStyle/>
          <a:p>
            <a:r>
              <a:rPr lang="en-US" sz="3600" dirty="0" smtClean="0"/>
              <a:t>Random-sample on-step tabular Q-planning</a:t>
            </a:r>
            <a:endParaRPr lang="en-US" sz="3600" dirty="0"/>
          </a:p>
        </p:txBody>
      </p:sp>
      <p:pic>
        <p:nvPicPr>
          <p:cNvPr id="4" name="Picture 3"/>
          <p:cNvPicPr>
            <a:picLocks noChangeAspect="1"/>
          </p:cNvPicPr>
          <p:nvPr/>
        </p:nvPicPr>
        <p:blipFill>
          <a:blip r:embed="rId2"/>
          <a:stretch>
            <a:fillRect/>
          </a:stretch>
        </p:blipFill>
        <p:spPr>
          <a:xfrm>
            <a:off x="990600" y="2425700"/>
            <a:ext cx="7162800" cy="1993900"/>
          </a:xfrm>
          <a:prstGeom prst="rect">
            <a:avLst/>
          </a:prstGeom>
        </p:spPr>
      </p:pic>
    </p:spTree>
    <p:extLst>
      <p:ext uri="{BB962C8B-B14F-4D97-AF65-F5344CB8AC3E}">
        <p14:creationId xmlns:p14="http://schemas.microsoft.com/office/powerpoint/2010/main" val="506645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02" y="52624"/>
            <a:ext cx="5191055" cy="1143000"/>
          </a:xfrm>
        </p:spPr>
        <p:txBody>
          <a:bodyPr/>
          <a:lstStyle/>
          <a:p>
            <a:r>
              <a:rPr lang="en-US" dirty="0" err="1" smtClean="0"/>
              <a:t>Dyna</a:t>
            </a:r>
            <a:endParaRPr lang="en-US" dirty="0"/>
          </a:p>
        </p:txBody>
      </p:sp>
      <p:sp>
        <p:nvSpPr>
          <p:cNvPr id="3" name="Content Placeholder 2"/>
          <p:cNvSpPr>
            <a:spLocks noGrp="1"/>
          </p:cNvSpPr>
          <p:nvPr>
            <p:ph idx="1"/>
          </p:nvPr>
        </p:nvSpPr>
        <p:spPr>
          <a:xfrm>
            <a:off x="5044353" y="889756"/>
            <a:ext cx="4099647" cy="4525963"/>
          </a:xfrm>
        </p:spPr>
        <p:txBody>
          <a:bodyPr/>
          <a:lstStyle/>
          <a:p>
            <a:r>
              <a:rPr lang="en-US" dirty="0" smtClean="0"/>
              <a:t> Search Control</a:t>
            </a:r>
          </a:p>
          <a:p>
            <a:pPr lvl="1"/>
            <a:r>
              <a:rPr lang="en-US" dirty="0" smtClean="0"/>
              <a:t>Direct simulated </a:t>
            </a:r>
            <a:r>
              <a:rPr lang="en-US" dirty="0" smtClean="0"/>
              <a:t>experience</a:t>
            </a:r>
          </a:p>
          <a:p>
            <a:r>
              <a:rPr lang="en-US" dirty="0" smtClean="0"/>
              <a:t>Planning, acting, model learning, direct RL in parallel!</a:t>
            </a:r>
            <a:r>
              <a:rPr lang="en-US" dirty="0" smtClean="0"/>
              <a:t> </a:t>
            </a:r>
            <a:endParaRPr lang="en-US" dirty="0"/>
          </a:p>
        </p:txBody>
      </p:sp>
      <p:pic>
        <p:nvPicPr>
          <p:cNvPr id="4" name="Picture 3" descr="figtmp6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65" y="2314364"/>
            <a:ext cx="4934888" cy="3712696"/>
          </a:xfrm>
          <a:prstGeom prst="rect">
            <a:avLst/>
          </a:prstGeom>
        </p:spPr>
      </p:pic>
      <p:pic>
        <p:nvPicPr>
          <p:cNvPr id="5" name="Picture 4" descr="figtmp6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505" y="4671164"/>
            <a:ext cx="2353162" cy="1717172"/>
          </a:xfrm>
          <a:prstGeom prst="rect">
            <a:avLst/>
          </a:prstGeom>
        </p:spPr>
      </p:pic>
    </p:spTree>
    <p:extLst>
      <p:ext uri="{BB962C8B-B14F-4D97-AF65-F5344CB8AC3E}">
        <p14:creationId xmlns:p14="http://schemas.microsoft.com/office/powerpoint/2010/main" val="7709415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Dyna</a:t>
            </a:r>
            <a:r>
              <a:rPr lang="en-US" dirty="0" smtClean="0"/>
              <a:t>-Q</a:t>
            </a:r>
            <a:endParaRPr lang="en-US" dirty="0"/>
          </a:p>
        </p:txBody>
      </p:sp>
      <p:pic>
        <p:nvPicPr>
          <p:cNvPr id="4" name="Picture 3"/>
          <p:cNvPicPr>
            <a:picLocks noChangeAspect="1"/>
          </p:cNvPicPr>
          <p:nvPr/>
        </p:nvPicPr>
        <p:blipFill>
          <a:blip r:embed="rId2"/>
          <a:stretch>
            <a:fillRect/>
          </a:stretch>
        </p:blipFill>
        <p:spPr>
          <a:xfrm>
            <a:off x="0" y="1473200"/>
            <a:ext cx="9144000" cy="3888188"/>
          </a:xfrm>
          <a:prstGeom prst="rect">
            <a:avLst/>
          </a:prstGeom>
        </p:spPr>
      </p:pic>
    </p:spTree>
    <p:extLst>
      <p:ext uri="{BB962C8B-B14F-4D97-AF65-F5344CB8AC3E}">
        <p14:creationId xmlns:p14="http://schemas.microsoft.com/office/powerpoint/2010/main" val="16858397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Collect Data</a:t>
            </a:r>
          </a:p>
          <a:p>
            <a:r>
              <a:rPr lang="en-US" dirty="0" smtClean="0"/>
              <a:t>Generate Model</a:t>
            </a:r>
          </a:p>
          <a:p>
            <a:r>
              <a:rPr lang="en-US" dirty="0" smtClean="0"/>
              <a:t>Plan over model</a:t>
            </a:r>
          </a:p>
          <a:p>
            <a:pPr marL="0" indent="0">
              <a:buNone/>
            </a:pPr>
            <a:r>
              <a:rPr lang="en-US" dirty="0"/>
              <a:t>	</a:t>
            </a:r>
            <a:r>
              <a:rPr lang="en-US" dirty="0" smtClean="0"/>
              <a:t>…</a:t>
            </a:r>
          </a:p>
          <a:p>
            <a:r>
              <a:rPr lang="en-US" dirty="0" smtClean="0"/>
              <a:t>Profit!</a:t>
            </a:r>
            <a:endParaRPr lang="en-US" dirty="0"/>
          </a:p>
        </p:txBody>
      </p:sp>
    </p:spTree>
    <p:extLst>
      <p:ext uri="{BB962C8B-B14F-4D97-AF65-F5344CB8AC3E}">
        <p14:creationId xmlns:p14="http://schemas.microsoft.com/office/powerpoint/2010/main" val="23714583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1969779"/>
          </a:xfrm>
        </p:spPr>
        <p:txBody>
          <a:bodyPr>
            <a:normAutofit fontScale="70000" lnSpcReduction="20000"/>
          </a:bodyPr>
          <a:lstStyle/>
          <a:p>
            <a:pPr marL="0" indent="0">
              <a:buNone/>
            </a:pPr>
            <a:r>
              <a:rPr lang="en-US" dirty="0"/>
              <a:t>Without </a:t>
            </a:r>
            <a:r>
              <a:rPr lang="en-US" dirty="0" smtClean="0"/>
              <a:t>planning: </a:t>
            </a:r>
            <a:r>
              <a:rPr lang="en-US" dirty="0"/>
              <a:t>each episode adds only one additional step to the policy, and so only one step (the last) has been learned so far. </a:t>
            </a:r>
            <a:endParaRPr lang="en-US" dirty="0" smtClean="0"/>
          </a:p>
          <a:p>
            <a:pPr marL="0" indent="0">
              <a:buNone/>
            </a:pPr>
            <a:r>
              <a:rPr lang="en-US" dirty="0" smtClean="0"/>
              <a:t>With planning: only </a:t>
            </a:r>
            <a:r>
              <a:rPr lang="en-US" dirty="0"/>
              <a:t>one step is learned during the first episode, but here during the second episode an extensive policy has been developed that by the episode's end will reach almost back to the start state. </a:t>
            </a:r>
          </a:p>
          <a:p>
            <a:endParaRPr lang="en-US" dirty="0"/>
          </a:p>
        </p:txBody>
      </p:sp>
      <p:pic>
        <p:nvPicPr>
          <p:cNvPr id="6" name="Picture 5"/>
          <p:cNvPicPr>
            <a:picLocks noChangeAspect="1"/>
          </p:cNvPicPr>
          <p:nvPr/>
        </p:nvPicPr>
        <p:blipFill>
          <a:blip r:embed="rId2"/>
          <a:stretch>
            <a:fillRect/>
          </a:stretch>
        </p:blipFill>
        <p:spPr>
          <a:xfrm>
            <a:off x="0" y="3428721"/>
            <a:ext cx="9144000" cy="3225243"/>
          </a:xfrm>
          <a:prstGeom prst="rect">
            <a:avLst/>
          </a:prstGeom>
        </p:spPr>
      </p:pic>
    </p:spTree>
    <p:extLst>
      <p:ext uri="{BB962C8B-B14F-4D97-AF65-F5344CB8AC3E}">
        <p14:creationId xmlns:p14="http://schemas.microsoft.com/office/powerpoint/2010/main" val="8960404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 (shaping reward) :</a:t>
            </a:r>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pic>
        <p:nvPicPr>
          <p:cNvPr id="6" name="Picture 5"/>
          <p:cNvPicPr>
            <a:picLocks noChangeAspect="1"/>
          </p:cNvPicPr>
          <p:nvPr/>
        </p:nvPicPr>
        <p:blipFill>
          <a:blip r:embed="rId5"/>
          <a:stretch>
            <a:fillRect/>
          </a:stretch>
        </p:blipFill>
        <p:spPr>
          <a:xfrm>
            <a:off x="3903033" y="607069"/>
            <a:ext cx="4041091" cy="769413"/>
          </a:xfrm>
          <a:prstGeom prst="rect">
            <a:avLst/>
          </a:prstGeom>
        </p:spPr>
      </p:pic>
    </p:spTree>
    <p:extLst>
      <p:ext uri="{BB962C8B-B14F-4D97-AF65-F5344CB8AC3E}">
        <p14:creationId xmlns:p14="http://schemas.microsoft.com/office/powerpoint/2010/main" val="25317325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Week</a:t>
            </a:r>
            <a:endParaRPr lang="en-US" dirty="0"/>
          </a:p>
        </p:txBody>
      </p:sp>
      <p:sp>
        <p:nvSpPr>
          <p:cNvPr id="3" name="Content Placeholder 2"/>
          <p:cNvSpPr>
            <a:spLocks noGrp="1"/>
          </p:cNvSpPr>
          <p:nvPr>
            <p:ph idx="1"/>
          </p:nvPr>
        </p:nvSpPr>
        <p:spPr/>
        <p:txBody>
          <a:bodyPr/>
          <a:lstStyle/>
          <a:p>
            <a:r>
              <a:rPr lang="en-US" dirty="0" smtClean="0"/>
              <a:t>Function Approximation</a:t>
            </a:r>
          </a:p>
          <a:p>
            <a:pPr lvl="1"/>
            <a:r>
              <a:rPr lang="en-US" dirty="0" smtClean="0"/>
              <a:t>Neural Networks</a:t>
            </a:r>
          </a:p>
          <a:p>
            <a:pPr lvl="1"/>
            <a:r>
              <a:rPr lang="en-US" dirty="0" smtClean="0"/>
              <a:t>Linear</a:t>
            </a:r>
          </a:p>
          <a:p>
            <a:pPr lvl="1"/>
            <a:r>
              <a:rPr lang="en-US" dirty="0" smtClean="0"/>
              <a:t>Tile Coding</a:t>
            </a:r>
          </a:p>
          <a:p>
            <a:pPr lvl="1"/>
            <a:endParaRPr lang="en-US" dirty="0"/>
          </a:p>
          <a:p>
            <a:r>
              <a:rPr lang="en-US" dirty="0" smtClean="0"/>
              <a:t>IFSA</a:t>
            </a:r>
          </a:p>
          <a:p>
            <a:pPr lvl="1"/>
            <a:endParaRPr lang="en-US" dirty="0"/>
          </a:p>
        </p:txBody>
      </p:sp>
    </p:spTree>
    <p:extLst>
      <p:ext uri="{BB962C8B-B14F-4D97-AF65-F5344CB8AC3E}">
        <p14:creationId xmlns:p14="http://schemas.microsoft.com/office/powerpoint/2010/main" val="34682893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a:t>
            </a:r>
          </a:p>
          <a:p>
            <a:r>
              <a:rPr lang="en-US" dirty="0" smtClean="0"/>
              <a:t>Why is </a:t>
            </a:r>
            <a:r>
              <a:rPr lang="en-US" dirty="0" err="1" smtClean="0"/>
              <a:t>Dyna</a:t>
            </a:r>
            <a:r>
              <a:rPr lang="en-US" dirty="0" smtClean="0"/>
              <a:t>-Q+ </a:t>
            </a:r>
            <a:r>
              <a:rPr lang="en-US" dirty="0" smtClean="0">
                <a:solidFill>
                  <a:srgbClr val="FF0000"/>
                </a:solidFill>
              </a:rPr>
              <a:t>much better on left</a:t>
            </a:r>
            <a:r>
              <a:rPr lang="en-US" dirty="0" smtClean="0"/>
              <a:t>, but only </a:t>
            </a:r>
            <a:r>
              <a:rPr lang="en-US" dirty="0" smtClean="0">
                <a:solidFill>
                  <a:srgbClr val="FF0000"/>
                </a:solidFill>
              </a:rPr>
              <a:t>slightly better on right</a:t>
            </a:r>
            <a:r>
              <a:rPr lang="en-US" dirty="0" smtClean="0"/>
              <a:t>?</a:t>
            </a:r>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spTree>
    <p:extLst>
      <p:ext uri="{BB962C8B-B14F-4D97-AF65-F5344CB8AC3E}">
        <p14:creationId xmlns:p14="http://schemas.microsoft.com/office/powerpoint/2010/main" val="12249465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030"/>
            <a:ext cx="8229600" cy="4525963"/>
          </a:xfrm>
        </p:spPr>
        <p:txBody>
          <a:bodyPr/>
          <a:lstStyle/>
          <a:p>
            <a:r>
              <a:rPr lang="en-US" dirty="0" err="1" smtClean="0"/>
              <a:t>Dyna</a:t>
            </a:r>
            <a:r>
              <a:rPr lang="en-US" dirty="0" smtClean="0"/>
              <a:t>-Q+ is </a:t>
            </a:r>
            <a:r>
              <a:rPr lang="en-US" dirty="0" err="1" smtClean="0"/>
              <a:t>Dyna</a:t>
            </a:r>
            <a:r>
              <a:rPr lang="en-US" dirty="0" smtClean="0"/>
              <a:t>-Q with exploration bonus</a:t>
            </a:r>
          </a:p>
          <a:p>
            <a:r>
              <a:rPr lang="en-US" dirty="0" smtClean="0"/>
              <a:t>Why is </a:t>
            </a:r>
            <a:r>
              <a:rPr lang="en-US" dirty="0" err="1" smtClean="0"/>
              <a:t>Dyna</a:t>
            </a:r>
            <a:r>
              <a:rPr lang="en-US" dirty="0" smtClean="0"/>
              <a:t>-Q+ </a:t>
            </a:r>
            <a:r>
              <a:rPr lang="en-US" dirty="0" smtClean="0">
                <a:solidFill>
                  <a:srgbClr val="FF0000"/>
                </a:solidFill>
              </a:rPr>
              <a:t>much better on left</a:t>
            </a:r>
            <a:r>
              <a:rPr lang="en-US" dirty="0" smtClean="0"/>
              <a:t>, but only </a:t>
            </a:r>
            <a:r>
              <a:rPr lang="en-US" dirty="0" smtClean="0">
                <a:solidFill>
                  <a:srgbClr val="FF0000"/>
                </a:solidFill>
              </a:rPr>
              <a:t>slightly better on right</a:t>
            </a:r>
            <a:r>
              <a:rPr lang="en-US" dirty="0" smtClean="0"/>
              <a:t>?</a:t>
            </a:r>
          </a:p>
          <a:p>
            <a:r>
              <a:rPr lang="en-US" dirty="0" smtClean="0"/>
              <a:t>Model is “optimistic”</a:t>
            </a:r>
          </a:p>
          <a:p>
            <a:pPr lvl="1"/>
            <a:r>
              <a:rPr lang="en-US" dirty="0" smtClean="0"/>
              <a:t>Think pessimistic vs. optimistic initialization</a:t>
            </a:r>
            <a:endParaRPr lang="en-US" dirty="0"/>
          </a:p>
        </p:txBody>
      </p:sp>
      <p:pic>
        <p:nvPicPr>
          <p:cNvPr id="4" name="Picture 3" descr="figtmp6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02" y="3223637"/>
            <a:ext cx="4033296" cy="3522879"/>
          </a:xfrm>
          <a:prstGeom prst="rect">
            <a:avLst/>
          </a:prstGeom>
        </p:spPr>
      </p:pic>
      <p:pic>
        <p:nvPicPr>
          <p:cNvPr id="5" name="Picture 4" descr="figtmp6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7823" y="3223638"/>
            <a:ext cx="4241626" cy="3522878"/>
          </a:xfrm>
          <a:prstGeom prst="rect">
            <a:avLst/>
          </a:prstGeom>
        </p:spPr>
      </p:pic>
    </p:spTree>
    <p:extLst>
      <p:ext uri="{BB962C8B-B14F-4D97-AF65-F5344CB8AC3E}">
        <p14:creationId xmlns:p14="http://schemas.microsoft.com/office/powerpoint/2010/main" val="9023020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10"/>
            <a:ext cx="8229600" cy="1143000"/>
          </a:xfrm>
        </p:spPr>
        <p:txBody>
          <a:bodyPr/>
          <a:lstStyle/>
          <a:p>
            <a:r>
              <a:rPr lang="en-US" dirty="0" smtClean="0"/>
              <a:t>Prioritized Sweeping</a:t>
            </a:r>
            <a:endParaRPr lang="en-US" dirty="0"/>
          </a:p>
        </p:txBody>
      </p:sp>
      <p:sp>
        <p:nvSpPr>
          <p:cNvPr id="3" name="Content Placeholder 2"/>
          <p:cNvSpPr>
            <a:spLocks noGrp="1"/>
          </p:cNvSpPr>
          <p:nvPr>
            <p:ph idx="1"/>
          </p:nvPr>
        </p:nvSpPr>
        <p:spPr>
          <a:xfrm>
            <a:off x="457200" y="1474172"/>
            <a:ext cx="8229600" cy="3205876"/>
          </a:xfrm>
        </p:spPr>
        <p:txBody>
          <a:bodyPr>
            <a:normAutofit fontScale="92500" lnSpcReduction="10000"/>
          </a:bodyPr>
          <a:lstStyle/>
          <a:p>
            <a:r>
              <a:rPr lang="en-US" dirty="0" smtClean="0"/>
              <a:t>Priority Queue over </a:t>
            </a:r>
            <a:r>
              <a:rPr lang="en-US" dirty="0" err="1" smtClean="0"/>
              <a:t>s,a</a:t>
            </a:r>
            <a:r>
              <a:rPr lang="en-US" dirty="0" smtClean="0"/>
              <a:t> pairs whose estimated value would change non-trivially</a:t>
            </a:r>
          </a:p>
          <a:p>
            <a:r>
              <a:rPr lang="en-US" dirty="0" smtClean="0"/>
              <a:t>When processed, effect on predecessor pairs is computed and added</a:t>
            </a:r>
          </a:p>
          <a:p>
            <a:r>
              <a:rPr lang="en-US" dirty="0" smtClean="0"/>
              <a:t>Other ideas: </a:t>
            </a:r>
          </a:p>
          <a:p>
            <a:pPr lvl="1"/>
            <a:r>
              <a:rPr lang="en-US" dirty="0" smtClean="0"/>
              <a:t>Change in policy?</a:t>
            </a:r>
          </a:p>
          <a:p>
            <a:pPr lvl="1"/>
            <a:r>
              <a:rPr lang="en-US" dirty="0" smtClean="0"/>
              <a:t>Continuous state space?</a:t>
            </a:r>
            <a:endParaRPr lang="en-US" dirty="0"/>
          </a:p>
        </p:txBody>
      </p:sp>
      <p:sp>
        <p:nvSpPr>
          <p:cNvPr id="4" name="Content Placeholder 2"/>
          <p:cNvSpPr txBox="1">
            <a:spLocks/>
          </p:cNvSpPr>
          <p:nvPr/>
        </p:nvSpPr>
        <p:spPr>
          <a:xfrm>
            <a:off x="3774383" y="4967357"/>
            <a:ext cx="5257493" cy="1781857"/>
          </a:xfrm>
          <a:prstGeom prst="rect">
            <a:avLst/>
          </a:prstGeom>
          <a:ln>
            <a:solidFill>
              <a:srgbClr val="0000FF"/>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smtClean="0"/>
              <a:t>“All animals are equal, but some are more equal than others.” </a:t>
            </a:r>
          </a:p>
          <a:p>
            <a:pPr>
              <a:buFontTx/>
              <a:buChar char="-"/>
            </a:pPr>
            <a:r>
              <a:rPr lang="en-US" sz="2800" dirty="0" smtClean="0"/>
              <a:t>George Orwell, </a:t>
            </a:r>
            <a:r>
              <a:rPr lang="en-US" sz="2800" i="1" dirty="0" smtClean="0"/>
              <a:t>Animal Farm</a:t>
            </a:r>
            <a:endParaRPr lang="en-US" sz="2800" dirty="0" smtClean="0"/>
          </a:p>
          <a:p>
            <a:pPr>
              <a:buFontTx/>
              <a:buChar char="-"/>
            </a:pPr>
            <a:endParaRPr lang="en-US" sz="2800" i="1" dirty="0" smtClean="0"/>
          </a:p>
          <a:p>
            <a:pPr>
              <a:buFontTx/>
              <a:buChar char="-"/>
            </a:pPr>
            <a:endParaRPr lang="en-US" sz="2800" i="1" dirty="0" smtClean="0"/>
          </a:p>
          <a:p>
            <a:pPr marL="0" indent="0">
              <a:buFont typeface="Arial"/>
              <a:buNone/>
            </a:pPr>
            <a:endParaRPr lang="en-US" sz="2800" dirty="0"/>
          </a:p>
        </p:txBody>
      </p:sp>
    </p:spTree>
    <p:extLst>
      <p:ext uri="{BB962C8B-B14F-4D97-AF65-F5344CB8AC3E}">
        <p14:creationId xmlns:p14="http://schemas.microsoft.com/office/powerpoint/2010/main" val="35264687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Sweeping vs. </a:t>
            </a:r>
            <a:r>
              <a:rPr lang="en-US" dirty="0" err="1" smtClean="0"/>
              <a:t>Dyna</a:t>
            </a:r>
            <a:r>
              <a:rPr lang="en-US" dirty="0" smtClean="0"/>
              <a:t>-Q</a:t>
            </a:r>
            <a:endParaRPr lang="en-US" dirty="0"/>
          </a:p>
        </p:txBody>
      </p:sp>
      <p:pic>
        <p:nvPicPr>
          <p:cNvPr id="4" name="Picture 3"/>
          <p:cNvPicPr>
            <a:picLocks noChangeAspect="1"/>
          </p:cNvPicPr>
          <p:nvPr/>
        </p:nvPicPr>
        <p:blipFill>
          <a:blip r:embed="rId2"/>
          <a:stretch>
            <a:fillRect/>
          </a:stretch>
        </p:blipFill>
        <p:spPr>
          <a:xfrm>
            <a:off x="984400" y="2093222"/>
            <a:ext cx="7582341" cy="4764778"/>
          </a:xfrm>
          <a:prstGeom prst="rect">
            <a:avLst/>
          </a:prstGeom>
        </p:spPr>
      </p:pic>
    </p:spTree>
    <p:extLst>
      <p:ext uri="{BB962C8B-B14F-4D97-AF65-F5344CB8AC3E}">
        <p14:creationId xmlns:p14="http://schemas.microsoft.com/office/powerpoint/2010/main" val="35254430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tmp7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9286" y="274638"/>
            <a:ext cx="4436323" cy="6422853"/>
          </a:xfrm>
          <a:prstGeom prst="rect">
            <a:avLst/>
          </a:prstGeom>
        </p:spPr>
      </p:pic>
    </p:spTree>
    <p:extLst>
      <p:ext uri="{BB962C8B-B14F-4D97-AF65-F5344CB8AC3E}">
        <p14:creationId xmlns:p14="http://schemas.microsoft.com/office/powerpoint/2010/main" val="12469899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00FF"/>
                </a:solidFill>
              </a:rPr>
              <a:t>Trajectory sampling</a:t>
            </a:r>
            <a:r>
              <a:rPr lang="en-US" dirty="0" smtClean="0"/>
              <a:t>: perform backups along simulated trajectories</a:t>
            </a:r>
          </a:p>
          <a:p>
            <a:r>
              <a:rPr lang="en-US" dirty="0" smtClean="0"/>
              <a:t>Samples from on-policy distribution</a:t>
            </a:r>
          </a:p>
          <a:p>
            <a:r>
              <a:rPr lang="en-US" dirty="0" smtClean="0"/>
              <a:t>May be able to (usefully) ignore large parts of state space</a:t>
            </a:r>
            <a:endParaRPr lang="en-US" dirty="0"/>
          </a:p>
        </p:txBody>
      </p:sp>
      <p:pic>
        <p:nvPicPr>
          <p:cNvPr id="4" name="Picture 3"/>
          <p:cNvPicPr>
            <a:picLocks noChangeAspect="1"/>
          </p:cNvPicPr>
          <p:nvPr/>
        </p:nvPicPr>
        <p:blipFill>
          <a:blip r:embed="rId2"/>
          <a:stretch>
            <a:fillRect/>
          </a:stretch>
        </p:blipFill>
        <p:spPr>
          <a:xfrm>
            <a:off x="2008749" y="4835517"/>
            <a:ext cx="4756834" cy="1579059"/>
          </a:xfrm>
          <a:prstGeom prst="rect">
            <a:avLst/>
          </a:prstGeom>
        </p:spPr>
      </p:pic>
    </p:spTree>
    <p:extLst>
      <p:ext uri="{BB962C8B-B14F-4D97-AF65-F5344CB8AC3E}">
        <p14:creationId xmlns:p14="http://schemas.microsoft.com/office/powerpoint/2010/main" val="31890929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backup</a:t>
            </a:r>
            <a:endParaRPr lang="en-US" dirty="0"/>
          </a:p>
        </p:txBody>
      </p:sp>
      <p:sp>
        <p:nvSpPr>
          <p:cNvPr id="3" name="Content Placeholder 2"/>
          <p:cNvSpPr>
            <a:spLocks noGrp="1"/>
          </p:cNvSpPr>
          <p:nvPr>
            <p:ph idx="1"/>
          </p:nvPr>
        </p:nvSpPr>
        <p:spPr>
          <a:xfrm>
            <a:off x="457200" y="1333783"/>
            <a:ext cx="8229600" cy="4525963"/>
          </a:xfrm>
        </p:spPr>
        <p:txBody>
          <a:bodyPr/>
          <a:lstStyle/>
          <a:p>
            <a:r>
              <a:rPr lang="en-US" dirty="0" smtClean="0"/>
              <a:t>Full vs. Sample</a:t>
            </a:r>
          </a:p>
          <a:p>
            <a:r>
              <a:rPr lang="en-US" dirty="0" smtClean="0"/>
              <a:t>Deep vs. Shallow</a:t>
            </a:r>
          </a:p>
          <a:p>
            <a:r>
              <a:rPr lang="en-US" dirty="0" smtClean="0"/>
              <a:t>Heuristic Search</a:t>
            </a:r>
            <a:endParaRPr lang="en-US" dirty="0"/>
          </a:p>
        </p:txBody>
      </p:sp>
      <p:pic>
        <p:nvPicPr>
          <p:cNvPr id="4" name="Picture 3" descr="figtmp7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938" y="3069441"/>
            <a:ext cx="6972300" cy="3683000"/>
          </a:xfrm>
          <a:prstGeom prst="rect">
            <a:avLst/>
          </a:prstGeom>
        </p:spPr>
      </p:pic>
    </p:spTree>
    <p:extLst>
      <p:ext uri="{BB962C8B-B14F-4D97-AF65-F5344CB8AC3E}">
        <p14:creationId xmlns:p14="http://schemas.microsoft.com/office/powerpoint/2010/main" val="3412199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CMAC</a:t>
            </a:r>
            <a:endParaRPr lang="en-US" dirty="0"/>
          </a:p>
        </p:txBody>
      </p:sp>
      <p:sp>
        <p:nvSpPr>
          <p:cNvPr id="3" name="Content Placeholder 2"/>
          <p:cNvSpPr>
            <a:spLocks noGrp="1"/>
          </p:cNvSpPr>
          <p:nvPr>
            <p:ph idx="1"/>
          </p:nvPr>
        </p:nvSpPr>
        <p:spPr/>
        <p:txBody>
          <a:bodyPr/>
          <a:lstStyle/>
          <a:p>
            <a:r>
              <a:rPr lang="en-US" dirty="0">
                <a:hlinkClick r:id="rId2"/>
              </a:rPr>
              <a:t>http://incompleteideas.net/rlai.cs.ualberta.ca/RLAI/RLtoolkit/</a:t>
            </a:r>
            <a:r>
              <a:rPr lang="en-US" dirty="0" smtClean="0">
                <a:hlinkClick r:id="rId2"/>
              </a:rPr>
              <a:t>tilecoding.html</a:t>
            </a:r>
            <a:endParaRPr lang="en-US" dirty="0" smtClean="0"/>
          </a:p>
          <a:p>
            <a:r>
              <a:rPr lang="en-US" dirty="0">
                <a:hlinkClick r:id="rId3"/>
              </a:rPr>
              <a:t>http://incompleteideas.net/rlai.cs.ualberta.ca/RLAI/RLtoolkit/</a:t>
            </a:r>
            <a:r>
              <a:rPr lang="en-US" dirty="0" smtClean="0">
                <a:hlinkClick r:id="rId3"/>
              </a:rPr>
              <a:t>tiles.html</a:t>
            </a:r>
            <a:endParaRPr lang="en-US" dirty="0" smtClean="0"/>
          </a:p>
          <a:p>
            <a:endParaRPr lang="en-US" dirty="0"/>
          </a:p>
          <a:p>
            <a:endParaRPr lang="en-US" dirty="0"/>
          </a:p>
        </p:txBody>
      </p:sp>
    </p:spTree>
    <p:extLst>
      <p:ext uri="{BB962C8B-B14F-4D97-AF65-F5344CB8AC3E}">
        <p14:creationId xmlns:p14="http://schemas.microsoft.com/office/powerpoint/2010/main" val="9974190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(Code excerpts from Peter Stone: </a:t>
            </a:r>
            <a:r>
              <a:rPr lang="en-US" sz="2000" dirty="0" err="1" smtClean="0"/>
              <a:t>Keepaway</a:t>
            </a:r>
            <a:r>
              <a:rPr lang="en-US" sz="2000" dirty="0" smtClean="0"/>
              <a:t>)</a:t>
            </a:r>
            <a:endParaRPr lang="en-US" sz="2000" dirty="0"/>
          </a:p>
        </p:txBody>
      </p:sp>
      <p:sp>
        <p:nvSpPr>
          <p:cNvPr id="3" name="Content Placeholder 2"/>
          <p:cNvSpPr>
            <a:spLocks noGrp="1"/>
          </p:cNvSpPr>
          <p:nvPr>
            <p:ph idx="1"/>
          </p:nvPr>
        </p:nvSpPr>
        <p:spPr/>
        <p:txBody>
          <a:bodyPr>
            <a:noAutofit/>
          </a:bodyPr>
          <a:lstStyle/>
          <a:p>
            <a:pPr marL="0" indent="0">
              <a:buNone/>
            </a:pPr>
            <a:r>
              <a:rPr lang="en-US" sz="1200" dirty="0">
                <a:latin typeface="Courier New"/>
                <a:cs typeface="Courier New"/>
              </a:rPr>
              <a:t>void CMAC::</a:t>
            </a:r>
            <a:r>
              <a:rPr lang="en-US" sz="1200" dirty="0" err="1">
                <a:solidFill>
                  <a:srgbClr val="FF0000"/>
                </a:solidFill>
                <a:latin typeface="Courier New"/>
                <a:cs typeface="Courier New"/>
              </a:rPr>
              <a:t>loadTiles</a:t>
            </a:r>
            <a:r>
              <a:rPr lang="en-US" sz="1200" dirty="0">
                <a:latin typeface="Courier New"/>
                <a:cs typeface="Courier New"/>
              </a:rPr>
              <a:t>()</a:t>
            </a:r>
          </a:p>
          <a:p>
            <a:pPr marL="0" indent="0">
              <a:buNone/>
            </a:pPr>
            <a:r>
              <a:rPr lang="en-US" sz="1200" dirty="0">
                <a:latin typeface="Courier New"/>
                <a:cs typeface="Courier New"/>
              </a:rPr>
              <a:t>{</a:t>
            </a:r>
          </a:p>
          <a:p>
            <a:pPr marL="0" indent="0">
              <a:buNone/>
            </a:pPr>
            <a:r>
              <a:rPr lang="en-US" sz="1200" dirty="0">
                <a:latin typeface="Courier New"/>
                <a:cs typeface="Courier New"/>
              </a:rPr>
              <a:t>  </a:t>
            </a:r>
            <a:r>
              <a:rPr lang="en-US" sz="1200" dirty="0" err="1">
                <a:latin typeface="Courier New"/>
                <a:cs typeface="Courier New"/>
              </a:rPr>
              <a:t>int</a:t>
            </a:r>
            <a:r>
              <a:rPr lang="en-US" sz="1200" dirty="0">
                <a:latin typeface="Courier New"/>
                <a:cs typeface="Courier New"/>
              </a:rPr>
              <a:t> </a:t>
            </a:r>
            <a:r>
              <a:rPr lang="en-US" sz="1200" dirty="0" err="1">
                <a:latin typeface="Courier New"/>
                <a:cs typeface="Courier New"/>
              </a:rPr>
              <a:t>tilingsPerGroup</a:t>
            </a:r>
            <a:r>
              <a:rPr lang="en-US" sz="1200" dirty="0">
                <a:latin typeface="Courier New"/>
                <a:cs typeface="Courier New"/>
              </a:rPr>
              <a:t> = TILINGS_PER_GROUP;  /* </a:t>
            </a:r>
            <a:r>
              <a:rPr lang="en-US" sz="1200" dirty="0" err="1">
                <a:latin typeface="Courier New"/>
                <a:cs typeface="Courier New"/>
              </a:rPr>
              <a:t>num</a:t>
            </a:r>
            <a:r>
              <a:rPr lang="en-US" sz="1200" dirty="0">
                <a:latin typeface="Courier New"/>
                <a:cs typeface="Courier New"/>
              </a:rPr>
              <a:t> </a:t>
            </a:r>
            <a:r>
              <a:rPr lang="en-US" sz="1200" dirty="0" err="1">
                <a:latin typeface="Courier New"/>
                <a:cs typeface="Courier New"/>
              </a:rPr>
              <a:t>tilings</a:t>
            </a:r>
            <a:r>
              <a:rPr lang="en-US" sz="1200" dirty="0">
                <a:latin typeface="Courier New"/>
                <a:cs typeface="Courier New"/>
              </a:rPr>
              <a:t> per tiling group */</a:t>
            </a:r>
          </a:p>
          <a:p>
            <a:pPr marL="0" indent="0">
              <a:buNone/>
            </a:pPr>
            <a:r>
              <a:rPr lang="en-US" sz="1200" dirty="0">
                <a:latin typeface="Courier New"/>
                <a:cs typeface="Courier New"/>
              </a:rPr>
              <a:t>  </a:t>
            </a:r>
            <a:r>
              <a:rPr lang="en-US" sz="1200" dirty="0" err="1">
                <a:latin typeface="Courier New"/>
                <a:cs typeface="Courier New"/>
              </a:rPr>
              <a:t>numTilings</a:t>
            </a:r>
            <a:r>
              <a:rPr lang="en-US" sz="1200" dirty="0">
                <a:latin typeface="Courier New"/>
                <a:cs typeface="Courier New"/>
              </a:rPr>
              <a:t> = 0;</a:t>
            </a:r>
          </a:p>
          <a:p>
            <a:pPr marL="0" indent="0">
              <a:buNone/>
            </a:pPr>
            <a:endParaRPr lang="en-US" sz="1200" dirty="0">
              <a:latin typeface="Courier New"/>
              <a:cs typeface="Courier New"/>
            </a:endParaRPr>
          </a:p>
          <a:p>
            <a:pPr marL="0" indent="0">
              <a:buNone/>
            </a:pPr>
            <a:r>
              <a:rPr lang="en-US" sz="1200" dirty="0">
                <a:latin typeface="Courier New"/>
                <a:cs typeface="Courier New"/>
              </a:rPr>
              <a:t>  /* These are the 'tiling groups'  --  play here with representations */</a:t>
            </a:r>
          </a:p>
          <a:p>
            <a:pPr marL="0" indent="0">
              <a:buNone/>
            </a:pPr>
            <a:r>
              <a:rPr lang="en-US" sz="1200" dirty="0">
                <a:latin typeface="Courier New"/>
                <a:cs typeface="Courier New"/>
              </a:rPr>
              <a:t>  /* One tiling for each state variable */</a:t>
            </a:r>
          </a:p>
          <a:p>
            <a:pPr marL="0" indent="0">
              <a:buNone/>
            </a:pPr>
            <a:r>
              <a:rPr lang="en-US" sz="1200" dirty="0">
                <a:latin typeface="Courier New"/>
                <a:cs typeface="Courier New"/>
              </a:rPr>
              <a:t>  for ( </a:t>
            </a:r>
            <a:r>
              <a:rPr lang="en-US" sz="1200" dirty="0" err="1">
                <a:latin typeface="Courier New"/>
                <a:cs typeface="Courier New"/>
              </a:rPr>
              <a:t>int</a:t>
            </a:r>
            <a:r>
              <a:rPr lang="en-US" sz="1200" dirty="0">
                <a:latin typeface="Courier New"/>
                <a:cs typeface="Courier New"/>
              </a:rPr>
              <a:t> v = 0; v &lt; </a:t>
            </a:r>
            <a:r>
              <a:rPr lang="en-US" sz="1200" dirty="0" err="1">
                <a:latin typeface="Courier New"/>
                <a:cs typeface="Courier New"/>
              </a:rPr>
              <a:t>getNumFeatures</a:t>
            </a:r>
            <a:r>
              <a:rPr lang="en-US" sz="1200" dirty="0">
                <a:latin typeface="Courier New"/>
                <a:cs typeface="Courier New"/>
              </a:rPr>
              <a:t>(); v++ ) {</a:t>
            </a:r>
          </a:p>
          <a:p>
            <a:pPr marL="0" indent="0">
              <a:buNone/>
            </a:pPr>
            <a:r>
              <a:rPr lang="en-US" sz="1200" dirty="0">
                <a:latin typeface="Courier New"/>
                <a:cs typeface="Courier New"/>
              </a:rPr>
              <a:t>    for ( </a:t>
            </a:r>
            <a:r>
              <a:rPr lang="en-US" sz="1200" dirty="0" err="1">
                <a:latin typeface="Courier New"/>
                <a:cs typeface="Courier New"/>
              </a:rPr>
              <a:t>int</a:t>
            </a:r>
            <a:r>
              <a:rPr lang="en-US" sz="1200" dirty="0">
                <a:latin typeface="Courier New"/>
                <a:cs typeface="Courier New"/>
              </a:rPr>
              <a:t> a = 0; a &lt; </a:t>
            </a:r>
            <a:r>
              <a:rPr lang="en-US" sz="1200" dirty="0" err="1">
                <a:latin typeface="Courier New"/>
                <a:cs typeface="Courier New"/>
              </a:rPr>
              <a:t>getNumActions</a:t>
            </a:r>
            <a:r>
              <a:rPr lang="en-US" sz="1200" dirty="0">
                <a:latin typeface="Courier New"/>
                <a:cs typeface="Courier New"/>
              </a:rPr>
              <a:t>(); a++ ) {</a:t>
            </a:r>
          </a:p>
          <a:p>
            <a:pPr marL="0" indent="0">
              <a:buNone/>
            </a:pPr>
            <a:r>
              <a:rPr lang="en-US" sz="1200" dirty="0">
                <a:latin typeface="Courier New"/>
                <a:cs typeface="Courier New"/>
              </a:rPr>
              <a:t>      GetTiles1( &amp;(tiles[ a ][ </a:t>
            </a:r>
            <a:r>
              <a:rPr lang="en-US" sz="1200" dirty="0" err="1">
                <a:latin typeface="Courier New"/>
                <a:cs typeface="Courier New"/>
              </a:rPr>
              <a:t>numTilings</a:t>
            </a:r>
            <a:r>
              <a:rPr lang="en-US" sz="1200" dirty="0">
                <a:latin typeface="Courier New"/>
                <a:cs typeface="Courier New"/>
              </a:rPr>
              <a:t> ]), </a:t>
            </a:r>
            <a:r>
              <a:rPr lang="en-US" sz="1200" dirty="0" err="1">
                <a:latin typeface="Courier New"/>
                <a:cs typeface="Courier New"/>
              </a:rPr>
              <a:t>tilingsPerGroup</a:t>
            </a:r>
            <a:r>
              <a:rPr lang="en-US" sz="1200" dirty="0">
                <a:latin typeface="Courier New"/>
                <a:cs typeface="Courier New"/>
              </a:rPr>
              <a:t>, </a:t>
            </a:r>
            <a:r>
              <a:rPr lang="en-US" sz="1200" dirty="0" err="1">
                <a:latin typeface="Courier New"/>
                <a:cs typeface="Courier New"/>
              </a:rPr>
              <a:t>colTab</a:t>
            </a:r>
            <a:r>
              <a:rPr lang="en-US" sz="1200" dirty="0">
                <a:latin typeface="Courier New"/>
                <a:cs typeface="Courier New"/>
              </a:rPr>
              <a:t>,</a:t>
            </a:r>
          </a:p>
          <a:p>
            <a:pPr marL="0" indent="0">
              <a:buNone/>
            </a:pPr>
            <a:r>
              <a:rPr lang="en-US" sz="1200" dirty="0">
                <a:latin typeface="Courier New"/>
                <a:cs typeface="Courier New"/>
              </a:rPr>
              <a:t>                 state[ v ] / </a:t>
            </a:r>
            <a:r>
              <a:rPr lang="en-US" sz="1200" dirty="0" err="1">
                <a:latin typeface="Courier New"/>
                <a:cs typeface="Courier New"/>
              </a:rPr>
              <a:t>getResolution</a:t>
            </a:r>
            <a:r>
              <a:rPr lang="en-US" sz="1200" dirty="0">
                <a:latin typeface="Courier New"/>
                <a:cs typeface="Courier New"/>
              </a:rPr>
              <a:t>( v ), a , v );</a:t>
            </a:r>
          </a:p>
          <a:p>
            <a:pPr marL="0" indent="0">
              <a:buNone/>
            </a:pPr>
            <a:r>
              <a:rPr lang="en-US" sz="1200" dirty="0">
                <a:latin typeface="Courier New"/>
                <a:cs typeface="Courier New"/>
              </a:rPr>
              <a:t>    }</a:t>
            </a:r>
          </a:p>
          <a:p>
            <a:pPr marL="0" indent="0">
              <a:buNone/>
            </a:pPr>
            <a:r>
              <a:rPr lang="en-US" sz="1200" dirty="0">
                <a:latin typeface="Courier New"/>
                <a:cs typeface="Courier New"/>
              </a:rPr>
              <a:t>    </a:t>
            </a:r>
            <a:r>
              <a:rPr lang="en-US" sz="1200" dirty="0" err="1">
                <a:latin typeface="Courier New"/>
                <a:cs typeface="Courier New"/>
              </a:rPr>
              <a:t>numTilings</a:t>
            </a:r>
            <a:r>
              <a:rPr lang="en-US" sz="1200" dirty="0">
                <a:latin typeface="Courier New"/>
                <a:cs typeface="Courier New"/>
              </a:rPr>
              <a:t> += </a:t>
            </a:r>
            <a:r>
              <a:rPr lang="en-US" sz="1200" dirty="0" err="1">
                <a:latin typeface="Courier New"/>
                <a:cs typeface="Courier New"/>
              </a:rPr>
              <a:t>tilingsPerGroup</a:t>
            </a:r>
            <a:r>
              <a:rPr lang="en-US" sz="1200" dirty="0">
                <a:latin typeface="Courier New"/>
                <a:cs typeface="Courier New"/>
              </a:rPr>
              <a:t>;</a:t>
            </a:r>
          </a:p>
          <a:p>
            <a:pPr marL="0" indent="0">
              <a:buNone/>
            </a:pPr>
            <a:r>
              <a:rPr lang="en-US" sz="1200" dirty="0">
                <a:latin typeface="Courier New"/>
                <a:cs typeface="Courier New"/>
              </a:rPr>
              <a:t>  }</a:t>
            </a:r>
          </a:p>
          <a:p>
            <a:pPr marL="0" indent="0">
              <a:buNone/>
            </a:pPr>
            <a:r>
              <a:rPr lang="en-US" sz="1200" dirty="0">
                <a:latin typeface="Courier New"/>
                <a:cs typeface="Courier New"/>
              </a:rPr>
              <a:t>  if ( </a:t>
            </a:r>
            <a:r>
              <a:rPr lang="en-US" sz="1200" dirty="0" err="1">
                <a:latin typeface="Courier New"/>
                <a:cs typeface="Courier New"/>
              </a:rPr>
              <a:t>numTilings</a:t>
            </a:r>
            <a:r>
              <a:rPr lang="en-US" sz="1200" dirty="0">
                <a:latin typeface="Courier New"/>
                <a:cs typeface="Courier New"/>
              </a:rPr>
              <a:t> &gt; RL_MAX_NUM_TILINGS )</a:t>
            </a:r>
          </a:p>
          <a:p>
            <a:pPr marL="0" indent="0">
              <a:buNone/>
            </a:pPr>
            <a:r>
              <a:rPr lang="en-US" sz="1200" dirty="0">
                <a:latin typeface="Courier New"/>
                <a:cs typeface="Courier New"/>
              </a:rPr>
              <a:t>    </a:t>
            </a:r>
            <a:r>
              <a:rPr lang="en-US" sz="1200" dirty="0" err="1">
                <a:latin typeface="Courier New"/>
                <a:cs typeface="Courier New"/>
              </a:rPr>
              <a:t>cerr</a:t>
            </a:r>
            <a:r>
              <a:rPr lang="en-US" sz="1200" dirty="0">
                <a:latin typeface="Courier New"/>
                <a:cs typeface="Courier New"/>
              </a:rPr>
              <a:t> &lt;&lt; "TOO MANY TILINGS! " &lt;&lt; </a:t>
            </a:r>
            <a:r>
              <a:rPr lang="en-US" sz="1200" dirty="0" err="1">
                <a:latin typeface="Courier New"/>
                <a:cs typeface="Courier New"/>
              </a:rPr>
              <a:t>numTilings</a:t>
            </a:r>
            <a:r>
              <a:rPr lang="en-US" sz="1200" dirty="0">
                <a:latin typeface="Courier New"/>
                <a:cs typeface="Courier New"/>
              </a:rPr>
              <a:t> &lt;&lt; </a:t>
            </a:r>
            <a:r>
              <a:rPr lang="en-US" sz="1200" dirty="0" err="1">
                <a:latin typeface="Courier New"/>
                <a:cs typeface="Courier New"/>
              </a:rPr>
              <a:t>endl</a:t>
            </a:r>
            <a:r>
              <a:rPr lang="en-US" sz="1200" dirty="0">
                <a:latin typeface="Courier New"/>
                <a:cs typeface="Courier New"/>
              </a:rPr>
              <a:t>;</a:t>
            </a:r>
          </a:p>
          <a:p>
            <a:pPr marL="0" indent="0">
              <a:buNone/>
            </a:pPr>
            <a:r>
              <a:rPr lang="en-US" sz="1200" dirty="0">
                <a:latin typeface="Courier New"/>
                <a:cs typeface="Courier New"/>
              </a:rPr>
              <a:t>}</a:t>
            </a:r>
          </a:p>
          <a:p>
            <a:pPr marL="0" indent="0">
              <a:buNone/>
            </a:pPr>
            <a:endParaRPr lang="en-US" sz="1200" dirty="0"/>
          </a:p>
        </p:txBody>
      </p:sp>
    </p:spTree>
    <p:extLst>
      <p:ext uri="{BB962C8B-B14F-4D97-AF65-F5344CB8AC3E}">
        <p14:creationId xmlns:p14="http://schemas.microsoft.com/office/powerpoint/2010/main" val="6209964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0" indent="0">
              <a:buNone/>
            </a:pPr>
            <a:r>
              <a:rPr lang="en-US" dirty="0">
                <a:latin typeface="Courier New"/>
                <a:cs typeface="Courier New"/>
              </a:rPr>
              <a:t>double CMAC::</a:t>
            </a:r>
            <a:r>
              <a:rPr lang="en-US" dirty="0" err="1">
                <a:solidFill>
                  <a:srgbClr val="FF0000"/>
                </a:solidFill>
                <a:latin typeface="Courier New"/>
                <a:cs typeface="Courier New"/>
              </a:rPr>
              <a:t>computeQ</a:t>
            </a:r>
            <a:r>
              <a:rPr lang="en-US" dirty="0">
                <a:latin typeface="Courier New"/>
                <a:cs typeface="Courier New"/>
              </a:rPr>
              <a:t>( </a:t>
            </a:r>
            <a:r>
              <a:rPr lang="en-US" dirty="0" err="1">
                <a:latin typeface="Courier New"/>
                <a:cs typeface="Courier New"/>
              </a:rPr>
              <a:t>int</a:t>
            </a:r>
            <a:r>
              <a:rPr lang="en-US" dirty="0">
                <a:latin typeface="Courier New"/>
                <a:cs typeface="Courier New"/>
              </a:rPr>
              <a:t> action )</a:t>
            </a:r>
          </a:p>
          <a:p>
            <a:pPr marL="0" indent="0">
              <a:buNone/>
            </a:pPr>
            <a:r>
              <a:rPr lang="en-US" dirty="0">
                <a:latin typeface="Courier New"/>
                <a:cs typeface="Courier New"/>
              </a:rPr>
              <a:t>{</a:t>
            </a:r>
          </a:p>
          <a:p>
            <a:pPr marL="0" indent="0">
              <a:buNone/>
            </a:pPr>
            <a:r>
              <a:rPr lang="en-US" dirty="0">
                <a:latin typeface="Courier New"/>
                <a:cs typeface="Courier New"/>
              </a:rPr>
              <a:t>  double q = 0;</a:t>
            </a:r>
          </a:p>
          <a:p>
            <a:pPr marL="0" indent="0">
              <a:buNone/>
            </a:pPr>
            <a:r>
              <a:rPr lang="en-US" dirty="0">
                <a:latin typeface="Courier New"/>
                <a:cs typeface="Courier New"/>
              </a:rPr>
              <a:t>  for ( </a:t>
            </a:r>
            <a:r>
              <a:rPr lang="en-US" dirty="0" err="1">
                <a:latin typeface="Courier New"/>
                <a:cs typeface="Courier New"/>
              </a:rPr>
              <a:t>int</a:t>
            </a:r>
            <a:r>
              <a:rPr lang="en-US" dirty="0">
                <a:latin typeface="Courier New"/>
                <a:cs typeface="Courier New"/>
              </a:rPr>
              <a:t> j = 0; j &lt; </a:t>
            </a:r>
            <a:r>
              <a:rPr lang="en-US" dirty="0" err="1">
                <a:latin typeface="Courier New"/>
                <a:cs typeface="Courier New"/>
              </a:rPr>
              <a:t>numTilings</a:t>
            </a:r>
            <a:r>
              <a:rPr lang="en-US" dirty="0">
                <a:latin typeface="Courier New"/>
                <a:cs typeface="Courier New"/>
              </a:rPr>
              <a:t>; j++ ) {</a:t>
            </a:r>
          </a:p>
          <a:p>
            <a:pPr marL="0" indent="0">
              <a:buNone/>
            </a:pPr>
            <a:r>
              <a:rPr lang="en-US" dirty="0">
                <a:latin typeface="Courier New"/>
                <a:cs typeface="Courier New"/>
              </a:rPr>
              <a:t>    q += weights[ tiles[ action ][ j ] ];</a:t>
            </a:r>
          </a:p>
          <a:p>
            <a:pPr marL="0" indent="0">
              <a:buNone/>
            </a:pPr>
            <a:r>
              <a:rPr lang="en-US" dirty="0">
                <a:latin typeface="Courier New"/>
                <a:cs typeface="Courier New"/>
              </a:rPr>
              <a:t>  }</a:t>
            </a:r>
          </a:p>
          <a:p>
            <a:pPr marL="0" indent="0">
              <a:buNone/>
            </a:pPr>
            <a:r>
              <a:rPr lang="en-US" dirty="0">
                <a:latin typeface="Courier New"/>
                <a:cs typeface="Courier New"/>
              </a:rPr>
              <a:t>  return q;</a:t>
            </a:r>
          </a:p>
          <a:p>
            <a:pPr marL="0" indent="0">
              <a:buNone/>
            </a:pPr>
            <a:r>
              <a:rPr lang="en-US" dirty="0" smtClean="0">
                <a:latin typeface="Courier New"/>
                <a:cs typeface="Courier New"/>
              </a:rPr>
              <a:t>}</a:t>
            </a:r>
          </a:p>
          <a:p>
            <a:pPr marL="0" indent="0">
              <a:buNone/>
            </a:pPr>
            <a:endParaRPr lang="en-US" dirty="0" smtClean="0">
              <a:latin typeface="Courier New"/>
              <a:cs typeface="Courier New"/>
            </a:endParaRPr>
          </a:p>
          <a:p>
            <a:pPr marL="0" indent="0">
              <a:buNone/>
            </a:pPr>
            <a:endParaRPr lang="en-US" dirty="0">
              <a:latin typeface="Courier New"/>
              <a:cs typeface="Courier New"/>
            </a:endParaRPr>
          </a:p>
          <a:p>
            <a:pPr marL="0" indent="0">
              <a:buNone/>
            </a:pPr>
            <a:r>
              <a:rPr lang="en-US" dirty="0" err="1" smtClean="0">
                <a:latin typeface="Courier New"/>
                <a:cs typeface="Courier New"/>
              </a:rPr>
              <a:t>int</a:t>
            </a:r>
            <a:r>
              <a:rPr lang="en-US" dirty="0" smtClean="0">
                <a:latin typeface="Courier New"/>
                <a:cs typeface="Courier New"/>
              </a:rPr>
              <a:t> </a:t>
            </a:r>
            <a:r>
              <a:rPr lang="en-US" dirty="0" err="1">
                <a:latin typeface="Courier New"/>
                <a:cs typeface="Courier New"/>
              </a:rPr>
              <a:t>SarsaAgent</a:t>
            </a:r>
            <a:r>
              <a:rPr lang="en-US" dirty="0">
                <a:latin typeface="Courier New"/>
                <a:cs typeface="Courier New"/>
              </a:rPr>
              <a:t>::</a:t>
            </a:r>
            <a:r>
              <a:rPr lang="en-US" dirty="0" err="1">
                <a:solidFill>
                  <a:srgbClr val="008000"/>
                </a:solidFill>
                <a:latin typeface="Courier New"/>
                <a:cs typeface="Courier New"/>
              </a:rPr>
              <a:t>selectAction</a:t>
            </a:r>
            <a:r>
              <a:rPr lang="en-US" dirty="0">
                <a:latin typeface="Courier New"/>
                <a:cs typeface="Courier New"/>
              </a:rPr>
              <a:t>()</a:t>
            </a:r>
          </a:p>
          <a:p>
            <a:pPr marL="0" indent="0">
              <a:buNone/>
            </a:pPr>
            <a:r>
              <a:rPr lang="en-US" dirty="0" smtClean="0">
                <a:latin typeface="Courier New"/>
                <a:cs typeface="Courier New"/>
              </a:rPr>
              <a:t>{</a:t>
            </a:r>
            <a:endParaRPr lang="en-US" dirty="0">
              <a:latin typeface="Courier New"/>
              <a:cs typeface="Courier New"/>
            </a:endParaRPr>
          </a:p>
          <a:p>
            <a:pPr marL="0" indent="0">
              <a:buNone/>
            </a:pPr>
            <a:r>
              <a:rPr lang="en-US" dirty="0">
                <a:latin typeface="Courier New"/>
                <a:cs typeface="Courier New"/>
              </a:rPr>
              <a:t>  </a:t>
            </a:r>
            <a:r>
              <a:rPr lang="en-US" dirty="0" err="1">
                <a:latin typeface="Courier New"/>
                <a:cs typeface="Courier New"/>
              </a:rPr>
              <a:t>int</a:t>
            </a:r>
            <a:r>
              <a:rPr lang="en-US" dirty="0">
                <a:latin typeface="Courier New"/>
                <a:cs typeface="Courier New"/>
              </a:rPr>
              <a:t> action;  // Epsilon-greedy                                                                                                                                                                </a:t>
            </a:r>
          </a:p>
          <a:p>
            <a:pPr marL="0" indent="0">
              <a:buNone/>
            </a:pPr>
            <a:endParaRPr lang="en-US" dirty="0">
              <a:latin typeface="Courier New"/>
              <a:cs typeface="Courier New"/>
            </a:endParaRPr>
          </a:p>
          <a:p>
            <a:pPr marL="0" indent="0">
              <a:buNone/>
            </a:pPr>
            <a:r>
              <a:rPr lang="en-US" dirty="0">
                <a:latin typeface="Courier New"/>
                <a:cs typeface="Courier New"/>
              </a:rPr>
              <a:t>  if ( drand48() &lt; epsilon) {</a:t>
            </a:r>
          </a:p>
          <a:p>
            <a:pPr marL="0" indent="0">
              <a:buNone/>
            </a:pPr>
            <a:r>
              <a:rPr lang="en-US" dirty="0">
                <a:latin typeface="Courier New"/>
                <a:cs typeface="Courier New"/>
              </a:rPr>
              <a:t>    action = </a:t>
            </a:r>
            <a:r>
              <a:rPr lang="en-US" dirty="0" err="1">
                <a:latin typeface="Courier New"/>
                <a:cs typeface="Courier New"/>
              </a:rPr>
              <a:t>range_rand</a:t>
            </a:r>
            <a:r>
              <a:rPr lang="en-US" dirty="0">
                <a:latin typeface="Courier New"/>
                <a:cs typeface="Courier New"/>
              </a:rPr>
              <a:t>( </a:t>
            </a:r>
            <a:r>
              <a:rPr lang="en-US" dirty="0" err="1">
                <a:latin typeface="Courier New"/>
                <a:cs typeface="Courier New"/>
              </a:rPr>
              <a:t>getNumActions</a:t>
            </a:r>
            <a:r>
              <a:rPr lang="en-US" dirty="0">
                <a:latin typeface="Courier New"/>
                <a:cs typeface="Courier New"/>
              </a:rPr>
              <a:t>() ); //explore</a:t>
            </a:r>
          </a:p>
          <a:p>
            <a:pPr marL="0" indent="0">
              <a:buNone/>
            </a:pPr>
            <a:r>
              <a:rPr lang="en-US" dirty="0">
                <a:latin typeface="Courier New"/>
                <a:cs typeface="Courier New"/>
              </a:rPr>
              <a:t>  }</a:t>
            </a:r>
          </a:p>
          <a:p>
            <a:pPr marL="0" indent="0">
              <a:buNone/>
            </a:pPr>
            <a:r>
              <a:rPr lang="en-US" dirty="0">
                <a:latin typeface="Courier New"/>
                <a:cs typeface="Courier New"/>
              </a:rPr>
              <a:t>  else{</a:t>
            </a:r>
          </a:p>
          <a:p>
            <a:pPr marL="0" indent="0">
              <a:buNone/>
            </a:pPr>
            <a:r>
              <a:rPr lang="en-US" dirty="0">
                <a:latin typeface="Courier New"/>
                <a:cs typeface="Courier New"/>
              </a:rPr>
              <a:t>    action = </a:t>
            </a:r>
            <a:r>
              <a:rPr lang="en-US" dirty="0" err="1">
                <a:latin typeface="Courier New"/>
                <a:cs typeface="Courier New"/>
              </a:rPr>
              <a:t>argmaxQ</a:t>
            </a:r>
            <a:r>
              <a:rPr lang="en-US" dirty="0">
                <a:latin typeface="Courier New"/>
                <a:cs typeface="Courier New"/>
              </a:rPr>
              <a:t>(); //exploit</a:t>
            </a:r>
          </a:p>
          <a:p>
            <a:pPr marL="0" indent="0">
              <a:buNone/>
            </a:pPr>
            <a:r>
              <a:rPr lang="en-US" dirty="0">
                <a:latin typeface="Courier New"/>
                <a:cs typeface="Courier New"/>
              </a:rPr>
              <a:t>  }</a:t>
            </a:r>
          </a:p>
          <a:p>
            <a:pPr marL="0" indent="0">
              <a:buNone/>
            </a:pPr>
            <a:r>
              <a:rPr lang="en-US" dirty="0">
                <a:latin typeface="Courier New"/>
                <a:cs typeface="Courier New"/>
              </a:rPr>
              <a:t>  return action;</a:t>
            </a:r>
          </a:p>
          <a:p>
            <a:pPr marL="0" indent="0">
              <a:buNone/>
            </a:pPr>
            <a:r>
              <a:rPr lang="en-US" dirty="0">
                <a:latin typeface="Courier New"/>
                <a:cs typeface="Courier New"/>
              </a:rPr>
              <a:t>}</a:t>
            </a:r>
          </a:p>
          <a:p>
            <a:pPr marL="0" indent="0">
              <a:buNone/>
            </a:pPr>
            <a:endParaRPr lang="en-US" dirty="0">
              <a:latin typeface="Courier New"/>
              <a:cs typeface="Courier New"/>
            </a:endParaRPr>
          </a:p>
          <a:p>
            <a:pPr marL="0" indent="0">
              <a:buNone/>
            </a:pPr>
            <a:endParaRPr lang="en-US" dirty="0">
              <a:latin typeface="Courier New"/>
              <a:cs typeface="Courier New"/>
            </a:endParaRPr>
          </a:p>
        </p:txBody>
      </p:sp>
    </p:spTree>
    <p:extLst>
      <p:ext uri="{BB962C8B-B14F-4D97-AF65-F5344CB8AC3E}">
        <p14:creationId xmlns:p14="http://schemas.microsoft.com/office/powerpoint/2010/main" val="16225645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955"/>
            <a:ext cx="8229600" cy="5823934"/>
          </a:xfrm>
        </p:spPr>
        <p:txBody>
          <a:bodyPr>
            <a:noAutofit/>
          </a:bodyPr>
          <a:lstStyle/>
          <a:p>
            <a:pPr marL="0" indent="0">
              <a:buNone/>
            </a:pPr>
            <a:r>
              <a:rPr lang="en-US" sz="1200" dirty="0" err="1">
                <a:latin typeface="Courier New"/>
                <a:cs typeface="Courier New"/>
              </a:rPr>
              <a:t>int</a:t>
            </a:r>
            <a:r>
              <a:rPr lang="en-US" sz="1200" dirty="0">
                <a:latin typeface="Courier New"/>
                <a:cs typeface="Courier New"/>
              </a:rPr>
              <a:t> </a:t>
            </a:r>
            <a:r>
              <a:rPr lang="en-US" sz="1200" dirty="0" err="1">
                <a:latin typeface="Courier New"/>
                <a:cs typeface="Courier New"/>
              </a:rPr>
              <a:t>SarsaAgent</a:t>
            </a:r>
            <a:r>
              <a:rPr lang="en-US" sz="1200" dirty="0">
                <a:latin typeface="Courier New"/>
                <a:cs typeface="Courier New"/>
              </a:rPr>
              <a:t>::</a:t>
            </a:r>
            <a:r>
              <a:rPr lang="en-US" sz="1200" dirty="0" err="1">
                <a:solidFill>
                  <a:srgbClr val="008000"/>
                </a:solidFill>
                <a:latin typeface="Courier New"/>
                <a:cs typeface="Courier New"/>
              </a:rPr>
              <a:t>startEpisode</a:t>
            </a:r>
            <a:r>
              <a:rPr lang="en-US" sz="1200" dirty="0">
                <a:latin typeface="Courier New"/>
                <a:cs typeface="Courier New"/>
              </a:rPr>
              <a:t>( double state[] )</a:t>
            </a:r>
          </a:p>
          <a:p>
            <a:pPr marL="0" indent="0">
              <a:buNone/>
            </a:pPr>
            <a:r>
              <a:rPr lang="en-US" sz="1200" dirty="0">
                <a:latin typeface="Courier New"/>
                <a:cs typeface="Courier New"/>
              </a:rPr>
              <a:t>{</a:t>
            </a:r>
          </a:p>
          <a:p>
            <a:pPr marL="0" indent="0">
              <a:buNone/>
            </a:pPr>
            <a:r>
              <a:rPr lang="en-US" sz="1200" dirty="0">
                <a:latin typeface="Courier New"/>
                <a:cs typeface="Courier New"/>
              </a:rPr>
              <a:t>  FA-&gt;</a:t>
            </a:r>
            <a:r>
              <a:rPr lang="en-US" sz="1200" dirty="0" err="1">
                <a:latin typeface="Courier New"/>
                <a:cs typeface="Courier New"/>
              </a:rPr>
              <a:t>decayTraces</a:t>
            </a:r>
            <a:r>
              <a:rPr lang="en-US" sz="1200" dirty="0">
                <a:latin typeface="Courier New"/>
                <a:cs typeface="Courier New"/>
              </a:rPr>
              <a:t>( 0 );</a:t>
            </a:r>
          </a:p>
          <a:p>
            <a:pPr marL="0" indent="0">
              <a:buNone/>
            </a:pPr>
            <a:r>
              <a:rPr lang="en-US" sz="1200" dirty="0">
                <a:latin typeface="Courier New"/>
                <a:cs typeface="Courier New"/>
              </a:rPr>
              <a:t>  FA-&gt;</a:t>
            </a:r>
            <a:r>
              <a:rPr lang="en-US" sz="1200" dirty="0" err="1">
                <a:latin typeface="Courier New"/>
                <a:cs typeface="Courier New"/>
              </a:rPr>
              <a:t>setState</a:t>
            </a:r>
            <a:r>
              <a:rPr lang="en-US" sz="1200" dirty="0">
                <a:latin typeface="Courier New"/>
                <a:cs typeface="Courier New"/>
              </a:rPr>
              <a:t>( state );</a:t>
            </a:r>
          </a:p>
          <a:p>
            <a:pPr marL="0" indent="0">
              <a:buNone/>
            </a:pPr>
            <a:endParaRPr lang="en-US" sz="1200" dirty="0">
              <a:latin typeface="Courier New"/>
              <a:cs typeface="Courier New"/>
            </a:endParaRPr>
          </a:p>
          <a:p>
            <a:pPr marL="0" indent="0">
              <a:buNone/>
            </a:pPr>
            <a:r>
              <a:rPr lang="en-US" sz="1200" dirty="0" smtClean="0">
                <a:latin typeface="Courier New"/>
                <a:cs typeface="Courier New"/>
              </a:rPr>
              <a:t>  </a:t>
            </a:r>
            <a:r>
              <a:rPr lang="en-US" sz="1200" dirty="0">
                <a:latin typeface="Courier New"/>
                <a:cs typeface="Courier New"/>
              </a:rPr>
              <a:t>for ( </a:t>
            </a:r>
            <a:r>
              <a:rPr lang="en-US" sz="1200" dirty="0" err="1">
                <a:latin typeface="Courier New"/>
                <a:cs typeface="Courier New"/>
              </a:rPr>
              <a:t>int</a:t>
            </a:r>
            <a:r>
              <a:rPr lang="en-US" sz="1200" dirty="0">
                <a:latin typeface="Courier New"/>
                <a:cs typeface="Courier New"/>
              </a:rPr>
              <a:t> a = 0; a &lt; </a:t>
            </a:r>
            <a:r>
              <a:rPr lang="en-US" sz="1200" dirty="0" err="1">
                <a:latin typeface="Courier New"/>
                <a:cs typeface="Courier New"/>
              </a:rPr>
              <a:t>getNumActions</a:t>
            </a:r>
            <a:r>
              <a:rPr lang="en-US" sz="1200" dirty="0">
                <a:latin typeface="Courier New"/>
                <a:cs typeface="Courier New"/>
              </a:rPr>
              <a:t>(); a++ ) {</a:t>
            </a:r>
          </a:p>
          <a:p>
            <a:pPr marL="0" indent="0">
              <a:buNone/>
            </a:pPr>
            <a:r>
              <a:rPr lang="en-US" sz="1200" dirty="0">
                <a:latin typeface="Courier New"/>
                <a:cs typeface="Courier New"/>
              </a:rPr>
              <a:t>    Q[ a ] = FA-&gt;</a:t>
            </a:r>
            <a:r>
              <a:rPr lang="en-US" sz="1200" dirty="0" err="1">
                <a:latin typeface="Courier New"/>
                <a:cs typeface="Courier New"/>
              </a:rPr>
              <a:t>computeQ</a:t>
            </a:r>
            <a:r>
              <a:rPr lang="en-US" sz="1200" dirty="0">
                <a:latin typeface="Courier New"/>
                <a:cs typeface="Courier New"/>
              </a:rPr>
              <a:t>( a </a:t>
            </a:r>
            <a:r>
              <a:rPr lang="en-US" sz="1200" dirty="0" smtClean="0">
                <a:latin typeface="Courier New"/>
                <a:cs typeface="Courier New"/>
              </a:rPr>
              <a:t>);</a:t>
            </a:r>
            <a:endParaRPr lang="en-US" sz="1200" dirty="0">
              <a:latin typeface="Courier New"/>
              <a:cs typeface="Courier New"/>
            </a:endParaRPr>
          </a:p>
          <a:p>
            <a:pPr marL="0" indent="0">
              <a:buNone/>
            </a:pPr>
            <a:r>
              <a:rPr lang="en-US" sz="1200" dirty="0">
                <a:latin typeface="Courier New"/>
                <a:cs typeface="Courier New"/>
              </a:rPr>
              <a:t>  }</a:t>
            </a:r>
          </a:p>
          <a:p>
            <a:pPr marL="0" indent="0">
              <a:buNone/>
            </a:pPr>
            <a:endParaRPr lang="en-US" sz="1200" dirty="0">
              <a:latin typeface="Courier New"/>
              <a:cs typeface="Courier New"/>
            </a:endParaRPr>
          </a:p>
          <a:p>
            <a:pPr marL="0" indent="0">
              <a:buNone/>
            </a:pPr>
            <a:r>
              <a:rPr lang="en-US" sz="1200" dirty="0">
                <a:latin typeface="Courier New"/>
                <a:cs typeface="Courier New"/>
              </a:rPr>
              <a:t>  </a:t>
            </a:r>
            <a:r>
              <a:rPr lang="en-US" sz="1200" dirty="0" err="1">
                <a:latin typeface="Courier New"/>
                <a:cs typeface="Courier New"/>
              </a:rPr>
              <a:t>lastAction</a:t>
            </a:r>
            <a:r>
              <a:rPr lang="en-US" sz="1200" dirty="0">
                <a:latin typeface="Courier New"/>
                <a:cs typeface="Courier New"/>
              </a:rPr>
              <a:t> = </a:t>
            </a:r>
            <a:r>
              <a:rPr lang="en-US" sz="1200" dirty="0" err="1">
                <a:latin typeface="Courier New"/>
                <a:cs typeface="Courier New"/>
              </a:rPr>
              <a:t>selectAction</a:t>
            </a:r>
            <a:r>
              <a:rPr lang="en-US" sz="1200" dirty="0">
                <a:latin typeface="Courier New"/>
                <a:cs typeface="Courier New"/>
              </a:rPr>
              <a:t>();</a:t>
            </a:r>
          </a:p>
          <a:p>
            <a:pPr marL="0" indent="0">
              <a:buNone/>
            </a:pPr>
            <a:endParaRPr lang="en-US" sz="1200" dirty="0">
              <a:latin typeface="Courier New"/>
              <a:cs typeface="Courier New"/>
            </a:endParaRPr>
          </a:p>
          <a:p>
            <a:pPr marL="0" indent="0">
              <a:buNone/>
            </a:pPr>
            <a:r>
              <a:rPr lang="en-US" sz="1200" dirty="0" smtClean="0">
                <a:latin typeface="Courier New"/>
                <a:cs typeface="Courier New"/>
              </a:rPr>
              <a:t>  FA</a:t>
            </a:r>
            <a:r>
              <a:rPr lang="en-US" sz="1200" dirty="0">
                <a:latin typeface="Courier New"/>
                <a:cs typeface="Courier New"/>
              </a:rPr>
              <a:t>-&gt;</a:t>
            </a:r>
            <a:r>
              <a:rPr lang="en-US" sz="1200" dirty="0" err="1">
                <a:latin typeface="Courier New"/>
                <a:cs typeface="Courier New"/>
              </a:rPr>
              <a:t>updateTraces</a:t>
            </a:r>
            <a:r>
              <a:rPr lang="en-US" sz="1200" dirty="0">
                <a:latin typeface="Courier New"/>
                <a:cs typeface="Courier New"/>
              </a:rPr>
              <a:t>( </a:t>
            </a:r>
            <a:r>
              <a:rPr lang="en-US" sz="1200" dirty="0" err="1">
                <a:latin typeface="Courier New"/>
                <a:cs typeface="Courier New"/>
              </a:rPr>
              <a:t>lastAction</a:t>
            </a:r>
            <a:r>
              <a:rPr lang="en-US" sz="1200" dirty="0">
                <a:latin typeface="Courier New"/>
                <a:cs typeface="Courier New"/>
              </a:rPr>
              <a:t> );</a:t>
            </a:r>
          </a:p>
          <a:p>
            <a:pPr marL="0" indent="0">
              <a:buNone/>
            </a:pPr>
            <a:r>
              <a:rPr lang="en-US" sz="1200" dirty="0" smtClean="0">
                <a:latin typeface="Courier New"/>
                <a:cs typeface="Courier New"/>
              </a:rPr>
              <a:t>  return </a:t>
            </a:r>
            <a:r>
              <a:rPr lang="en-US" sz="1200" dirty="0" err="1">
                <a:latin typeface="Courier New"/>
                <a:cs typeface="Courier New"/>
              </a:rPr>
              <a:t>lastAction</a:t>
            </a:r>
            <a:r>
              <a:rPr lang="en-US" sz="1200" dirty="0">
                <a:latin typeface="Courier New"/>
                <a:cs typeface="Courier New"/>
              </a:rPr>
              <a:t>;</a:t>
            </a:r>
          </a:p>
          <a:p>
            <a:pPr marL="0" indent="0">
              <a:buNone/>
            </a:pPr>
            <a:r>
              <a:rPr lang="en-US" sz="1200" dirty="0" smtClean="0">
                <a:latin typeface="Courier New"/>
                <a:cs typeface="Courier New"/>
              </a:rPr>
              <a:t>}</a:t>
            </a:r>
          </a:p>
          <a:p>
            <a:pPr marL="0" indent="0">
              <a:buNone/>
            </a:pPr>
            <a:endParaRPr lang="en-US" sz="1200" dirty="0" smtClean="0">
              <a:latin typeface="Courier New"/>
              <a:cs typeface="Courier New"/>
            </a:endParaRPr>
          </a:p>
          <a:p>
            <a:pPr marL="0" indent="0">
              <a:buNone/>
            </a:pPr>
            <a:endParaRPr lang="en-US" sz="1200" dirty="0">
              <a:latin typeface="Courier New"/>
              <a:cs typeface="Courier New"/>
            </a:endParaRPr>
          </a:p>
          <a:p>
            <a:pPr marL="0" indent="0">
              <a:buNone/>
            </a:pPr>
            <a:endParaRPr lang="en-US" sz="1200" dirty="0">
              <a:latin typeface="Courier New"/>
              <a:cs typeface="Courier New"/>
            </a:endParaRPr>
          </a:p>
          <a:p>
            <a:pPr marL="0" indent="0">
              <a:buNone/>
            </a:pPr>
            <a:r>
              <a:rPr lang="en-US" sz="1200" dirty="0">
                <a:latin typeface="Courier New"/>
                <a:cs typeface="Courier New"/>
              </a:rPr>
              <a:t>void </a:t>
            </a:r>
            <a:r>
              <a:rPr lang="en-US" sz="1200" dirty="0" err="1">
                <a:latin typeface="Courier New"/>
                <a:cs typeface="Courier New"/>
              </a:rPr>
              <a:t>SarsaAgent</a:t>
            </a:r>
            <a:r>
              <a:rPr lang="en-US" sz="1200" dirty="0">
                <a:latin typeface="Courier New"/>
                <a:cs typeface="Courier New"/>
              </a:rPr>
              <a:t>::</a:t>
            </a:r>
            <a:r>
              <a:rPr lang="en-US" sz="1200" dirty="0" err="1">
                <a:solidFill>
                  <a:srgbClr val="008000"/>
                </a:solidFill>
                <a:latin typeface="Courier New"/>
                <a:cs typeface="Courier New"/>
              </a:rPr>
              <a:t>endEpisode</a:t>
            </a:r>
            <a:r>
              <a:rPr lang="en-US" sz="1200" dirty="0">
                <a:latin typeface="Courier New"/>
                <a:cs typeface="Courier New"/>
              </a:rPr>
              <a:t>( double reward ){</a:t>
            </a:r>
          </a:p>
          <a:p>
            <a:pPr marL="0" indent="0">
              <a:buNone/>
            </a:pPr>
            <a:r>
              <a:rPr lang="en-US" sz="1200" dirty="0">
                <a:latin typeface="Courier New"/>
                <a:cs typeface="Courier New"/>
              </a:rPr>
              <a:t>  double delta = reward - Q[ </a:t>
            </a:r>
            <a:r>
              <a:rPr lang="en-US" sz="1200" dirty="0" err="1">
                <a:latin typeface="Courier New"/>
                <a:cs typeface="Courier New"/>
              </a:rPr>
              <a:t>lastAction</a:t>
            </a:r>
            <a:r>
              <a:rPr lang="en-US" sz="1200" dirty="0">
                <a:latin typeface="Courier New"/>
                <a:cs typeface="Courier New"/>
              </a:rPr>
              <a:t> ];</a:t>
            </a:r>
          </a:p>
          <a:p>
            <a:pPr marL="0" indent="0">
              <a:buNone/>
            </a:pPr>
            <a:r>
              <a:rPr lang="en-US" sz="1200" dirty="0">
                <a:latin typeface="Courier New"/>
                <a:cs typeface="Courier New"/>
              </a:rPr>
              <a:t>  FA-&gt;</a:t>
            </a:r>
            <a:r>
              <a:rPr lang="en-US" sz="1200" dirty="0" err="1">
                <a:latin typeface="Courier New"/>
                <a:cs typeface="Courier New"/>
              </a:rPr>
              <a:t>updateWeights</a:t>
            </a:r>
            <a:r>
              <a:rPr lang="en-US" sz="1200" dirty="0">
                <a:latin typeface="Courier New"/>
                <a:cs typeface="Courier New"/>
              </a:rPr>
              <a:t>( delta, alpha );</a:t>
            </a:r>
          </a:p>
          <a:p>
            <a:pPr marL="0" indent="0">
              <a:buNone/>
            </a:pPr>
            <a:r>
              <a:rPr lang="en-US" sz="1200" dirty="0">
                <a:latin typeface="Courier New"/>
                <a:cs typeface="Courier New"/>
              </a:rPr>
              <a:t>  </a:t>
            </a:r>
            <a:r>
              <a:rPr lang="en-US" sz="1200" dirty="0" err="1">
                <a:latin typeface="Courier New"/>
                <a:cs typeface="Courier New"/>
              </a:rPr>
              <a:t>lastAction</a:t>
            </a:r>
            <a:r>
              <a:rPr lang="en-US" sz="1200" dirty="0">
                <a:latin typeface="Courier New"/>
                <a:cs typeface="Courier New"/>
              </a:rPr>
              <a:t> = -1;</a:t>
            </a:r>
          </a:p>
          <a:p>
            <a:pPr marL="0" indent="0">
              <a:buNone/>
            </a:pPr>
            <a:r>
              <a:rPr lang="en-US" sz="1200" dirty="0">
                <a:latin typeface="Courier New"/>
                <a:cs typeface="Courier New"/>
              </a:rPr>
              <a:t>}</a:t>
            </a:r>
          </a:p>
          <a:p>
            <a:pPr marL="0" indent="0">
              <a:buNone/>
            </a:pPr>
            <a:endParaRPr lang="en-US" sz="1200" dirty="0" smtClean="0">
              <a:latin typeface="Courier New"/>
              <a:cs typeface="Courier New"/>
            </a:endParaRPr>
          </a:p>
          <a:p>
            <a:pPr marL="0" indent="0">
              <a:buNone/>
            </a:pPr>
            <a:endParaRPr lang="en-US" sz="1200" dirty="0">
              <a:latin typeface="Courier New"/>
              <a:cs typeface="Courier New"/>
            </a:endParaRPr>
          </a:p>
        </p:txBody>
      </p:sp>
    </p:spTree>
    <p:extLst>
      <p:ext uri="{BB962C8B-B14F-4D97-AF65-F5344CB8AC3E}">
        <p14:creationId xmlns:p14="http://schemas.microsoft.com/office/powerpoint/2010/main" val="2367519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3952"/>
            <a:ext cx="8229600" cy="5602211"/>
          </a:xfrm>
        </p:spPr>
        <p:txBody>
          <a:bodyPr>
            <a:noAutofit/>
          </a:bodyPr>
          <a:lstStyle/>
          <a:p>
            <a:pPr marL="0" indent="0">
              <a:buNone/>
            </a:pPr>
            <a:r>
              <a:rPr lang="en-US" sz="1100" dirty="0" err="1">
                <a:latin typeface="Courier New"/>
                <a:cs typeface="Courier New"/>
              </a:rPr>
              <a:t>int</a:t>
            </a:r>
            <a:r>
              <a:rPr lang="en-US" sz="1100" dirty="0">
                <a:latin typeface="Courier New"/>
                <a:cs typeface="Courier New"/>
              </a:rPr>
              <a:t> </a:t>
            </a:r>
            <a:r>
              <a:rPr lang="en-US" sz="1100" dirty="0" err="1">
                <a:latin typeface="Courier New"/>
                <a:cs typeface="Courier New"/>
              </a:rPr>
              <a:t>SarsaAgent</a:t>
            </a:r>
            <a:r>
              <a:rPr lang="en-US" sz="1100" dirty="0">
                <a:latin typeface="Courier New"/>
                <a:cs typeface="Courier New"/>
              </a:rPr>
              <a:t>::</a:t>
            </a:r>
            <a:r>
              <a:rPr lang="en-US" sz="1100" dirty="0">
                <a:solidFill>
                  <a:srgbClr val="008000"/>
                </a:solidFill>
                <a:latin typeface="Courier New"/>
                <a:cs typeface="Courier New"/>
              </a:rPr>
              <a:t>step</a:t>
            </a:r>
            <a:r>
              <a:rPr lang="en-US" sz="1100" dirty="0">
                <a:latin typeface="Courier New"/>
                <a:cs typeface="Courier New"/>
              </a:rPr>
              <a:t>( double reward, double state[] )</a:t>
            </a:r>
          </a:p>
          <a:p>
            <a:pPr marL="0" indent="0">
              <a:buNone/>
            </a:pPr>
            <a:r>
              <a:rPr lang="en-US" sz="1100" dirty="0">
                <a:latin typeface="Courier New"/>
                <a:cs typeface="Courier New"/>
              </a:rPr>
              <a:t>{</a:t>
            </a:r>
          </a:p>
          <a:p>
            <a:pPr marL="0" indent="0">
              <a:buNone/>
            </a:pPr>
            <a:r>
              <a:rPr lang="en-US" sz="1100" dirty="0" smtClean="0">
                <a:latin typeface="Courier New"/>
                <a:cs typeface="Courier New"/>
              </a:rPr>
              <a:t>  </a:t>
            </a:r>
            <a:r>
              <a:rPr lang="en-US" sz="1100" dirty="0">
                <a:latin typeface="Courier New"/>
                <a:cs typeface="Courier New"/>
              </a:rPr>
              <a:t>double delta = reward - Q[ </a:t>
            </a:r>
            <a:r>
              <a:rPr lang="en-US" sz="1100" dirty="0" err="1">
                <a:latin typeface="Courier New"/>
                <a:cs typeface="Courier New"/>
              </a:rPr>
              <a:t>lastAction</a:t>
            </a:r>
            <a:r>
              <a:rPr lang="en-US" sz="1100" dirty="0">
                <a:latin typeface="Courier New"/>
                <a:cs typeface="Courier New"/>
              </a:rPr>
              <a:t> ];</a:t>
            </a:r>
          </a:p>
          <a:p>
            <a:pPr marL="0" indent="0">
              <a:buNone/>
            </a:pPr>
            <a:endParaRPr lang="en-US" sz="1100" dirty="0">
              <a:latin typeface="Courier New"/>
              <a:cs typeface="Courier New"/>
            </a:endParaRPr>
          </a:p>
          <a:p>
            <a:pPr marL="0" indent="0">
              <a:buNone/>
            </a:pPr>
            <a:r>
              <a:rPr lang="en-US" sz="1100" dirty="0">
                <a:latin typeface="Courier New"/>
                <a:cs typeface="Courier New"/>
              </a:rPr>
              <a:t>  FA-&gt;</a:t>
            </a:r>
            <a:r>
              <a:rPr lang="en-US" sz="1100" dirty="0" err="1">
                <a:latin typeface="Courier New"/>
                <a:cs typeface="Courier New"/>
              </a:rPr>
              <a:t>setState</a:t>
            </a:r>
            <a:r>
              <a:rPr lang="en-US" sz="1100" dirty="0">
                <a:latin typeface="Courier New"/>
                <a:cs typeface="Courier New"/>
              </a:rPr>
              <a:t>( state );</a:t>
            </a:r>
          </a:p>
          <a:p>
            <a:pPr marL="0" indent="0">
              <a:buNone/>
            </a:pPr>
            <a:endParaRPr lang="en-US" sz="1100" dirty="0">
              <a:latin typeface="Courier New"/>
              <a:cs typeface="Courier New"/>
            </a:endParaRPr>
          </a:p>
          <a:p>
            <a:pPr marL="0" indent="0">
              <a:buNone/>
            </a:pPr>
            <a:r>
              <a:rPr lang="en-US" sz="1100" dirty="0">
                <a:latin typeface="Courier New"/>
                <a:cs typeface="Courier New"/>
              </a:rPr>
              <a:t>  for ( </a:t>
            </a:r>
            <a:r>
              <a:rPr lang="en-US" sz="1100" dirty="0" err="1">
                <a:latin typeface="Courier New"/>
                <a:cs typeface="Courier New"/>
              </a:rPr>
              <a:t>int</a:t>
            </a:r>
            <a:r>
              <a:rPr lang="en-US" sz="1100" dirty="0">
                <a:latin typeface="Courier New"/>
                <a:cs typeface="Courier New"/>
              </a:rPr>
              <a:t> a = 0; a &lt; </a:t>
            </a:r>
            <a:r>
              <a:rPr lang="en-US" sz="1100" dirty="0" err="1">
                <a:latin typeface="Courier New"/>
                <a:cs typeface="Courier New"/>
              </a:rPr>
              <a:t>getNumActions</a:t>
            </a:r>
            <a:r>
              <a:rPr lang="en-US" sz="1100" dirty="0">
                <a:latin typeface="Courier New"/>
                <a:cs typeface="Courier New"/>
              </a:rPr>
              <a:t>(); a++ ) {</a:t>
            </a:r>
          </a:p>
          <a:p>
            <a:pPr marL="0" indent="0">
              <a:buNone/>
            </a:pPr>
            <a:r>
              <a:rPr lang="en-US" sz="1100" dirty="0">
                <a:latin typeface="Courier New"/>
                <a:cs typeface="Courier New"/>
              </a:rPr>
              <a:t>    Q[ a ] = FA-&gt;</a:t>
            </a:r>
            <a:r>
              <a:rPr lang="en-US" sz="1100" dirty="0" err="1">
                <a:latin typeface="Courier New"/>
                <a:cs typeface="Courier New"/>
              </a:rPr>
              <a:t>computeQ</a:t>
            </a:r>
            <a:r>
              <a:rPr lang="en-US" sz="1100" dirty="0">
                <a:latin typeface="Courier New"/>
                <a:cs typeface="Courier New"/>
              </a:rPr>
              <a:t>( a </a:t>
            </a:r>
            <a:r>
              <a:rPr lang="en-US" sz="1100" dirty="0" smtClean="0">
                <a:latin typeface="Courier New"/>
                <a:cs typeface="Courier New"/>
              </a:rPr>
              <a:t>);</a:t>
            </a:r>
            <a:endParaRPr lang="en-US" sz="1100" dirty="0">
              <a:latin typeface="Courier New"/>
              <a:cs typeface="Courier New"/>
            </a:endParaRPr>
          </a:p>
          <a:p>
            <a:pPr marL="0" indent="0">
              <a:buNone/>
            </a:pPr>
            <a:r>
              <a:rPr lang="en-US" sz="1100" dirty="0">
                <a:latin typeface="Courier New"/>
                <a:cs typeface="Courier New"/>
              </a:rPr>
              <a:t>  }</a:t>
            </a:r>
          </a:p>
          <a:p>
            <a:pPr marL="0" indent="0">
              <a:buNone/>
            </a:pPr>
            <a:endParaRPr lang="en-US" sz="1100" dirty="0">
              <a:latin typeface="Courier New"/>
              <a:cs typeface="Courier New"/>
            </a:endParaRPr>
          </a:p>
          <a:p>
            <a:pPr marL="0" indent="0">
              <a:buNone/>
            </a:pPr>
            <a:r>
              <a:rPr lang="en-US" sz="1100" dirty="0">
                <a:latin typeface="Courier New"/>
                <a:cs typeface="Courier New"/>
              </a:rPr>
              <a:t>  </a:t>
            </a:r>
            <a:r>
              <a:rPr lang="en-US" sz="1100" dirty="0" err="1">
                <a:latin typeface="Courier New"/>
                <a:cs typeface="Courier New"/>
              </a:rPr>
              <a:t>lastAction</a:t>
            </a:r>
            <a:r>
              <a:rPr lang="en-US" sz="1100" dirty="0">
                <a:latin typeface="Courier New"/>
                <a:cs typeface="Courier New"/>
              </a:rPr>
              <a:t> = </a:t>
            </a:r>
            <a:r>
              <a:rPr lang="en-US" sz="1100" dirty="0" err="1">
                <a:latin typeface="Courier New"/>
                <a:cs typeface="Courier New"/>
              </a:rPr>
              <a:t>selectAction</a:t>
            </a:r>
            <a:r>
              <a:rPr lang="en-US" sz="1100" dirty="0">
                <a:latin typeface="Courier New"/>
                <a:cs typeface="Courier New"/>
              </a:rPr>
              <a:t>();</a:t>
            </a:r>
          </a:p>
          <a:p>
            <a:pPr marL="0" indent="0">
              <a:buNone/>
            </a:pPr>
            <a:endParaRPr lang="en-US" sz="1100" dirty="0">
              <a:latin typeface="Courier New"/>
              <a:cs typeface="Courier New"/>
            </a:endParaRPr>
          </a:p>
          <a:p>
            <a:pPr marL="0" indent="0">
              <a:buNone/>
            </a:pPr>
            <a:r>
              <a:rPr lang="en-US" sz="1100" dirty="0" smtClean="0">
                <a:latin typeface="Courier New"/>
                <a:cs typeface="Courier New"/>
              </a:rPr>
              <a:t>  delta </a:t>
            </a:r>
            <a:r>
              <a:rPr lang="en-US" sz="1100" dirty="0">
                <a:latin typeface="Courier New"/>
                <a:cs typeface="Courier New"/>
              </a:rPr>
              <a:t>+= Q[ </a:t>
            </a:r>
            <a:r>
              <a:rPr lang="en-US" sz="1100" dirty="0" err="1">
                <a:latin typeface="Courier New"/>
                <a:cs typeface="Courier New"/>
              </a:rPr>
              <a:t>lastAction</a:t>
            </a:r>
            <a:r>
              <a:rPr lang="en-US" sz="1100" dirty="0">
                <a:latin typeface="Courier New"/>
                <a:cs typeface="Courier New"/>
              </a:rPr>
              <a:t> ];</a:t>
            </a:r>
          </a:p>
          <a:p>
            <a:pPr marL="0" indent="0">
              <a:buNone/>
            </a:pPr>
            <a:r>
              <a:rPr lang="en-US" sz="1100" dirty="0" smtClean="0">
                <a:latin typeface="Courier New"/>
                <a:cs typeface="Courier New"/>
              </a:rPr>
              <a:t>  FA</a:t>
            </a:r>
            <a:r>
              <a:rPr lang="en-US" sz="1100" dirty="0">
                <a:latin typeface="Courier New"/>
                <a:cs typeface="Courier New"/>
              </a:rPr>
              <a:t>-&gt;</a:t>
            </a:r>
            <a:r>
              <a:rPr lang="en-US" sz="1100" dirty="0" err="1">
                <a:latin typeface="Courier New"/>
                <a:cs typeface="Courier New"/>
              </a:rPr>
              <a:t>updateWeights</a:t>
            </a:r>
            <a:r>
              <a:rPr lang="en-US" sz="1100" dirty="0">
                <a:latin typeface="Courier New"/>
                <a:cs typeface="Courier New"/>
              </a:rPr>
              <a:t>( delta, alpha );</a:t>
            </a:r>
          </a:p>
          <a:p>
            <a:pPr marL="0" indent="0">
              <a:buNone/>
            </a:pPr>
            <a:endParaRPr lang="en-US" sz="1100" dirty="0">
              <a:latin typeface="Courier New"/>
              <a:cs typeface="Courier New"/>
            </a:endParaRPr>
          </a:p>
          <a:p>
            <a:pPr marL="0" indent="0">
              <a:buNone/>
            </a:pPr>
            <a:r>
              <a:rPr lang="en-US" sz="1100" dirty="0">
                <a:latin typeface="Courier New"/>
                <a:cs typeface="Courier New"/>
              </a:rPr>
              <a:t>  // need to redo because weights changed                                                                                                                                          </a:t>
            </a:r>
          </a:p>
          <a:p>
            <a:pPr marL="0" indent="0">
              <a:buNone/>
            </a:pPr>
            <a:r>
              <a:rPr lang="en-US" sz="1100" dirty="0">
                <a:latin typeface="Courier New"/>
                <a:cs typeface="Courier New"/>
              </a:rPr>
              <a:t>  Q[ </a:t>
            </a:r>
            <a:r>
              <a:rPr lang="en-US" sz="1100" dirty="0" err="1">
                <a:latin typeface="Courier New"/>
                <a:cs typeface="Courier New"/>
              </a:rPr>
              <a:t>lastAction</a:t>
            </a:r>
            <a:r>
              <a:rPr lang="en-US" sz="1100" dirty="0">
                <a:latin typeface="Courier New"/>
                <a:cs typeface="Courier New"/>
              </a:rPr>
              <a:t> ] = FA-&gt;</a:t>
            </a:r>
            <a:r>
              <a:rPr lang="en-US" sz="1100" dirty="0" err="1">
                <a:latin typeface="Courier New"/>
                <a:cs typeface="Courier New"/>
              </a:rPr>
              <a:t>computeQ</a:t>
            </a:r>
            <a:r>
              <a:rPr lang="en-US" sz="1100" dirty="0">
                <a:latin typeface="Courier New"/>
                <a:cs typeface="Courier New"/>
              </a:rPr>
              <a:t>( </a:t>
            </a:r>
            <a:r>
              <a:rPr lang="en-US" sz="1100" dirty="0" err="1">
                <a:latin typeface="Courier New"/>
                <a:cs typeface="Courier New"/>
              </a:rPr>
              <a:t>lastAction</a:t>
            </a:r>
            <a:r>
              <a:rPr lang="en-US" sz="1100" dirty="0">
                <a:latin typeface="Courier New"/>
                <a:cs typeface="Courier New"/>
              </a:rPr>
              <a:t> </a:t>
            </a:r>
            <a:r>
              <a:rPr lang="en-US" sz="1100" dirty="0" smtClean="0">
                <a:latin typeface="Courier New"/>
                <a:cs typeface="Courier New"/>
              </a:rPr>
              <a:t>))</a:t>
            </a:r>
            <a:r>
              <a:rPr lang="en-US" sz="1100" dirty="0">
                <a:latin typeface="Courier New"/>
                <a:cs typeface="Courier New"/>
              </a:rPr>
              <a:t>;</a:t>
            </a:r>
          </a:p>
          <a:p>
            <a:pPr marL="0" indent="0">
              <a:buNone/>
            </a:pPr>
            <a:r>
              <a:rPr lang="en-US" sz="1100" dirty="0">
                <a:latin typeface="Courier New"/>
                <a:cs typeface="Courier New"/>
              </a:rPr>
              <a:t>  FA-&gt;</a:t>
            </a:r>
            <a:r>
              <a:rPr lang="en-US" sz="1100" dirty="0" err="1">
                <a:latin typeface="Courier New"/>
                <a:cs typeface="Courier New"/>
              </a:rPr>
              <a:t>decayTraces</a:t>
            </a:r>
            <a:r>
              <a:rPr lang="en-US" sz="1100" dirty="0">
                <a:latin typeface="Courier New"/>
                <a:cs typeface="Courier New"/>
              </a:rPr>
              <a:t>( gamma * lambda );</a:t>
            </a:r>
          </a:p>
          <a:p>
            <a:pPr marL="0" indent="0">
              <a:buNone/>
            </a:pPr>
            <a:endParaRPr lang="en-US" sz="1100" dirty="0">
              <a:latin typeface="Courier New"/>
              <a:cs typeface="Courier New"/>
            </a:endParaRPr>
          </a:p>
          <a:p>
            <a:pPr marL="0" indent="0">
              <a:buNone/>
            </a:pPr>
            <a:r>
              <a:rPr lang="en-US" sz="1100" dirty="0">
                <a:latin typeface="Courier New"/>
                <a:cs typeface="Courier New"/>
              </a:rPr>
              <a:t>  for ( </a:t>
            </a:r>
            <a:r>
              <a:rPr lang="en-US" sz="1100" dirty="0" err="1">
                <a:latin typeface="Courier New"/>
                <a:cs typeface="Courier New"/>
              </a:rPr>
              <a:t>int</a:t>
            </a:r>
            <a:r>
              <a:rPr lang="en-US" sz="1100" dirty="0">
                <a:latin typeface="Courier New"/>
                <a:cs typeface="Courier New"/>
              </a:rPr>
              <a:t> a = 0; a &lt; </a:t>
            </a:r>
            <a:r>
              <a:rPr lang="en-US" sz="1100" dirty="0" err="1">
                <a:latin typeface="Courier New"/>
                <a:cs typeface="Courier New"/>
              </a:rPr>
              <a:t>getNumActions</a:t>
            </a:r>
            <a:r>
              <a:rPr lang="en-US" sz="1100" dirty="0">
                <a:latin typeface="Courier New"/>
                <a:cs typeface="Courier New"/>
              </a:rPr>
              <a:t>(); a++ ) {  //clear other than F[a]                                                                                                           </a:t>
            </a:r>
          </a:p>
          <a:p>
            <a:pPr marL="0" indent="0">
              <a:buNone/>
            </a:pPr>
            <a:r>
              <a:rPr lang="en-US" sz="1100" dirty="0">
                <a:latin typeface="Courier New"/>
                <a:cs typeface="Courier New"/>
              </a:rPr>
              <a:t>    if ( a != </a:t>
            </a:r>
            <a:r>
              <a:rPr lang="en-US" sz="1100" dirty="0" err="1">
                <a:latin typeface="Courier New"/>
                <a:cs typeface="Courier New"/>
              </a:rPr>
              <a:t>lastAction</a:t>
            </a:r>
            <a:r>
              <a:rPr lang="en-US" sz="1100" dirty="0">
                <a:latin typeface="Courier New"/>
                <a:cs typeface="Courier New"/>
              </a:rPr>
              <a:t> ) {</a:t>
            </a:r>
          </a:p>
          <a:p>
            <a:pPr marL="0" indent="0">
              <a:buNone/>
            </a:pPr>
            <a:r>
              <a:rPr lang="en-US" sz="1100" dirty="0">
                <a:latin typeface="Courier New"/>
                <a:cs typeface="Courier New"/>
              </a:rPr>
              <a:t>      FA-&gt;</a:t>
            </a:r>
            <a:r>
              <a:rPr lang="en-US" sz="1100" dirty="0" err="1">
                <a:latin typeface="Courier New"/>
                <a:cs typeface="Courier New"/>
              </a:rPr>
              <a:t>clearTraces</a:t>
            </a:r>
            <a:r>
              <a:rPr lang="en-US" sz="1100" dirty="0">
                <a:latin typeface="Courier New"/>
                <a:cs typeface="Courier New"/>
              </a:rPr>
              <a:t>( a );</a:t>
            </a:r>
          </a:p>
          <a:p>
            <a:pPr marL="0" indent="0">
              <a:buNone/>
            </a:pPr>
            <a:r>
              <a:rPr lang="en-US" sz="1100" dirty="0" smtClean="0">
                <a:latin typeface="Courier New"/>
                <a:cs typeface="Courier New"/>
              </a:rPr>
              <a:t>    }</a:t>
            </a:r>
            <a:endParaRPr lang="en-US" sz="1100" dirty="0">
              <a:latin typeface="Courier New"/>
              <a:cs typeface="Courier New"/>
            </a:endParaRPr>
          </a:p>
          <a:p>
            <a:pPr marL="0" indent="0">
              <a:buNone/>
            </a:pPr>
            <a:r>
              <a:rPr lang="en-US" sz="1100" dirty="0">
                <a:latin typeface="Courier New"/>
                <a:cs typeface="Courier New"/>
              </a:rPr>
              <a:t>  }</a:t>
            </a:r>
          </a:p>
          <a:p>
            <a:pPr marL="0" indent="0">
              <a:buNone/>
            </a:pPr>
            <a:r>
              <a:rPr lang="en-US" sz="1100" dirty="0">
                <a:latin typeface="Courier New"/>
                <a:cs typeface="Courier New"/>
              </a:rPr>
              <a:t>  FA-&gt;</a:t>
            </a:r>
            <a:r>
              <a:rPr lang="en-US" sz="1100" dirty="0" err="1">
                <a:latin typeface="Courier New"/>
                <a:cs typeface="Courier New"/>
              </a:rPr>
              <a:t>updateTraces</a:t>
            </a:r>
            <a:r>
              <a:rPr lang="en-US" sz="1100" dirty="0">
                <a:latin typeface="Courier New"/>
                <a:cs typeface="Courier New"/>
              </a:rPr>
              <a:t>( </a:t>
            </a:r>
            <a:r>
              <a:rPr lang="en-US" sz="1100" dirty="0" err="1">
                <a:latin typeface="Courier New"/>
                <a:cs typeface="Courier New"/>
              </a:rPr>
              <a:t>lastAction</a:t>
            </a:r>
            <a:r>
              <a:rPr lang="en-US" sz="1100" dirty="0">
                <a:latin typeface="Courier New"/>
                <a:cs typeface="Courier New"/>
              </a:rPr>
              <a:t> );  //replace/set traces F[a]                                                                                                                       </a:t>
            </a:r>
          </a:p>
          <a:p>
            <a:pPr marL="0" indent="0">
              <a:buNone/>
            </a:pPr>
            <a:endParaRPr lang="en-US" sz="1100" dirty="0">
              <a:latin typeface="Courier New"/>
              <a:cs typeface="Courier New"/>
            </a:endParaRPr>
          </a:p>
          <a:p>
            <a:pPr marL="0" indent="0">
              <a:buNone/>
            </a:pPr>
            <a:r>
              <a:rPr lang="en-US" sz="1100" dirty="0">
                <a:latin typeface="Courier New"/>
                <a:cs typeface="Courier New"/>
              </a:rPr>
              <a:t>  return </a:t>
            </a:r>
            <a:r>
              <a:rPr lang="en-US" sz="1100" dirty="0" err="1">
                <a:latin typeface="Courier New"/>
                <a:cs typeface="Courier New"/>
              </a:rPr>
              <a:t>lastAction</a:t>
            </a:r>
            <a:r>
              <a:rPr lang="en-US" sz="1100" dirty="0">
                <a:latin typeface="Courier New"/>
                <a:cs typeface="Courier New"/>
              </a:rPr>
              <a:t>;</a:t>
            </a:r>
          </a:p>
          <a:p>
            <a:pPr marL="0" indent="0">
              <a:buNone/>
            </a:pPr>
            <a:r>
              <a:rPr lang="en-US" sz="1100" dirty="0">
                <a:latin typeface="Courier New"/>
                <a:cs typeface="Courier New"/>
              </a:rPr>
              <a:t>}</a:t>
            </a:r>
          </a:p>
        </p:txBody>
      </p:sp>
    </p:spTree>
    <p:extLst>
      <p:ext uri="{BB962C8B-B14F-4D97-AF65-F5344CB8AC3E}">
        <p14:creationId xmlns:p14="http://schemas.microsoft.com/office/powerpoint/2010/main" val="14818967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711114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Learning: Uses experience</a:t>
            </a:r>
          </a:p>
          <a:p>
            <a:r>
              <a:rPr lang="en-US" dirty="0" smtClean="0"/>
              <a:t>Planning: Use </a:t>
            </a:r>
            <a:r>
              <a:rPr lang="en-US" i="1" dirty="0" smtClean="0"/>
              <a:t>simulated </a:t>
            </a:r>
            <a:r>
              <a:rPr lang="en-US" dirty="0" smtClean="0"/>
              <a:t>experience</a:t>
            </a:r>
          </a:p>
        </p:txBody>
      </p:sp>
      <p:pic>
        <p:nvPicPr>
          <p:cNvPr id="5" name="Picture 4" descr="figtmp6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264" y="3276921"/>
            <a:ext cx="4458508" cy="3253506"/>
          </a:xfrm>
          <a:prstGeom prst="rect">
            <a:avLst/>
          </a:prstGeom>
        </p:spPr>
      </p:pic>
    </p:spTree>
    <p:extLst>
      <p:ext uri="{BB962C8B-B14F-4D97-AF65-F5344CB8AC3E}">
        <p14:creationId xmlns:p14="http://schemas.microsoft.com/office/powerpoint/2010/main" val="9019497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1743</TotalTime>
  <Words>1228</Words>
  <Application>Microsoft Macintosh PowerPoint</Application>
  <PresentationFormat>On-screen Show (4:3)</PresentationFormat>
  <Paragraphs>168</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Last Week</vt:lpstr>
      <vt:lpstr>CMAC</vt:lpstr>
      <vt:lpstr>(Code excerpts from Peter Stone: Keepaway)</vt:lpstr>
      <vt:lpstr>PowerPoint Presentation</vt:lpstr>
      <vt:lpstr>PowerPoint Presentation</vt:lpstr>
      <vt:lpstr>PowerPoint Presentation</vt:lpstr>
      <vt:lpstr>PowerPoint Presentation</vt:lpstr>
      <vt:lpstr>PowerPoint Presentation</vt:lpstr>
      <vt:lpstr>PowerPoint Presentation</vt:lpstr>
      <vt:lpstr>Models</vt:lpstr>
      <vt:lpstr>Models</vt:lpstr>
      <vt:lpstr>Planning</vt:lpstr>
      <vt:lpstr>Random-sample on-step tabular Q-planning</vt:lpstr>
      <vt:lpstr>Dyna</vt:lpstr>
      <vt:lpstr>Dyna-Q</vt:lpstr>
      <vt:lpstr>PowerPoint Presentation</vt:lpstr>
      <vt:lpstr>PowerPoint Presentation</vt:lpstr>
      <vt:lpstr>PowerPoint Presentation</vt:lpstr>
      <vt:lpstr>PowerPoint Presentation</vt:lpstr>
      <vt:lpstr>PowerPoint Presentation</vt:lpstr>
      <vt:lpstr>Prioritized Sweeping</vt:lpstr>
      <vt:lpstr>Prioritized Sweeping vs. Dyna-Q</vt:lpstr>
      <vt:lpstr>PowerPoint Presentation</vt:lpstr>
      <vt:lpstr>PowerPoint Presentation</vt:lpstr>
      <vt:lpstr>How to backup</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Methods</dc:title>
  <dc:creator>Matthew Taylor</dc:creator>
  <cp:lastModifiedBy>Matthew Taylor</cp:lastModifiedBy>
  <cp:revision>92</cp:revision>
  <cp:lastPrinted>2014-02-25T17:34:51Z</cp:lastPrinted>
  <dcterms:created xsi:type="dcterms:W3CDTF">2014-02-04T15:24:55Z</dcterms:created>
  <dcterms:modified xsi:type="dcterms:W3CDTF">2014-02-25T21:13:53Z</dcterms:modified>
</cp:coreProperties>
</file>