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gif" ContentType="image/gi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ags/tag2.xml" ContentType="application/vnd.openxmlformats-officedocument.presentationml.tags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tags/tag3.xml" ContentType="application/vnd.openxmlformats-officedocument.presentationml.tags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tags/tag4.xml" ContentType="application/vnd.openxmlformats-officedocument.presentationml.tags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tags/tag16.xml" ContentType="application/vnd.openxmlformats-officedocument.presentationml.tags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4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tags/tag17.xml" ContentType="application/vnd.openxmlformats-officedocument.presentationml.tags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tags/tag21.xml" ContentType="application/vnd.openxmlformats-officedocument.presentationml.tags+xml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Action17.xml" ContentType="application/vnd.ms-office.inkAction+xml"/>
  <Override PartName="/ppt/tags/tag5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524" r:id="rId2"/>
    <p:sldId id="530" r:id="rId3"/>
    <p:sldId id="552" r:id="rId4"/>
    <p:sldId id="662" r:id="rId5"/>
    <p:sldId id="663" r:id="rId6"/>
    <p:sldId id="621" r:id="rId7"/>
    <p:sldId id="624" r:id="rId8"/>
    <p:sldId id="625" r:id="rId9"/>
    <p:sldId id="626" r:id="rId10"/>
    <p:sldId id="627" r:id="rId11"/>
    <p:sldId id="628" r:id="rId12"/>
    <p:sldId id="629" r:id="rId13"/>
    <p:sldId id="630" r:id="rId14"/>
    <p:sldId id="631" r:id="rId15"/>
    <p:sldId id="632" r:id="rId16"/>
    <p:sldId id="633" r:id="rId17"/>
    <p:sldId id="634" r:id="rId18"/>
    <p:sldId id="635" r:id="rId19"/>
    <p:sldId id="636" r:id="rId20"/>
    <p:sldId id="637" r:id="rId21"/>
    <p:sldId id="638" r:id="rId22"/>
    <p:sldId id="639" r:id="rId23"/>
    <p:sldId id="640" r:id="rId24"/>
    <p:sldId id="641" r:id="rId25"/>
    <p:sldId id="642" r:id="rId26"/>
    <p:sldId id="643" r:id="rId27"/>
    <p:sldId id="644" r:id="rId28"/>
    <p:sldId id="645" r:id="rId29"/>
    <p:sldId id="646" r:id="rId30"/>
    <p:sldId id="647" r:id="rId31"/>
    <p:sldId id="648" r:id="rId32"/>
    <p:sldId id="649" r:id="rId33"/>
    <p:sldId id="650" r:id="rId34"/>
    <p:sldId id="651" r:id="rId35"/>
    <p:sldId id="652" r:id="rId36"/>
    <p:sldId id="653" r:id="rId37"/>
    <p:sldId id="654" r:id="rId38"/>
    <p:sldId id="655" r:id="rId39"/>
    <p:sldId id="656" r:id="rId40"/>
    <p:sldId id="657" r:id="rId41"/>
    <p:sldId id="658" r:id="rId42"/>
    <p:sldId id="659" r:id="rId43"/>
    <p:sldId id="660" r:id="rId44"/>
    <p:sldId id="661" r:id="rId45"/>
    <p:sldId id="560" r:id="rId46"/>
    <p:sldId id="561" r:id="rId47"/>
    <p:sldId id="562" r:id="rId48"/>
    <p:sldId id="563" r:id="rId49"/>
    <p:sldId id="564" r:id="rId50"/>
    <p:sldId id="565" r:id="rId51"/>
    <p:sldId id="567" r:id="rId52"/>
    <p:sldId id="568" r:id="rId53"/>
    <p:sldId id="569" r:id="rId54"/>
    <p:sldId id="570" r:id="rId55"/>
    <p:sldId id="571" r:id="rId56"/>
    <p:sldId id="572" r:id="rId57"/>
    <p:sldId id="573" r:id="rId58"/>
    <p:sldId id="574" r:id="rId59"/>
    <p:sldId id="575" r:id="rId60"/>
    <p:sldId id="576" r:id="rId61"/>
    <p:sldId id="577" r:id="rId62"/>
    <p:sldId id="578" r:id="rId63"/>
    <p:sldId id="579" r:id="rId64"/>
    <p:sldId id="580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33" autoAdjust="0"/>
  </p:normalViewPr>
  <p:slideViewPr>
    <p:cSldViewPr>
      <p:cViewPr varScale="1">
        <p:scale>
          <a:sx n="143" d="100"/>
          <a:sy n="143" d="100"/>
        </p:scale>
        <p:origin x="-104" y="-9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3.wmf"/><Relationship Id="rId3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7.wmf"/><Relationship Id="rId3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ink/inkAction17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4096" units="deg"/>
          <inkml:channel name="T" type="integer" max="2.14748E9" units="dev"/>
        </inkml:traceFormat>
        <inkml:channelProperties>
          <inkml:channelProperty channel="X" name="resolution" value="1.45994" units="1/cm"/>
          <inkml:channelProperty channel="Y" name="resolution" value="1.64217" units="1/cm"/>
          <inkml:channelProperty channel="F" name="resolution" value="0" units="1/deg"/>
          <inkml:channelProperty channel="T" name="resolution" value="1" units="1/dev"/>
        </inkml:channelProperties>
      </inkml:inkSource>
      <inkml:timestamp xml:id="ts0" timeString="2016-03-08T21:08:06.615Z"/>
    </inkml:context>
    <inkml:brush xml:id="br0">
      <inkml:brushProperty name="width" value="0.07179" units="cm"/>
      <inkml:brushProperty name="height" value="0.07179" units="cm"/>
      <inkml:brushProperty name="color" value="#0000FF"/>
    </inkml:brush>
    <inkml:brush xml:id="brinv">
      <inkml:brushProperty name="width" value="0.05" units="cm"/>
      <inkml:brushProperty name="height" value="0.05" units="cm"/>
      <inkml:brushProperty name="color" value="#000000"/>
      <inkml:brushProperty name="transparency" value="255"/>
    </inkml:brush>
  </inkml:definitions>
  <iact:action type="add" startTime="4593">
    <iact:property name="dataType"/>
    <iact:actionData xml:id="d0">
      <inkml:trace xmlns:inkml="http://www.w3.org/2003/InkML" xml:id="stk0" contextRef="#ctx0" brushRef="#br0">270 47 160 0,'-12'4'76'16,"8"4"-60"-16,-4 12 -20 0,4 -4 0 0,0 12 0 16,-4 4 4 -16,0 28 0 15,0 8 -12 -15,0 12 8 16,-8 12 4 -16,-4 8 0 16,0 12 0 -16,4 -4 0 0,0 -12 8 31,0 -20 -4 -31,0 -16 -4 0,4 -12 4 0,0 -8 84 15,4 -12 -68 -15,0 -12 60 16,4 -16 -60 -16,4 -16 0 16,4 -28 -12 -16,4 -16 -8 15,12 -4 4 -15,4 -16 -4 16,0 -8 0 -16,0 -8 8 16,0 0 -4 -16,-4 8 -12 15,0 8 4 -15,-4 12 4 16,-4 12 0 -16,0 12 8 15,-8 8 -4 -15,0 8 8 16,-8 8 -8 -16,-4 12 -12 16,0 16 4 -16,-4 8 36 15,-4 32 -24 -15,0 8 -4 16,-4 4 0 -16,0 4 -16 0,0 -4 8 31,8 -8 4 -31,0 -12 0 0,0 -12 20 0,4 -8 -16 31,8 -24 12 -31,12 -12 -36 0,0 -12 20 16,4 -8 8 -16,0 -20 -8 16,0 4 -8 -16,0 4 4 15,0 8 16 -15,0 8 -12 32,-4 8 -8 -32,0 12 4 0,-4 12 36 0,-4 28 -24 15,0 12 -4 -15,-4 12 0 0,0 16 -28 16,0 4 20 -16,8 -4 -380 47</inkml:trace>
    </iact:actionData>
  </iact:action>
  <iact:action type="add" startTime="4594">
    <iact:property name="dataType"/>
    <iact:actionData xml:id="d1">
      <inkml:trace xmlns:inkml="http://www.w3.org/2003/InkML" xml:id="stk1" contextRef="#ctx0" brushRef="#brinv">0 0 2048 0</inkml:trace>
    </iact:actionData>
  </iact:action>
  <iact:action type="add" startTime="4595">
    <iact:property name="dataType"/>
    <iact:actionData xml:id="d2">
      <inkml:trace xmlns:inkml="http://www.w3.org/2003/InkML" xml:id="stk2" contextRef="#ctx0" brushRef="#brinv">312 1187 2048 0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B26A7-A4BB-4FC7-B9A4-651736ADF8CB}" type="datetimeFigureOut">
              <a:rPr lang="en-US" smtClean="0"/>
              <a:t>3/10/16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B72A3-7CAD-4E54-9CCB-4B395CB6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9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F773E-3D1E-4E8B-8BEF-AD352015E77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67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F773E-3D1E-4E8B-8BEF-AD352015E77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67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F773E-3D1E-4E8B-8BEF-AD352015E77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67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Sigma2 = 16*16 / (16+16) = 256/32 = 8 -&gt; 2.83</a:t>
            </a:r>
          </a:p>
          <a:p>
            <a:r>
              <a:rPr lang="en-US" dirty="0"/>
              <a:t>u=(10*16+12*16)/(16+16))=(160+192)/32)=11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E92B1-E710-FB43-8A45-D9666BB33B2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36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F773E-3D1E-4E8B-8BEF-AD352015E77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74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.71</a:t>
            </a:r>
            <a:r>
              <a:rPr lang="en-US" baseline="0" dirty="0"/>
              <a:t> ^ 6 = 12.8%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72A3-7CAD-4E54-9CCB-4B395CB63D91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08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microsoft.com/office/2007/relationships/hdphoto" Target="../media/hdphoto1.wdp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6.png"/><Relationship Id="rId5" Type="http://schemas.microsoft.com/office/2007/relationships/hdphoto" Target="../media/hdphoto2.wdp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6.png"/><Relationship Id="rId5" Type="http://schemas.microsoft.com/office/2007/relationships/hdphoto" Target="../media/hdphoto2.wdp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6.png"/><Relationship Id="rId5" Type="http://schemas.microsoft.com/office/2007/relationships/hdphoto" Target="../media/hdphoto2.wdp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microsoft.com/office/2007/relationships/hdphoto" Target="../media/hdphoto2.wdp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microsoft.com/office/2007/relationships/hdphoto" Target="../media/hdphoto2.wdp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microsoft.com/office/2007/relationships/hdphoto" Target="../media/hdphoto1.wdp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microsoft.com/office/2007/relationships/hdphoto" Target="../media/hdphoto1.wdp"/><Relationship Id="rId7" Type="http://schemas.openxmlformats.org/officeDocument/2006/relationships/image" Target="../media/image18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microsoft.com/office/2007/relationships/hdphoto" Target="../media/hdphoto1.wdp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microsoft.com/office/2007/relationships/hdphoto" Target="../media/hdphoto1.wdp"/><Relationship Id="rId5" Type="http://schemas.openxmlformats.org/officeDocument/2006/relationships/image" Target="../media/image20.png"/><Relationship Id="rId11" Type="http://schemas.microsoft.com/office/2011/relationships/inkAction" Target="../ink/inkAction17.xml"/><Relationship Id="rId12" Type="http://schemas.openxmlformats.org/officeDocument/2006/relationships/tags" Target="../tags/tag56.xml"/><Relationship Id="rId13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10" Type="http://schemas.openxmlformats.org/officeDocument/2006/relationships/image" Target="NULL"/><Relationship Id="rId8" Type="http://schemas.openxmlformats.org/officeDocument/2006/relationships/image" Target="NULL"/><Relationship Id="rId9" Type="http://schemas.openxmlformats.org/officeDocument/2006/relationships/image" Target="NULL"/><Relationship Id="rId11" Type="http://schemas.openxmlformats.org/officeDocument/2006/relationships/image" Target="../media/image23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NUL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6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9" Type="http://schemas.openxmlformats.org/officeDocument/2006/relationships/image" Target="../media/image24.png"/><Relationship Id="rId7" Type="http://schemas.openxmlformats.org/officeDocument/2006/relationships/image" Target="NULL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NUL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NULL"/><Relationship Id="rId5" Type="http://schemas.openxmlformats.org/officeDocument/2006/relationships/oleObject" Target="../embeddings/oleObject12.bin"/><Relationship Id="rId6" Type="http://schemas.openxmlformats.org/officeDocument/2006/relationships/package" Target="../embeddings/Microsoft_Word_Document1.docx"/><Relationship Id="rId7" Type="http://schemas.openxmlformats.org/officeDocument/2006/relationships/image" Target="../media/image25.png"/><Relationship Id="rId8" Type="http://schemas.openxmlformats.org/officeDocument/2006/relationships/oleObject" Target="../embeddings/oleObject13.bin"/><Relationship Id="rId9" Type="http://schemas.openxmlformats.org/officeDocument/2006/relationships/package" Target="../embeddings/Microsoft_Word_Document2.docx"/><Relationship Id="rId10" Type="http://schemas.openxmlformats.org/officeDocument/2006/relationships/image" Target="../media/image26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NUL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10" Type="http://schemas.openxmlformats.org/officeDocument/2006/relationships/package" Target="../embeddings/Microsoft_Word_Document3.docx"/><Relationship Id="rId8" Type="http://schemas.openxmlformats.org/officeDocument/2006/relationships/image" Target="NULL"/><Relationship Id="rId9" Type="http://schemas.openxmlformats.org/officeDocument/2006/relationships/oleObject" Target="../embeddings/oleObject14.bin"/><Relationship Id="rId11" Type="http://schemas.openxmlformats.org/officeDocument/2006/relationships/image" Target="../media/image27.emf"/><Relationship Id="rId12" Type="http://schemas.openxmlformats.org/officeDocument/2006/relationships/oleObject" Target="../embeddings/oleObject15.bin"/><Relationship Id="rId13" Type="http://schemas.openxmlformats.org/officeDocument/2006/relationships/package" Target="../embeddings/Microsoft_Word_Document4.docx"/><Relationship Id="rId14" Type="http://schemas.openxmlformats.org/officeDocument/2006/relationships/image" Target="../media/image28.png"/><Relationship Id="rId1" Type="http://schemas.openxmlformats.org/officeDocument/2006/relationships/vmlDrawing" Target="../drawings/vmlDrawing8.vml"/><Relationship Id="rId2" Type="http://schemas.openxmlformats.org/officeDocument/2006/relationships/tags" Target="../tags/tag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10" Type="http://schemas.openxmlformats.org/officeDocument/2006/relationships/package" Target="../embeddings/Microsoft_Word_Document5.docx"/><Relationship Id="rId8" Type="http://schemas.openxmlformats.org/officeDocument/2006/relationships/image" Target="NULL"/><Relationship Id="rId9" Type="http://schemas.openxmlformats.org/officeDocument/2006/relationships/oleObject" Target="../embeddings/oleObject16.bin"/><Relationship Id="rId11" Type="http://schemas.openxmlformats.org/officeDocument/2006/relationships/image" Target="../media/image29.emf"/><Relationship Id="rId12" Type="http://schemas.openxmlformats.org/officeDocument/2006/relationships/oleObject" Target="../embeddings/oleObject17.bin"/><Relationship Id="rId13" Type="http://schemas.openxmlformats.org/officeDocument/2006/relationships/package" Target="../embeddings/Microsoft_Word_Document6.docx"/><Relationship Id="rId14" Type="http://schemas.openxmlformats.org/officeDocument/2006/relationships/image" Target="../media/image3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7" Type="http://schemas.openxmlformats.org/officeDocument/2006/relationships/image" Target="NUL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package" Target="../embeddings/Microsoft_Word_Document7.docx"/><Relationship Id="rId5" Type="http://schemas.openxmlformats.org/officeDocument/2006/relationships/image" Target="../media/image27.emf"/><Relationship Id="rId6" Type="http://schemas.openxmlformats.org/officeDocument/2006/relationships/oleObject" Target="../embeddings/oleObject19.bin"/><Relationship Id="rId7" Type="http://schemas.openxmlformats.org/officeDocument/2006/relationships/package" Target="../embeddings/Microsoft_Word_Document8.docx"/><Relationship Id="rId8" Type="http://schemas.openxmlformats.org/officeDocument/2006/relationships/image" Target="../media/image28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10" Type="http://schemas.openxmlformats.org/officeDocument/2006/relationships/image" Target="../media/image46.png"/><Relationship Id="rId11" Type="http://schemas.openxmlformats.org/officeDocument/2006/relationships/oleObject" Target="../embeddings/oleObject4.bin"/><Relationship Id="rId12" Type="http://schemas.openxmlformats.org/officeDocument/2006/relationships/image" Target="../media/image3.wmf"/><Relationship Id="rId13" Type="http://schemas.openxmlformats.org/officeDocument/2006/relationships/oleObject" Target="../embeddings/oleObject5.bin"/><Relationship Id="rId14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Relationship Id="rId6" Type="http://schemas.openxmlformats.org/officeDocument/2006/relationships/image" Target="NUL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package" Target="../embeddings/Microsoft_Word_Document9.docx"/><Relationship Id="rId5" Type="http://schemas.openxmlformats.org/officeDocument/2006/relationships/image" Target="../media/image27.emf"/><Relationship Id="rId6" Type="http://schemas.openxmlformats.org/officeDocument/2006/relationships/oleObject" Target="../embeddings/oleObject21.bin"/><Relationship Id="rId7" Type="http://schemas.openxmlformats.org/officeDocument/2006/relationships/package" Target="../embeddings/Microsoft_Word_Document10.docx"/><Relationship Id="rId8" Type="http://schemas.openxmlformats.org/officeDocument/2006/relationships/image" Target="../media/image28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22.bin"/><Relationship Id="rId5" Type="http://schemas.openxmlformats.org/officeDocument/2006/relationships/package" Target="../embeddings/Microsoft_Word_Document11.docx"/><Relationship Id="rId6" Type="http://schemas.openxmlformats.org/officeDocument/2006/relationships/image" Target="../media/image32.png"/><Relationship Id="rId7" Type="http://schemas.openxmlformats.org/officeDocument/2006/relationships/oleObject" Target="../embeddings/oleObject23.bin"/><Relationship Id="rId8" Type="http://schemas.openxmlformats.org/officeDocument/2006/relationships/package" Target="../embeddings/Microsoft_Word_Document12.docx"/><Relationship Id="rId9" Type="http://schemas.openxmlformats.org/officeDocument/2006/relationships/image" Target="../media/image33.png"/><Relationship Id="rId1" Type="http://schemas.openxmlformats.org/officeDocument/2006/relationships/vmlDrawing" Target="../drawings/vmlDrawing12.vml"/><Relationship Id="rId2" Type="http://schemas.openxmlformats.org/officeDocument/2006/relationships/tags" Target="../tags/tag2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package" Target="../embeddings/Microsoft_Word_Document13.docx"/><Relationship Id="rId5" Type="http://schemas.openxmlformats.org/officeDocument/2006/relationships/image" Target="../media/image32.png"/><Relationship Id="rId6" Type="http://schemas.openxmlformats.org/officeDocument/2006/relationships/oleObject" Target="../embeddings/oleObject25.bin"/><Relationship Id="rId7" Type="http://schemas.openxmlformats.org/officeDocument/2006/relationships/package" Target="../embeddings/Microsoft_Word_Document14.docx"/><Relationship Id="rId8" Type="http://schemas.openxmlformats.org/officeDocument/2006/relationships/image" Target="../media/image33.png"/><Relationship Id="rId9" Type="http://schemas.openxmlformats.org/officeDocument/2006/relationships/oleObject" Target="../embeddings/oleObject26.bin"/><Relationship Id="rId10" Type="http://schemas.openxmlformats.org/officeDocument/2006/relationships/package" Target="../embeddings/Microsoft_Word_Document15.docx"/><Relationship Id="rId11" Type="http://schemas.openxmlformats.org/officeDocument/2006/relationships/image" Target="../media/image34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6.gi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6.wmf"/><Relationship Id="rId10" Type="http://schemas.openxmlformats.org/officeDocument/2006/relationships/image" Target="../media/image510.png"/><Relationship Id="rId11" Type="http://schemas.openxmlformats.org/officeDocument/2006/relationships/oleObject" Target="../embeddings/oleObject7.bin"/><Relationship Id="rId12" Type="http://schemas.openxmlformats.org/officeDocument/2006/relationships/image" Target="../media/image7.wmf"/><Relationship Id="rId13" Type="http://schemas.openxmlformats.org/officeDocument/2006/relationships/oleObject" Target="../embeddings/oleObject8.bin"/><Relationship Id="rId14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tags" Target="../tags/tag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7" Type="http://schemas.openxmlformats.org/officeDocument/2006/relationships/image" Target="../media/image270.png"/><Relationship Id="rId6" Type="http://schemas.openxmlformats.org/officeDocument/2006/relationships/image" Target="../media/image26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microsoft.com/office/2007/relationships/hdphoto" Target="../media/hdphoto2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microsoft.com/office/2007/relationships/hdphoto" Target="../media/hdphoto2.wdp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Relationship Id="rId6" Type="http://schemas.openxmlformats.org/officeDocument/2006/relationships/image" Target="../media/image23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7" Type="http://schemas.openxmlformats.org/officeDocument/2006/relationships/image" Target="../media/image37.png"/><Relationship Id="rId6" Type="http://schemas.openxmlformats.org/officeDocument/2006/relationships/image" Target="../media/image23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7" Type="http://schemas.openxmlformats.org/officeDocument/2006/relationships/image" Target="../media/image230.png"/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7" Type="http://schemas.openxmlformats.org/officeDocument/2006/relationships/image" Target="../media/image530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8" Type="http://schemas.openxmlformats.org/officeDocument/2006/relationships/image" Target="../media/image37.png"/><Relationship Id="rId9" Type="http://schemas.openxmlformats.org/officeDocument/2006/relationships/image" Target="../media/image151.png"/><Relationship Id="rId7" Type="http://schemas.openxmlformats.org/officeDocument/2006/relationships/image" Target="../media/image230.png"/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5" Type="http://schemas.openxmlformats.org/officeDocument/2006/relationships/image" Target="../media/image7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0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.xml"/><Relationship Id="rId7" Type="http://schemas.openxmlformats.org/officeDocument/2006/relationships/image" Target="../media/image36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1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2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General approach: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200" dirty="0"/>
              <a:t>A: action</a:t>
            </a:r>
          </a:p>
          <a:p>
            <a:r>
              <a:rPr lang="en-US" sz="2200" dirty="0"/>
              <a:t>S: pose</a:t>
            </a:r>
          </a:p>
          <a:p>
            <a:r>
              <a:rPr lang="en-US" sz="2200" dirty="0"/>
              <a:t>O: observation</a:t>
            </a:r>
          </a:p>
          <a:p>
            <a:pPr marL="0" indent="0">
              <a:buNone/>
            </a:pPr>
            <a:r>
              <a:rPr lang="en-US" sz="2200" dirty="0"/>
              <a:t>Position at time t depends on position previous position and action, and current observation</a:t>
            </a:r>
          </a:p>
          <a:p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95400"/>
            <a:ext cx="6527800" cy="332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6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58"/>
    </mc:Choice>
    <mc:Fallback xmlns="">
      <p:transition spd="slow" advTm="945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en-US" dirty="0"/>
              <a:t>Bayes rule allows us to compute probabilities that are hard to assess otherwise.</a:t>
            </a:r>
          </a:p>
          <a:p>
            <a:pPr>
              <a:spcBef>
                <a:spcPct val="40000"/>
              </a:spcBef>
            </a:pPr>
            <a:r>
              <a:rPr lang="en-US" dirty="0"/>
              <a:t>Under the Markov assumption, recursive Bayesian updating can be used to efficiently combine evidence.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72"/>
    </mc:Choice>
    <mc:Fallback xmlns="">
      <p:transition spd="slow" advTm="3667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Example</a:t>
            </a:r>
          </a:p>
        </p:txBody>
      </p:sp>
      <p:sp>
        <p:nvSpPr>
          <p:cNvPr id="8" name="Rectangle 7"/>
          <p:cNvSpPr/>
          <p:nvPr/>
        </p:nvSpPr>
        <p:spPr>
          <a:xfrm>
            <a:off x="1676400" y="1739040"/>
            <a:ext cx="5943600" cy="4686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4037"/>
            <a:ext cx="3857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75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2"/>
    </mc:Choice>
    <mc:Fallback xmlns="">
      <p:transition spd="slow" advTm="549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Example</a:t>
            </a:r>
          </a:p>
        </p:txBody>
      </p:sp>
      <p:sp>
        <p:nvSpPr>
          <p:cNvPr id="8" name="Rectangle 7"/>
          <p:cNvSpPr/>
          <p:nvPr/>
        </p:nvSpPr>
        <p:spPr>
          <a:xfrm>
            <a:off x="1676400" y="1739040"/>
            <a:ext cx="5943600" cy="4686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4037"/>
            <a:ext cx="3857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1600200" y="2971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600200" y="3733800"/>
            <a:ext cx="5943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43800" y="3703320"/>
            <a:ext cx="27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8616" y="2958998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P(s)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600200" y="3657600"/>
            <a:ext cx="5943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60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0"/>
    </mc:Choice>
    <mc:Fallback xmlns="">
      <p:transition spd="slow" advTm="478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Example</a:t>
            </a:r>
          </a:p>
        </p:txBody>
      </p:sp>
      <p:pic>
        <p:nvPicPr>
          <p:cNvPr id="1287173" name="Picture 5" descr="pGive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7" b="37541"/>
          <a:stretch/>
        </p:blipFill>
        <p:spPr bwMode="auto">
          <a:xfrm>
            <a:off x="1600200" y="2243615"/>
            <a:ext cx="6280150" cy="72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600200" y="1710215"/>
            <a:ext cx="5943600" cy="468630"/>
            <a:chOff x="1828800" y="1828800"/>
            <a:chExt cx="5943600" cy="468630"/>
          </a:xfrm>
        </p:grpSpPr>
        <p:sp>
          <p:nvSpPr>
            <p:cNvPr id="2" name="Rectangle 1"/>
            <p:cNvSpPr/>
            <p:nvPr/>
          </p:nvSpPr>
          <p:spPr>
            <a:xfrm>
              <a:off x="1828800" y="1828800"/>
              <a:ext cx="5943600" cy="468630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276600" y="189738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438526" y="208597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0" y="190500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971926" y="209359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91230" y="190500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153156" y="209359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310" y="1820230"/>
            <a:ext cx="3857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pGive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59"/>
          <a:stretch/>
        </p:blipFill>
        <p:spPr bwMode="auto">
          <a:xfrm>
            <a:off x="1606296" y="2971800"/>
            <a:ext cx="6280150" cy="72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3032836" y="1143000"/>
            <a:ext cx="723900" cy="567215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280486" y="1236107"/>
            <a:ext cx="2286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42412" y="142470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482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03"/>
    </mc:Choice>
    <mc:Fallback xmlns="">
      <p:transition spd="slow" advTm="1940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28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Example</a:t>
            </a:r>
          </a:p>
        </p:txBody>
      </p:sp>
      <p:pic>
        <p:nvPicPr>
          <p:cNvPr id="1287173" name="Picture 5" descr="pGive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7" b="37541"/>
          <a:stretch/>
        </p:blipFill>
        <p:spPr bwMode="auto">
          <a:xfrm>
            <a:off x="1600200" y="2243615"/>
            <a:ext cx="6280150" cy="72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600200" y="1710215"/>
            <a:ext cx="5943600" cy="468630"/>
            <a:chOff x="1828800" y="1828800"/>
            <a:chExt cx="5943600" cy="468630"/>
          </a:xfrm>
        </p:grpSpPr>
        <p:sp>
          <p:nvSpPr>
            <p:cNvPr id="2" name="Rectangle 1"/>
            <p:cNvSpPr/>
            <p:nvPr/>
          </p:nvSpPr>
          <p:spPr>
            <a:xfrm>
              <a:off x="1828800" y="1828800"/>
              <a:ext cx="5943600" cy="46863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276600" y="189738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438526" y="208597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0" y="190500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971926" y="209359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91230" y="190500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153156" y="209359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310" y="1820230"/>
            <a:ext cx="3857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3032836" y="1143000"/>
            <a:ext cx="723900" cy="567215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25191" y="1295400"/>
            <a:ext cx="570509" cy="304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" y="35814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does the probability distribution change if the robot now senses a wall?</a:t>
            </a:r>
          </a:p>
        </p:txBody>
      </p:sp>
    </p:spTree>
    <p:extLst>
      <p:ext uri="{BB962C8B-B14F-4D97-AF65-F5344CB8AC3E}">
        <p14:creationId xmlns:p14="http://schemas.microsoft.com/office/powerpoint/2010/main" val="210329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02"/>
    </mc:Choice>
    <mc:Fallback xmlns="">
      <p:transition spd="slow" advTm="2630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805372"/>
              </p:ext>
            </p:extLst>
          </p:nvPr>
        </p:nvGraphicFramePr>
        <p:xfrm>
          <a:off x="1524000" y="1397000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1760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78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242"/>
    </mc:Choice>
    <mc:Fallback xmlns="">
      <p:transition spd="slow" advTm="3424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007802"/>
              </p:ext>
            </p:extLst>
          </p:nvPr>
        </p:nvGraphicFramePr>
        <p:xfrm>
          <a:off x="1524000" y="1397000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1760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14400" y="2743200"/>
            <a:ext cx="457200" cy="381000"/>
          </a:xfrm>
          <a:prstGeom prst="wedgeEllipseCallou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8471" y="3801466"/>
            <a:ext cx="1709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Robot senses yellow.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505200" y="2819400"/>
            <a:ext cx="3048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810000" y="2743200"/>
            <a:ext cx="5334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19400" y="4050268"/>
            <a:ext cx="2285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Probability should go up.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765960" y="2590800"/>
            <a:ext cx="304800" cy="9789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070760" y="2590800"/>
            <a:ext cx="711040" cy="9789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80160" y="3581400"/>
            <a:ext cx="2523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Probability should go down.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286000" y="2590800"/>
            <a:ext cx="3784760" cy="9789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4732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21"/>
    </mc:Choice>
    <mc:Fallback xmlns="">
      <p:transition spd="slow" advTm="2962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602992" y="3202186"/>
            <a:ext cx="4483608" cy="1446014"/>
          </a:xfrm>
        </p:spPr>
        <p:txBody>
          <a:bodyPr>
            <a:noAutofit/>
          </a:bodyPr>
          <a:lstStyle/>
          <a:p>
            <a:pPr marL="468630" indent="-285750">
              <a:buFont typeface="Arial" pitchFamily="34" charset="0"/>
              <a:buChar char="•"/>
            </a:pPr>
            <a:r>
              <a:rPr lang="en-US" sz="2000" dirty="0"/>
              <a:t>States that match observation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700" dirty="0"/>
              <a:t>Multiply prior by 0.6</a:t>
            </a:r>
          </a:p>
          <a:p>
            <a:pPr marL="468630" indent="-285750">
              <a:buFont typeface="Arial" pitchFamily="34" charset="0"/>
              <a:buChar char="•"/>
            </a:pPr>
            <a:r>
              <a:rPr lang="en-US" sz="2000" dirty="0"/>
              <a:t>States that don’t match observation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700" dirty="0"/>
              <a:t>Multiply prior by 0.2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595667"/>
              </p:ext>
            </p:extLst>
          </p:nvPr>
        </p:nvGraphicFramePr>
        <p:xfrm>
          <a:off x="1524000" y="1397000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1760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14400" y="2743200"/>
            <a:ext cx="457200" cy="381000"/>
          </a:xfrm>
          <a:prstGeom prst="wedgeEllipseCallou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8471" y="3801466"/>
            <a:ext cx="1709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Robot senses yellow.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849612"/>
              </p:ext>
            </p:extLst>
          </p:nvPr>
        </p:nvGraphicFramePr>
        <p:xfrm>
          <a:off x="1524000" y="4800600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1760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0.12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0.12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0.04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0.04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0008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007"/>
    </mc:Choice>
    <mc:Fallback xmlns="">
      <p:transition spd="slow" advTm="8400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14400" y="2743200"/>
            <a:ext cx="457200" cy="381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471" y="3801466"/>
            <a:ext cx="1870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probability distribution no longer sums to </a:t>
            </a:r>
            <a:r>
              <a:rPr lang="en-US" sz="1400" dirty="0">
                <a:latin typeface="+mj-lt"/>
              </a:rPr>
              <a:t>1</a:t>
            </a:r>
            <a:r>
              <a:rPr lang="en-US" sz="1400" dirty="0"/>
              <a:t>!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157249"/>
              </p:ext>
            </p:extLst>
          </p:nvPr>
        </p:nvGraphicFramePr>
        <p:xfrm>
          <a:off x="1447800" y="1371600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1760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0.12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0.12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0.04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0.04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>
            <a:off x="7543800" y="2134147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 rot="5400000">
            <a:off x="4038600" y="28194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00599" y="2899950"/>
            <a:ext cx="2702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Normalize (divide by total)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816519"/>
              </p:ext>
            </p:extLst>
          </p:nvPr>
        </p:nvGraphicFramePr>
        <p:xfrm>
          <a:off x="1447800" y="4516379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1760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.111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.333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.333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.111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.111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769744" y="1960923"/>
            <a:ext cx="139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Sums to 0.36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543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802"/>
    </mc:Choice>
    <mc:Fallback xmlns="">
      <p:transition spd="slow" advTm="6680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Nondeterministic Robot Motion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914400" y="2743200"/>
            <a:ext cx="457200" cy="381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8471" y="3659698"/>
            <a:ext cx="1870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robot can now move Left and Right.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598627"/>
              </p:ext>
            </p:extLst>
          </p:nvPr>
        </p:nvGraphicFramePr>
        <p:xfrm>
          <a:off x="1752600" y="1371600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1760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.111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.333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.333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.111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.111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11" name="Curved Connector 10"/>
          <p:cNvCxnSpPr>
            <a:endCxn id="7" idx="1"/>
          </p:cNvCxnSpPr>
          <p:nvPr/>
        </p:nvCxnSpPr>
        <p:spPr>
          <a:xfrm rot="10800000">
            <a:off x="1752600" y="1965960"/>
            <a:ext cx="6172200" cy="15240"/>
          </a:xfrm>
          <a:prstGeom prst="curvedConnector5">
            <a:avLst>
              <a:gd name="adj1" fmla="val -10735"/>
              <a:gd name="adj2" fmla="val -6780518"/>
              <a:gd name="adj3" fmla="val 11063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6947" y="4159290"/>
            <a:ext cx="3647155" cy="293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5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59"/>
    </mc:Choice>
    <mc:Fallback xmlns="">
      <p:transition spd="slow" advTm="1965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960" y="1331926"/>
            <a:ext cx="4953000" cy="55260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1219200"/>
            <a:ext cx="3124200" cy="491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450000"/>
              </a:lnSpc>
              <a:buFont typeface="+mj-lt"/>
              <a:buAutoNum type="arabicPeriod"/>
            </a:pPr>
            <a:r>
              <a:rPr lang="en-US" dirty="0"/>
              <a:t>Uniform Prior</a:t>
            </a:r>
          </a:p>
          <a:p>
            <a:pPr marL="342900" indent="-342900">
              <a:lnSpc>
                <a:spcPct val="450000"/>
              </a:lnSpc>
              <a:buFont typeface="+mj-lt"/>
              <a:buAutoNum type="arabicPeriod"/>
            </a:pPr>
            <a:r>
              <a:rPr lang="en-US" dirty="0"/>
              <a:t>Observation: see pillar</a:t>
            </a:r>
          </a:p>
          <a:p>
            <a:pPr marL="342900" indent="-342900">
              <a:lnSpc>
                <a:spcPct val="450000"/>
              </a:lnSpc>
              <a:buFont typeface="+mj-lt"/>
              <a:buAutoNum type="arabicPeriod"/>
            </a:pPr>
            <a:r>
              <a:rPr lang="en-US" dirty="0"/>
              <a:t>Action: move right</a:t>
            </a:r>
          </a:p>
          <a:p>
            <a:pPr marL="342900" indent="-342900">
              <a:lnSpc>
                <a:spcPct val="450000"/>
              </a:lnSpc>
              <a:buFont typeface="+mj-lt"/>
              <a:buAutoNum type="arabicPeriod"/>
            </a:pPr>
            <a:r>
              <a:rPr lang="en-US" dirty="0"/>
              <a:t>Observation: see pillar</a:t>
            </a:r>
          </a:p>
        </p:txBody>
      </p:sp>
    </p:spTree>
    <p:extLst>
      <p:ext uri="{BB962C8B-B14F-4D97-AF65-F5344CB8AC3E}">
        <p14:creationId xmlns:p14="http://schemas.microsoft.com/office/powerpoint/2010/main" val="416186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35"/>
    </mc:Choice>
    <mc:Fallback xmlns="">
      <p:transition spd="slow" advTm="1043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Nondeterministic Robot Motion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914400" y="2743200"/>
            <a:ext cx="457200" cy="381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8471" y="3659698"/>
            <a:ext cx="1870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robot can now move Left and Right.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450"/>
              </p:ext>
            </p:extLst>
          </p:nvPr>
        </p:nvGraphicFramePr>
        <p:xfrm>
          <a:off x="1752600" y="1371600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1760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.111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.333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.333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.111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.111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11" name="Curved Connector 10"/>
          <p:cNvCxnSpPr>
            <a:endCxn id="7" idx="1"/>
          </p:cNvCxnSpPr>
          <p:nvPr/>
        </p:nvCxnSpPr>
        <p:spPr>
          <a:xfrm rot="10800000">
            <a:off x="1752600" y="1965960"/>
            <a:ext cx="6172200" cy="15240"/>
          </a:xfrm>
          <a:prstGeom prst="curvedConnector5">
            <a:avLst>
              <a:gd name="adj1" fmla="val -10735"/>
              <a:gd name="adj2" fmla="val -6780518"/>
              <a:gd name="adj3" fmla="val 11063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6947" y="4159290"/>
            <a:ext cx="3647155" cy="29396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65302" y="3559125"/>
            <a:ext cx="45980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When executing “move x steps to right” or left:</a:t>
            </a:r>
          </a:p>
          <a:p>
            <a:r>
              <a:rPr lang="en-US" dirty="0"/>
              <a:t>	.8: move x steps</a:t>
            </a:r>
          </a:p>
          <a:p>
            <a:r>
              <a:rPr lang="en-US" dirty="0"/>
              <a:t>	.1: move x-1 steps</a:t>
            </a:r>
          </a:p>
          <a:p>
            <a:r>
              <a:rPr lang="en-US" dirty="0"/>
              <a:t>	.1: move x+1 steps</a:t>
            </a:r>
          </a:p>
        </p:txBody>
      </p:sp>
    </p:spTree>
    <p:extLst>
      <p:ext uri="{BB962C8B-B14F-4D97-AF65-F5344CB8AC3E}">
        <p14:creationId xmlns:p14="http://schemas.microsoft.com/office/powerpoint/2010/main" val="20545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87"/>
    </mc:Choice>
    <mc:Fallback xmlns="">
      <p:transition spd="slow" advTm="3728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Nondeterministic Robot Motion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29" y="3295314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850146" y="2914314"/>
            <a:ext cx="1106218" cy="381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Right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972580"/>
            <a:ext cx="1870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robot can now move Left and Right.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546783"/>
              </p:ext>
            </p:extLst>
          </p:nvPr>
        </p:nvGraphicFramePr>
        <p:xfrm>
          <a:off x="1752600" y="1371600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1760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954140"/>
              </p:ext>
            </p:extLst>
          </p:nvPr>
        </p:nvGraphicFramePr>
        <p:xfrm>
          <a:off x="1752600" y="5292894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1760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 rot="5400000">
            <a:off x="4316681" y="3453476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Curved Connector 10"/>
          <p:cNvCxnSpPr>
            <a:endCxn id="7" idx="1"/>
          </p:cNvCxnSpPr>
          <p:nvPr/>
        </p:nvCxnSpPr>
        <p:spPr>
          <a:xfrm rot="10800000">
            <a:off x="1752600" y="1965960"/>
            <a:ext cx="6172200" cy="15240"/>
          </a:xfrm>
          <a:prstGeom prst="curvedConnector5">
            <a:avLst>
              <a:gd name="adj1" fmla="val -10735"/>
              <a:gd name="adj2" fmla="val -6780518"/>
              <a:gd name="adj3" fmla="val 11063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03628" y="3228549"/>
            <a:ext cx="3987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executing “move x steps to right”:</a:t>
            </a:r>
          </a:p>
          <a:p>
            <a:r>
              <a:rPr lang="en-US" dirty="0"/>
              <a:t>	.8: move x steps</a:t>
            </a:r>
          </a:p>
          <a:p>
            <a:r>
              <a:rPr lang="en-US" dirty="0"/>
              <a:t>	.1: move x-1 steps</a:t>
            </a:r>
          </a:p>
          <a:p>
            <a:r>
              <a:rPr lang="en-US" dirty="0"/>
              <a:t>	.1: move x+1 steps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041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263"/>
    </mc:Choice>
    <mc:Fallback xmlns="">
      <p:transition spd="slow" advTm="7826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Nondeterministic Robot Motion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29" y="3295314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850146" y="2914314"/>
            <a:ext cx="1071896" cy="381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Right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972580"/>
            <a:ext cx="1870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robot can now move Left and Right.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002470"/>
              </p:ext>
            </p:extLst>
          </p:nvPr>
        </p:nvGraphicFramePr>
        <p:xfrm>
          <a:off x="1752600" y="1371600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1760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246537"/>
              </p:ext>
            </p:extLst>
          </p:nvPr>
        </p:nvGraphicFramePr>
        <p:xfrm>
          <a:off x="1752600" y="5029728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1760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0.05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(0.05+0.05)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 rot="5400000">
            <a:off x="4316681" y="3453476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Curved Connector 10"/>
          <p:cNvCxnSpPr>
            <a:endCxn id="7" idx="1"/>
          </p:cNvCxnSpPr>
          <p:nvPr/>
        </p:nvCxnSpPr>
        <p:spPr>
          <a:xfrm rot="10800000">
            <a:off x="1752600" y="1965960"/>
            <a:ext cx="6172200" cy="15240"/>
          </a:xfrm>
          <a:prstGeom prst="curvedConnector5">
            <a:avLst>
              <a:gd name="adj1" fmla="val -10735"/>
              <a:gd name="adj2" fmla="val -6780518"/>
              <a:gd name="adj3" fmla="val 11063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03628" y="3228549"/>
            <a:ext cx="3987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executing “move x steps to right”:</a:t>
            </a:r>
          </a:p>
          <a:p>
            <a:r>
              <a:rPr lang="en-US" dirty="0"/>
              <a:t>	.8: move x steps</a:t>
            </a:r>
          </a:p>
          <a:p>
            <a:r>
              <a:rPr lang="en-US" dirty="0"/>
              <a:t>	.1: move x-1 steps</a:t>
            </a:r>
          </a:p>
          <a:p>
            <a:r>
              <a:rPr lang="en-US" dirty="0"/>
              <a:t>	.1: move x+1 steps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625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842"/>
    </mc:Choice>
    <mc:Fallback xmlns="">
      <p:transition spd="slow" advTm="37284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Nondeterministic Robot Motion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983" y="4722325"/>
            <a:ext cx="1070950" cy="107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1371600" y="3615646"/>
            <a:ext cx="5000884" cy="994454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What is the probability distribution after 1000 moves?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784696"/>
              </p:ext>
            </p:extLst>
          </p:nvPr>
        </p:nvGraphicFramePr>
        <p:xfrm>
          <a:off x="1752600" y="1371600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1760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11" name="Curved Connector 10"/>
          <p:cNvCxnSpPr>
            <a:endCxn id="7" idx="1"/>
          </p:cNvCxnSpPr>
          <p:nvPr/>
        </p:nvCxnSpPr>
        <p:spPr>
          <a:xfrm rot="10800000">
            <a:off x="1752600" y="1965960"/>
            <a:ext cx="6172200" cy="15240"/>
          </a:xfrm>
          <a:prstGeom prst="curvedConnector5">
            <a:avLst>
              <a:gd name="adj1" fmla="val -10735"/>
              <a:gd name="adj2" fmla="val -6780518"/>
              <a:gd name="adj3" fmla="val 11063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03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786"/>
    </mc:Choice>
    <mc:Fallback xmlns="">
      <p:transition spd="slow" advTm="7678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Example</a:t>
            </a:r>
          </a:p>
        </p:txBody>
      </p:sp>
      <p:pic>
        <p:nvPicPr>
          <p:cNvPr id="1287173" name="Picture 5" descr="pGive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7" b="37541"/>
          <a:stretch/>
        </p:blipFill>
        <p:spPr bwMode="auto">
          <a:xfrm>
            <a:off x="1600200" y="1938815"/>
            <a:ext cx="6280150" cy="72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600200" y="1405415"/>
            <a:ext cx="5943600" cy="468630"/>
            <a:chOff x="1828800" y="1828800"/>
            <a:chExt cx="5943600" cy="468630"/>
          </a:xfrm>
        </p:grpSpPr>
        <p:sp>
          <p:nvSpPr>
            <p:cNvPr id="2" name="Rectangle 1"/>
            <p:cNvSpPr/>
            <p:nvPr/>
          </p:nvSpPr>
          <p:spPr>
            <a:xfrm>
              <a:off x="1828800" y="1828800"/>
              <a:ext cx="5943600" cy="468630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276600" y="189738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438526" y="208597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0" y="190500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971926" y="209359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91230" y="190500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153156" y="209359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310" y="1515430"/>
            <a:ext cx="3857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pGive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59"/>
          <a:stretch/>
        </p:blipFill>
        <p:spPr bwMode="auto">
          <a:xfrm>
            <a:off x="1606296" y="2667000"/>
            <a:ext cx="6280150" cy="72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3032836" y="838200"/>
            <a:ext cx="723900" cy="567215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280486" y="931307"/>
            <a:ext cx="2286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42412" y="111990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889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07"/>
    </mc:Choice>
    <mc:Fallback xmlns="">
      <p:transition spd="slow" advTm="2660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28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Example</a:t>
            </a:r>
          </a:p>
        </p:txBody>
      </p:sp>
      <p:pic>
        <p:nvPicPr>
          <p:cNvPr id="1287173" name="Picture 5" descr="pGive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7" b="37541"/>
          <a:stretch/>
        </p:blipFill>
        <p:spPr bwMode="auto">
          <a:xfrm>
            <a:off x="1600200" y="1938815"/>
            <a:ext cx="6280150" cy="72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600200" y="1405415"/>
            <a:ext cx="5943600" cy="468630"/>
            <a:chOff x="1828800" y="1828800"/>
            <a:chExt cx="5943600" cy="468630"/>
          </a:xfrm>
        </p:grpSpPr>
        <p:sp>
          <p:nvSpPr>
            <p:cNvPr id="2" name="Rectangle 1"/>
            <p:cNvSpPr/>
            <p:nvPr/>
          </p:nvSpPr>
          <p:spPr>
            <a:xfrm>
              <a:off x="1828800" y="1828800"/>
              <a:ext cx="5943600" cy="468630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276600" y="189738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438526" y="208597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0" y="190500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971926" y="209359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91230" y="190500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153156" y="209359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774" y="1515430"/>
            <a:ext cx="3857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pGive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59"/>
          <a:stretch/>
        </p:blipFill>
        <p:spPr bwMode="auto">
          <a:xfrm>
            <a:off x="1606296" y="2667000"/>
            <a:ext cx="6280150" cy="72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3352800" y="838200"/>
            <a:ext cx="1333500" cy="567215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Right</a:t>
            </a:r>
          </a:p>
        </p:txBody>
      </p:sp>
      <p:pic>
        <p:nvPicPr>
          <p:cNvPr id="18" name="Picture 3" descr="pGivenO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19"/>
          <a:stretch/>
        </p:blipFill>
        <p:spPr bwMode="auto">
          <a:xfrm>
            <a:off x="1599210" y="3657600"/>
            <a:ext cx="6280150" cy="69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219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6"/>
    </mc:Choice>
    <mc:Fallback xmlns="">
      <p:transition spd="slow" advTm="752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Example</a:t>
            </a:r>
          </a:p>
        </p:txBody>
      </p:sp>
      <p:pic>
        <p:nvPicPr>
          <p:cNvPr id="1287173" name="Picture 5" descr="pGive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7" b="37541"/>
          <a:stretch/>
        </p:blipFill>
        <p:spPr bwMode="auto">
          <a:xfrm>
            <a:off x="1600200" y="1938815"/>
            <a:ext cx="6280150" cy="72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600200" y="1405415"/>
            <a:ext cx="5943600" cy="468630"/>
            <a:chOff x="1828800" y="1828800"/>
            <a:chExt cx="5943600" cy="468630"/>
          </a:xfrm>
        </p:grpSpPr>
        <p:sp>
          <p:nvSpPr>
            <p:cNvPr id="2" name="Rectangle 1"/>
            <p:cNvSpPr/>
            <p:nvPr/>
          </p:nvSpPr>
          <p:spPr>
            <a:xfrm>
              <a:off x="1828800" y="1828800"/>
              <a:ext cx="5943600" cy="46863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276600" y="189738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438526" y="208597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0" y="190500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971926" y="209359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91230" y="190500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153156" y="209359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774" y="1515430"/>
            <a:ext cx="3857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pGive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59"/>
          <a:stretch/>
        </p:blipFill>
        <p:spPr bwMode="auto">
          <a:xfrm>
            <a:off x="1606296" y="2667000"/>
            <a:ext cx="6280150" cy="72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3543300" y="838200"/>
            <a:ext cx="723900" cy="567215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3" descr="pGivenO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19"/>
          <a:stretch/>
        </p:blipFill>
        <p:spPr bwMode="auto">
          <a:xfrm>
            <a:off x="1599210" y="3657600"/>
            <a:ext cx="6280150" cy="69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810000" y="931307"/>
            <a:ext cx="2286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971926" y="111990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6" descr="pGivenOA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73"/>
          <a:stretch/>
        </p:blipFill>
        <p:spPr bwMode="auto">
          <a:xfrm>
            <a:off x="1609725" y="4531057"/>
            <a:ext cx="6315075" cy="149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0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29"/>
    </mc:Choice>
    <mc:Fallback xmlns="">
      <p:transition spd="slow" advTm="2482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Example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00200" y="1405415"/>
            <a:ext cx="5943600" cy="468630"/>
            <a:chOff x="1828800" y="1828800"/>
            <a:chExt cx="5943600" cy="468630"/>
          </a:xfrm>
        </p:grpSpPr>
        <p:sp>
          <p:nvSpPr>
            <p:cNvPr id="2" name="Rectangle 1"/>
            <p:cNvSpPr/>
            <p:nvPr/>
          </p:nvSpPr>
          <p:spPr>
            <a:xfrm>
              <a:off x="1828800" y="1828800"/>
              <a:ext cx="5943600" cy="46863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276600" y="189738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438526" y="208597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0" y="190500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971926" y="209359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91230" y="190500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153156" y="209359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174" y="1515430"/>
            <a:ext cx="3857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4305300" y="838200"/>
            <a:ext cx="1181100" cy="567215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Right</a:t>
            </a:r>
          </a:p>
        </p:txBody>
      </p:sp>
      <p:pic>
        <p:nvPicPr>
          <p:cNvPr id="21" name="Picture 4" descr="pGivenOAO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5"/>
          <a:stretch/>
        </p:blipFill>
        <p:spPr bwMode="auto">
          <a:xfrm>
            <a:off x="1492250" y="2286000"/>
            <a:ext cx="6280150" cy="64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xmlns="" Requires="p14 iact">
          <p:contentPart p14:bwMode="auto" r:id="rId11">
            <p14:nvContentPartPr>
              <p14:cNvPr id="8" name="Ink 7"/>
              <p14:cNvContentPartPr/>
              <p14:nvPr>
                <p:custDataLst>
                  <p:tags r:id="rId12"/>
                </p:custDataLst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3627773" y="1991347"/>
              <a:ext cx="95812" cy="323774"/>
            </p14:xfrm>
          </p:contentPart>
        </mc:Choice>
        <mc:Fallback>
          <p:pic>
            <p:nvPicPr>
              <p:cNvPr id="8" name="Ink 7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18768" y="1982343"/>
                <a:ext cx="113822" cy="34178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318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06"/>
    </mc:Choice>
    <mc:Fallback xmlns="">
      <p:transition spd="slow" advTm="1090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Kalman</a:t>
            </a:r>
            <a:r>
              <a:rPr lang="en-US" dirty="0"/>
              <a:t> Filter Model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333375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648200" y="2919412"/>
            <a:ext cx="2286000" cy="280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934200" y="2438400"/>
                <a:ext cx="1905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Area under the curve sums to </a:t>
                </a:r>
                <a14:m>
                  <m:oMath xmlns:m="http://schemas.openxmlformats.org/officeDocument/2006/math" xmlns="">
                    <m:r>
                      <a:rPr lang="en-US" i="1" dirty="0" smtClean="0">
                        <a:latin typeface="Cambria Math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2438400"/>
                <a:ext cx="1905000" cy="646331"/>
              </a:xfrm>
              <a:prstGeom prst="rect">
                <a:avLst/>
              </a:prstGeom>
              <a:blipFill rotWithShape="1">
                <a:blip r:embed="rId8"/>
                <a:stretch>
                  <a:fillRect l="-2885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4332514" y="2198914"/>
            <a:ext cx="0" cy="1905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41692" y="4092246"/>
                <a:ext cx="3816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692" y="4092246"/>
                <a:ext cx="381643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3733800" y="2919412"/>
            <a:ext cx="1143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14600" y="4898180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Gaussian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65525" y="5562600"/>
                <a:ext cx="15458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(in </a:t>
                </a:r>
                <a14:m>
                  <m:oMath xmlns:m="http://schemas.openxmlformats.org/officeDocument/2006/math" xmlns="">
                    <m:r>
                      <a:rPr lang="en-US" i="1" dirty="0" smtClean="0">
                        <a:latin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i="1" dirty="0"/>
                  <a:t> for now)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525" y="5562600"/>
                <a:ext cx="1545872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3150" t="-8333" r="-2362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13743" y="4719674"/>
            <a:ext cx="2010807" cy="6208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44140" y="250455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σ</a:t>
            </a:r>
            <a:r>
              <a:rPr lang="en-US" baseline="30000" dirty="0"/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358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428"/>
    </mc:Choice>
    <mc:Fallback xmlns="">
      <p:transition spd="slow" advTm="8342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Kalman</a:t>
            </a:r>
            <a:r>
              <a:rPr lang="en-US" dirty="0"/>
              <a:t> Filter</a:t>
            </a:r>
          </a:p>
        </p:txBody>
      </p:sp>
      <p:sp>
        <p:nvSpPr>
          <p:cNvPr id="4" name="Oval 3"/>
          <p:cNvSpPr/>
          <p:nvPr/>
        </p:nvSpPr>
        <p:spPr>
          <a:xfrm>
            <a:off x="1676400" y="3027218"/>
            <a:ext cx="2133600" cy="1143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Sense</a:t>
            </a:r>
          </a:p>
        </p:txBody>
      </p:sp>
      <p:sp>
        <p:nvSpPr>
          <p:cNvPr id="5" name="Oval 4"/>
          <p:cNvSpPr/>
          <p:nvPr/>
        </p:nvSpPr>
        <p:spPr>
          <a:xfrm>
            <a:off x="5486400" y="3024249"/>
            <a:ext cx="2133600" cy="1143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Move</a:t>
            </a:r>
          </a:p>
        </p:txBody>
      </p:sp>
      <p:sp>
        <p:nvSpPr>
          <p:cNvPr id="6" name="Curved Down Arrow 5"/>
          <p:cNvSpPr/>
          <p:nvPr/>
        </p:nvSpPr>
        <p:spPr>
          <a:xfrm>
            <a:off x="2514600" y="2286000"/>
            <a:ext cx="4191000" cy="74121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 flipH="1" flipV="1">
            <a:off x="2585852" y="4167249"/>
            <a:ext cx="4191000" cy="74121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6800" y="5181600"/>
            <a:ext cx="1519052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Initial Belief</a:t>
            </a:r>
          </a:p>
        </p:txBody>
      </p:sp>
      <p:sp>
        <p:nvSpPr>
          <p:cNvPr id="9" name="Up Arrow 8"/>
          <p:cNvSpPr/>
          <p:nvPr/>
        </p:nvSpPr>
        <p:spPr>
          <a:xfrm rot="1442492">
            <a:off x="1988857" y="4268251"/>
            <a:ext cx="189263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8494" y="2194944"/>
            <a:ext cx="1652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Gain Information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76852" y="2388792"/>
            <a:ext cx="1652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Lose</a:t>
            </a:r>
          </a:p>
          <a:p>
            <a:pPr algn="ctr"/>
            <a:r>
              <a:rPr lang="en-US" b="1" dirty="0"/>
              <a:t>Information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673" y="3544669"/>
            <a:ext cx="2004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Bayes Rule</a:t>
            </a:r>
          </a:p>
          <a:p>
            <a:r>
              <a:rPr lang="en-US" dirty="0">
                <a:solidFill>
                  <a:srgbClr val="C00000"/>
                </a:solidFill>
              </a:rPr>
              <a:t>(Multiplication)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72400" y="3544669"/>
            <a:ext cx="1597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Convolution</a:t>
            </a:r>
          </a:p>
          <a:p>
            <a:r>
              <a:rPr lang="en-US" dirty="0">
                <a:solidFill>
                  <a:srgbClr val="C00000"/>
                </a:solidFill>
              </a:rPr>
              <a:t>(Addition)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17163" y="3221503"/>
            <a:ext cx="1089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Gaussian:</a:t>
            </a:r>
          </a:p>
          <a:p>
            <a:r>
              <a:rPr lang="en-US" dirty="0"/>
              <a:t>μ, σ</a:t>
            </a:r>
            <a:r>
              <a:rPr lang="en-US" baseline="30000" dirty="0"/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363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39"/>
    </mc:Choice>
    <mc:Fallback xmlns="">
      <p:transition spd="slow" advTm="4963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119697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>
                <a:latin typeface="Times New Roman" pitchFamily="18" charset="0"/>
              </a:rPr>
              <a:t>P(</a:t>
            </a:r>
            <a:r>
              <a:rPr lang="en-US" sz="2800" i="1" dirty="0" err="1">
                <a:latin typeface="Times New Roman" pitchFamily="18" charset="0"/>
              </a:rPr>
              <a:t>z|open</a:t>
            </a:r>
            <a:r>
              <a:rPr lang="en-US" sz="2800" i="1" dirty="0">
                <a:latin typeface="Times New Roman" pitchFamily="18" charset="0"/>
              </a:rPr>
              <a:t>) = 0.6		P(z|</a:t>
            </a:r>
            <a:r>
              <a:rPr lang="en-US" sz="2800" dirty="0">
                <a:latin typeface="Times New Roman" pitchFamily="18" charset="0"/>
                <a:sym typeface="Symbol" pitchFamily="18" charset="2"/>
              </a:rPr>
              <a:t></a:t>
            </a:r>
            <a:r>
              <a:rPr lang="en-US" sz="2800" i="1" dirty="0">
                <a:latin typeface="Times New Roman" pitchFamily="18" charset="0"/>
              </a:rPr>
              <a:t>open) = 0.3</a:t>
            </a:r>
          </a:p>
          <a:p>
            <a:r>
              <a:rPr lang="en-US" sz="2800" i="1" dirty="0">
                <a:latin typeface="Times New Roman" pitchFamily="18" charset="0"/>
              </a:rPr>
              <a:t>P(open) = P(</a:t>
            </a:r>
            <a:r>
              <a:rPr lang="en-US" sz="2800" dirty="0">
                <a:latin typeface="Times New Roman" pitchFamily="18" charset="0"/>
                <a:sym typeface="Symbol" pitchFamily="18" charset="2"/>
              </a:rPr>
              <a:t></a:t>
            </a:r>
            <a:r>
              <a:rPr lang="en-US" sz="2800" i="1" dirty="0">
                <a:latin typeface="Times New Roman" pitchFamily="18" charset="0"/>
              </a:rPr>
              <a:t>open) = 0.5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171504"/>
              </p:ext>
            </p:extLst>
          </p:nvPr>
        </p:nvGraphicFramePr>
        <p:xfrm>
          <a:off x="5370958" y="186069"/>
          <a:ext cx="3725009" cy="735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0" name="Equation" r:id="rId4" imgW="2057400" imgH="406400" progId="Equation.3">
                  <p:embed/>
                </p:oleObj>
              </mc:Choice>
              <mc:Fallback>
                <p:oleObj name="Equation" r:id="rId4" imgW="20574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958" y="186069"/>
                        <a:ext cx="3725009" cy="7354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22244"/>
              </p:ext>
            </p:extLst>
          </p:nvPr>
        </p:nvGraphicFramePr>
        <p:xfrm>
          <a:off x="5754105" y="838090"/>
          <a:ext cx="2861436" cy="1066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1" name="Equation" r:id="rId6" imgW="1498600" imgH="558800" progId="Equation.3">
                  <p:embed/>
                </p:oleObj>
              </mc:Choice>
              <mc:Fallback>
                <p:oleObj name="Equation" r:id="rId6" imgW="14986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4105" y="838090"/>
                        <a:ext cx="2861436" cy="10669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00400" y="3429000"/>
            <a:ext cx="2006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P(open | z) = 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6803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12"/>
    </mc:Choice>
    <mc:Fallback xmlns="">
      <p:transition spd="slow" advTm="5151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Example</a:t>
            </a:r>
          </a:p>
        </p:txBody>
      </p:sp>
      <p:sp>
        <p:nvSpPr>
          <p:cNvPr id="6" name="Freeform 5"/>
          <p:cNvSpPr/>
          <p:nvPr/>
        </p:nvSpPr>
        <p:spPr>
          <a:xfrm>
            <a:off x="2438400" y="1999989"/>
            <a:ext cx="1295400" cy="6096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33608" y="2304789"/>
            <a:ext cx="3429000" cy="252306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09600" y="1828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9600" y="2590800"/>
            <a:ext cx="6477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76800" y="1348439"/>
                <a:ext cx="31509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Prior Position Estimate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Measurement Estimate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348439"/>
                <a:ext cx="3150991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1547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143555" y="1324567"/>
            <a:ext cx="97853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μ, σ</a:t>
            </a:r>
            <a:r>
              <a:rPr lang="en-US" baseline="30000" dirty="0"/>
              <a:t>2</a:t>
            </a:r>
          </a:p>
          <a:p>
            <a:r>
              <a:rPr lang="en-US" dirty="0"/>
              <a:t>v, r</a:t>
            </a:r>
            <a:r>
              <a:rPr lang="en-US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1242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22"/>
    </mc:Choice>
    <mc:Fallback xmlns="">
      <p:transition spd="slow" advTm="2932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Example</a:t>
            </a:r>
          </a:p>
        </p:txBody>
      </p:sp>
      <p:sp>
        <p:nvSpPr>
          <p:cNvPr id="6" name="Freeform 5"/>
          <p:cNvSpPr/>
          <p:nvPr/>
        </p:nvSpPr>
        <p:spPr>
          <a:xfrm>
            <a:off x="2438400" y="1999989"/>
            <a:ext cx="1295400" cy="6096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33608" y="2304789"/>
            <a:ext cx="3429000" cy="252306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09600" y="1828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9600" y="2590800"/>
            <a:ext cx="6477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76800" y="1348439"/>
                <a:ext cx="31509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Prior Position Estimate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Measurement Estimate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348439"/>
                <a:ext cx="3150991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1547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0" y="3854027"/>
                <a:ext cx="27654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Where is the new mean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854027"/>
                <a:ext cx="2765437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762" t="-8197" r="-88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2743200" y="2825663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348108" y="2825663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105933" y="2825663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895600" y="2825663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590800" y="2825663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143555" y="1324567"/>
            <a:ext cx="97853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μ, σ</a:t>
            </a:r>
            <a:r>
              <a:rPr lang="en-US" baseline="30000" dirty="0"/>
              <a:t>2</a:t>
            </a:r>
          </a:p>
          <a:p>
            <a:r>
              <a:rPr lang="en-US" dirty="0"/>
              <a:t>v, r</a:t>
            </a:r>
            <a:r>
              <a:rPr lang="en-US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3833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44"/>
    </mc:Choice>
    <mc:Fallback xmlns="">
      <p:transition spd="slow" advTm="5094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Example</a:t>
            </a:r>
          </a:p>
        </p:txBody>
      </p:sp>
      <p:sp>
        <p:nvSpPr>
          <p:cNvPr id="6" name="Freeform 5"/>
          <p:cNvSpPr/>
          <p:nvPr/>
        </p:nvSpPr>
        <p:spPr>
          <a:xfrm>
            <a:off x="2438400" y="1999989"/>
            <a:ext cx="1295400" cy="6096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33608" y="2304789"/>
            <a:ext cx="3429000" cy="252306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09600" y="1828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9600" y="2590800"/>
            <a:ext cx="6477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76800" y="1348439"/>
                <a:ext cx="31509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Prior Position Estimate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Measurement Estimate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348439"/>
                <a:ext cx="3150991" cy="646331"/>
              </a:xfrm>
              <a:prstGeom prst="rect">
                <a:avLst/>
              </a:prstGeom>
              <a:blipFill rotWithShape="1">
                <a:blip r:embed="rId7"/>
                <a:stretch>
                  <a:fillRect l="-1547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0" y="3854027"/>
                <a:ext cx="31996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What is the new </a:t>
                </a:r>
                <a:r>
                  <a:rPr lang="en-US" dirty="0" err="1"/>
                  <a:t>covarance</a:t>
                </a:r>
                <a:r>
                  <a:rPr lang="en-US" dirty="0"/>
                  <a:t>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854027"/>
                <a:ext cx="3199658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1524" t="-8197" r="-57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rot="16200000" flipV="1">
            <a:off x="3376808" y="1885689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3376808" y="1550519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3376808" y="1252504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895600" y="1348439"/>
            <a:ext cx="0" cy="124236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3376808" y="1752079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3378374" y="2038089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143555" y="1324567"/>
            <a:ext cx="97853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μ, σ</a:t>
            </a:r>
            <a:r>
              <a:rPr lang="en-US" baseline="30000" dirty="0"/>
              <a:t>2</a:t>
            </a:r>
          </a:p>
          <a:p>
            <a:r>
              <a:rPr lang="en-US" dirty="0"/>
              <a:t>v, r</a:t>
            </a:r>
            <a:r>
              <a:rPr lang="en-US" baseline="30000" dirty="0"/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73475" y="3854027"/>
            <a:ext cx="97853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σ</a:t>
            </a:r>
            <a:r>
              <a:rPr lang="en-US" baseline="30000" dirty="0"/>
              <a:t>2</a:t>
            </a:r>
            <a:r>
              <a:rPr lang="en-US" dirty="0"/>
              <a:t>’?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8512" y="4735977"/>
            <a:ext cx="7584558" cy="1963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919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780"/>
    </mc:Choice>
    <mc:Fallback xmlns="">
      <p:transition spd="slow" advTm="11078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Example</a:t>
            </a:r>
          </a:p>
        </p:txBody>
      </p:sp>
      <p:sp>
        <p:nvSpPr>
          <p:cNvPr id="6" name="Freeform 5"/>
          <p:cNvSpPr/>
          <p:nvPr/>
        </p:nvSpPr>
        <p:spPr>
          <a:xfrm>
            <a:off x="2438400" y="1999989"/>
            <a:ext cx="1295400" cy="6096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33608" y="2304789"/>
            <a:ext cx="3429000" cy="252306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09600" y="1828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9600" y="2590800"/>
            <a:ext cx="6477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76800" y="1348439"/>
                <a:ext cx="306475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Prior Position Estimate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Measurement Estimate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New Estimate </a:t>
                </a:r>
                <a14:m>
                  <m:oMath xmlns:m="http://schemas.openxmlformats.org/officeDocument/2006/math" xmlns=""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′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348439"/>
                <a:ext cx="3064750" cy="923330"/>
              </a:xfrm>
              <a:prstGeom prst="rect">
                <a:avLst/>
              </a:prstGeom>
              <a:blipFill rotWithShape="1">
                <a:blip r:embed="rId6"/>
                <a:stretch>
                  <a:fillRect l="-1590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 14"/>
          <p:cNvSpPr/>
          <p:nvPr/>
        </p:nvSpPr>
        <p:spPr>
          <a:xfrm>
            <a:off x="2361829" y="1671604"/>
            <a:ext cx="1067172" cy="919196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43555" y="1324567"/>
            <a:ext cx="97853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μ, σ</a:t>
            </a:r>
            <a:r>
              <a:rPr lang="en-US" baseline="30000" dirty="0"/>
              <a:t>2</a:t>
            </a:r>
          </a:p>
          <a:p>
            <a:r>
              <a:rPr lang="en-US" dirty="0"/>
              <a:t>v, r</a:t>
            </a:r>
            <a:r>
              <a:rPr lang="en-US" baseline="30000" dirty="0"/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03581" y="1922795"/>
            <a:ext cx="111558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μ', σ</a:t>
            </a:r>
            <a:r>
              <a:rPr lang="en-US" baseline="30000" dirty="0"/>
              <a:t>2</a:t>
            </a:r>
            <a:r>
              <a:rPr lang="en-US" dirty="0"/>
              <a:t>’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69816" y="36773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To calculate, go through and multiply the two Gaussians and renormalize to sum to 1</a:t>
            </a:r>
          </a:p>
          <a:p>
            <a:pPr algn="l"/>
            <a:r>
              <a:rPr lang="en-US" sz="2400" dirty="0"/>
              <a:t>Also, the multiplication</a:t>
            </a:r>
            <a:r>
              <a:rPr lang="en-US" sz="2400" i="1" dirty="0"/>
              <a:t> </a:t>
            </a:r>
            <a:r>
              <a:rPr lang="en-US" sz="2400" dirty="0"/>
              <a:t>of two Gaussian random variables is itself a Gaussian</a:t>
            </a:r>
          </a:p>
        </p:txBody>
      </p:sp>
    </p:spTree>
    <p:extLst>
      <p:ext uri="{BB962C8B-B14F-4D97-AF65-F5344CB8AC3E}">
        <p14:creationId xmlns:p14="http://schemas.microsoft.com/office/powerpoint/2010/main" val="98269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03"/>
    </mc:Choice>
    <mc:Fallback xmlns="">
      <p:transition spd="slow" advTm="4360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Multiplying Two Gaussians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0701" y="4514154"/>
                <a:ext cx="8229600" cy="388620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   </a:t>
                </a:r>
                <a:r>
                  <a:rPr lang="en-US" sz="1800" dirty="0"/>
                  <a:t>(ignoring the constant term in front)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dirty="0"/>
                  <a:t>To find the mean, need to maximize this function </a:t>
                </a:r>
                <a:r>
                  <a:rPr lang="en-US" sz="1800" dirty="0"/>
                  <a:t>(i.e. take derivative)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dirty="0"/>
                  <a:t>Set equal to  and solve for 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dirty="0"/>
                  <a:t>…something similar for the variance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0701" y="4514154"/>
                <a:ext cx="8229600" cy="3886200"/>
              </a:xfrm>
              <a:blipFill rotWithShape="1">
                <a:blip r:embed="rId3"/>
                <a:stretch>
                  <a:fillRect t="-1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2438400" y="1794550"/>
            <a:ext cx="1295400" cy="6096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33608" y="2099350"/>
            <a:ext cx="3429000" cy="252306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09600" y="1623361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09600" y="2385361"/>
            <a:ext cx="6477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76800" y="1258669"/>
                <a:ext cx="31509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Prior Position Estimate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Measurement Estimate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258669"/>
                <a:ext cx="3150991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547" t="-4673" r="-4255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143555" y="1247776"/>
            <a:ext cx="97853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μ, σ</a:t>
            </a:r>
            <a:r>
              <a:rPr lang="en-US" baseline="30000" dirty="0"/>
              <a:t>2</a:t>
            </a:r>
          </a:p>
          <a:p>
            <a:r>
              <a:rPr lang="en-US" dirty="0"/>
              <a:t>v, r</a:t>
            </a:r>
            <a:r>
              <a:rPr lang="en-US" baseline="30000" dirty="0"/>
              <a:t>2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563785"/>
              </p:ext>
            </p:extLst>
          </p:nvPr>
        </p:nvGraphicFramePr>
        <p:xfrm>
          <a:off x="1657155" y="-637236"/>
          <a:ext cx="5486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8" name="Document" r:id="rId6" imgW="5486400" imgH="406400" progId="Word.Document.12">
                  <p:embed/>
                </p:oleObj>
              </mc:Choice>
              <mc:Fallback>
                <p:oleObj name="Document" r:id="rId6" imgW="5486400" imgH="40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57155" y="-637236"/>
                        <a:ext cx="54864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-340566" y="2850655"/>
            <a:ext cx="555793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(ignoring constant term in front)</a:t>
            </a:r>
          </a:p>
          <a:p>
            <a:pPr marL="342900" indent="-342900">
              <a:buAutoNum type="arabicPeriod"/>
            </a:pPr>
            <a:r>
              <a:rPr lang="en-US" dirty="0"/>
              <a:t>To find mean, maximize function (i.e., take derivative)</a:t>
            </a:r>
          </a:p>
          <a:p>
            <a:pPr marL="342900" indent="-342900">
              <a:buAutoNum type="arabicPeriod"/>
            </a:pPr>
            <a:r>
              <a:rPr lang="en-US" dirty="0"/>
              <a:t>  </a:t>
            </a:r>
          </a:p>
          <a:p>
            <a:pPr marL="342900" indent="-342900">
              <a:buAutoNum type="arabicPeriod"/>
            </a:pPr>
            <a:r>
              <a:rPr lang="en-US" dirty="0"/>
              <a:t>4. Set equal to 0 and solve for x</a:t>
            </a:r>
          </a:p>
          <a:p>
            <a:pPr marL="342900" indent="-342900">
              <a:buAutoNum type="arabicPeriod"/>
            </a:pPr>
            <a:r>
              <a:rPr lang="en-US" dirty="0"/>
              <a:t> </a:t>
            </a:r>
          </a:p>
          <a:p>
            <a:pPr marL="342900" indent="-342900">
              <a:buAutoNum type="arabicPeriod"/>
            </a:pPr>
            <a:r>
              <a:rPr lang="en-US" dirty="0"/>
              <a:t>… something similar for the variance: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374999"/>
              </p:ext>
            </p:extLst>
          </p:nvPr>
        </p:nvGraphicFramePr>
        <p:xfrm>
          <a:off x="1600200" y="-171450"/>
          <a:ext cx="5486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9" name="Document" r:id="rId9" imgW="5486400" imgH="342900" progId="Word.Document.12">
                  <p:embed/>
                </p:oleObj>
              </mc:Choice>
              <mc:Fallback>
                <p:oleObj name="Document" r:id="rId9" imgW="5486400" imgH="342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00200" y="-171450"/>
                        <a:ext cx="54864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8017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point of view…</a:t>
            </a:r>
          </a:p>
        </p:txBody>
      </p:sp>
      <p:sp>
        <p:nvSpPr>
          <p:cNvPr id="6" name="Freeform 5"/>
          <p:cNvSpPr/>
          <p:nvPr/>
        </p:nvSpPr>
        <p:spPr>
          <a:xfrm>
            <a:off x="2438400" y="1999989"/>
            <a:ext cx="1295400" cy="6096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33608" y="2304789"/>
            <a:ext cx="3429000" cy="252306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09600" y="1828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9600" y="2590800"/>
            <a:ext cx="6477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2361829" y="1671604"/>
            <a:ext cx="1067172" cy="919196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361829" y="5282520"/>
                <a:ext cx="306475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Prior Position Estimate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Measurement Estimate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New Estimate </a:t>
                </a:r>
                <a14:m>
                  <m:oMath xmlns:m="http://schemas.openxmlformats.org/officeDocument/2006/math" xmlns=""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′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829" y="5282520"/>
                <a:ext cx="3064750" cy="923330"/>
              </a:xfrm>
              <a:prstGeom prst="rect">
                <a:avLst/>
              </a:prstGeom>
              <a:blipFill rotWithShape="1">
                <a:blip r:embed="rId6"/>
                <a:stretch>
                  <a:fillRect r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628584" y="5258648"/>
            <a:ext cx="97853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μ, σ</a:t>
            </a:r>
            <a:r>
              <a:rPr lang="en-US" baseline="30000" dirty="0"/>
              <a:t>2</a:t>
            </a:r>
          </a:p>
          <a:p>
            <a:r>
              <a:rPr lang="en-US" dirty="0"/>
              <a:t>v, r</a:t>
            </a:r>
            <a:r>
              <a:rPr lang="en-US" baseline="30000" dirty="0"/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88610" y="5856876"/>
            <a:ext cx="111558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μ', σ</a:t>
            </a:r>
            <a:r>
              <a:rPr lang="en-US" baseline="30000" dirty="0"/>
              <a:t>2</a:t>
            </a:r>
            <a:r>
              <a:rPr lang="en-US" dirty="0"/>
              <a:t>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20008" y="5282520"/>
            <a:ext cx="8573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 </a:t>
            </a:r>
            <a:r>
              <a:rPr lang="en-US" dirty="0">
                <a:solidFill>
                  <a:schemeClr val="accent1"/>
                </a:solidFill>
              </a:rPr>
              <a:t>p(x)</a:t>
            </a:r>
          </a:p>
          <a:p>
            <a:r>
              <a:rPr lang="en-US" dirty="0"/>
              <a:t>: </a:t>
            </a:r>
            <a:r>
              <a:rPr lang="en-US" dirty="0">
                <a:solidFill>
                  <a:schemeClr val="accent2"/>
                </a:solidFill>
              </a:rPr>
              <a:t>p(</a:t>
            </a:r>
            <a:r>
              <a:rPr lang="en-US" dirty="0" err="1">
                <a:solidFill>
                  <a:schemeClr val="accent2"/>
                </a:solidFill>
              </a:rPr>
              <a:t>z|x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  <a:p>
            <a:r>
              <a:rPr lang="en-US" dirty="0"/>
              <a:t>: </a:t>
            </a:r>
            <a:r>
              <a:rPr lang="en-US" dirty="0">
                <a:solidFill>
                  <a:srgbClr val="008000"/>
                </a:solidFill>
              </a:rPr>
              <a:t>p(</a:t>
            </a:r>
            <a:r>
              <a:rPr lang="en-US" dirty="0" err="1">
                <a:solidFill>
                  <a:srgbClr val="008000"/>
                </a:solidFill>
              </a:rPr>
              <a:t>x|z</a:t>
            </a:r>
            <a:r>
              <a:rPr lang="en-US" dirty="0">
                <a:solidFill>
                  <a:srgbClr val="008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0815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31"/>
    </mc:Choice>
    <mc:Fallback xmlns="">
      <p:transition spd="slow" advTm="3673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Freeform 3"/>
          <p:cNvSpPr/>
          <p:nvPr/>
        </p:nvSpPr>
        <p:spPr>
          <a:xfrm>
            <a:off x="2438400" y="1999989"/>
            <a:ext cx="1295400" cy="6096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09600" y="1828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09600" y="2590800"/>
            <a:ext cx="6477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76800" y="1348439"/>
                <a:ext cx="302262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Prior Position Estimate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(10,4)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Measurement Estimate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(12, 4)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348439"/>
                <a:ext cx="3022622" cy="923330"/>
              </a:xfrm>
              <a:prstGeom prst="rect">
                <a:avLst/>
              </a:prstGeom>
              <a:blipFill rotWithShape="1">
                <a:blip r:embed="rId8"/>
                <a:stretch>
                  <a:fillRect l="-1613" t="-3289" r="-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8"/>
          <p:cNvSpPr/>
          <p:nvPr/>
        </p:nvSpPr>
        <p:spPr>
          <a:xfrm>
            <a:off x="2361829" y="1671604"/>
            <a:ext cx="1067172" cy="919196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057400" y="2006252"/>
            <a:ext cx="1295400" cy="6096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44232"/>
              </p:ext>
            </p:extLst>
          </p:nvPr>
        </p:nvGraphicFramePr>
        <p:xfrm>
          <a:off x="1473563" y="2877297"/>
          <a:ext cx="10611743" cy="786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2" name="Document" r:id="rId10" imgW="5486400" imgH="406400" progId="Word.Document.12">
                  <p:embed/>
                </p:oleObj>
              </mc:Choice>
              <mc:Fallback>
                <p:oleObj name="Document" r:id="rId10" imgW="5486400" imgH="40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73563" y="2877297"/>
                        <a:ext cx="10611743" cy="786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464816"/>
              </p:ext>
            </p:extLst>
          </p:nvPr>
        </p:nvGraphicFramePr>
        <p:xfrm>
          <a:off x="1890914" y="3880797"/>
          <a:ext cx="9112217" cy="674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3" name="Document" r:id="rId13" imgW="5486400" imgH="406400" progId="Word.Document.12">
                  <p:embed/>
                </p:oleObj>
              </mc:Choice>
              <mc:Fallback>
                <p:oleObj name="Document" r:id="rId13" imgW="5486400" imgH="40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90914" y="3880797"/>
                        <a:ext cx="9112217" cy="674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66899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56"/>
    </mc:Choice>
    <mc:Fallback xmlns="">
      <p:transition spd="slow" advTm="3825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Freeform 3"/>
          <p:cNvSpPr/>
          <p:nvPr/>
        </p:nvSpPr>
        <p:spPr>
          <a:xfrm>
            <a:off x="2438400" y="1999989"/>
            <a:ext cx="1295400" cy="6096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09600" y="1828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09600" y="2590800"/>
            <a:ext cx="6477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76800" y="1348439"/>
                <a:ext cx="302262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Prior Position Estimate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(10,4)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Measurement Estimate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(12, 4)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348439"/>
                <a:ext cx="3022622" cy="923330"/>
              </a:xfrm>
              <a:prstGeom prst="rect">
                <a:avLst/>
              </a:prstGeom>
              <a:blipFill rotWithShape="1">
                <a:blip r:embed="rId8"/>
                <a:stretch>
                  <a:fillRect l="-1613" t="-3289" r="-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8"/>
          <p:cNvSpPr/>
          <p:nvPr/>
        </p:nvSpPr>
        <p:spPr>
          <a:xfrm>
            <a:off x="2361829" y="1671604"/>
            <a:ext cx="1067172" cy="919196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057400" y="2006252"/>
            <a:ext cx="1295400" cy="6096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422587"/>
              </p:ext>
            </p:extLst>
          </p:nvPr>
        </p:nvGraphicFramePr>
        <p:xfrm>
          <a:off x="1473563" y="2877297"/>
          <a:ext cx="10611743" cy="786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6" name="Document" r:id="rId10" imgW="5486400" imgH="406400" progId="Word.Document.12">
                  <p:embed/>
                </p:oleObj>
              </mc:Choice>
              <mc:Fallback>
                <p:oleObj name="Document" r:id="rId10" imgW="5486400" imgH="40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73563" y="2877297"/>
                        <a:ext cx="10611743" cy="786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055312"/>
              </p:ext>
            </p:extLst>
          </p:nvPr>
        </p:nvGraphicFramePr>
        <p:xfrm>
          <a:off x="1890914" y="3880797"/>
          <a:ext cx="9112217" cy="674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7" name="Document" r:id="rId13" imgW="5486400" imgH="406400" progId="Word.Document.12">
                  <p:embed/>
                </p:oleObj>
              </mc:Choice>
              <mc:Fallback>
                <p:oleObj name="Document" r:id="rId13" imgW="5486400" imgH="40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90914" y="3880797"/>
                        <a:ext cx="9112217" cy="674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191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83"/>
    </mc:Choice>
    <mc:Fallback xmlns="">
      <p:transition spd="slow" advTm="6448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Freeform 3"/>
          <p:cNvSpPr/>
          <p:nvPr/>
        </p:nvSpPr>
        <p:spPr>
          <a:xfrm>
            <a:off x="2590800" y="1671604"/>
            <a:ext cx="1066800" cy="937985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09600" y="1828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09600" y="2590800"/>
            <a:ext cx="6477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76800" y="1348439"/>
                <a:ext cx="302262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Prior Position Estimate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(10,8)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Measurement Estimate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(13, 2)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348439"/>
                <a:ext cx="3022622" cy="923330"/>
              </a:xfrm>
              <a:prstGeom prst="rect">
                <a:avLst/>
              </a:prstGeom>
              <a:blipFill rotWithShape="1">
                <a:blip r:embed="rId7"/>
                <a:stretch>
                  <a:fillRect l="-1613" t="-3289" r="-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8"/>
          <p:cNvSpPr/>
          <p:nvPr/>
        </p:nvSpPr>
        <p:spPr>
          <a:xfrm>
            <a:off x="2667000" y="1348439"/>
            <a:ext cx="685800" cy="1242361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09002" y="2286000"/>
            <a:ext cx="1981200" cy="3048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86507" y="3188115"/>
            <a:ext cx="1285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μ’=12.4</a:t>
            </a:r>
          </a:p>
          <a:p>
            <a:r>
              <a:rPr lang="en-US" sz="2400" dirty="0"/>
              <a:t>σ</a:t>
            </a:r>
            <a:r>
              <a:rPr lang="en-US" sz="2400" baseline="30000" dirty="0"/>
              <a:t>2</a:t>
            </a:r>
            <a:r>
              <a:rPr lang="en-US" sz="2400" dirty="0"/>
              <a:t>’=1.6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753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907"/>
    </mc:Choice>
    <mc:Fallback xmlns="">
      <p:transition spd="slow" advTm="8090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701970"/>
              </p:ext>
            </p:extLst>
          </p:nvPr>
        </p:nvGraphicFramePr>
        <p:xfrm>
          <a:off x="-3906143" y="1390174"/>
          <a:ext cx="10611743" cy="786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0" name="Document" r:id="rId4" imgW="5486400" imgH="406400" progId="Word.Document.12">
                  <p:embed/>
                </p:oleObj>
              </mc:Choice>
              <mc:Fallback>
                <p:oleObj name="Document" r:id="rId4" imgW="5486400" imgH="40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3906143" y="1390174"/>
                        <a:ext cx="10611743" cy="786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439202"/>
              </p:ext>
            </p:extLst>
          </p:nvPr>
        </p:nvGraphicFramePr>
        <p:xfrm>
          <a:off x="-3488792" y="2393674"/>
          <a:ext cx="9112217" cy="674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1" name="Document" r:id="rId7" imgW="5486400" imgH="406400" progId="Word.Document.12">
                  <p:embed/>
                </p:oleObj>
              </mc:Choice>
              <mc:Fallback>
                <p:oleObj name="Document" r:id="rId7" imgW="5486400" imgH="40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3488792" y="2393674"/>
                        <a:ext cx="9112217" cy="674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Kalman</a:t>
            </a:r>
            <a:r>
              <a:rPr lang="en-US" dirty="0"/>
              <a:t> Filter</a:t>
            </a:r>
          </a:p>
        </p:txBody>
      </p:sp>
      <p:sp>
        <p:nvSpPr>
          <p:cNvPr id="4" name="Oval 3"/>
          <p:cNvSpPr/>
          <p:nvPr/>
        </p:nvSpPr>
        <p:spPr>
          <a:xfrm>
            <a:off x="1676400" y="3027218"/>
            <a:ext cx="2133600" cy="1143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Sense</a:t>
            </a:r>
          </a:p>
        </p:txBody>
      </p:sp>
      <p:sp>
        <p:nvSpPr>
          <p:cNvPr id="5" name="Oval 4"/>
          <p:cNvSpPr/>
          <p:nvPr/>
        </p:nvSpPr>
        <p:spPr>
          <a:xfrm>
            <a:off x="5486400" y="3024249"/>
            <a:ext cx="2133600" cy="1143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Move</a:t>
            </a:r>
          </a:p>
        </p:txBody>
      </p:sp>
      <p:sp>
        <p:nvSpPr>
          <p:cNvPr id="6" name="Curved Down Arrow 5"/>
          <p:cNvSpPr/>
          <p:nvPr/>
        </p:nvSpPr>
        <p:spPr>
          <a:xfrm>
            <a:off x="2514600" y="2286000"/>
            <a:ext cx="4191000" cy="74121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 flipH="1" flipV="1">
            <a:off x="2585852" y="4167249"/>
            <a:ext cx="4191000" cy="74121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6800" y="5181600"/>
            <a:ext cx="1519052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Initial Belief</a:t>
            </a:r>
          </a:p>
        </p:txBody>
      </p:sp>
      <p:sp>
        <p:nvSpPr>
          <p:cNvPr id="9" name="Up Arrow 8"/>
          <p:cNvSpPr/>
          <p:nvPr/>
        </p:nvSpPr>
        <p:spPr>
          <a:xfrm rot="1442492">
            <a:off x="1988857" y="4268251"/>
            <a:ext cx="189263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76852" y="2388792"/>
            <a:ext cx="1652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Lose</a:t>
            </a:r>
          </a:p>
          <a:p>
            <a:pPr algn="ctr"/>
            <a:r>
              <a:rPr lang="en-US" b="1" dirty="0"/>
              <a:t>Information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72400" y="3272583"/>
            <a:ext cx="1597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Convolution</a:t>
            </a:r>
          </a:p>
          <a:p>
            <a:r>
              <a:rPr lang="en-US" dirty="0">
                <a:solidFill>
                  <a:srgbClr val="C00000"/>
                </a:solidFill>
              </a:rPr>
              <a:t>(Addition)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17163" y="3221503"/>
            <a:ext cx="1089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Gaussian:</a:t>
            </a:r>
          </a:p>
          <a:p>
            <a:r>
              <a:rPr lang="en-US" dirty="0"/>
              <a:t>μ, σ</a:t>
            </a:r>
            <a:r>
              <a:rPr lang="en-US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6921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57"/>
    </mc:Choice>
    <mc:Fallback xmlns="">
      <p:transition spd="slow" advTm="6225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119697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>
                <a:latin typeface="Times New Roman" pitchFamily="18" charset="0"/>
              </a:rPr>
              <a:t>P(</a:t>
            </a:r>
            <a:r>
              <a:rPr lang="en-US" sz="2800" i="1" dirty="0" err="1">
                <a:latin typeface="Times New Roman" pitchFamily="18" charset="0"/>
              </a:rPr>
              <a:t>z|open</a:t>
            </a:r>
            <a:r>
              <a:rPr lang="en-US" sz="2800" i="1" dirty="0">
                <a:latin typeface="Times New Roman" pitchFamily="18" charset="0"/>
              </a:rPr>
              <a:t>) = 0.6		P(z|</a:t>
            </a:r>
            <a:r>
              <a:rPr lang="en-US" sz="2800" dirty="0">
                <a:latin typeface="Times New Roman" pitchFamily="18" charset="0"/>
                <a:sym typeface="Symbol" pitchFamily="18" charset="2"/>
              </a:rPr>
              <a:t></a:t>
            </a:r>
            <a:r>
              <a:rPr lang="en-US" sz="2800" i="1" dirty="0">
                <a:latin typeface="Times New Roman" pitchFamily="18" charset="0"/>
              </a:rPr>
              <a:t>open) = 0.3</a:t>
            </a:r>
          </a:p>
          <a:p>
            <a:r>
              <a:rPr lang="en-US" sz="2800" i="1" dirty="0">
                <a:latin typeface="Times New Roman" pitchFamily="18" charset="0"/>
              </a:rPr>
              <a:t>P(open) = P(</a:t>
            </a:r>
            <a:r>
              <a:rPr lang="en-US" sz="2800" dirty="0">
                <a:latin typeface="Times New Roman" pitchFamily="18" charset="0"/>
                <a:sym typeface="Symbol" pitchFamily="18" charset="2"/>
              </a:rPr>
              <a:t></a:t>
            </a:r>
            <a:r>
              <a:rPr lang="en-US" sz="2800" i="1" dirty="0">
                <a:latin typeface="Times New Roman" pitchFamily="18" charset="0"/>
              </a:rPr>
              <a:t>open) = 0.5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935776"/>
              </p:ext>
            </p:extLst>
          </p:nvPr>
        </p:nvGraphicFramePr>
        <p:xfrm>
          <a:off x="703263" y="3276600"/>
          <a:ext cx="8081962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6" name="Equation" r:id="rId4" imgW="3581280" imgH="863280" progId="Equation.3">
                  <p:embed/>
                </p:oleObj>
              </mc:Choice>
              <mc:Fallback>
                <p:oleObj name="Equation" r:id="rId4" imgW="358128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3" y="3276600"/>
                        <a:ext cx="8081962" cy="194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/>
              <p:cNvSpPr txBox="1">
                <a:spLocks noChangeArrowheads="1"/>
              </p:cNvSpPr>
              <p:nvPr/>
            </p:nvSpPr>
            <p:spPr bwMode="auto">
              <a:xfrm>
                <a:off x="1066800" y="5807720"/>
                <a:ext cx="718658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Clr>
                    <a:schemeClr val="folHlink"/>
                  </a:buClr>
                  <a:buSzPct val="120000"/>
                </a:pPr>
                <a14:m>
                  <m:oMath xmlns:m="http://schemas.openxmlformats.org/officeDocument/2006/math" xmlns="">
                    <m:r>
                      <a:rPr lang="en-US" sz="2400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sz="2400" i="1" dirty="0">
                    <a:latin typeface="Verdana" pitchFamily="34" charset="0"/>
                  </a:rPr>
                  <a:t> </a:t>
                </a:r>
                <a:r>
                  <a:rPr lang="en-US" sz="2400" dirty="0">
                    <a:latin typeface="Verdana" pitchFamily="34" charset="0"/>
                  </a:rPr>
                  <a:t>raise</a:t>
                </a:r>
                <a:r>
                  <a:rPr lang="de-DE" sz="2400" dirty="0">
                    <a:latin typeface="Verdana" pitchFamily="34" charset="0"/>
                  </a:rPr>
                  <a:t>s</a:t>
                </a:r>
                <a:r>
                  <a:rPr lang="en-US" sz="2400" dirty="0">
                    <a:latin typeface="Verdana" pitchFamily="34" charset="0"/>
                  </a:rPr>
                  <a:t> the probability that the door is open</a:t>
                </a:r>
                <a:r>
                  <a:rPr lang="de-DE" sz="2400" dirty="0">
                    <a:latin typeface="Verdana" pitchFamily="34" charset="0"/>
                  </a:rPr>
                  <a:t>.</a:t>
                </a:r>
                <a:endParaRPr lang="en-US" sz="2400" dirty="0">
                  <a:latin typeface="Verdana" pitchFamily="34" charset="0"/>
                </a:endParaRPr>
              </a:p>
            </p:txBody>
          </p:sp>
        </mc:Choice>
        <mc:Fallback xmlns="">
          <p:sp>
            <p:nvSpPr>
              <p:cNvPr id="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5807720"/>
                <a:ext cx="7186583" cy="461665"/>
              </a:xfrm>
              <a:prstGeom prst="rect">
                <a:avLst/>
              </a:prstGeom>
              <a:blipFill rotWithShape="1">
                <a:blip r:embed="rId10"/>
                <a:stretch>
                  <a:fillRect t="-12000" r="-254" b="-29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268709"/>
              </p:ext>
            </p:extLst>
          </p:nvPr>
        </p:nvGraphicFramePr>
        <p:xfrm>
          <a:off x="5370958" y="186069"/>
          <a:ext cx="3725009" cy="735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7" name="Equation" r:id="rId11" imgW="2057400" imgH="406400" progId="Equation.3">
                  <p:embed/>
                </p:oleObj>
              </mc:Choice>
              <mc:Fallback>
                <p:oleObj name="Equation" r:id="rId11" imgW="20574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958" y="186069"/>
                        <a:ext cx="3725009" cy="7354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29609"/>
              </p:ext>
            </p:extLst>
          </p:nvPr>
        </p:nvGraphicFramePr>
        <p:xfrm>
          <a:off x="5754105" y="838090"/>
          <a:ext cx="2861436" cy="1066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8" name="Equation" r:id="rId13" imgW="1498600" imgH="558800" progId="Equation.3">
                  <p:embed/>
                </p:oleObj>
              </mc:Choice>
              <mc:Fallback>
                <p:oleObj name="Equation" r:id="rId13" imgW="14986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4105" y="838090"/>
                        <a:ext cx="2861436" cy="10669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84271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726"/>
    </mc:Choice>
    <mc:Fallback xmlns="">
      <p:transition spd="slow" advTm="8872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Update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motion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b="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6"/>
                <a:stretch>
                  <a:fillRect l="-593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2333679" y="3698675"/>
            <a:ext cx="1104900" cy="3048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600200" y="21336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600200" y="2895600"/>
            <a:ext cx="6477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1737127" y="2311052"/>
            <a:ext cx="1295400" cy="6096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514600" y="2514600"/>
            <a:ext cx="1752600" cy="3810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4" name="Circular Arrow 13"/>
          <p:cNvSpPr/>
          <p:nvPr/>
        </p:nvSpPr>
        <p:spPr>
          <a:xfrm rot="11090651" flipH="1">
            <a:off x="2222214" y="2737647"/>
            <a:ext cx="1143000" cy="914400"/>
          </a:xfrm>
          <a:prstGeom prst="circularArrow">
            <a:avLst>
              <a:gd name="adj1" fmla="val 0"/>
              <a:gd name="adj2" fmla="val 1142319"/>
              <a:gd name="adj3" fmla="val 20760787"/>
              <a:gd name="adj4" fmla="val 10800000"/>
              <a:gd name="adj5" fmla="val 36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677101" y="3863600"/>
            <a:ext cx="428196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86200" y="3678934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 of motion noise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8909" y="4500610"/>
            <a:ext cx="307966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μ’=</a:t>
            </a:r>
            <a:r>
              <a:rPr lang="en-US" sz="2400" dirty="0" err="1"/>
              <a:t>μ+u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σ</a:t>
            </a:r>
            <a:r>
              <a:rPr lang="en-US" sz="2400" baseline="30000" dirty="0"/>
              <a:t>2</a:t>
            </a:r>
            <a:r>
              <a:rPr lang="en-US" sz="2400" dirty="0"/>
              <a:t>’=σ</a:t>
            </a:r>
            <a:r>
              <a:rPr lang="en-US" sz="2400" baseline="30000" dirty="0"/>
              <a:t>2</a:t>
            </a:r>
            <a:r>
              <a:rPr lang="en-US" sz="2400" dirty="0"/>
              <a:t>+r</a:t>
            </a:r>
            <a:r>
              <a:rPr lang="en-US" sz="2400" baseline="30000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51070" y="4131278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u, r</a:t>
            </a:r>
            <a:r>
              <a:rPr lang="en-US" baseline="30000" dirty="0"/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791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52"/>
    </mc:Choice>
    <mc:Fallback xmlns="">
      <p:transition spd="slow" advTm="2795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Update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motion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b="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7"/>
                <a:stretch>
                  <a:fillRect l="-593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2333679" y="3698675"/>
            <a:ext cx="1104900" cy="3048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600200" y="21336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600200" y="2895600"/>
            <a:ext cx="6477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1737127" y="2311052"/>
            <a:ext cx="1295400" cy="6096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514600" y="2514600"/>
            <a:ext cx="1752600" cy="3810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4" name="Circular Arrow 13"/>
          <p:cNvSpPr/>
          <p:nvPr/>
        </p:nvSpPr>
        <p:spPr>
          <a:xfrm rot="11090651" flipH="1">
            <a:off x="2222214" y="2737647"/>
            <a:ext cx="1143000" cy="914400"/>
          </a:xfrm>
          <a:prstGeom prst="circularArrow">
            <a:avLst>
              <a:gd name="adj1" fmla="val 0"/>
              <a:gd name="adj2" fmla="val 1142319"/>
              <a:gd name="adj3" fmla="val 20760787"/>
              <a:gd name="adj4" fmla="val 10800000"/>
              <a:gd name="adj5" fmla="val 36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677101" y="3863600"/>
            <a:ext cx="428196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86200" y="3678934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 of motion noise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8909" y="4500610"/>
            <a:ext cx="307966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μ’=</a:t>
            </a:r>
            <a:r>
              <a:rPr lang="en-US" sz="2400" dirty="0" err="1"/>
              <a:t>μ+u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σ</a:t>
            </a:r>
            <a:r>
              <a:rPr lang="en-US" sz="2400" baseline="30000" dirty="0"/>
              <a:t>2</a:t>
            </a:r>
            <a:r>
              <a:rPr lang="en-US" sz="2400" dirty="0"/>
              <a:t>’=σ</a:t>
            </a:r>
            <a:r>
              <a:rPr lang="en-US" sz="2400" baseline="30000" dirty="0"/>
              <a:t>2</a:t>
            </a:r>
            <a:r>
              <a:rPr lang="en-US" sz="2400" dirty="0"/>
              <a:t>+r</a:t>
            </a:r>
            <a:r>
              <a:rPr lang="en-US" sz="2400" baseline="30000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51070" y="4131278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u, r</a:t>
            </a:r>
            <a:r>
              <a:rPr lang="en-US" baseline="30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22789" y="1671935"/>
                <a:ext cx="289438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Prior Position Estimate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(8,4)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M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</a:rPr>
                      <m:t>ovement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</a:rPr>
                      <m:t>Estimate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(10, 6)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789" y="1671935"/>
                <a:ext cx="2894382" cy="120032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0632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82"/>
    </mc:Choice>
    <mc:Fallback xmlns="">
      <p:transition spd="slow" advTm="2548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Update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motion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b="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7"/>
                <a:stretch>
                  <a:fillRect l="-593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2333679" y="3698675"/>
            <a:ext cx="1104900" cy="3048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600200" y="21336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600200" y="2895600"/>
            <a:ext cx="6477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1737127" y="2311052"/>
            <a:ext cx="1295400" cy="6096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514600" y="2514600"/>
            <a:ext cx="1752600" cy="3810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4" name="Circular Arrow 13"/>
          <p:cNvSpPr/>
          <p:nvPr/>
        </p:nvSpPr>
        <p:spPr>
          <a:xfrm rot="11090651" flipH="1">
            <a:off x="2222214" y="2737647"/>
            <a:ext cx="1143000" cy="914400"/>
          </a:xfrm>
          <a:prstGeom prst="circularArrow">
            <a:avLst>
              <a:gd name="adj1" fmla="val 0"/>
              <a:gd name="adj2" fmla="val 1142319"/>
              <a:gd name="adj3" fmla="val 20760787"/>
              <a:gd name="adj4" fmla="val 10800000"/>
              <a:gd name="adj5" fmla="val 36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677101" y="3863600"/>
            <a:ext cx="428196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86200" y="3678934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 of motion noise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8909" y="4500610"/>
            <a:ext cx="307966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μ’=</a:t>
            </a:r>
            <a:r>
              <a:rPr lang="en-US" sz="2400" dirty="0" err="1"/>
              <a:t>μ+u</a:t>
            </a:r>
            <a:r>
              <a:rPr lang="en-US" sz="2400" dirty="0"/>
              <a:t>=18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σ</a:t>
            </a:r>
            <a:r>
              <a:rPr lang="en-US" sz="2400" baseline="30000" dirty="0"/>
              <a:t>2</a:t>
            </a:r>
            <a:r>
              <a:rPr lang="en-US" sz="2400" dirty="0"/>
              <a:t>’=σ</a:t>
            </a:r>
            <a:r>
              <a:rPr lang="en-US" sz="2400" baseline="30000" dirty="0"/>
              <a:t>2</a:t>
            </a:r>
            <a:r>
              <a:rPr lang="en-US" sz="2400" dirty="0"/>
              <a:t>+r</a:t>
            </a:r>
            <a:r>
              <a:rPr lang="en-US" sz="2400" baseline="30000" dirty="0"/>
              <a:t>2</a:t>
            </a:r>
            <a:r>
              <a:rPr lang="en-US" sz="2400" dirty="0"/>
              <a:t>=10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51070" y="4131278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u, r</a:t>
            </a:r>
            <a:r>
              <a:rPr lang="en-US" baseline="30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22789" y="1671935"/>
                <a:ext cx="289438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Prior Position Estimate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(8,4)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M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</a:rPr>
                      <m:t>ovement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</a:rPr>
                      <m:t>Estimate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(10, 6)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789" y="1671935"/>
                <a:ext cx="2894382" cy="120032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1345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81"/>
    </mc:Choice>
    <mc:Fallback xmlns="">
      <p:transition spd="slow" advTm="4008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982917"/>
              </p:ext>
            </p:extLst>
          </p:nvPr>
        </p:nvGraphicFramePr>
        <p:xfrm>
          <a:off x="-3906143" y="1390174"/>
          <a:ext cx="10611743" cy="786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4" name="Document" r:id="rId4" imgW="5486400" imgH="406400" progId="Word.Document.12">
                  <p:embed/>
                </p:oleObj>
              </mc:Choice>
              <mc:Fallback>
                <p:oleObj name="Document" r:id="rId4" imgW="5486400" imgH="40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3906143" y="1390174"/>
                        <a:ext cx="10611743" cy="786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645527"/>
              </p:ext>
            </p:extLst>
          </p:nvPr>
        </p:nvGraphicFramePr>
        <p:xfrm>
          <a:off x="-3488792" y="2393674"/>
          <a:ext cx="9112217" cy="674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5" name="Document" r:id="rId7" imgW="5486400" imgH="406400" progId="Word.Document.12">
                  <p:embed/>
                </p:oleObj>
              </mc:Choice>
              <mc:Fallback>
                <p:oleObj name="Document" r:id="rId7" imgW="5486400" imgH="40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3488792" y="2393674"/>
                        <a:ext cx="9112217" cy="674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Kalman</a:t>
            </a:r>
            <a:r>
              <a:rPr lang="en-US" dirty="0"/>
              <a:t> Filter</a:t>
            </a:r>
          </a:p>
        </p:txBody>
      </p:sp>
      <p:sp>
        <p:nvSpPr>
          <p:cNvPr id="4" name="Oval 3"/>
          <p:cNvSpPr/>
          <p:nvPr/>
        </p:nvSpPr>
        <p:spPr>
          <a:xfrm>
            <a:off x="1676400" y="3027218"/>
            <a:ext cx="2133600" cy="1143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Sense</a:t>
            </a:r>
          </a:p>
        </p:txBody>
      </p:sp>
      <p:sp>
        <p:nvSpPr>
          <p:cNvPr id="5" name="Oval 4"/>
          <p:cNvSpPr/>
          <p:nvPr/>
        </p:nvSpPr>
        <p:spPr>
          <a:xfrm>
            <a:off x="5486400" y="3024249"/>
            <a:ext cx="2133600" cy="1143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Move</a:t>
            </a:r>
          </a:p>
        </p:txBody>
      </p:sp>
      <p:sp>
        <p:nvSpPr>
          <p:cNvPr id="6" name="Curved Down Arrow 5"/>
          <p:cNvSpPr/>
          <p:nvPr/>
        </p:nvSpPr>
        <p:spPr>
          <a:xfrm>
            <a:off x="2514600" y="2286000"/>
            <a:ext cx="4191000" cy="74121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 flipH="1" flipV="1">
            <a:off x="2585852" y="4167249"/>
            <a:ext cx="4191000" cy="74121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6800" y="5181600"/>
            <a:ext cx="1519052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Initial Belief</a:t>
            </a:r>
          </a:p>
        </p:txBody>
      </p:sp>
      <p:sp>
        <p:nvSpPr>
          <p:cNvPr id="9" name="Up Arrow 8"/>
          <p:cNvSpPr/>
          <p:nvPr/>
        </p:nvSpPr>
        <p:spPr>
          <a:xfrm rot="1442492">
            <a:off x="1988857" y="4268251"/>
            <a:ext cx="189263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17163" y="3221503"/>
            <a:ext cx="1089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Gaussian:</a:t>
            </a:r>
          </a:p>
          <a:p>
            <a:r>
              <a:rPr lang="en-US" dirty="0"/>
              <a:t>μ, σ</a:t>
            </a:r>
            <a:r>
              <a:rPr lang="en-US" baseline="30000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05600" y="1904197"/>
            <a:ext cx="187926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μ’=</a:t>
            </a:r>
            <a:r>
              <a:rPr lang="en-US" sz="2400" dirty="0" err="1"/>
              <a:t>μ+u</a:t>
            </a:r>
            <a:endParaRPr lang="en-US" sz="2400" dirty="0"/>
          </a:p>
          <a:p>
            <a:r>
              <a:rPr lang="en-US" sz="2400" dirty="0"/>
              <a:t>σ</a:t>
            </a:r>
            <a:r>
              <a:rPr lang="en-US" sz="2400" baseline="30000" dirty="0"/>
              <a:t>2</a:t>
            </a:r>
            <a:r>
              <a:rPr lang="en-US" sz="2400" dirty="0"/>
              <a:t>’=σ</a:t>
            </a:r>
            <a:r>
              <a:rPr lang="en-US" sz="2400" baseline="30000" dirty="0"/>
              <a:t>2</a:t>
            </a:r>
            <a:r>
              <a:rPr lang="en-US" sz="2400" dirty="0"/>
              <a:t>+r</a:t>
            </a:r>
            <a:r>
              <a:rPr lang="en-US" sz="2400" baseline="30000" dirty="0"/>
              <a:t>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952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768"/>
    </mc:Choice>
    <mc:Fallback xmlns="">
      <p:transition spd="slow" advTm="14776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d/d2/Gaussian_2d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08" y="1417638"/>
            <a:ext cx="6063751" cy="45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Kalman</a:t>
            </a:r>
            <a:r>
              <a:rPr lang="en-US" dirty="0"/>
              <a:t> Filter in Multiple Dimensions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5546" y="559611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2D Gaussian</a:t>
            </a:r>
          </a:p>
        </p:txBody>
      </p:sp>
    </p:spTree>
    <p:extLst>
      <p:ext uri="{BB962C8B-B14F-4D97-AF65-F5344CB8AC3E}">
        <p14:creationId xmlns:p14="http://schemas.microsoft.com/office/powerpoint/2010/main" val="422521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80"/>
    </mc:Choice>
    <mc:Fallback xmlns="">
      <p:transition spd="slow" advTm="2718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979847"/>
              </p:ext>
            </p:extLst>
          </p:nvPr>
        </p:nvGraphicFramePr>
        <p:xfrm>
          <a:off x="114785" y="4573230"/>
          <a:ext cx="9099777" cy="990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2" name="Document" r:id="rId5" imgW="5486400" imgH="596900" progId="Word.Document.12">
                  <p:embed/>
                </p:oleObj>
              </mc:Choice>
              <mc:Fallback>
                <p:oleObj name="Document" r:id="rId5" imgW="5486400" imgH="596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785" y="4573230"/>
                        <a:ext cx="9099777" cy="990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170454"/>
              </p:ext>
            </p:extLst>
          </p:nvPr>
        </p:nvGraphicFramePr>
        <p:xfrm>
          <a:off x="-1731288" y="1811631"/>
          <a:ext cx="15156550" cy="982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3" name="Document" r:id="rId8" imgW="5486400" imgH="355600" progId="Word.Document.12">
                  <p:embed/>
                </p:oleObj>
              </mc:Choice>
              <mc:Fallback>
                <p:oleObj name="Document" r:id="rId8" imgW="5486400" imgH="355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-1731288" y="1811631"/>
                        <a:ext cx="15156550" cy="982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Implementing a </a:t>
            </a:r>
            <a:r>
              <a:rPr lang="en-US" dirty="0" err="1"/>
              <a:t>Kalman</a:t>
            </a:r>
            <a:r>
              <a:rPr lang="en-US" dirty="0"/>
              <a:t> Filter example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6800" y="2069068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VERY simple model of robot movement: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1" y="4876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information do our sensors give us?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590800" y="53340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32705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85"/>
    </mc:Choice>
    <mc:Fallback xmlns="">
      <p:transition spd="slow" advTm="4708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Implementing a </a:t>
            </a:r>
            <a:r>
              <a:rPr lang="en-US" dirty="0" err="1"/>
              <a:t>Kalman</a:t>
            </a:r>
            <a:r>
              <a:rPr lang="en-US" dirty="0"/>
              <a:t> Filter example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25821"/>
              </p:ext>
            </p:extLst>
          </p:nvPr>
        </p:nvGraphicFramePr>
        <p:xfrm>
          <a:off x="-1767967" y="3565446"/>
          <a:ext cx="9099777" cy="990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1" name="Document" r:id="rId4" imgW="5486400" imgH="596900" progId="Word.Document.12">
                  <p:embed/>
                </p:oleObj>
              </mc:Choice>
              <mc:Fallback>
                <p:oleObj name="Document" r:id="rId4" imgW="5486400" imgH="596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767967" y="3565446"/>
                        <a:ext cx="9099777" cy="990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242505"/>
              </p:ext>
            </p:extLst>
          </p:nvPr>
        </p:nvGraphicFramePr>
        <p:xfrm>
          <a:off x="-5336935" y="1856034"/>
          <a:ext cx="15156550" cy="982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2" name="Document" r:id="rId7" imgW="5486400" imgH="355600" progId="Word.Document.12">
                  <p:embed/>
                </p:oleObj>
              </mc:Choice>
              <mc:Fallback>
                <p:oleObj name="Document" r:id="rId7" imgW="5486400" imgH="355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5336935" y="1856034"/>
                        <a:ext cx="15156550" cy="982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29106" y="5648026"/>
            <a:ext cx="1239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 = [1 0] 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742550"/>
              </p:ext>
            </p:extLst>
          </p:nvPr>
        </p:nvGraphicFramePr>
        <p:xfrm>
          <a:off x="-2676645" y="5049872"/>
          <a:ext cx="11566026" cy="642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3" name="Document" r:id="rId10" imgW="5486400" imgH="304800" progId="Word.Document.12">
                  <p:embed/>
                </p:oleObj>
              </mc:Choice>
              <mc:Fallback>
                <p:oleObj name="Document" r:id="rId10" imgW="5486400" imgH="304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-2676645" y="5049872"/>
                        <a:ext cx="11566026" cy="6425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66210" y="3380780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04755" y="4370802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83166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33"/>
    </mc:Choice>
    <mc:Fallback xmlns="">
      <p:transition spd="slow" advTm="1773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 </a:t>
            </a:r>
            <a:r>
              <a:rPr lang="en-US" dirty="0" err="1"/>
              <a:t>Kalman</a:t>
            </a:r>
            <a:r>
              <a:rPr lang="en-US" dirty="0"/>
              <a:t> Filter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7086600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Estimate</a:t>
            </a:r>
          </a:p>
          <a:p>
            <a:r>
              <a:rPr lang="en-US" dirty="0"/>
              <a:t>P’ uncertainty covariance</a:t>
            </a:r>
          </a:p>
          <a:p>
            <a:r>
              <a:rPr lang="en-US" dirty="0"/>
              <a:t>F state transition matrix</a:t>
            </a:r>
          </a:p>
          <a:p>
            <a:r>
              <a:rPr lang="en-US" dirty="0"/>
              <a:t>u motion vector</a:t>
            </a:r>
          </a:p>
          <a:p>
            <a:r>
              <a:rPr lang="en-US" dirty="0"/>
              <a:t>F motion noise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Measurement </a:t>
            </a:r>
          </a:p>
          <a:p>
            <a:r>
              <a:rPr lang="en-US" dirty="0"/>
              <a:t>measurement function</a:t>
            </a:r>
          </a:p>
          <a:p>
            <a:r>
              <a:rPr lang="en-US" dirty="0"/>
              <a:t>measurement noise</a:t>
            </a:r>
          </a:p>
          <a:p>
            <a:endParaRPr lang="en-US" b="0" i="1" dirty="0">
              <a:latin typeface="Cambria Math"/>
            </a:endParaRPr>
          </a:p>
          <a:p>
            <a:r>
              <a:rPr lang="en-US" dirty="0"/>
              <a:t>identity matrix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24000"/>
            <a:ext cx="42799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3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19"/>
    </mc:Choice>
    <mc:Fallback xmlns="">
      <p:transition spd="slow" advTm="2831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lobal-floo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315325" cy="498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2180" name="Freeform 4"/>
          <p:cNvSpPr>
            <a:spLocks/>
          </p:cNvSpPr>
          <p:nvPr/>
        </p:nvSpPr>
        <p:spPr bwMode="auto">
          <a:xfrm>
            <a:off x="3100388" y="2133600"/>
            <a:ext cx="1674812" cy="1549400"/>
          </a:xfrm>
          <a:custGeom>
            <a:avLst/>
            <a:gdLst>
              <a:gd name="T0" fmla="*/ 1055 w 1055"/>
              <a:gd name="T1" fmla="*/ 968 h 976"/>
              <a:gd name="T2" fmla="*/ 255 w 1055"/>
              <a:gd name="T3" fmla="*/ 976 h 976"/>
              <a:gd name="T4" fmla="*/ 23 w 1055"/>
              <a:gd name="T5" fmla="*/ 968 h 976"/>
              <a:gd name="T6" fmla="*/ 119 w 1055"/>
              <a:gd name="T7" fmla="*/ 928 h 976"/>
              <a:gd name="T8" fmla="*/ 127 w 1055"/>
              <a:gd name="T9" fmla="*/ 920 h 976"/>
              <a:gd name="T10" fmla="*/ 343 w 1055"/>
              <a:gd name="T11" fmla="*/ 896 h 976"/>
              <a:gd name="T12" fmla="*/ 495 w 1055"/>
              <a:gd name="T13" fmla="*/ 800 h 976"/>
              <a:gd name="T14" fmla="*/ 551 w 1055"/>
              <a:gd name="T15" fmla="*/ 600 h 976"/>
              <a:gd name="T16" fmla="*/ 543 w 1055"/>
              <a:gd name="T17" fmla="*/ 384 h 976"/>
              <a:gd name="T18" fmla="*/ 495 w 1055"/>
              <a:gd name="T19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55" h="976">
                <a:moveTo>
                  <a:pt x="1055" y="968"/>
                </a:moveTo>
                <a:cubicBezTo>
                  <a:pt x="922" y="969"/>
                  <a:pt x="427" y="976"/>
                  <a:pt x="255" y="976"/>
                </a:cubicBezTo>
                <a:cubicBezTo>
                  <a:pt x="83" y="976"/>
                  <a:pt x="46" y="976"/>
                  <a:pt x="23" y="968"/>
                </a:cubicBezTo>
                <a:cubicBezTo>
                  <a:pt x="0" y="960"/>
                  <a:pt x="102" y="936"/>
                  <a:pt x="119" y="928"/>
                </a:cubicBezTo>
                <a:cubicBezTo>
                  <a:pt x="136" y="920"/>
                  <a:pt x="90" y="925"/>
                  <a:pt x="127" y="920"/>
                </a:cubicBezTo>
                <a:cubicBezTo>
                  <a:pt x="164" y="915"/>
                  <a:pt x="282" y="916"/>
                  <a:pt x="343" y="896"/>
                </a:cubicBezTo>
                <a:cubicBezTo>
                  <a:pt x="404" y="876"/>
                  <a:pt x="460" y="849"/>
                  <a:pt x="495" y="800"/>
                </a:cubicBezTo>
                <a:cubicBezTo>
                  <a:pt x="530" y="751"/>
                  <a:pt x="543" y="669"/>
                  <a:pt x="551" y="600"/>
                </a:cubicBezTo>
                <a:cubicBezTo>
                  <a:pt x="559" y="531"/>
                  <a:pt x="552" y="484"/>
                  <a:pt x="543" y="384"/>
                </a:cubicBezTo>
                <a:cubicBezTo>
                  <a:pt x="534" y="284"/>
                  <a:pt x="502" y="67"/>
                  <a:pt x="495" y="0"/>
                </a:cubicBezTo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round/>
            <a:headEnd type="none" w="sm" len="sm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182" name="Rectangle 6"/>
          <p:cNvSpPr>
            <a:spLocks noGrp="1" noChangeArrowheads="1"/>
          </p:cNvSpPr>
          <p:nvPr>
            <p:ph type="title"/>
          </p:nvPr>
        </p:nvSpPr>
        <p:spPr>
          <a:xfrm>
            <a:off x="461962" y="304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Times New Roman" pitchFamily="18" charset="0"/>
              </a:rPr>
              <a:t>Particle Filter Localization (using sonar)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0" y="6550223"/>
            <a:ext cx="78359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http://www.cs.washington.edu/ai/Mobile_Robotics//mcl/animations/global-floor-start.gif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8543984"/>
      </p:ext>
    </p:extLst>
  </p:cSld>
  <p:clrMapOvr>
    <a:masterClrMapping/>
  </p:clrMapOvr>
  <p:transition xmlns:p14="http://schemas.microsoft.com/office/powerpoint/2010/main" advTm="100678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218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Particles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particle is a guess about where the robot might be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828800" y="2871355"/>
            <a:ext cx="5105400" cy="2971800"/>
            <a:chOff x="1828800" y="2871355"/>
            <a:chExt cx="5105400" cy="297180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1828800" y="2871355"/>
              <a:ext cx="0" cy="2971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828800" y="5843155"/>
              <a:ext cx="5105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2971800" y="373380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145378" y="4122717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489960" y="3133503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645426" y="425196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581400" y="434340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953000" y="4041965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590800" y="501396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941222" y="373380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587240" y="320040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032662" y="4931624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495800" y="525780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Double Bracket 35"/>
          <p:cNvSpPr/>
          <p:nvPr/>
        </p:nvSpPr>
        <p:spPr>
          <a:xfrm>
            <a:off x="7315200" y="2813646"/>
            <a:ext cx="537762" cy="956387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5257800" y="3305087"/>
            <a:ext cx="2057400" cy="736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393794" y="2846703"/>
            <a:ext cx="3074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  <a:p>
            <a:r>
              <a:rPr lang="en-US" dirty="0"/>
              <a:t>y</a:t>
            </a:r>
          </a:p>
          <a:p>
            <a:r>
              <a:rPr lang="en-US" dirty="0" err="1"/>
              <a:t>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2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09"/>
    </mc:Choice>
    <mc:Fallback xmlns="">
      <p:transition spd="slow" advTm="2330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2</a:t>
            </a:r>
            <a:r>
              <a:rPr lang="en-US" baseline="30000" dirty="0"/>
              <a:t>nd</a:t>
            </a:r>
            <a:r>
              <a:rPr lang="en-US" dirty="0"/>
              <a:t> Measurement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>
                <a:latin typeface="Times New Roman" pitchFamily="18" charset="0"/>
              </a:rPr>
              <a:t>P(z</a:t>
            </a:r>
            <a:r>
              <a:rPr lang="en-US" sz="2400" i="1" baseline="-25000" dirty="0">
                <a:latin typeface="Times New Roman" pitchFamily="18" charset="0"/>
              </a:rPr>
              <a:t>2</a:t>
            </a:r>
            <a:r>
              <a:rPr lang="en-US" sz="2400" i="1" dirty="0">
                <a:latin typeface="Times New Roman" pitchFamily="18" charset="0"/>
              </a:rPr>
              <a:t>|open) = 0.5		P(z</a:t>
            </a:r>
            <a:r>
              <a:rPr lang="en-US" sz="2400" i="1" baseline="-25000" dirty="0">
                <a:latin typeface="Times New Roman" pitchFamily="18" charset="0"/>
              </a:rPr>
              <a:t>2</a:t>
            </a:r>
            <a:r>
              <a:rPr lang="en-US" sz="2400" i="1" dirty="0">
                <a:latin typeface="Times New Roman" pitchFamily="18" charset="0"/>
              </a:rPr>
              <a:t>|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</a:t>
            </a:r>
            <a:r>
              <a:rPr lang="en-US" sz="2400" i="1" dirty="0">
                <a:latin typeface="Times New Roman" pitchFamily="18" charset="0"/>
              </a:rPr>
              <a:t>open) = 0.6</a:t>
            </a:r>
          </a:p>
          <a:p>
            <a:r>
              <a:rPr lang="en-US" sz="2400" i="1" dirty="0">
                <a:latin typeface="Times New Roman" pitchFamily="18" charset="0"/>
              </a:rPr>
              <a:t>P(open|z</a:t>
            </a:r>
            <a:r>
              <a:rPr lang="en-US" sz="2400" i="1" baseline="-25000" dirty="0">
                <a:latin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</a:rPr>
              <a:t>)=2/3</a:t>
            </a:r>
          </a:p>
          <a:p>
            <a:pPr>
              <a:buFontTx/>
              <a:buNone/>
            </a:pPr>
            <a:endParaRPr lang="en-US" sz="3200" i="1" baseline="-25000" dirty="0">
              <a:latin typeface="Times New Roman" pitchFamily="18" charset="0"/>
            </a:endParaRP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02617"/>
              </p:ext>
            </p:extLst>
          </p:nvPr>
        </p:nvGraphicFramePr>
        <p:xfrm>
          <a:off x="390525" y="2590800"/>
          <a:ext cx="8462963" cy="236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4" imgW="4445000" imgH="1244600" progId="Equation.3">
                  <p:embed/>
                </p:oleObj>
              </mc:Choice>
              <mc:Fallback>
                <p:oleObj name="Equation" r:id="rId4" imgW="4445000" imgH="1244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2590800"/>
                        <a:ext cx="8462963" cy="236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6"/>
              <p:cNvSpPr txBox="1">
                <a:spLocks noChangeArrowheads="1"/>
              </p:cNvSpPr>
              <p:nvPr/>
            </p:nvSpPr>
            <p:spPr bwMode="auto">
              <a:xfrm>
                <a:off x="914400" y="5638800"/>
                <a:ext cx="763074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Clr>
                    <a:schemeClr val="folHlink"/>
                  </a:buClr>
                  <a:buSzPct val="120000"/>
                </a:pPr>
                <a14:m>
                  <m:oMath xmlns:m="http://schemas.openxmlformats.org/officeDocument/2006/math" xmlns="">
                    <m:r>
                      <a:rPr lang="en-US" sz="2400" i="1" dirty="0" smtClean="0">
                        <a:latin typeface="Cambria Math"/>
                      </a:rPr>
                      <m:t>𝑧</m:t>
                    </m:r>
                    <m:r>
                      <a:rPr lang="en-US" sz="2400" i="1" baseline="-25000" dirty="0">
                        <a:latin typeface="Cambria Math"/>
                      </a:rPr>
                      <m:t>2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latin typeface="Verdana" pitchFamily="34" charset="0"/>
                  </a:rPr>
                  <a:t>lowers the probability that the door is open</a:t>
                </a:r>
                <a:r>
                  <a:rPr lang="de-DE" sz="2400" dirty="0">
                    <a:latin typeface="Verdana" pitchFamily="34" charset="0"/>
                  </a:rPr>
                  <a:t>.</a:t>
                </a:r>
                <a:endParaRPr lang="en-US" sz="2400" dirty="0">
                  <a:latin typeface="Verdana" pitchFamily="34" charset="0"/>
                </a:endParaRPr>
              </a:p>
            </p:txBody>
          </p:sp>
        </mc:Choice>
        <mc:Fallback xmlns="">
          <p:sp>
            <p:nvSpPr>
              <p:cNvPr id="5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5638800"/>
                <a:ext cx="7630743" cy="461665"/>
              </a:xfrm>
              <a:prstGeom prst="rect">
                <a:avLst/>
              </a:prstGeom>
              <a:blipFill rotWithShape="1">
                <a:blip r:embed="rId10"/>
                <a:stretch>
                  <a:fillRect t="-11842" b="-276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111749"/>
              </p:ext>
            </p:extLst>
          </p:nvPr>
        </p:nvGraphicFramePr>
        <p:xfrm>
          <a:off x="6158051" y="1219200"/>
          <a:ext cx="2985949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11" imgW="2590560" imgH="660240" progId="Equation.3">
                  <p:embed/>
                </p:oleObj>
              </mc:Choice>
              <mc:Fallback>
                <p:oleObj name="Equation" r:id="rId11" imgW="25905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8051" y="1219200"/>
                        <a:ext cx="2985949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718576"/>
              </p:ext>
            </p:extLst>
          </p:nvPr>
        </p:nvGraphicFramePr>
        <p:xfrm>
          <a:off x="425450" y="2770188"/>
          <a:ext cx="21748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13" imgW="1117600" imgH="203200" progId="Equation.3">
                  <p:embed/>
                </p:oleObj>
              </mc:Choice>
              <mc:Fallback>
                <p:oleObj name="Equation" r:id="rId13" imgW="1117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25450" y="2770188"/>
                        <a:ext cx="2174875" cy="39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utoShape 11" descr="Image result for interoba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4501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891"/>
    </mc:Choice>
    <mc:Fallback xmlns="">
      <p:transition spd="slow" advTm="20189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Motion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5833" y="2724952"/>
            <a:ext cx="25177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move each particle according to the rules of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motion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+</a:t>
            </a: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add random noise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82694" y="2866944"/>
            <a:ext cx="2680306" cy="1514757"/>
            <a:chOff x="1828800" y="2871355"/>
            <a:chExt cx="5105400" cy="297180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1828800" y="2871355"/>
              <a:ext cx="0" cy="2971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828800" y="5843155"/>
              <a:ext cx="5105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2971800" y="373380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145378" y="4122717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489960" y="3133503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645426" y="425196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581400" y="434340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953000" y="4041965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590800" y="501396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941222" y="373380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587240" y="320040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032662" y="4931624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495800" y="525780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4996332" y="3844442"/>
              <a:ext cx="45720" cy="25789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 flipV="1">
              <a:off x="3489960" y="4087685"/>
              <a:ext cx="134390" cy="2695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4562995" y="5326283"/>
              <a:ext cx="237605" cy="16011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2703961" y="4310645"/>
              <a:ext cx="325434" cy="208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 flipV="1">
              <a:off x="2854803" y="3509665"/>
              <a:ext cx="152400" cy="2541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2608315" y="4931624"/>
              <a:ext cx="258363" cy="1280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>
              <a:off x="3850575" y="3770817"/>
              <a:ext cx="139200" cy="20939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4381500" y="3224943"/>
              <a:ext cx="221742" cy="211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3535680" y="3082120"/>
              <a:ext cx="198120" cy="8550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072575" y="4974376"/>
              <a:ext cx="5807" cy="2834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3177337" y="3980212"/>
              <a:ext cx="198120" cy="19594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96294" y="2799201"/>
            <a:ext cx="2680306" cy="1514757"/>
            <a:chOff x="1828800" y="2871355"/>
            <a:chExt cx="5105400" cy="2971800"/>
          </a:xfrm>
        </p:grpSpPr>
        <p:cxnSp>
          <p:nvCxnSpPr>
            <p:cNvPr id="36" name="Straight Arrow Connector 35"/>
            <p:cNvCxnSpPr/>
            <p:nvPr/>
          </p:nvCxnSpPr>
          <p:spPr>
            <a:xfrm flipV="1">
              <a:off x="1828800" y="2871355"/>
              <a:ext cx="0" cy="2971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1828800" y="5843155"/>
              <a:ext cx="5105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2971800" y="373380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145378" y="4122717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3489960" y="3133503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645426" y="425196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3581400" y="434340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4953000" y="4041965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590800" y="501396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3941222" y="373380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587240" y="320040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4032662" y="4931624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495800" y="525780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11492" y="4508132"/>
                <a:ext cx="11742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particles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492" y="4508132"/>
                <a:ext cx="1174296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414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753671" y="4457901"/>
                <a:ext cx="11742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particles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671" y="4457901"/>
                <a:ext cx="1174296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362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/>
          <p:cNvSpPr/>
          <p:nvPr/>
        </p:nvSpPr>
        <p:spPr>
          <a:xfrm>
            <a:off x="4495800" y="4267200"/>
            <a:ext cx="457200" cy="14394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2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44"/>
    </mc:Choice>
    <mc:Fallback xmlns="">
      <p:transition spd="slow" advTm="2384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Incorporating Sensing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828800" y="2871355"/>
            <a:ext cx="0" cy="297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828800" y="5843155"/>
            <a:ext cx="5105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971800" y="373380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45378" y="4122717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89960" y="313350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45426" y="425196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81400" y="434340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953000" y="404196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590800" y="501396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941222" y="373380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587240" y="320040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032662" y="4931624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95800" y="525780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6172200" y="2871355"/>
            <a:ext cx="304800" cy="353588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2133600" y="3602726"/>
            <a:ext cx="304800" cy="353588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5044440" y="5349240"/>
            <a:ext cx="304800" cy="353588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520" y="3714532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eform 1"/>
          <p:cNvSpPr/>
          <p:nvPr/>
        </p:nvSpPr>
        <p:spPr>
          <a:xfrm>
            <a:off x="3803283" y="4054078"/>
            <a:ext cx="2649" cy="1"/>
          </a:xfrm>
          <a:custGeom>
            <a:avLst/>
            <a:gdLst/>
            <a:ahLst/>
            <a:cxnLst/>
            <a:rect l="0" t="0" r="0" b="0"/>
            <a:pathLst>
              <a:path w="2649" h="1">
                <a:moveTo>
                  <a:pt x="0" y="0"/>
                </a:moveTo>
                <a:lnTo>
                  <a:pt x="2648" y="0"/>
                </a:lnTo>
                <a:close/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713897" y="4098727"/>
            <a:ext cx="2649" cy="1"/>
          </a:xfrm>
          <a:custGeom>
            <a:avLst/>
            <a:gdLst/>
            <a:ahLst/>
            <a:cxnLst/>
            <a:rect l="0" t="0" r="0" b="0"/>
            <a:pathLst>
              <a:path w="2649" h="1">
                <a:moveTo>
                  <a:pt x="0" y="0"/>
                </a:moveTo>
                <a:lnTo>
                  <a:pt x="2648" y="0"/>
                </a:lnTo>
                <a:close/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16"/>
    </mc:Choice>
    <mc:Fallback xmlns="">
      <p:transition spd="slow" advTm="2591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Incorporating Sensing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72440" y="2005544"/>
            <a:ext cx="0" cy="297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72440" y="4977344"/>
            <a:ext cx="5105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615440" y="2867989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789018" y="325690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133600" y="2267692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89066" y="3386149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25040" y="3477589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96640" y="3176154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34440" y="4148149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84862" y="2867989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30880" y="2334589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676302" y="406581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139440" y="4391989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4815840" y="2005544"/>
            <a:ext cx="304800" cy="353588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777240" y="2736915"/>
            <a:ext cx="304800" cy="353588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3688080" y="4483429"/>
            <a:ext cx="304800" cy="353588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60" y="2848721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>
            <a:stCxn id="22" idx="3"/>
            <a:endCxn id="19" idx="2"/>
          </p:cNvCxnSpPr>
          <p:nvPr/>
        </p:nvCxnSpPr>
        <p:spPr>
          <a:xfrm flipV="1">
            <a:off x="2576560" y="2359132"/>
            <a:ext cx="2239280" cy="7562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2" idx="2"/>
            <a:endCxn id="21" idx="1"/>
          </p:cNvCxnSpPr>
          <p:nvPr/>
        </p:nvCxnSpPr>
        <p:spPr>
          <a:xfrm>
            <a:off x="2309860" y="3382121"/>
            <a:ext cx="1454420" cy="12781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2" idx="1"/>
            <a:endCxn id="20" idx="4"/>
          </p:cNvCxnSpPr>
          <p:nvPr/>
        </p:nvCxnSpPr>
        <p:spPr>
          <a:xfrm flipH="1" flipV="1">
            <a:off x="1082040" y="3090503"/>
            <a:ext cx="961120" cy="249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5" idx="6"/>
            <a:endCxn id="19" idx="2"/>
          </p:cNvCxnSpPr>
          <p:nvPr/>
        </p:nvCxnSpPr>
        <p:spPr>
          <a:xfrm flipV="1">
            <a:off x="3322320" y="2359132"/>
            <a:ext cx="1493520" cy="211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5" idx="0"/>
            <a:endCxn id="21" idx="0"/>
          </p:cNvCxnSpPr>
          <p:nvPr/>
        </p:nvCxnSpPr>
        <p:spPr>
          <a:xfrm>
            <a:off x="3276600" y="2334589"/>
            <a:ext cx="563880" cy="214884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5" idx="4"/>
            <a:endCxn id="20" idx="5"/>
          </p:cNvCxnSpPr>
          <p:nvPr/>
        </p:nvCxnSpPr>
        <p:spPr>
          <a:xfrm flipH="1">
            <a:off x="1005840" y="2426029"/>
            <a:ext cx="2270760" cy="4876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610822" y="2452104"/>
            <a:ext cx="335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Difference between the </a:t>
            </a:r>
          </a:p>
          <a:p>
            <a:pPr algn="ctr"/>
            <a:r>
              <a:rPr lang="en-US" dirty="0">
                <a:solidFill>
                  <a:srgbClr val="92D050"/>
                </a:solidFill>
              </a:rPr>
              <a:t>actual measurement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and the </a:t>
            </a:r>
          </a:p>
          <a:p>
            <a:pPr algn="ctr"/>
            <a:r>
              <a:rPr lang="en-US" dirty="0">
                <a:solidFill>
                  <a:schemeClr val="accent5"/>
                </a:solidFill>
              </a:rPr>
              <a:t>estimated measurement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Importance weight</a:t>
            </a:r>
          </a:p>
        </p:txBody>
      </p:sp>
      <p:sp>
        <p:nvSpPr>
          <p:cNvPr id="34" name="Down Arrow 33"/>
          <p:cNvSpPr/>
          <p:nvPr/>
        </p:nvSpPr>
        <p:spPr>
          <a:xfrm>
            <a:off x="6996755" y="3772251"/>
            <a:ext cx="381000" cy="3289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4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07"/>
    </mc:Choice>
    <mc:Fallback xmlns="">
      <p:transition spd="slow" advTm="5490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weight python code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676400"/>
            <a:ext cx="8686799" cy="4339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Gaussian(self, mu, sigma, x):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# calculates the probability of x for 1-dim Gaussian with mean mu and var. sigma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return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exp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(- ((mu - x) ** 2) / (sigma ** 2) / 2.0) /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(2.0 * pi * (sigma ** 2))</a:t>
            </a:r>
          </a:p>
          <a:p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measurement_prob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(self, measurement):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# calculates how likely a measurement should be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prob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= 1.0;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for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in range(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(landmarks)):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dist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((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self.x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- landmarks[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][0]) ** 2 + (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self.y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- landmarks[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][1]) ** 2)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prob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*=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self.Gaussian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dist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self.sense_noise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, measurement[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])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return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prob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get_weights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(self):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w = []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for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in range(N): #for each particle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	    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w.append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(p[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].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measurement_prob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(Z)) #set it’s weight to p(measurement Z)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return w</a:t>
            </a:r>
          </a:p>
          <a:p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8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301"/>
    </mc:Choice>
    <mc:Fallback xmlns="">
      <p:transition spd="slow" advTm="11730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weight pseudocode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1676400"/>
            <a:ext cx="800099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cs typeface="Courier New" pitchFamily="49" charset="0"/>
              </a:rPr>
              <a:t>Calculate the probability of a sensor measurement for a particle:</a:t>
            </a:r>
          </a:p>
          <a:p>
            <a:r>
              <a:rPr lang="en-US" sz="1600" dirty="0">
                <a:cs typeface="Courier New" pitchFamily="49" charset="0"/>
              </a:rPr>
              <a:t>        </a:t>
            </a:r>
          </a:p>
          <a:p>
            <a:pPr defTabSz="461963"/>
            <a:r>
              <a:rPr lang="en-US" sz="1600" dirty="0">
                <a:cs typeface="Courier New" pitchFamily="49" charset="0"/>
              </a:rPr>
              <a:t>    </a:t>
            </a:r>
            <a:r>
              <a:rPr lang="en-US" sz="1600" dirty="0" err="1">
                <a:cs typeface="Courier New" pitchFamily="49" charset="0"/>
              </a:rPr>
              <a:t>prob</a:t>
            </a:r>
            <a:r>
              <a:rPr lang="en-US" sz="1600" dirty="0">
                <a:cs typeface="Courier New" pitchFamily="49" charset="0"/>
              </a:rPr>
              <a:t> = 1.0;</a:t>
            </a:r>
          </a:p>
          <a:p>
            <a:pPr defTabSz="461963"/>
            <a:r>
              <a:rPr lang="en-US" sz="1600" dirty="0">
                <a:solidFill>
                  <a:srgbClr val="FF0000"/>
                </a:solidFill>
                <a:cs typeface="Courier New" pitchFamily="49" charset="0"/>
              </a:rPr>
              <a:t>	for each landmark</a:t>
            </a:r>
          </a:p>
          <a:p>
            <a:pPr defTabSz="461963"/>
            <a:r>
              <a:rPr lang="en-US" sz="1600" dirty="0">
                <a:solidFill>
                  <a:srgbClr val="FF0000"/>
                </a:solidFill>
                <a:cs typeface="Courier New" pitchFamily="49" charset="0"/>
              </a:rPr>
              <a:t>		d = Euclidean distance to landmark</a:t>
            </a:r>
          </a:p>
          <a:p>
            <a:pPr defTabSz="461963"/>
            <a:r>
              <a:rPr lang="en-US" sz="1600" dirty="0">
                <a:solidFill>
                  <a:srgbClr val="FF0000"/>
                </a:solidFill>
                <a:cs typeface="Courier New" pitchFamily="49" charset="0"/>
              </a:rPr>
              <a:t>		</a:t>
            </a:r>
            <a:r>
              <a:rPr lang="en-US" sz="1600" dirty="0" err="1">
                <a:cs typeface="Courier New" pitchFamily="49" charset="0"/>
              </a:rPr>
              <a:t>prob</a:t>
            </a:r>
            <a:r>
              <a:rPr lang="en-US" sz="1600" dirty="0">
                <a:cs typeface="Courier New" pitchFamily="49" charset="0"/>
              </a:rPr>
              <a:t> *= Gaussian probability of obtaining a reading at </a:t>
            </a:r>
          </a:p>
          <a:p>
            <a:pPr defTabSz="461963"/>
            <a:r>
              <a:rPr lang="en-US" sz="1600" dirty="0">
                <a:cs typeface="Courier New" pitchFamily="49" charset="0"/>
              </a:rPr>
              <a:t>				distance d for this landmark from this particle</a:t>
            </a:r>
          </a:p>
          <a:p>
            <a:pPr defTabSz="461963"/>
            <a:r>
              <a:rPr lang="en-US" sz="1600" dirty="0">
                <a:cs typeface="Courier New" pitchFamily="49" charset="0"/>
              </a:rPr>
              <a:t>  </a:t>
            </a:r>
          </a:p>
          <a:p>
            <a:pPr defTabSz="461963"/>
            <a:r>
              <a:rPr lang="en-US" sz="1600" dirty="0">
                <a:cs typeface="Courier New" pitchFamily="49" charset="0"/>
              </a:rPr>
              <a:t>	return </a:t>
            </a:r>
            <a:r>
              <a:rPr lang="en-US" sz="1600" dirty="0" err="1">
                <a:cs typeface="Courier New" pitchFamily="49" charset="0"/>
              </a:rPr>
              <a:t>prob</a:t>
            </a:r>
            <a:endParaRPr lang="en-US" sz="1600" dirty="0">
              <a:cs typeface="Courier New" pitchFamily="49" charset="0"/>
            </a:endParaRPr>
          </a:p>
          <a:p>
            <a:pPr defTabSz="461963"/>
            <a:r>
              <a:rPr lang="en-US" sz="1600" dirty="0">
                <a:cs typeface="Courier New" pitchFamily="49" charset="0"/>
              </a:rPr>
              <a:t>    </a:t>
            </a:r>
          </a:p>
          <a:p>
            <a:r>
              <a:rPr lang="en-US" sz="1600" dirty="0">
                <a:cs typeface="Courier New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31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26"/>
    </mc:Choice>
    <mc:Fallback xmlns="">
      <p:transition spd="slow" advTm="3282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Incorporating Sensing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828800" y="2871355"/>
            <a:ext cx="0" cy="297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828800" y="5843155"/>
            <a:ext cx="5105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>
            <a:spLocks noChangeAspect="1"/>
          </p:cNvSpPr>
          <p:nvPr/>
        </p:nvSpPr>
        <p:spPr>
          <a:xfrm>
            <a:off x="2971800" y="3733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/>
          </p:cNvSpPr>
          <p:nvPr/>
        </p:nvSpPr>
        <p:spPr>
          <a:xfrm>
            <a:off x="3145378" y="4122717"/>
            <a:ext cx="320040" cy="32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489960" y="3133503"/>
            <a:ext cx="100584" cy="1005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2645426" y="4251960"/>
            <a:ext cx="164592" cy="164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583441" y="4341307"/>
            <a:ext cx="365760" cy="365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953000" y="404196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590800" y="501396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3941222" y="3733800"/>
            <a:ext cx="356616" cy="3566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587240" y="320040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4032662" y="4931624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95800" y="525780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6172200" y="2871355"/>
            <a:ext cx="304800" cy="353588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2133600" y="3602726"/>
            <a:ext cx="304800" cy="353588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5044440" y="5349240"/>
            <a:ext cx="304800" cy="353588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520" y="3714532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86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98"/>
    </mc:Choice>
    <mc:Fallback xmlns="">
      <p:transition spd="slow" advTm="1259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Resampling</a:t>
            </a:r>
          </a:p>
        </p:txBody>
      </p:sp>
      <p:sp>
        <p:nvSpPr>
          <p:cNvPr id="3" name="Oval 2"/>
          <p:cNvSpPr>
            <a:spLocks noChangeAspect="1"/>
          </p:cNvSpPr>
          <p:nvPr/>
        </p:nvSpPr>
        <p:spPr>
          <a:xfrm>
            <a:off x="1376206" y="312310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>
            <a:spLocks/>
          </p:cNvSpPr>
          <p:nvPr/>
        </p:nvSpPr>
        <p:spPr>
          <a:xfrm>
            <a:off x="1330486" y="3808906"/>
            <a:ext cx="320040" cy="32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44786" y="358030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444786" y="281830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1421926" y="4647106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2001" y="1752600"/>
                <a:ext cx="1143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 xmlns="">
                    <m:r>
                      <a:rPr lang="en-US" b="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original particles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1" y="1752600"/>
                <a:ext cx="1143000" cy="923330"/>
              </a:xfrm>
              <a:prstGeom prst="rect">
                <a:avLst/>
              </a:prstGeom>
              <a:blipFill rotWithShape="1">
                <a:blip r:embed="rId6"/>
                <a:stretch>
                  <a:fillRect l="-532" r="-1064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85598"/>
              </p:ext>
            </p:extLst>
          </p:nvPr>
        </p:nvGraphicFramePr>
        <p:xfrm>
          <a:off x="1600200" y="1751506"/>
          <a:ext cx="6096000" cy="35102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25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994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Importance</a:t>
                      </a:r>
                      <a:r>
                        <a:rPr lang="en-US" baseline="0" dirty="0"/>
                        <a:t> Weight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2133600" y="5256706"/>
            <a:ext cx="838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>
            <a:spLocks/>
          </p:cNvSpPr>
          <p:nvPr/>
        </p:nvSpPr>
        <p:spPr>
          <a:xfrm>
            <a:off x="1330486" y="4223570"/>
            <a:ext cx="320040" cy="32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35514" y="5434912"/>
            <a:ext cx="1136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 is 2.8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80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54"/>
    </mc:Choice>
    <mc:Fallback xmlns="">
      <p:transition spd="slow" advTm="5205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Resampling</a:t>
            </a:r>
          </a:p>
        </p:txBody>
      </p:sp>
      <p:sp>
        <p:nvSpPr>
          <p:cNvPr id="3" name="Oval 2"/>
          <p:cNvSpPr>
            <a:spLocks noChangeAspect="1"/>
          </p:cNvSpPr>
          <p:nvPr/>
        </p:nvSpPr>
        <p:spPr>
          <a:xfrm>
            <a:off x="1376206" y="312310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>
            <a:spLocks/>
          </p:cNvSpPr>
          <p:nvPr/>
        </p:nvSpPr>
        <p:spPr>
          <a:xfrm>
            <a:off x="1330486" y="3808906"/>
            <a:ext cx="320040" cy="32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44786" y="358030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444786" y="281830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1421926" y="4647106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2001" y="1752600"/>
                <a:ext cx="1143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 xmlns="">
                    <m:r>
                      <a:rPr lang="en-US" b="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original particles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1" y="1752600"/>
                <a:ext cx="1143000" cy="923330"/>
              </a:xfrm>
              <a:prstGeom prst="rect">
                <a:avLst/>
              </a:prstGeom>
              <a:blipFill rotWithShape="1">
                <a:blip r:embed="rId6"/>
                <a:stretch>
                  <a:fillRect l="-532" r="-1064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066700"/>
              </p:ext>
            </p:extLst>
          </p:nvPr>
        </p:nvGraphicFramePr>
        <p:xfrm>
          <a:off x="1600200" y="1751506"/>
          <a:ext cx="6096000" cy="35102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25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994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Importance</a:t>
                      </a:r>
                      <a:r>
                        <a:rPr lang="en-US" baseline="0" dirty="0"/>
                        <a:t> Weight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Normalized</a:t>
                      </a:r>
                      <a:r>
                        <a:rPr lang="en-US" baseline="0" dirty="0"/>
                        <a:t> Probability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2133600" y="5256706"/>
            <a:ext cx="838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>
            <a:spLocks/>
          </p:cNvSpPr>
          <p:nvPr/>
        </p:nvSpPr>
        <p:spPr>
          <a:xfrm>
            <a:off x="1330486" y="4223570"/>
            <a:ext cx="320040" cy="32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35514" y="5423470"/>
            <a:ext cx="1136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 is 2.8</a:t>
            </a:r>
          </a:p>
        </p:txBody>
      </p:sp>
    </p:spTree>
    <p:extLst>
      <p:ext uri="{BB962C8B-B14F-4D97-AF65-F5344CB8AC3E}">
        <p14:creationId xmlns:p14="http://schemas.microsoft.com/office/powerpoint/2010/main" val="134080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69"/>
    </mc:Choice>
    <mc:Fallback xmlns="">
      <p:transition spd="slow" advTm="1076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Resampling</a:t>
            </a:r>
          </a:p>
        </p:txBody>
      </p:sp>
      <p:sp>
        <p:nvSpPr>
          <p:cNvPr id="3" name="Oval 2"/>
          <p:cNvSpPr>
            <a:spLocks noChangeAspect="1"/>
          </p:cNvSpPr>
          <p:nvPr/>
        </p:nvSpPr>
        <p:spPr>
          <a:xfrm>
            <a:off x="1376206" y="312310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>
            <a:spLocks/>
          </p:cNvSpPr>
          <p:nvPr/>
        </p:nvSpPr>
        <p:spPr>
          <a:xfrm>
            <a:off x="1330486" y="3808906"/>
            <a:ext cx="320040" cy="32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44786" y="358030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444786" y="281830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1421926" y="4647106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2001" y="1752600"/>
                <a:ext cx="1143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 xmlns="">
                    <m:r>
                      <a:rPr lang="en-US" b="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original particles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1" y="1752600"/>
                <a:ext cx="1143000" cy="923330"/>
              </a:xfrm>
              <a:prstGeom prst="rect">
                <a:avLst/>
              </a:prstGeom>
              <a:blipFill rotWithShape="1">
                <a:blip r:embed="rId6"/>
                <a:stretch>
                  <a:fillRect l="-532" r="-1064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841461"/>
              </p:ext>
            </p:extLst>
          </p:nvPr>
        </p:nvGraphicFramePr>
        <p:xfrm>
          <a:off x="1600200" y="1751506"/>
          <a:ext cx="6096000" cy="35102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25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994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Importance</a:t>
                      </a:r>
                      <a:r>
                        <a:rPr lang="en-US" baseline="0" dirty="0"/>
                        <a:t> Weight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Normalized</a:t>
                      </a:r>
                      <a:r>
                        <a:rPr lang="en-US" baseline="0" dirty="0"/>
                        <a:t> Probability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2133600" y="5256706"/>
            <a:ext cx="838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>
            <a:spLocks/>
          </p:cNvSpPr>
          <p:nvPr/>
        </p:nvSpPr>
        <p:spPr>
          <a:xfrm>
            <a:off x="1330486" y="4223570"/>
            <a:ext cx="320040" cy="32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35514" y="5423470"/>
            <a:ext cx="1136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 is 2.8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07766"/>
            <a:ext cx="2614915" cy="254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ight Arrow 17"/>
          <p:cNvSpPr/>
          <p:nvPr/>
        </p:nvSpPr>
        <p:spPr>
          <a:xfrm>
            <a:off x="5257800" y="3580306"/>
            <a:ext cx="838200" cy="5486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7696200" y="392866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/>
          </p:cNvSpPr>
          <p:nvPr/>
        </p:nvSpPr>
        <p:spPr>
          <a:xfrm>
            <a:off x="7243437" y="3351023"/>
            <a:ext cx="320040" cy="32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810500" y="353458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991977" y="376318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6705600" y="4246542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/>
          </p:cNvSpPr>
          <p:nvPr/>
        </p:nvSpPr>
        <p:spPr>
          <a:xfrm>
            <a:off x="7083417" y="3926502"/>
            <a:ext cx="320040" cy="32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00449" y="5068770"/>
            <a:ext cx="3171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 </a:t>
            </a:r>
            <a:r>
              <a:rPr lang="en-US" i="1" dirty="0"/>
              <a:t>n</a:t>
            </a:r>
            <a:r>
              <a:rPr lang="en-US" dirty="0"/>
              <a:t> new particles from previous set</a:t>
            </a:r>
          </a:p>
          <a:p>
            <a:r>
              <a:rPr lang="en-US" dirty="0"/>
              <a:t>Each particle chosen with probability p, with replacement</a:t>
            </a:r>
          </a:p>
        </p:txBody>
      </p:sp>
    </p:spTree>
    <p:extLst>
      <p:ext uri="{BB962C8B-B14F-4D97-AF65-F5344CB8AC3E}">
        <p14:creationId xmlns:p14="http://schemas.microsoft.com/office/powerpoint/2010/main" val="92661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980"/>
    </mc:Choice>
    <mc:Fallback xmlns="">
      <p:transition spd="slow" advTm="10598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Resampling</a:t>
            </a:r>
          </a:p>
        </p:txBody>
      </p:sp>
      <p:sp>
        <p:nvSpPr>
          <p:cNvPr id="3" name="Oval 2"/>
          <p:cNvSpPr>
            <a:spLocks noChangeAspect="1"/>
          </p:cNvSpPr>
          <p:nvPr/>
        </p:nvSpPr>
        <p:spPr>
          <a:xfrm>
            <a:off x="1376206" y="312310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>
            <a:spLocks/>
          </p:cNvSpPr>
          <p:nvPr/>
        </p:nvSpPr>
        <p:spPr>
          <a:xfrm>
            <a:off x="1330486" y="3808906"/>
            <a:ext cx="320040" cy="32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44786" y="358030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444786" y="281830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1421926" y="4647106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2001" y="1752600"/>
                <a:ext cx="1143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 xmlns="">
                    <m:r>
                      <a:rPr lang="en-US" b="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original particles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1" y="1752600"/>
                <a:ext cx="1143000" cy="923330"/>
              </a:xfrm>
              <a:prstGeom prst="rect">
                <a:avLst/>
              </a:prstGeom>
              <a:blipFill rotWithShape="1">
                <a:blip r:embed="rId7"/>
                <a:stretch>
                  <a:fillRect l="-532" r="-1064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576109"/>
              </p:ext>
            </p:extLst>
          </p:nvPr>
        </p:nvGraphicFramePr>
        <p:xfrm>
          <a:off x="1600200" y="1751506"/>
          <a:ext cx="6096000" cy="35102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25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994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Importance</a:t>
                      </a:r>
                      <a:r>
                        <a:rPr lang="en-US" baseline="0" dirty="0"/>
                        <a:t> Weight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Normalized</a:t>
                      </a:r>
                      <a:r>
                        <a:rPr lang="en-US" baseline="0" dirty="0"/>
                        <a:t> Probability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2133600" y="5256706"/>
            <a:ext cx="838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>
            <a:spLocks/>
          </p:cNvSpPr>
          <p:nvPr/>
        </p:nvSpPr>
        <p:spPr>
          <a:xfrm>
            <a:off x="1330486" y="4223570"/>
            <a:ext cx="320040" cy="32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35514" y="5423470"/>
            <a:ext cx="1136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 is 2.8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07766"/>
            <a:ext cx="2614915" cy="254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ight Arrow 17"/>
          <p:cNvSpPr/>
          <p:nvPr/>
        </p:nvSpPr>
        <p:spPr>
          <a:xfrm>
            <a:off x="5257800" y="3580306"/>
            <a:ext cx="838200" cy="5486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7696200" y="392866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/>
          </p:cNvSpPr>
          <p:nvPr/>
        </p:nvSpPr>
        <p:spPr>
          <a:xfrm>
            <a:off x="7243437" y="3351023"/>
            <a:ext cx="320040" cy="32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810500" y="353458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991977" y="376318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6705600" y="4246542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/>
          </p:cNvSpPr>
          <p:nvPr/>
        </p:nvSpPr>
        <p:spPr>
          <a:xfrm>
            <a:off x="7083417" y="3926502"/>
            <a:ext cx="320040" cy="32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00449" y="5068770"/>
            <a:ext cx="3171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 </a:t>
            </a:r>
            <a:r>
              <a:rPr lang="en-US" i="1" dirty="0"/>
              <a:t>n</a:t>
            </a:r>
            <a:r>
              <a:rPr lang="en-US" dirty="0"/>
              <a:t> new particles from previous set</a:t>
            </a:r>
          </a:p>
          <a:p>
            <a:r>
              <a:rPr lang="en-US" dirty="0"/>
              <a:t>Each particle chosen with probability p, with replacement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62400" y="228600"/>
            <a:ext cx="4748515" cy="175432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Is it possible that one of the particles is never chosen?</a:t>
            </a:r>
          </a:p>
          <a:p>
            <a:r>
              <a:rPr lang="en-US" dirty="0"/>
              <a:t>	Yes!</a:t>
            </a:r>
          </a:p>
          <a:p>
            <a:r>
              <a:rPr lang="en-US" dirty="0"/>
              <a:t>Is it possible that one of the particles is chosen more than once?</a:t>
            </a:r>
          </a:p>
          <a:p>
            <a:r>
              <a:rPr lang="en-US" dirty="0"/>
              <a:t>	Yes!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87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40"/>
    </mc:Choice>
    <mc:Fallback xmlns="">
      <p:transition spd="slow" advTm="3194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90000"/>
                  </a:lnSpc>
                  <a:buFontTx/>
                  <a:buNone/>
                </a:pPr>
                <a:r>
                  <a:rPr lang="en-US" dirty="0"/>
                  <a:t>for :</a:t>
                </a:r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r>
                  <a:rPr lang="en-US" dirty="0"/>
                  <a:t>If the door is open, the action “close door” succeeds in 90% of all cases.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7"/>
                <a:stretch>
                  <a:fillRect l="-1259" t="-1852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hm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5943600" cy="15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01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01"/>
    </mc:Choice>
    <mc:Fallback xmlns="">
      <p:transition spd="slow" advTm="3910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Resampling</a:t>
            </a:r>
          </a:p>
        </p:txBody>
      </p:sp>
      <p:sp>
        <p:nvSpPr>
          <p:cNvPr id="3" name="Oval 2"/>
          <p:cNvSpPr>
            <a:spLocks noChangeAspect="1"/>
          </p:cNvSpPr>
          <p:nvPr/>
        </p:nvSpPr>
        <p:spPr>
          <a:xfrm>
            <a:off x="1376206" y="312310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>
            <a:spLocks/>
          </p:cNvSpPr>
          <p:nvPr/>
        </p:nvSpPr>
        <p:spPr>
          <a:xfrm>
            <a:off x="1330486" y="3808906"/>
            <a:ext cx="320040" cy="32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44786" y="358030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444786" y="281830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1421926" y="4647106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2001" y="1752600"/>
                <a:ext cx="1143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 xmlns="">
                    <m:r>
                      <a:rPr lang="en-US" b="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original particles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1" y="1752600"/>
                <a:ext cx="1143000" cy="923330"/>
              </a:xfrm>
              <a:prstGeom prst="rect">
                <a:avLst/>
              </a:prstGeom>
              <a:blipFill rotWithShape="1">
                <a:blip r:embed="rId7"/>
                <a:stretch>
                  <a:fillRect l="-532" r="-1064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770370"/>
              </p:ext>
            </p:extLst>
          </p:nvPr>
        </p:nvGraphicFramePr>
        <p:xfrm>
          <a:off x="1600200" y="1751506"/>
          <a:ext cx="6096000" cy="35102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25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994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Importance</a:t>
                      </a:r>
                      <a:r>
                        <a:rPr lang="en-US" baseline="0" dirty="0"/>
                        <a:t> Weight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Normalized</a:t>
                      </a:r>
                      <a:r>
                        <a:rPr lang="en-US" baseline="0" dirty="0"/>
                        <a:t> Probability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2133600" y="5256706"/>
            <a:ext cx="838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>
            <a:spLocks/>
          </p:cNvSpPr>
          <p:nvPr/>
        </p:nvSpPr>
        <p:spPr>
          <a:xfrm>
            <a:off x="1330486" y="4223570"/>
            <a:ext cx="320040" cy="32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35514" y="5423470"/>
            <a:ext cx="1136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 is 2.8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07766"/>
            <a:ext cx="2614915" cy="254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ight Arrow 17"/>
          <p:cNvSpPr/>
          <p:nvPr/>
        </p:nvSpPr>
        <p:spPr>
          <a:xfrm>
            <a:off x="5257800" y="3580306"/>
            <a:ext cx="838200" cy="5486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7696200" y="392866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/>
          </p:cNvSpPr>
          <p:nvPr/>
        </p:nvSpPr>
        <p:spPr>
          <a:xfrm>
            <a:off x="7243437" y="3351023"/>
            <a:ext cx="320040" cy="32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810500" y="353458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991977" y="376318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6705600" y="4246542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/>
          </p:cNvSpPr>
          <p:nvPr/>
        </p:nvSpPr>
        <p:spPr>
          <a:xfrm>
            <a:off x="7083417" y="3926502"/>
            <a:ext cx="320040" cy="32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00449" y="5068770"/>
            <a:ext cx="3171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 </a:t>
            </a:r>
            <a:r>
              <a:rPr lang="en-US" i="1" dirty="0"/>
              <a:t>n</a:t>
            </a:r>
            <a:r>
              <a:rPr lang="en-US" dirty="0"/>
              <a:t> new particles from previous set</a:t>
            </a:r>
          </a:p>
          <a:p>
            <a:r>
              <a:rPr lang="en-US" dirty="0"/>
              <a:t>Each particle chosen with probability p, with replacement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038600" y="228600"/>
                <a:ext cx="4748515" cy="147732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What is the probability that this particle is not chosen during the resampling of the six new particles?</a:t>
                </a:r>
              </a:p>
              <a:p>
                <a:endParaRPr lang="en-US" dirty="0"/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 smtClean="0">
                                  <a:latin typeface="Cambria Math"/>
                                </a:rPr>
                                <m:t>0.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71</m:t>
                              </m:r>
                            </m:e>
                          </m:d>
                        </m:e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6</m:t>
                          </m:r>
                        </m:sup>
                      </m:sSup>
                      <m:r>
                        <a:rPr lang="en-US" i="1" dirty="0">
                          <a:latin typeface="Cambria Math"/>
                        </a:rPr>
                        <m:t>=0.1</m:t>
                      </m:r>
                      <m:r>
                        <a:rPr lang="en-US" b="0" i="1" dirty="0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28600"/>
                <a:ext cx="4748515" cy="147732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H="1">
            <a:off x="1789999" y="1066800"/>
            <a:ext cx="2096201" cy="27421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962400" y="1143000"/>
            <a:ext cx="4876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105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71"/>
    </mc:Choice>
    <mc:Fallback xmlns="">
      <p:transition spd="slow" advTm="677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Resampling</a:t>
            </a:r>
          </a:p>
        </p:txBody>
      </p:sp>
      <p:sp>
        <p:nvSpPr>
          <p:cNvPr id="3" name="Oval 2"/>
          <p:cNvSpPr>
            <a:spLocks noChangeAspect="1"/>
          </p:cNvSpPr>
          <p:nvPr/>
        </p:nvSpPr>
        <p:spPr>
          <a:xfrm>
            <a:off x="1376206" y="312310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>
            <a:spLocks/>
          </p:cNvSpPr>
          <p:nvPr/>
        </p:nvSpPr>
        <p:spPr>
          <a:xfrm>
            <a:off x="1330486" y="3808906"/>
            <a:ext cx="320040" cy="32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44786" y="358030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444786" y="281830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1421926" y="4647106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2001" y="1752600"/>
                <a:ext cx="1143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 xmlns="">
                    <m:r>
                      <a:rPr lang="en-US" b="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original particles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1" y="1752600"/>
                <a:ext cx="1143000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532" r="-1064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281582"/>
              </p:ext>
            </p:extLst>
          </p:nvPr>
        </p:nvGraphicFramePr>
        <p:xfrm>
          <a:off x="1600200" y="1751506"/>
          <a:ext cx="6096000" cy="35102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25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994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Importance</a:t>
                      </a:r>
                      <a:r>
                        <a:rPr lang="en-US" baseline="0" dirty="0"/>
                        <a:t> Weight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Normalized</a:t>
                      </a:r>
                      <a:r>
                        <a:rPr lang="en-US" baseline="0" dirty="0"/>
                        <a:t> Probability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2133600" y="5256706"/>
            <a:ext cx="838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>
            <a:spLocks/>
          </p:cNvSpPr>
          <p:nvPr/>
        </p:nvSpPr>
        <p:spPr>
          <a:xfrm>
            <a:off x="1330486" y="4223570"/>
            <a:ext cx="320040" cy="32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35514" y="5423470"/>
            <a:ext cx="1136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 is 2.8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07766"/>
            <a:ext cx="2614915" cy="254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ight Arrow 17"/>
          <p:cNvSpPr/>
          <p:nvPr/>
        </p:nvSpPr>
        <p:spPr>
          <a:xfrm>
            <a:off x="5257800" y="3580306"/>
            <a:ext cx="838200" cy="5486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7696200" y="392866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/>
          </p:cNvSpPr>
          <p:nvPr/>
        </p:nvSpPr>
        <p:spPr>
          <a:xfrm>
            <a:off x="7243437" y="3351023"/>
            <a:ext cx="320040" cy="32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810500" y="353458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991977" y="376318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6705600" y="4246542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/>
          </p:cNvSpPr>
          <p:nvPr/>
        </p:nvSpPr>
        <p:spPr>
          <a:xfrm>
            <a:off x="7083417" y="3926502"/>
            <a:ext cx="320040" cy="32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00449" y="5068770"/>
            <a:ext cx="3171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 </a:t>
            </a:r>
            <a:r>
              <a:rPr lang="en-US" i="1" dirty="0"/>
              <a:t>n</a:t>
            </a:r>
            <a:r>
              <a:rPr lang="en-US" dirty="0"/>
              <a:t> new particles from previous set</a:t>
            </a:r>
          </a:p>
          <a:p>
            <a:r>
              <a:rPr lang="en-US" dirty="0"/>
              <a:t>Each particle chosen with probability p, with replacement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62400" y="182832"/>
                <a:ext cx="4748515" cy="147732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What is the probability that this particle is not chosen during the resampling of the six new particles?</a:t>
                </a:r>
              </a:p>
              <a:p>
                <a:endParaRPr lang="en-US" dirty="0"/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 smtClean="0">
                                  <a:latin typeface="Cambria Math"/>
                                </a:rPr>
                                <m:t>0.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93</m:t>
                              </m:r>
                            </m:e>
                          </m:d>
                        </m:e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6</m:t>
                          </m:r>
                        </m:sup>
                      </m:sSup>
                      <m:r>
                        <a:rPr lang="en-US" i="1" dirty="0">
                          <a:latin typeface="Cambria Math"/>
                        </a:rPr>
                        <m:t>=</m:t>
                      </m:r>
                      <m:r>
                        <a:rPr lang="en-US" b="0" i="1" dirty="0" smtClean="0">
                          <a:latin typeface="Cambria Math"/>
                        </a:rPr>
                        <m:t>.65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182832"/>
                <a:ext cx="4748515" cy="147732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 flipH="1">
            <a:off x="1650526" y="1021032"/>
            <a:ext cx="2235675" cy="17515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16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if there are no particles near the correct robot location</a:t>
            </a:r>
            <a:r>
              <a:rPr lang="en-US" dirty="0"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1428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608"/>
    </mc:Choice>
    <mc:Fallback xmlns="">
      <p:transition spd="slow" advTm="5960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What happens if there are no particles near the correct robot location</a:t>
                </a:r>
                <a:r>
                  <a:rPr lang="en-US" dirty="0">
                    <a:latin typeface="+mj-lt"/>
                  </a:rPr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Possible solutions:	</a:t>
                </a:r>
              </a:p>
              <a:p>
                <a:pPr lvl="1"/>
                <a:r>
                  <a:rPr lang="en-US" dirty="0"/>
                  <a:t>Add  random points each cycle</a:t>
                </a:r>
              </a:p>
              <a:p>
                <a:pPr lvl="1"/>
                <a:r>
                  <a:rPr lang="en-US" dirty="0"/>
                  <a:t>Add  random points each cycle, where  is proportional to the average measurement error</a:t>
                </a:r>
              </a:p>
              <a:p>
                <a:pPr lvl="1"/>
                <a:r>
                  <a:rPr lang="en-US" dirty="0"/>
                  <a:t>Add  points each cycle, located in states with a high likelihood for the current observations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7"/>
                <a:stretch>
                  <a:fillRect l="-593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4942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460"/>
    </mc:Choice>
    <mc:Fallback xmlns="">
      <p:transition spd="slow" advTm="6946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Kalman</a:t>
            </a:r>
            <a:r>
              <a:rPr lang="en-US" dirty="0"/>
              <a:t> Filter</a:t>
            </a:r>
          </a:p>
          <a:p>
            <a:pPr lvl="1"/>
            <a:r>
              <a:rPr lang="en-US" dirty="0"/>
              <a:t>Continuous</a:t>
            </a:r>
          </a:p>
          <a:p>
            <a:pPr lvl="1"/>
            <a:r>
              <a:rPr lang="en-US" dirty="0" err="1"/>
              <a:t>Unimodal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Harder to implement</a:t>
            </a:r>
          </a:p>
          <a:p>
            <a:pPr lvl="1"/>
            <a:r>
              <a:rPr lang="en-US" dirty="0"/>
              <a:t>More efficient</a:t>
            </a:r>
          </a:p>
          <a:p>
            <a:pPr lvl="1"/>
            <a:r>
              <a:rPr lang="en-US" dirty="0"/>
              <a:t>Requires a good starting guess of robot location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Particle Filter</a:t>
            </a:r>
          </a:p>
          <a:p>
            <a:pPr lvl="1"/>
            <a:r>
              <a:rPr lang="en-US" dirty="0"/>
              <a:t>Continuous</a:t>
            </a:r>
          </a:p>
          <a:p>
            <a:pPr lvl="1"/>
            <a:r>
              <a:rPr lang="en-US" dirty="0"/>
              <a:t>Multimodal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Easier to implement</a:t>
            </a:r>
          </a:p>
          <a:p>
            <a:pPr lvl="1"/>
            <a:r>
              <a:rPr lang="en-US" dirty="0"/>
              <a:t>Less efficient</a:t>
            </a:r>
          </a:p>
          <a:p>
            <a:pPr lvl="1"/>
            <a:r>
              <a:rPr lang="en-US" dirty="0"/>
              <a:t>Does not require an accurate prior estimate</a:t>
            </a:r>
          </a:p>
        </p:txBody>
      </p:sp>
    </p:spTree>
    <p:extLst>
      <p:ext uri="{BB962C8B-B14F-4D97-AF65-F5344CB8AC3E}">
        <p14:creationId xmlns:p14="http://schemas.microsoft.com/office/powerpoint/2010/main" val="152384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621"/>
    </mc:Choice>
    <mc:Fallback xmlns="">
      <p:transition spd="slow" advTm="16662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Resulting Belief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816522"/>
              </p:ext>
            </p:extLst>
          </p:nvPr>
        </p:nvGraphicFramePr>
        <p:xfrm>
          <a:off x="1565275" y="3559175"/>
          <a:ext cx="5192713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3" name="Equation" r:id="rId3" imgW="2362200" imgH="279400" progId="Equation.3">
                  <p:embed/>
                </p:oleObj>
              </mc:Choice>
              <mc:Fallback>
                <p:oleObj name="Equation" r:id="rId3" imgW="23622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275" y="3559175"/>
                        <a:ext cx="5192713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691116" y="8742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24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43"/>
    </mc:Choice>
    <mc:Fallback xmlns="">
      <p:transition spd="slow" advTm="1474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Resulting Belief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774916"/>
              </p:ext>
            </p:extLst>
          </p:nvPr>
        </p:nvGraphicFramePr>
        <p:xfrm>
          <a:off x="936625" y="2386013"/>
          <a:ext cx="6451600" cy="296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5" name="Equation" r:id="rId3" imgW="2933640" imgH="1346040" progId="Equation.3">
                  <p:embed/>
                </p:oleObj>
              </mc:Choice>
              <mc:Fallback>
                <p:oleObj name="Equation" r:id="rId3" imgW="2933640" imgH="1346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2386013"/>
                        <a:ext cx="6451600" cy="296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36625" y="5823937"/>
            <a:ext cx="6625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OK… but then what’s the </a:t>
            </a:r>
            <a:r>
              <a:rPr lang="en-US" sz="2400" dirty="0">
                <a:solidFill>
                  <a:srgbClr val="FF0000"/>
                </a:solidFill>
              </a:rPr>
              <a:t>chance that it’s still open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923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615"/>
    </mc:Choice>
    <mc:Fallback xmlns="">
      <p:transition spd="slow" advTm="13061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Resulting Belief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034558"/>
              </p:ext>
            </p:extLst>
          </p:nvPr>
        </p:nvGraphicFramePr>
        <p:xfrm>
          <a:off x="1174750" y="2133600"/>
          <a:ext cx="5975350" cy="346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9" name="Equation" r:id="rId3" imgW="2717640" imgH="1574640" progId="Equation.3">
                  <p:embed/>
                </p:oleObj>
              </mc:Choice>
              <mc:Fallback>
                <p:oleObj name="Equation" r:id="rId3" imgW="2717640" imgH="1574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" y="2133600"/>
                        <a:ext cx="5975350" cy="346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982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0"/>
    </mc:Choice>
    <mc:Fallback xmlns="">
      <p:transition spd="slow" advTm="1025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97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5.95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47|1.809|17.4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0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6.801|3.39299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59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5.03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34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97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55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0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7.43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56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0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9.45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80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029|15.809|2.27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2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05|0.669|3.535|11.9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07|160.19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29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006|1.199|8.74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AAEAAAD/////AQAAAAAAAAAMAgAAAE9BdXRob3JQUFQsIFZlcnNpb249MC4xLjU3MjAuMCwgQ3VsdHVyZT1uZXV0cmFsLCBQdWJsaWNLZXlUb2tlbj0zMWJmMzg1NmFkMzY0ZTM1BQEAAAALSW5rTWF0dGVyVjEEAAAABVNjYWxlDUxpc3RgMStfaXRlbXMMTGlzdGAxK19zaXplD0xpc3RgMStfdmVyc2lvbgAEAAALF1NoYXJlZC5JbmtpbmcuSW5rQXRvbVtdAgAAAAgIAgAAAB2kLT8JAwAAAAEAAAACAAAABwMAAAAAAQAAAAQAAAAECUlua0F0b21WMQIAAAAJBAAAAA0DBQQAAAALUGVuU3Ryb2tlVjEEAAAACkF0dHJpYnV0ZXMFVHJhY2UJU3RhcnRUaW1lBFR5cGUEBAAED1BlbkF0dHJpYnV0ZXNWMQIAAAAKSW5rVHJhY2VWMQIAAAAQDEFjdGlvblR5cGVWMQIAAAACAAAACQUAAAAJBgAAAPERAAAAAAAABfn///8MQWN0aW9uVHlwZVYxAQAAAAd2YWx1ZV9fAAgCAAAAAAAAAAUFAAAAD1BlbkF0dHJpYnV0ZXNWMQoAAAAHX2NvbG9yQQdfY29sb3JSB19jb2xvckcHX2NvbG9yQgpGaXRUb0N1cnZlBkhlaWdodA5JZ25vcmVQcmVzc3VyZQ1Jc0hpZ2hsaWdodGVyBVNoYXBlBVdpZHRoAAAAAAAAAAAEAAICAgIBBgEBDEJydXNoU2hhcGVWMQIAAAAGAgAAAP8AAP8AAAAAAAAACEAAAAX4////DEJydXNoU2hhcGVWMQEAAAAHdmFsdWVfXwAIAgAAAAEAAAAAAAAAAAAIQAUGAAAACklua1RyYWNlVjEDAAAADUxpc3RgMStfaXRlbXMMTGlzdGAxK19zaXplD0xpc3RgMStfdmVyc2lvbgQAABhTaGFyZWQuSW5raW5nLklua1BvaW50W10CAAAACAgCAAAACQkAAABEAAAARAAAAAcJAAAAAAEAAACAAAAABApJbmtQb2ludFYxAgAAAAkKAAAACQsAAAAJDAAAAAkNAAAACQ4AAAAJDwAAAAkQAAAACREAAAAJEgAAAAkTAAAACRQAAAAJFQAAAAkWAAAACRc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NPAUKAAAACklua1BvaW50VjEEAAAAAVgBWQ5QcmVzc3VyZUZhY3RvcglUaW1lU3RhbXAAAAAABgYLEAIAAAAA3FJgNq/rP4BgWRC4b6Q/AAAgPQAAAAAAAAAAAQsAAAAKAAAAgN/QEll06j8A8dwzgimmPwAAbD0QAAAAAAAAAAEMAAAACgAAAICLpaNkC+o/gBLkehadqT8AAHw9EAAAAAAAAAABDQAAAAoAAACA407FeznpP8DyOpYEH7E/AAB4PRAAAAAAAAAAAQ4AAAAKAAAAQI8jVofQ6D/AE0LdmJK0PwAAdD0QAAAAAAAAAAEPAAAACgAAAEA7+OaSZ+g/wI2OWdycuj8AAHA9IAAAAAAAAAABEAAAAAoAAAAAk6EIqpXnPyBoznMCwsA/AABwPSAAAAAAAAAAAREAAAAKAAAAAOtKKsHD5j/Axvt4uDrHPwAAcD0vAAAAAAAAAAESAAAACgAAAABD9EvY8eU/YO3qj1OQzj8AAGQ9LwAAAAAAAAABEwAAAAoAAACAmp1t7x/lP2BgviCjmNM/AABgPT8AAAAAAAAAARQAAAAKAAAAgErwsB184z8woNhGyI7YPwAAYD0/AAAAAAAAAAEVAAAACgAAAECmF4VXb+E/MMTT9V/z3T8AAGA9TwAAAAAAAAABFgAAAAoAAAAAA36yIsXeP0AfELnR/uE/AABgPU8AAAAAAAAAARcAAAAKAAAAgGMjOX992z9YI/7UVujkPwAAYD1PAAAAAAAAAAEYAAAACgAAAIDCyL/bNdg/UHxDCgZ/5z8AAGg9bgAAAAAAAAABGQAAAAoAAAAAIm5GOO7UPxi4bxSmi+k/AABsPW4AAAAAAAAAARoAAAAKAAAAgIETzZSm0T+wD7uV0ynrPwAAbD1uAAAAAAAAAAEbAAAACgAAAAASH2S0Yc4/KLxdMCt17D8AAHA9bgAAAAAAAAABHAAAAAoAAAAAIRcuP3bJP5j2j4ZJie0/AACkPX0AAAAAAAAAAR0AAAAKAAAAAIG8tJsuxj/ghRn2kUruPwAArj19AAAAAAAAAAEeAAAACgAAAADhYTv45sI/CGr6fgS57j8AANY9jQAAAAAAAAABHwAAAAoAAAAAkLR+JkPBPwhq+n4Eue4/AADgPY0AAAAAAAAAASAAAAAKAAAAAJC0fiZDwT/ghRn2kUruPwAA6j2dAAAAAAAAAAEhAAAACgAAAADhYTv45sI/cBKv/dYa7T8AAO49nQAAAAAAAAABIgAAAAoAAAAAgby0my7GP9C6Y3ypfOs/AADuPawAAAAAAAAAASMAAAAKAAAAABIfZLRhzj8oKuBY38LpPwAA8D2sAAAAAAAAAAEkAAAACgAAAAB6F2hPHNQ/WLV7rKKa5z8AAPA9vAAAAAAAAAABJQAAAAoAAACAah+exAfZP3jOprssO+U/AADwPbwAAAAAAAAAASYAAAAKAAAAgFsn1Dnz3T+AdWGGfaTiPwAA9D3MAAAAAAAAAAEnAAAACgAAAECmF4VXb+E/gBwcUc4N4D8AAPY9zAAAAAAAAAABKAAAAAoAAACASvCwHXzjP0BrjsCwXNs/AADyPdsAAAAAAAAAASkAAAAKAAAAwO7I3OOI5T+ggcVnNwzXPwAA8D3bAAAAAAAAAAEqAAAACgAAAEA/dpm1LOc/QO5N3Glh0z8AAPA96wAAAAAAAAABKwAAAAoAAABAO/jmkmfoPxCxJx5IXNA/AADwPesAAAAAAAAAASwAAAAKAAAAQDd6NHCi6T+AlKVapPnLPwAA9D36AAAAAAAAAAEtAAAACgAAAICLpaNkC+o/AI+9ip0XyD8AAPY9+gAAAAAAAAABLgAAAAoAAACA39ASWXTqP+BRl8x7EsU/AAD8PQoBAAAAAAAAAS8AAAAKAAAAgIulo2QL6j8A3TIgP+rCPwAA/j0KAQAAAAAAAAEwAAAACgAAAIDjTsV7Oek/oBRxDloNwj8AAPo9GgEAAAAAAAABMQAAAAoAAABAO/jmkmfoPwDdMiA/6sI/AAD4PRoBAAAAAAAAATIAAAAKAAAAQD92mbUs5z/gbbZDCaTEPwAABD4pAQAAAAAAAAEzAAAACgAAAMDuyNzjiOU/oB9BrmfRyT8AAAY+KQEAAAAAAAABNAAAAAoAAADAnhsgEuXjP+CZjSqr288/AAAHPjkBAAAAAAAAATUAAAAKAAAAQPpC9EvY4T8wfN2XMCrTPwAACD45AQAAAAAAAAE2AAAACgAAAACs1JALl98/cJ3k3sSd1j8AAAU+OQEAAAAAAAABNwAAAAoAAACAYyM5f33bP7BMe+Ef2tk/AAAEPlgBAAAAAAAAATgAAAAKAAAAgGofnsQH2T/AFzFbCKjcPwAABD5YAQAAAAAAAAE5AAAACgAAAIByGwMKktY/gIyVB0XQ3j8AAAQ+WAEAAAAAAAABOgAAAAoAAAAAehdoTxzUP4hVVPNqKeA/AAAJPlgBAAAAAAAAATsAAAAKAAAAACpqq3140j/Acm0eerPgPwAACj53AQAAAAAAAAE8AAAACgAAAAAqaqt9eNI/sDk1fN2X4D8AAA4+dwEAAAAAAAABPQAAAAoAAAAAIm5GOO7UP4hVVPNqKeA/AAAJPncBAAAAAAAAAT4AAAAKAAAAgBpy4fJj1z+AjJUHRdDePwAACT6HAQAAAAAAAAE/AAAACgAAAAC7zFqWq9o/0Imhn0Hf3D8AAAs+hwEAAAAAAAABQAAAAAoAAACAWyfUOfPdP7BMe+Ef2tk/AAALPpcBAAAAAAAAAUEAAAAKAAAAwP3Apm6d4D+ggcVnNwzXPwAACT6XAQAAAAAAAAFCAAAACgAAAEBObmNAQeI/sCiAMoh11D8AAAg+pgEAAAAAAAABQwAAAAoAAADAnhsgEuXjP+CzG4ZLTdI/AAALPqYBAAAAAAAAAUQAAAAKAAAAwO7I3OOI5T8wI5higZPQPwAACz7GAQAAAAAAAAFFAAAACgAAAADrSirBw+Y/YO3qj1OQzj8AAAk+xgEAAAAAAAABRgAAAAoAAABA58x3nv7nP+BASPX7RM0/AAAIPsYBAAAAAAAAAUcAAAAKAAAAQI8jVofQ6D/gQEj1+0TNPwAAED7GAQAAAAAAAAFIAAAACgAAAIDjTsV7Oek/AD+32Q4l0D8AABI+1QEAAAAAAAABSQAAAAoAAABAN3o0cKLpP+CzG4ZLTdI/AAATPtUBAAAAAAAAAUoAAAAKAAAAQDd6NHCi6T/gftH/MxvVPwAAFD7VAQAAAAAAAAFLAAAACgAAAEA3ejRwouk/QBJJiwHG2D8AAA4+5QEAAAAAAAABTAAAAAoAAABAN3o0cKLpP8AXMVsIqNw/AAANPuUBAAAAAAAAAU0AAAAKAAAAgN/QEll06j+IVVTzaingPwAAND0UAgAAAAAAAAs=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00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84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63|1.408|1.6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1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36220</TotalTime>
  <Words>1809</Words>
  <Application>Microsoft Macintosh PowerPoint</Application>
  <PresentationFormat>On-screen Show (4:3)</PresentationFormat>
  <Paragraphs>675</Paragraphs>
  <Slides>64</Slides>
  <Notes>6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67" baseType="lpstr">
      <vt:lpstr>Office Theme</vt:lpstr>
      <vt:lpstr>Equation</vt:lpstr>
      <vt:lpstr>Document</vt:lpstr>
      <vt:lpstr>PowerPoint Presentation</vt:lpstr>
      <vt:lpstr>PowerPoint Presentation</vt:lpstr>
      <vt:lpstr>Example</vt:lpstr>
      <vt:lpstr>Example</vt:lpstr>
      <vt:lpstr>Example: 2nd Measurement </vt:lpstr>
      <vt:lpstr>PowerPoint Presentation</vt:lpstr>
      <vt:lpstr>Example: The Resulting Belief</vt:lpstr>
      <vt:lpstr>Example: The Resulting Belief</vt:lpstr>
      <vt:lpstr>Example: The Resulting Belief</vt:lpstr>
      <vt:lpstr>Summary</vt:lpstr>
      <vt:lpstr>Example</vt:lpstr>
      <vt:lpstr>Example</vt:lpstr>
      <vt:lpstr>Example</vt:lpstr>
      <vt:lpstr>Example</vt:lpstr>
      <vt:lpstr>Example 2</vt:lpstr>
      <vt:lpstr>Example 2</vt:lpstr>
      <vt:lpstr>Example 2</vt:lpstr>
      <vt:lpstr>Example 2</vt:lpstr>
      <vt:lpstr>Nondeterministic Robot Motion</vt:lpstr>
      <vt:lpstr>Nondeterministic Robot Motion</vt:lpstr>
      <vt:lpstr>Nondeterministic Robot Motion</vt:lpstr>
      <vt:lpstr>Nondeterministic Robot Motion</vt:lpstr>
      <vt:lpstr>Nondeterministic Robot Motion</vt:lpstr>
      <vt:lpstr>Example</vt:lpstr>
      <vt:lpstr>Example</vt:lpstr>
      <vt:lpstr>Example</vt:lpstr>
      <vt:lpstr>Example</vt:lpstr>
      <vt:lpstr>Kalman Filter Model</vt:lpstr>
      <vt:lpstr>Kalman Filter</vt:lpstr>
      <vt:lpstr>Measurement Example</vt:lpstr>
      <vt:lpstr>Measurement Example</vt:lpstr>
      <vt:lpstr>Measurement Example</vt:lpstr>
      <vt:lpstr>Measurement Example</vt:lpstr>
      <vt:lpstr>Multiplying Two Gaussians</vt:lpstr>
      <vt:lpstr>Another point of view…</vt:lpstr>
      <vt:lpstr>Example</vt:lpstr>
      <vt:lpstr>Example</vt:lpstr>
      <vt:lpstr>Example</vt:lpstr>
      <vt:lpstr>Kalman Filter</vt:lpstr>
      <vt:lpstr>Motion Update</vt:lpstr>
      <vt:lpstr>Motion Update</vt:lpstr>
      <vt:lpstr>Motion Update</vt:lpstr>
      <vt:lpstr>Kalman Filter</vt:lpstr>
      <vt:lpstr>Kalman Filter in Multiple Dimensions</vt:lpstr>
      <vt:lpstr>Implementing a Kalman Filter example</vt:lpstr>
      <vt:lpstr>Implementing a Kalman Filter example</vt:lpstr>
      <vt:lpstr>Implementing a Kalman Filter</vt:lpstr>
      <vt:lpstr>Particle Filter Localization (using sonar)</vt:lpstr>
      <vt:lpstr>Particles</vt:lpstr>
      <vt:lpstr>Robot Motion</vt:lpstr>
      <vt:lpstr>Incorporating Sensing</vt:lpstr>
      <vt:lpstr>Incorporating Sensing</vt:lpstr>
      <vt:lpstr>Importance weight python code</vt:lpstr>
      <vt:lpstr>Importance weight pseudocode</vt:lpstr>
      <vt:lpstr>Incorporating Sensing</vt:lpstr>
      <vt:lpstr>Resampling</vt:lpstr>
      <vt:lpstr>Resampling</vt:lpstr>
      <vt:lpstr>Resampling</vt:lpstr>
      <vt:lpstr>Resampling</vt:lpstr>
      <vt:lpstr>Resampling</vt:lpstr>
      <vt:lpstr>Resampling</vt:lpstr>
      <vt:lpstr>Question </vt:lpstr>
      <vt:lpstr>Question 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CptS: Introduction to Robotics</dc:title>
  <dc:creator>Matthew Taylor</dc:creator>
  <cp:lastModifiedBy>Matthew Taylor</cp:lastModifiedBy>
  <cp:revision>289</cp:revision>
  <dcterms:created xsi:type="dcterms:W3CDTF">2006-08-16T00:00:00Z</dcterms:created>
  <dcterms:modified xsi:type="dcterms:W3CDTF">2016-03-10T16:21:44Z</dcterms:modified>
</cp:coreProperties>
</file>