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Action1.xml" ContentType="application/vnd.ms-office.inkAction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378" r:id="rId2"/>
    <p:sldId id="348" r:id="rId3"/>
    <p:sldId id="360" r:id="rId4"/>
    <p:sldId id="379" r:id="rId5"/>
    <p:sldId id="420" r:id="rId6"/>
    <p:sldId id="42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22" r:id="rId33"/>
    <p:sldId id="408" r:id="rId34"/>
    <p:sldId id="410" r:id="rId35"/>
    <p:sldId id="409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>
      <p:cViewPr varScale="1">
        <p:scale>
          <a:sx n="143" d="100"/>
          <a:sy n="143" d="100"/>
        </p:scale>
        <p:origin x="-112" y="-1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4096" units="deg"/>
          <inkml:channel name="T" type="integer" max="2.14748E9" units="dev"/>
        </inkml:traceFormat>
        <inkml:channelProperties>
          <inkml:channelProperty channel="X" name="resolution" value="1.45994" units="1/cm"/>
          <inkml:channelProperty channel="Y" name="resolution" value="2.38883" units="1/cm"/>
          <inkml:channelProperty channel="F" name="resolution" value="0" units="1/deg"/>
          <inkml:channelProperty channel="T" name="resolution" value="1" units="1/dev"/>
        </inkml:channelProperties>
      </inkml:inkSource>
      <inkml:timestamp xml:id="ts0" timeString="2016-04-12T20:09:55.027Z"/>
    </inkml:context>
    <inkml:brush xml:id="br0">
      <inkml:brushProperty name="width" value="0.07179" units="cm"/>
      <inkml:brushProperty name="height" value="0.07179" units="cm"/>
      <inkml:brushProperty name="color" value="#FF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5226">
    <iact:property name="dataType"/>
    <iact:actionData xml:id="d0">
      <inkml:trace xmlns:inkml="http://www.w3.org/2003/InkML" xml:id="stk0" contextRef="#ctx0" brushRef="#br0">174 3781 432 0,'-12'12'196'15,"8"0"-156"-15,0 -7 -48 0,0 1 76 0,0 6 -56 16,-4 -1 28 -16,0 1 -28 15,0 0 60 -15,0 -1 -56 0,-4 7 84 16,0 -1 -76 -16,4 1 100 16,0 -1 -92 -16,0 6 84 15,0 1 -88 -15,0 -1 100 0,4 6 16 0,0 -17 -104 32,4 -6 28 -32,4 -18 116 0,0 -23 -140 31,4 -29 184 -31,4 -41 -172 15,4 -34 84 1,8 -48 -100 -16,8 -22 -16 0,12 -18 -12 16,8 -12 12 -16,0 -11 -20 15,4 17 0 -15,-8 7 0 16,4 4 4 -16,-8 1 -4 16,-4 0 -4 -16,0 6 4 15,4 5 4 -15,-4 1 -4 16,0 29 -4 -16,-4 17 4 15,-8 29 -208 -15,-8 29 160 0,-8 24 -756 16,-8 22 620 -16,-12 13 -680 47</inkml:trace>
    </iact:actionData>
  </iact:action>
  <iact:action type="add" startTime="5227">
    <iact:property name="dataType"/>
    <iact:actionData xml:id="d1">
      <inkml:trace xmlns:inkml="http://www.w3.org/2003/InkML" xml:id="stk1" contextRef="#ctx0" brushRef="#brinv">0 0 2048 0</inkml:trace>
    </iact:actionData>
  </iact:action>
  <iact:action type="add" startTime="5228">
    <iact:property name="dataType"/>
    <iact:actionData xml:id="d2">
      <inkml:trace xmlns:inkml="http://www.w3.org/2003/InkML" xml:id="stk2" contextRef="#ctx0" brushRef="#brinv">836 4129 2048 0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AC2EB-47AC-4374-A137-FD09FCFB977A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2E017-5DD4-43E7-916B-C407889E4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2E017-5DD4-43E7-916B-C407889E4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C14A-1D29-4BC0-A363-DF4DDCB0DD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7687F-9C2E-4D03-9154-BD523B85A1C6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 to </a:t>
            </a:r>
            <a:r>
              <a:rPr lang="en-US" dirty="0" err="1"/>
              <a:t>inf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73BF-795B-4DEB-BC77-6E5B958F85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1B7A1-2D8C-4EA9-A3A8-5028E9021164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67115-AD58-41AB-B4F1-79AFC1E80FFB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055FB-6FDC-416A-9D64-EDC42EAF7680}" type="slidenum">
              <a:rPr lang="en-US" smtClean="0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6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7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0E83-5680-6145-9EAB-0EAEB9A2B5F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7E50-A724-7A4D-A53C-B3BC2E9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8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0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1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0E83-5680-6145-9EAB-0EAEB9A2B5F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20" Type="http://schemas.openxmlformats.org/officeDocument/2006/relationships/image" Target="../media/image7.wmf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10" Type="http://schemas.openxmlformats.org/officeDocument/2006/relationships/tags" Target="../tags/tag15.xml"/><Relationship Id="rId11" Type="http://schemas.openxmlformats.org/officeDocument/2006/relationships/tags" Target="../tags/tag16.xml"/><Relationship Id="rId12" Type="http://schemas.openxmlformats.org/officeDocument/2006/relationships/tags" Target="../tags/tag17.xml"/><Relationship Id="rId13" Type="http://schemas.openxmlformats.org/officeDocument/2006/relationships/tags" Target="../tags/tag18.xml"/><Relationship Id="rId14" Type="http://schemas.openxmlformats.org/officeDocument/2006/relationships/tags" Target="../tags/tag19.xml"/><Relationship Id="rId15" Type="http://schemas.openxmlformats.org/officeDocument/2006/relationships/tags" Target="../tags/tag20.xml"/><Relationship Id="rId16" Type="http://schemas.openxmlformats.org/officeDocument/2006/relationships/tags" Target="../tags/tag21.xml"/><Relationship Id="rId17" Type="http://schemas.openxmlformats.org/officeDocument/2006/relationships/tags" Target="../tags/tag22.xml"/><Relationship Id="rId18" Type="http://schemas.openxmlformats.org/officeDocument/2006/relationships/tags" Target="../tags/tag23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" Type="http://schemas.microsoft.com/office/2011/relationships/inkAction" Target="../ink/inkAction1.xml"/><Relationship Id="rId6" Type="http://schemas.openxmlformats.org/officeDocument/2006/relationships/tags" Target="../tags/tag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20" Type="http://schemas.openxmlformats.org/officeDocument/2006/relationships/image" Target="../media/image7.wmf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10" Type="http://schemas.openxmlformats.org/officeDocument/2006/relationships/tags" Target="../tags/tag33.xml"/><Relationship Id="rId11" Type="http://schemas.openxmlformats.org/officeDocument/2006/relationships/tags" Target="../tags/tag34.xml"/><Relationship Id="rId12" Type="http://schemas.openxmlformats.org/officeDocument/2006/relationships/tags" Target="../tags/tag35.xml"/><Relationship Id="rId13" Type="http://schemas.openxmlformats.org/officeDocument/2006/relationships/tags" Target="../tags/tag36.xml"/><Relationship Id="rId14" Type="http://schemas.openxmlformats.org/officeDocument/2006/relationships/tags" Target="../tags/tag37.xml"/><Relationship Id="rId15" Type="http://schemas.openxmlformats.org/officeDocument/2006/relationships/tags" Target="../tags/tag38.xml"/><Relationship Id="rId16" Type="http://schemas.openxmlformats.org/officeDocument/2006/relationships/tags" Target="../tags/tag39.xml"/><Relationship Id="rId17" Type="http://schemas.openxmlformats.org/officeDocument/2006/relationships/tags" Target="../tags/tag40.xml"/><Relationship Id="rId18" Type="http://schemas.openxmlformats.org/officeDocument/2006/relationships/tags" Target="../tags/tag41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tags" Target="../tags/tag30.xml"/><Relationship Id="rId8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27.png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rogame.org/" TargetMode="External"/><Relationship Id="rId4" Type="http://schemas.openxmlformats.org/officeDocument/2006/relationships/hyperlink" Target="http://www.cs.utexas.edu/users/nn/pages/research/neatdemo.html" TargetMode="External"/><Relationship Id="rId5" Type="http://schemas.openxmlformats.org/officeDocument/2006/relationships/hyperlink" Target="http://www.cs.utexas.edu/users/nn/pages/research/robotmovies/clip7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n.cs.utexas.edu/pages/research/rocke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2.png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20" Type="http://schemas.openxmlformats.org/officeDocument/2006/relationships/image" Target="../media/image6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12" Type="http://schemas.openxmlformats.org/officeDocument/2006/relationships/image" Target="../media/image49.png"/><Relationship Id="rId13" Type="http://schemas.openxmlformats.org/officeDocument/2006/relationships/image" Target="../media/image48.png"/><Relationship Id="rId14" Type="http://schemas.openxmlformats.org/officeDocument/2006/relationships/image" Target="../media/image50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4" Type="http://schemas.openxmlformats.org/officeDocument/2006/relationships/tags" Target="../tags/tag78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" Type="http://schemas.openxmlformats.org/officeDocument/2006/relationships/tags" Target="../tags/tag75.xml"/><Relationship Id="rId2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w4HTWvGdY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arvagyavaish.github.io/FlappyBirdR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81000"/>
            <a:ext cx="75438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gradientDescent</a:t>
            </a:r>
            <a:r>
              <a:rPr lang="en-US" dirty="0"/>
              <a:t>(x, y, theta, alpha, m, </a:t>
            </a:r>
            <a:r>
              <a:rPr lang="en-US" dirty="0" err="1"/>
              <a:t>numIterations</a:t>
            </a:r>
            <a:r>
              <a:rPr lang="en-US" dirty="0"/>
              <a:t>):</a:t>
            </a:r>
          </a:p>
          <a:p>
            <a:r>
              <a:rPr lang="en-US" dirty="0"/>
              <a:t>    </a:t>
            </a:r>
            <a:r>
              <a:rPr lang="en-US" dirty="0" err="1"/>
              <a:t>xTrans</a:t>
            </a:r>
            <a:r>
              <a:rPr lang="en-US" dirty="0"/>
              <a:t> = </a:t>
            </a:r>
            <a:r>
              <a:rPr lang="en-US" dirty="0" err="1"/>
              <a:t>x.transpose</a:t>
            </a:r>
            <a:r>
              <a:rPr lang="en-US" dirty="0"/>
              <a:t>()</a:t>
            </a:r>
          </a:p>
          <a:p>
            <a:r>
              <a:rPr lang="en-US" dirty="0"/>
              <a:t>    </a:t>
            </a:r>
            <a:r>
              <a:rPr lang="en-US" dirty="0" err="1"/>
              <a:t>replaceMe</a:t>
            </a:r>
            <a:r>
              <a:rPr lang="en-US" dirty="0"/>
              <a:t> = .0001</a:t>
            </a:r>
          </a:p>
          <a:p>
            <a:r>
              <a:rPr lang="en-US" dirty="0"/>
              <a:t>    for </a:t>
            </a:r>
            <a:r>
              <a:rPr lang="en-US" dirty="0" err="1"/>
              <a:t>i</a:t>
            </a:r>
            <a:r>
              <a:rPr lang="en-US" dirty="0"/>
              <a:t> in range(0, </a:t>
            </a:r>
            <a:r>
              <a:rPr lang="en-US" dirty="0" err="1"/>
              <a:t>numIterations</a:t>
            </a:r>
            <a:r>
              <a:rPr lang="en-US" dirty="0"/>
              <a:t>):</a:t>
            </a:r>
          </a:p>
          <a:p>
            <a:r>
              <a:rPr lang="en-US" dirty="0"/>
              <a:t>        hypothesis = </a:t>
            </a:r>
            <a:r>
              <a:rPr lang="en-US" dirty="0" err="1"/>
              <a:t>np.dot</a:t>
            </a:r>
            <a:r>
              <a:rPr lang="en-US" dirty="0"/>
              <a:t>(x, theta)</a:t>
            </a:r>
          </a:p>
          <a:p>
            <a:r>
              <a:rPr lang="en-US" dirty="0"/>
              <a:t>        loss = hypothesis - y</a:t>
            </a:r>
          </a:p>
          <a:p>
            <a:endParaRPr lang="en-US" dirty="0"/>
          </a:p>
          <a:p>
            <a:r>
              <a:rPr lang="en-US" dirty="0"/>
              <a:t>        # Want the mean squared error here. Only use </a:t>
            </a:r>
          </a:p>
          <a:p>
            <a:r>
              <a:rPr lang="en-US" dirty="0"/>
              <a:t>        # for debugging to make sure we're progressing                                                                                  </a:t>
            </a:r>
          </a:p>
          <a:p>
            <a:r>
              <a:rPr lang="pl-PL" dirty="0"/>
              <a:t>        </a:t>
            </a:r>
            <a:r>
              <a:rPr lang="pl-PL" dirty="0" err="1"/>
              <a:t>cost</a:t>
            </a:r>
            <a:r>
              <a:rPr lang="pl-PL" dirty="0"/>
              <a:t> = </a:t>
            </a:r>
            <a:r>
              <a:rPr lang="pl-PL" dirty="0" err="1"/>
              <a:t>np.sum</a:t>
            </a:r>
            <a:r>
              <a:rPr lang="pl-PL" dirty="0"/>
              <a:t>(</a:t>
            </a:r>
            <a:r>
              <a:rPr lang="pl-PL" dirty="0" err="1">
                <a:solidFill>
                  <a:srgbClr val="FF0000"/>
                </a:solidFill>
              </a:rPr>
              <a:t>replaceMe</a:t>
            </a:r>
            <a:r>
              <a:rPr lang="pl-PL" dirty="0"/>
              <a:t>) / (m)</a:t>
            </a:r>
          </a:p>
          <a:p>
            <a:r>
              <a:rPr lang="en-US" dirty="0"/>
              <a:t>        if </a:t>
            </a:r>
            <a:r>
              <a:rPr lang="en-US" dirty="0" err="1"/>
              <a:t>i</a:t>
            </a:r>
            <a:r>
              <a:rPr lang="en-US" dirty="0"/>
              <a:t> % 9999 == 0:</a:t>
            </a:r>
          </a:p>
          <a:p>
            <a:r>
              <a:rPr lang="it-IT" dirty="0"/>
              <a:t>            </a:t>
            </a:r>
            <a:r>
              <a:rPr lang="it-IT" dirty="0" err="1"/>
              <a:t>print</a:t>
            </a:r>
            <a:r>
              <a:rPr lang="it-IT" dirty="0"/>
              <a:t> i, </a:t>
            </a:r>
            <a:r>
              <a:rPr lang="it-IT" dirty="0" err="1"/>
              <a:t>cost</a:t>
            </a:r>
            <a:endParaRPr lang="it-IT" dirty="0"/>
          </a:p>
          <a:p>
            <a:endParaRPr lang="it-IT" dirty="0"/>
          </a:p>
          <a:p>
            <a:r>
              <a:rPr lang="en-US" dirty="0"/>
              <a:t>        # </a:t>
            </a:r>
            <a:r>
              <a:rPr lang="en-US" dirty="0" err="1"/>
              <a:t>avg</a:t>
            </a:r>
            <a:r>
              <a:rPr lang="en-US" dirty="0"/>
              <a:t> gradient per example                                                                                                                                                 </a:t>
            </a:r>
          </a:p>
          <a:p>
            <a:r>
              <a:rPr lang="en-US" dirty="0"/>
              <a:t>        gradient = </a:t>
            </a:r>
            <a:r>
              <a:rPr lang="en-US" dirty="0" err="1"/>
              <a:t>np.dot</a:t>
            </a:r>
            <a:r>
              <a:rPr lang="en-US" dirty="0"/>
              <a:t>(</a:t>
            </a:r>
            <a:r>
              <a:rPr lang="en-US" dirty="0" err="1"/>
              <a:t>xTrans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replaceMe</a:t>
            </a:r>
            <a:r>
              <a:rPr lang="en-US" dirty="0"/>
              <a:t>) / m</a:t>
            </a:r>
          </a:p>
          <a:p>
            <a:endParaRPr lang="en-US" dirty="0"/>
          </a:p>
          <a:p>
            <a:r>
              <a:rPr lang="en-US" dirty="0"/>
              <a:t>        # update                                                                                                                                                                   </a:t>
            </a:r>
          </a:p>
          <a:p>
            <a:r>
              <a:rPr lang="en-US" dirty="0"/>
              <a:t>        theta = theta * </a:t>
            </a:r>
            <a:r>
              <a:rPr lang="en-US" dirty="0" err="1">
                <a:solidFill>
                  <a:srgbClr val="FF0000"/>
                </a:solidFill>
              </a:rPr>
              <a:t>replaceMe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  return theta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35201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gradientDescent.py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57"/>
    </mc:Choice>
    <mc:Fallback xmlns="">
      <p:transition spd="slow" advTm="2625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 Futures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35752E-BAD9-47D5-89A5-DF8D08D79218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Deterministic Grid World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181600" y="15240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Stochastic Grid World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22098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3333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50292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3333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6178" name="Group 43"/>
          <p:cNvGrpSpPr>
            <a:grpSpLocks/>
          </p:cNvGrpSpPr>
          <p:nvPr/>
        </p:nvGrpSpPr>
        <p:grpSpPr bwMode="auto">
          <a:xfrm>
            <a:off x="381000" y="2895600"/>
            <a:ext cx="3733800" cy="1905000"/>
            <a:chOff x="762000" y="2895600"/>
            <a:chExt cx="3733800" cy="2286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1447800" y="2209800"/>
              <a:ext cx="228600" cy="1600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133600" y="2895600"/>
              <a:ext cx="2286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362200" y="2895600"/>
              <a:ext cx="8382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2200" y="2895600"/>
              <a:ext cx="21336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79" name="TextBox 33"/>
          <p:cNvSpPr txBox="1">
            <a:spLocks noChangeArrowheads="1"/>
          </p:cNvSpPr>
          <p:nvPr/>
        </p:nvSpPr>
        <p:spPr bwMode="auto">
          <a:xfrm>
            <a:off x="685800" y="3429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E         N            S       W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096000" y="22098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3333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6194" name="Group 48"/>
          <p:cNvGrpSpPr>
            <a:grpSpLocks/>
          </p:cNvGrpSpPr>
          <p:nvPr/>
        </p:nvGrpSpPr>
        <p:grpSpPr bwMode="auto">
          <a:xfrm>
            <a:off x="5562600" y="2895600"/>
            <a:ext cx="2819400" cy="609600"/>
            <a:chOff x="1447800" y="2895600"/>
            <a:chExt cx="2819400" cy="228600"/>
          </a:xfrm>
        </p:grpSpPr>
        <p:cxnSp>
          <p:nvCxnSpPr>
            <p:cNvPr id="50" name="Straight Arrow Connector 49"/>
            <p:cNvCxnSpPr/>
            <p:nvPr/>
          </p:nvCxnSpPr>
          <p:spPr>
            <a:xfrm rot="10800000" flipV="1">
              <a:off x="1447800" y="2895600"/>
              <a:ext cx="9144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H="1">
              <a:off x="2324100" y="2933700"/>
              <a:ext cx="2286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362200" y="2895600"/>
              <a:ext cx="8382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62200" y="2895600"/>
              <a:ext cx="19050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95" name="TextBox 53"/>
          <p:cNvSpPr txBox="1">
            <a:spLocks noChangeArrowheads="1"/>
          </p:cNvSpPr>
          <p:nvPr/>
        </p:nvSpPr>
        <p:spPr bwMode="auto">
          <a:xfrm>
            <a:off x="5334000" y="3124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            N            S            W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6200000" flipH="1">
            <a:off x="2019300" y="4000500"/>
            <a:ext cx="5181600" cy="76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400800" y="3505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6198" name="Group 57"/>
          <p:cNvGrpSpPr>
            <a:grpSpLocks/>
          </p:cNvGrpSpPr>
          <p:nvPr/>
        </p:nvGrpSpPr>
        <p:grpSpPr bwMode="auto">
          <a:xfrm>
            <a:off x="5638800" y="4038600"/>
            <a:ext cx="2057400" cy="762000"/>
            <a:chOff x="304800" y="4038600"/>
            <a:chExt cx="2057400" cy="228838"/>
          </a:xfrm>
        </p:grpSpPr>
        <p:cxnSp>
          <p:nvCxnSpPr>
            <p:cNvPr id="59" name="Straight Arrow Connector 58"/>
            <p:cNvCxnSpPr/>
            <p:nvPr/>
          </p:nvCxnSpPr>
          <p:spPr>
            <a:xfrm rot="10800000" flipV="1">
              <a:off x="304800" y="4038600"/>
              <a:ext cx="1066800" cy="22883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1257182" y="4151431"/>
              <a:ext cx="228838" cy="317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371600" y="4038600"/>
              <a:ext cx="990600" cy="22883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6324600" y="50546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3333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5181600" y="50546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3333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7543800" y="50546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3333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5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Decision Processes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93838"/>
            <a:ext cx="4724400" cy="4525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transition function T(</a:t>
            </a:r>
            <a:r>
              <a:rPr lang="en-US" sz="2000" dirty="0" err="1">
                <a:solidFill>
                  <a:srgbClr val="CC0000"/>
                </a:solidFill>
              </a:rPr>
              <a:t>s,a,s</a:t>
            </a:r>
            <a:r>
              <a:rPr lang="en-US" sz="2000" dirty="0">
                <a:solidFill>
                  <a:srgbClr val="CC0000"/>
                </a:solidFill>
              </a:rPr>
              <a:t>’)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 err="1"/>
              <a:t>Prob</a:t>
            </a:r>
            <a:r>
              <a:rPr lang="en-US" sz="1800" dirty="0"/>
              <a:t> that a from s leads to s’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i.e., P(s’ | </a:t>
            </a:r>
            <a:r>
              <a:rPr lang="en-US" sz="1800" dirty="0" err="1"/>
              <a:t>s,a</a:t>
            </a:r>
            <a:r>
              <a:rPr lang="en-US" sz="18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Also called the model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reward function R(s, a, s’)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Sometimes just R(s) or R(s’)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start state</a:t>
            </a:r>
            <a:r>
              <a:rPr lang="en-US" sz="2000" dirty="0"/>
              <a:t> (or distribution)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Maybe a </a:t>
            </a:r>
            <a:r>
              <a:rPr lang="en-US" sz="2000" dirty="0">
                <a:solidFill>
                  <a:srgbClr val="CC0000"/>
                </a:solidFill>
              </a:rPr>
              <a:t>terminal state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discount factor: </a:t>
            </a:r>
            <a:r>
              <a:rPr lang="en-US" sz="2000" dirty="0" err="1">
                <a:solidFill>
                  <a:srgbClr val="CC0000"/>
                </a:solidFill>
                <a:latin typeface="Times New Roman"/>
                <a:cs typeface="Times New Roman"/>
              </a:rPr>
              <a:t>γ</a:t>
            </a:r>
            <a:endParaRPr lang="en-US" sz="2000" dirty="0">
              <a:solidFill>
                <a:srgbClr val="CC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MDPs are a family of non-deterministic search problems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Reinforcement learning: MDPs where we don’t know the transition or reward functions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1447800"/>
            <a:ext cx="3784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0" y="4724400"/>
            <a:ext cx="203835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03FFAC-D576-4821-8044-E6EC8887FC01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5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Markov about MDPs?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z="2400"/>
              <a:t>Andrey Markov (1856-1922)</a:t>
            </a:r>
          </a:p>
          <a:p>
            <a:pPr lvl="2"/>
            <a:endParaRPr lang="en-US" sz="1600"/>
          </a:p>
          <a:p>
            <a:r>
              <a:rPr lang="en-US" sz="2400"/>
              <a:t>“Markov” generally means that given the present state, the future and the past are independent</a:t>
            </a:r>
          </a:p>
          <a:p>
            <a:pPr lvl="2"/>
            <a:endParaRPr lang="en-US" sz="1600"/>
          </a:p>
          <a:p>
            <a:r>
              <a:rPr lang="en-US" sz="2400"/>
              <a:t>For Markov decision processes, “Markov” means: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8196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7526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1813" y="55626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813" y="49530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813" y="60198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56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MDPs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/>
              <a:t>In deterministic single-agent search problems, want an optimal </a:t>
            </a:r>
            <a:r>
              <a:rPr lang="en-US" sz="2400">
                <a:solidFill>
                  <a:srgbClr val="CC0000"/>
                </a:solidFill>
              </a:rPr>
              <a:t>plan</a:t>
            </a:r>
            <a:r>
              <a:rPr lang="en-US" sz="2400"/>
              <a:t>, or sequence of actions, from start to a goal</a:t>
            </a:r>
          </a:p>
          <a:p>
            <a:r>
              <a:rPr lang="en-US" sz="2400"/>
              <a:t>In an MDP, we want an optimal </a:t>
            </a:r>
            <a:r>
              <a:rPr lang="en-US" sz="2400">
                <a:solidFill>
                  <a:srgbClr val="CC0000"/>
                </a:solidFill>
              </a:rPr>
              <a:t>policy </a:t>
            </a:r>
            <a:r>
              <a:rPr lang="en-US" sz="2400">
                <a:solidFill>
                  <a:srgbClr val="CC0000"/>
                </a:solidFill>
                <a:sym typeface="Symbol" pitchFamily="18" charset="2"/>
              </a:rPr>
              <a:t>*: S → A</a:t>
            </a:r>
          </a:p>
          <a:p>
            <a:pPr lvl="1"/>
            <a:r>
              <a:rPr lang="en-US" sz="2000"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sz="2000">
                <a:sym typeface="Symbol" pitchFamily="18" charset="2"/>
              </a:rPr>
              <a:t>An optimal policy maximizes expected utility if followed</a:t>
            </a:r>
          </a:p>
          <a:p>
            <a:pPr lvl="1"/>
            <a:r>
              <a:rPr lang="en-US" sz="2000">
                <a:sym typeface="Symbol" pitchFamily="18" charset="2"/>
              </a:rPr>
              <a:t>Defines a reflex agent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400" y="36576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" y="48768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Optimal policy </a:t>
            </a:r>
          </a:p>
          <a:p>
            <a:pPr>
              <a:spcBef>
                <a:spcPct val="50000"/>
              </a:spcBef>
            </a:pPr>
            <a:r>
              <a:rPr lang="en-US" dirty="0"/>
              <a:t>when R(s, a, s’) = -0.03 </a:t>
            </a:r>
          </a:p>
          <a:p>
            <a:pPr>
              <a:spcBef>
                <a:spcPct val="50000"/>
              </a:spcBef>
            </a:pPr>
            <a:r>
              <a:rPr lang="en-US" dirty="0"/>
              <a:t>for all non-terminal s</a:t>
            </a:r>
          </a:p>
        </p:txBody>
      </p:sp>
    </p:spTree>
    <p:extLst>
      <p:ext uri="{BB962C8B-B14F-4D97-AF65-F5344CB8AC3E}">
        <p14:creationId xmlns:p14="http://schemas.microsoft.com/office/powerpoint/2010/main" val="366096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pitchFamily="18" charset="2"/>
              </a:rPr>
              <a:t>Example Optimal Policies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62088"/>
            <a:ext cx="27955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62088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4267200"/>
            <a:ext cx="279558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5413" y="4267200"/>
            <a:ext cx="27955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5967413" y="64150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1981200" y="6400800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919788" y="35956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-0.03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881188" y="3595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-0.01</a:t>
            </a:r>
          </a:p>
        </p:txBody>
      </p:sp>
      <p:sp>
        <p:nvSpPr>
          <p:cNvPr id="1025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D7BEA-0C64-4D53-9DE4-AAAD53456946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6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l_2v4_high_e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6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Defining MDPs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Start state s</a:t>
            </a:r>
            <a:r>
              <a:rPr lang="en-US" sz="2400" baseline="-25000"/>
              <a:t>0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Transitions P(s’|s,a) (or T(s,a,s’))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Rewards R(s,a,s’) (and discount </a:t>
            </a:r>
            <a:r>
              <a:rPr lang="en-US" sz="2400">
                <a:sym typeface="Symbol" pitchFamily="18" charset="2"/>
              </a:rPr>
              <a:t></a:t>
            </a:r>
            <a:r>
              <a:rPr lang="en-US" sz="2400"/>
              <a:t>)</a:t>
            </a:r>
          </a:p>
          <a:p>
            <a:pPr lvl="1">
              <a:lnSpc>
                <a:spcPct val="80000"/>
              </a:lnSpc>
            </a:pPr>
            <a:endParaRPr lang="en-US" sz="2400" baseline="-25000"/>
          </a:p>
          <a:p>
            <a:pPr lvl="1">
              <a:lnSpc>
                <a:spcPct val="80000"/>
              </a:lnSpc>
            </a:pPr>
            <a:endParaRPr lang="en-US" sz="2400" baseline="-25000"/>
          </a:p>
          <a:p>
            <a:pPr>
              <a:lnSpc>
                <a:spcPct val="80000"/>
              </a:lnSpc>
            </a:pPr>
            <a:r>
              <a:rPr lang="en-US" sz="2800"/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Utility (or return) = sum of discounted rewards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6248400" y="1781175"/>
            <a:ext cx="2209800" cy="2028825"/>
            <a:chOff x="2400" y="1401"/>
            <a:chExt cx="1392" cy="1278"/>
          </a:xfrm>
        </p:grpSpPr>
        <p:sp>
          <p:nvSpPr>
            <p:cNvPr id="1843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843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845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844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2" name="Text Box 17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844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18444" name="Text Box 19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s, a</a:t>
              </a:r>
            </a:p>
          </p:txBody>
        </p:sp>
        <p:sp>
          <p:nvSpPr>
            <p:cNvPr id="18445" name="Text Box 20"/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s,a,s’</a:t>
              </a:r>
            </a:p>
          </p:txBody>
        </p:sp>
        <p:sp>
          <p:nvSpPr>
            <p:cNvPr id="1844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8447" name="Text Box 22"/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sp>
        <p:nvSpPr>
          <p:cNvPr id="18437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B6C312-730F-459E-8FC5-AD3AC0469B85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47574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Utilities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038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Fundamental operation: compute the values (optimal expectimax utilities) of states s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Why?  Optimal values define optimal policies!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Define the value of a state s: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solidFill>
                  <a:srgbClr val="CC0000"/>
                </a:solidFill>
              </a:rPr>
              <a:t>V</a:t>
            </a:r>
            <a:r>
              <a:rPr lang="en-US" sz="1600" baseline="30000">
                <a:solidFill>
                  <a:srgbClr val="CC0000"/>
                </a:solidFill>
                <a:sym typeface="Symbol" pitchFamily="18" charset="2"/>
              </a:rPr>
              <a:t>*</a:t>
            </a:r>
            <a:r>
              <a:rPr lang="en-US" sz="1600">
                <a:solidFill>
                  <a:srgbClr val="CC0000"/>
                </a:solidFill>
              </a:rPr>
              <a:t>(s) = expected utility starting in s and acting optimally</a:t>
            </a:r>
            <a:endParaRPr lang="en-US" sz="16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Define the value of a q-state (s,a):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solidFill>
                  <a:srgbClr val="CC0000"/>
                </a:solidFill>
              </a:rPr>
              <a:t>Q</a:t>
            </a:r>
            <a:r>
              <a:rPr lang="en-US" sz="1600" baseline="30000">
                <a:solidFill>
                  <a:srgbClr val="CC0000"/>
                </a:solidFill>
                <a:sym typeface="Symbol" pitchFamily="18" charset="2"/>
              </a:rPr>
              <a:t>*</a:t>
            </a:r>
            <a:r>
              <a:rPr lang="en-US" sz="1600">
                <a:solidFill>
                  <a:srgbClr val="CC0000"/>
                </a:solidFill>
              </a:rPr>
              <a:t>(s,a) = expected utility starting in s, taking action a and thereafter acting optimally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/>
              <a:t>Define the optimal policy: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sz="1600" baseline="30000">
                <a:solidFill>
                  <a:srgbClr val="CC0000"/>
                </a:solidFill>
                <a:sym typeface="Symbol" pitchFamily="18" charset="2"/>
              </a:rPr>
              <a:t>*</a:t>
            </a:r>
            <a:r>
              <a:rPr lang="en-US" sz="1600">
                <a:solidFill>
                  <a:srgbClr val="CC0000"/>
                </a:solidFill>
              </a:rPr>
              <a:t>(s) = optimal action from state s</a:t>
            </a:r>
          </a:p>
        </p:txBody>
      </p:sp>
      <p:grpSp>
        <p:nvGrpSpPr>
          <p:cNvPr id="19460" name="Group 23"/>
          <p:cNvGrpSpPr>
            <a:grpSpLocks/>
          </p:cNvGrpSpPr>
          <p:nvPr/>
        </p:nvGrpSpPr>
        <p:grpSpPr bwMode="auto">
          <a:xfrm>
            <a:off x="5410200" y="1981200"/>
            <a:ext cx="2209800" cy="2028825"/>
            <a:chOff x="2400" y="1401"/>
            <a:chExt cx="1392" cy="1278"/>
          </a:xfrm>
        </p:grpSpPr>
        <p:sp>
          <p:nvSpPr>
            <p:cNvPr id="19465" name="AutoShape 24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9466" name="Group 25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479" name="Line 26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27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Line 28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Line 29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7" name="Oval 30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8" name="Group 31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475" name="Line 32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Line 33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Line 34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Line 35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9" name="Text Box 36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9470" name="Text Box 37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19471" name="Text Box 38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s, a</a:t>
              </a:r>
            </a:p>
          </p:txBody>
        </p:sp>
        <p:sp>
          <p:nvSpPr>
            <p:cNvPr id="19472" name="Text Box 39"/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s,a,s’</a:t>
              </a:r>
            </a:p>
          </p:txBody>
        </p:sp>
        <p:sp>
          <p:nvSpPr>
            <p:cNvPr id="19473" name="AutoShape 40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9474" name="Text Box 41"/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pic>
        <p:nvPicPr>
          <p:cNvPr id="19461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953000"/>
            <a:ext cx="22193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953000"/>
            <a:ext cx="21717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3346F-1CB3-456B-9A83-B4544C7F8330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5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Idea: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Start with V</a:t>
            </a:r>
            <a:r>
              <a:rPr lang="en-US" sz="2000" baseline="-25000"/>
              <a:t>0</a:t>
            </a:r>
            <a:r>
              <a:rPr lang="en-US" sz="2000" baseline="30000"/>
              <a:t>*</a:t>
            </a:r>
            <a:r>
              <a:rPr lang="en-US" sz="2000"/>
              <a:t>(s) = 0, which we know is right (why?)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Given V</a:t>
            </a:r>
            <a:r>
              <a:rPr lang="en-US" sz="2000" baseline="-25000"/>
              <a:t>i</a:t>
            </a:r>
            <a:r>
              <a:rPr lang="en-US" sz="2000" baseline="30000"/>
              <a:t>*</a:t>
            </a:r>
            <a:r>
              <a:rPr lang="en-US" sz="2000"/>
              <a:t>, calculate the values for all states for depth i+1: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This is called a </a:t>
            </a:r>
            <a:r>
              <a:rPr lang="en-US" sz="2000">
                <a:solidFill>
                  <a:srgbClr val="CC0000"/>
                </a:solidFill>
              </a:rPr>
              <a:t>value update </a:t>
            </a:r>
            <a:r>
              <a:rPr lang="en-US" sz="2000"/>
              <a:t>or</a:t>
            </a:r>
            <a:r>
              <a:rPr lang="en-US" sz="2000">
                <a:solidFill>
                  <a:srgbClr val="CC0000"/>
                </a:solidFill>
              </a:rPr>
              <a:t> Bellman update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Policy may converge long before values do</a:t>
            </a:r>
          </a:p>
        </p:txBody>
      </p:sp>
      <p:pic>
        <p:nvPicPr>
          <p:cNvPr id="17571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3048000"/>
            <a:ext cx="71453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3D75B-697C-4F59-B1F3-8DA40C3605E9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8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Value Iteration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7638"/>
            <a:ext cx="8229600" cy="124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Information propagates outward from terminal states and eventually all states have correct value estimates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457200" y="2103438"/>
            <a:ext cx="3784600" cy="2933700"/>
            <a:chOff x="3232" y="912"/>
            <a:chExt cx="2384" cy="1848"/>
          </a:xfrm>
        </p:grpSpPr>
        <p:pic>
          <p:nvPicPr>
            <p:cNvPr id="26654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5" name="Rectangle 6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99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33226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8" name="Group 16"/>
          <p:cNvGrpSpPr>
            <a:grpSpLocks/>
          </p:cNvGrpSpPr>
          <p:nvPr/>
        </p:nvGrpSpPr>
        <p:grpSpPr bwMode="auto">
          <a:xfrm>
            <a:off x="4572000" y="2103438"/>
            <a:ext cx="3784600" cy="2933700"/>
            <a:chOff x="3232" y="912"/>
            <a:chExt cx="2384" cy="1848"/>
          </a:xfrm>
        </p:grpSpPr>
        <p:pic>
          <p:nvPicPr>
            <p:cNvPr id="26652" name="Picture 1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Rectangle 18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3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48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50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247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Text Box 29"/>
          <p:cNvSpPr txBox="1">
            <a:spLocks noChangeArrowheads="1"/>
          </p:cNvSpPr>
          <p:nvPr/>
        </p:nvSpPr>
        <p:spPr bwMode="auto">
          <a:xfrm>
            <a:off x="22860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26650" name="Text Box 30"/>
          <p:cNvSpPr txBox="1">
            <a:spLocks noChangeArrowheads="1"/>
          </p:cNvSpPr>
          <p:nvPr/>
        </p:nvSpPr>
        <p:spPr bwMode="auto">
          <a:xfrm>
            <a:off x="64008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26651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8963F-1FFB-41C1-B1AA-9DDBCCA23384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pic>
        <p:nvPicPr>
          <p:cNvPr id="50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05600" y="2514600"/>
            <a:ext cx="6334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19400" y="2438400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34200" y="3352800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2438400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77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Genetic algorithms</a:t>
            </a:r>
          </a:p>
        </p:txBody>
      </p:sp>
      <p:pic>
        <p:nvPicPr>
          <p:cNvPr id="43012" name="Picture 4" descr="gene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772400" cy="235585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5">
            <p14:nvContentPartPr>
              <p14:cNvPr id="3" name="Ink 2"/>
              <p14:cNvContentPartPr/>
              <p14:nvPr>
                <p:custDataLst>
                  <p:tags r:id="rId6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114743" y="954606"/>
              <a:ext cx="256618" cy="774483"/>
            </p14:xfrm>
          </p:contentPart>
        </mc:Choice>
        <mc:Fallback>
          <p:pic>
            <p:nvPicPr>
              <p:cNvPr id="3" name="Ink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45" y="945605"/>
                <a:ext cx="274614" cy="792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72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81"/>
    </mc:Choice>
    <mc:Fallback xmlns="">
      <p:transition spd="slow" advTm="6378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Value Iteration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7638"/>
            <a:ext cx="8229600" cy="124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Information propagates outward from terminal states and eventually all states have correct value estimates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457200" y="2103438"/>
            <a:ext cx="3784600" cy="2933700"/>
            <a:chOff x="3232" y="912"/>
            <a:chExt cx="2384" cy="1848"/>
          </a:xfrm>
        </p:grpSpPr>
        <p:pic>
          <p:nvPicPr>
            <p:cNvPr id="26654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5" name="Rectangle 6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99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33226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33663" y="2487613"/>
            <a:ext cx="6334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8" name="Group 16"/>
          <p:cNvGrpSpPr>
            <a:grpSpLocks/>
          </p:cNvGrpSpPr>
          <p:nvPr/>
        </p:nvGrpSpPr>
        <p:grpSpPr bwMode="auto">
          <a:xfrm>
            <a:off x="4572000" y="2103438"/>
            <a:ext cx="3784600" cy="2933700"/>
            <a:chOff x="3232" y="912"/>
            <a:chExt cx="2384" cy="1848"/>
          </a:xfrm>
        </p:grpSpPr>
        <p:pic>
          <p:nvPicPr>
            <p:cNvPr id="26652" name="Picture 1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Rectangle 18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3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48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50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247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19788" y="2486025"/>
            <a:ext cx="6334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45288" y="3324225"/>
            <a:ext cx="6334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51638" y="2490788"/>
            <a:ext cx="6334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Text Box 29"/>
          <p:cNvSpPr txBox="1">
            <a:spLocks noChangeArrowheads="1"/>
          </p:cNvSpPr>
          <p:nvPr/>
        </p:nvSpPr>
        <p:spPr bwMode="auto">
          <a:xfrm>
            <a:off x="22860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</a:t>
            </a:r>
            <a:r>
              <a:rPr lang="en-US" sz="2400" baseline="-25000"/>
              <a:t>2</a:t>
            </a:r>
          </a:p>
        </p:txBody>
      </p:sp>
      <p:sp>
        <p:nvSpPr>
          <p:cNvPr id="26650" name="Text Box 30"/>
          <p:cNvSpPr txBox="1">
            <a:spLocks noChangeArrowheads="1"/>
          </p:cNvSpPr>
          <p:nvPr/>
        </p:nvSpPr>
        <p:spPr bwMode="auto">
          <a:xfrm>
            <a:off x="64008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</a:t>
            </a:r>
            <a:r>
              <a:rPr lang="en-US" sz="2400" baseline="-25000"/>
              <a:t>3</a:t>
            </a:r>
          </a:p>
        </p:txBody>
      </p:sp>
      <p:sp>
        <p:nvSpPr>
          <p:cNvPr id="26651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8963F-1FFB-41C1-B1AA-9DDBCCA23384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59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Discounted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Rewards in the future are worth less than an immediate reward</a:t>
            </a:r>
          </a:p>
          <a:p>
            <a:pPr lvl="1"/>
            <a:r>
              <a:rPr lang="en-US" dirty="0"/>
              <a:t>Because of uncertainty: who knows if/when you’re going to get to that reward state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5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Discounted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6482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Discount factor </a:t>
            </a:r>
            <a:r>
              <a:rPr lang="en-US" sz="2400" dirty="0" err="1">
                <a:latin typeface="+mj-lt"/>
              </a:rPr>
              <a:t>ϒ</a:t>
            </a:r>
            <a:r>
              <a:rPr lang="en-US" sz="2400" dirty="0">
                <a:latin typeface="+mj-lt"/>
              </a:rPr>
              <a:t> (often .9-1.0)</a:t>
            </a:r>
          </a:p>
          <a:p>
            <a:r>
              <a:rPr lang="en-US" sz="2400" dirty="0">
                <a:latin typeface="+mj-lt"/>
              </a:rPr>
              <a:t>Assume a reward  years in the future is only worth of the value of immediate reward</a:t>
            </a:r>
          </a:p>
          <a:p>
            <a:r>
              <a:rPr lang="en-US" sz="2400" dirty="0">
                <a:latin typeface="+mj-lt"/>
              </a:rPr>
              <a:t>For each state, calculate a utility value equal to the Sum of Future Discounted Rewards</a:t>
            </a:r>
          </a:p>
        </p:txBody>
      </p:sp>
    </p:spTree>
    <p:extLst>
      <p:ext uri="{BB962C8B-B14F-4D97-AF65-F5344CB8AC3E}">
        <p14:creationId xmlns:p14="http://schemas.microsoft.com/office/powerpoint/2010/main" val="302917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Reinforcement learning:</a:t>
            </a:r>
          </a:p>
          <a:p>
            <a:pPr lvl="1"/>
            <a:r>
              <a:rPr lang="en-US" sz="2400" dirty="0"/>
              <a:t>Still assume an MDP:</a:t>
            </a:r>
          </a:p>
          <a:p>
            <a:pPr lvl="2"/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</a:rPr>
              <a:t>S</a:t>
            </a:r>
          </a:p>
          <a:p>
            <a:pPr lvl="2"/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set of actions (per state) A</a:t>
            </a:r>
          </a:p>
          <a:p>
            <a:pPr lvl="2"/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model T(</a:t>
            </a:r>
            <a:r>
              <a:rPr lang="en-US" sz="2000" dirty="0" err="1">
                <a:solidFill>
                  <a:srgbClr val="CC0000"/>
                </a:solidFill>
              </a:rPr>
              <a:t>s,a,s</a:t>
            </a:r>
            <a:r>
              <a:rPr lang="en-US" sz="2000" dirty="0">
                <a:solidFill>
                  <a:srgbClr val="CC0000"/>
                </a:solidFill>
              </a:rPr>
              <a:t>’)</a:t>
            </a:r>
            <a:endParaRPr lang="en-US" sz="2000" dirty="0"/>
          </a:p>
          <a:p>
            <a:pPr lvl="2"/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reward function R(</a:t>
            </a:r>
            <a:r>
              <a:rPr lang="en-US" sz="2000" dirty="0" err="1">
                <a:solidFill>
                  <a:srgbClr val="CC0000"/>
                </a:solidFill>
              </a:rPr>
              <a:t>s,a,s</a:t>
            </a:r>
            <a:r>
              <a:rPr lang="en-US" sz="2000" dirty="0">
                <a:solidFill>
                  <a:srgbClr val="CC0000"/>
                </a:solidFill>
              </a:rPr>
              <a:t>’)</a:t>
            </a:r>
          </a:p>
          <a:p>
            <a:pPr lvl="2"/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discount factor </a:t>
            </a:r>
            <a:r>
              <a:rPr lang="en-US" sz="2000" dirty="0" err="1">
                <a:solidFill>
                  <a:srgbClr val="CC0000"/>
                </a:solidFill>
                <a:latin typeface="Times New Roman"/>
                <a:cs typeface="Times New Roman"/>
              </a:rPr>
              <a:t>γ</a:t>
            </a:r>
            <a:r>
              <a:rPr lang="en-US" sz="20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(could be 1)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400" dirty="0"/>
              <a:t>Still looking for a policy </a:t>
            </a:r>
            <a:r>
              <a:rPr lang="en-US" sz="2400" dirty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New twist: </a:t>
            </a:r>
            <a:r>
              <a:rPr lang="en-US" sz="2400" dirty="0">
                <a:solidFill>
                  <a:srgbClr val="CC0000"/>
                </a:solidFill>
                <a:sym typeface="Symbol" pitchFamily="18" charset="2"/>
              </a:rPr>
              <a:t>don’t know T or R</a:t>
            </a:r>
          </a:p>
          <a:p>
            <a:pPr lvl="2"/>
            <a:r>
              <a:rPr lang="en-US" sz="2000" dirty="0">
                <a:sym typeface="Symbol" pitchFamily="18" charset="2"/>
              </a:rPr>
              <a:t>i.e. don’t know which states are good or what the actions do</a:t>
            </a:r>
          </a:p>
          <a:p>
            <a:pPr lvl="2"/>
            <a:r>
              <a:rPr lang="en-US" sz="2000" dirty="0">
                <a:sym typeface="Symbol" pitchFamily="18" charset="2"/>
              </a:rPr>
              <a:t>Must actually try actions and states out to learn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0CC87F-0A2D-4D75-9572-3CAEC3EDBD0E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5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Learning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224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Simplified task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You don’t know the transitions T(s,a,s’)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You don’t know the rewards R(s,a,s’)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You are given a policy </a:t>
            </a:r>
            <a:r>
              <a:rPr lang="en-US" sz="2000">
                <a:sym typeface="Symbol" pitchFamily="18" charset="2"/>
              </a:rPr>
              <a:t>(s)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CC0000"/>
                </a:solidFill>
              </a:rPr>
              <a:t>Goal: learn the state values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… what policy evaluation did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Learner “along for the ride”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choice about what actions to take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Just execute the policy and learn from experience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We’ll get to the active case soon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This is NOT offline planning!  You actually take actions in the world and see what happens…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58913"/>
            <a:ext cx="216376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3E0AF-B7CC-4C66-9CEE-7AE5478E16D2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1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Model-Based Learning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Idea: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Learn the model empirically through experience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Solve for values as if the learned model were correct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Simple empirical model learning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Count outcomes for each s,a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Normalize to give estimate of </a:t>
            </a:r>
            <a:r>
              <a:rPr lang="en-US" sz="2200" b="1"/>
              <a:t>T(s,a,s’)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Discover </a:t>
            </a:r>
            <a:r>
              <a:rPr lang="en-US" sz="2200" b="1"/>
              <a:t>R(s,a,s’) </a:t>
            </a:r>
            <a:r>
              <a:rPr lang="en-US" sz="2200"/>
              <a:t>when we experience (s,a,s’)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400"/>
              <a:t>Solving the MDP with the learned model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Iterative policy evaluation, for example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1F7F22-E44A-471F-A1B4-4BDC32255149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pic>
        <p:nvPicPr>
          <p:cNvPr id="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5983288"/>
            <a:ext cx="7356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10400" y="3810000"/>
            <a:ext cx="1839913" cy="2028825"/>
            <a:chOff x="7010400" y="3810000"/>
            <a:chExt cx="1839913" cy="2028825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8112125" y="39481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24" name="Line 11"/>
            <p:cNvSpPr>
              <a:spLocks noChangeShapeType="1"/>
            </p:cNvSpPr>
            <p:nvPr/>
          </p:nvSpPr>
          <p:spPr bwMode="auto">
            <a:xfrm flipH="1">
              <a:off x="7867650" y="41529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Oval 13"/>
            <p:cNvSpPr>
              <a:spLocks noChangeArrowheads="1"/>
            </p:cNvSpPr>
            <p:nvPr/>
          </p:nvSpPr>
          <p:spPr bwMode="auto">
            <a:xfrm>
              <a:off x="7785100" y="4725988"/>
              <a:ext cx="204788" cy="204787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7048500" y="4930775"/>
              <a:ext cx="1677988" cy="612775"/>
              <a:chOff x="1536" y="2400"/>
              <a:chExt cx="1584" cy="624"/>
            </a:xfrm>
          </p:grpSpPr>
          <p:sp>
            <p:nvSpPr>
              <p:cNvPr id="9233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7" name="Text Box 19"/>
            <p:cNvSpPr txBox="1">
              <a:spLocks noChangeArrowheads="1"/>
            </p:cNvSpPr>
            <p:nvPr/>
          </p:nvSpPr>
          <p:spPr bwMode="auto">
            <a:xfrm>
              <a:off x="8039100" y="4252913"/>
              <a:ext cx="762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  <a:sym typeface="Symbol" pitchFamily="18" charset="2"/>
                </a:rPr>
                <a:t>(s)</a:t>
              </a:r>
              <a:endParaRPr lang="en-US"/>
            </a:p>
          </p:txBody>
        </p:sp>
        <p:sp>
          <p:nvSpPr>
            <p:cNvPr id="9228" name="Text Box 20"/>
            <p:cNvSpPr txBox="1">
              <a:spLocks noChangeArrowheads="1"/>
            </p:cNvSpPr>
            <p:nvPr/>
          </p:nvSpPr>
          <p:spPr bwMode="auto">
            <a:xfrm>
              <a:off x="8343900" y="3810000"/>
              <a:ext cx="2047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9229" name="Text Box 21"/>
            <p:cNvSpPr txBox="1">
              <a:spLocks noChangeArrowheads="1"/>
            </p:cNvSpPr>
            <p:nvPr/>
          </p:nvSpPr>
          <p:spPr bwMode="auto">
            <a:xfrm>
              <a:off x="7962900" y="4633913"/>
              <a:ext cx="8874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s, </a:t>
              </a:r>
              <a:r>
                <a:rPr lang="en-US">
                  <a:solidFill>
                    <a:schemeClr val="accent2"/>
                  </a:solidFill>
                  <a:sym typeface="Symbol" pitchFamily="18" charset="2"/>
                </a:rPr>
                <a:t>(s)</a:t>
              </a:r>
            </a:p>
          </p:txBody>
        </p:sp>
        <p:sp>
          <p:nvSpPr>
            <p:cNvPr id="9230" name="Text Box 22"/>
            <p:cNvSpPr txBox="1">
              <a:spLocks noChangeArrowheads="1"/>
            </p:cNvSpPr>
            <p:nvPr/>
          </p:nvSpPr>
          <p:spPr bwMode="auto">
            <a:xfrm>
              <a:off x="7010400" y="5087938"/>
              <a:ext cx="1257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</a:t>
              </a:r>
              <a:r>
                <a:rPr lang="en-US">
                  <a:sym typeface="Symbol" pitchFamily="18" charset="2"/>
                </a:rPr>
                <a:t> (s)</a:t>
              </a:r>
              <a:r>
                <a:rPr lang="en-US"/>
                <a:t>,s’</a:t>
              </a:r>
            </a:p>
          </p:txBody>
        </p:sp>
        <p:sp>
          <p:nvSpPr>
            <p:cNvPr id="9231" name="AutoShape 23"/>
            <p:cNvSpPr>
              <a:spLocks noChangeArrowheads="1"/>
            </p:cNvSpPr>
            <p:nvPr/>
          </p:nvSpPr>
          <p:spPr bwMode="auto">
            <a:xfrm>
              <a:off x="8031163" y="55530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9232" name="Text Box 24"/>
            <p:cNvSpPr txBox="1">
              <a:spLocks noChangeArrowheads="1"/>
            </p:cNvSpPr>
            <p:nvPr/>
          </p:nvSpPr>
          <p:spPr bwMode="auto">
            <a:xfrm>
              <a:off x="8275638" y="5472113"/>
              <a:ext cx="3730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82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Sample-Based Policy Evaluation?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0638"/>
            <a:ext cx="62484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Who needs T and R?  Approximate the expectation with samples (drawn from T!)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F16C7-B5BC-4A07-8889-653AB4E9FD7A}" type="slidenum">
              <a:rPr lang="en-US" smtClean="0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7464425" y="2546350"/>
            <a:ext cx="246063" cy="1968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 flipH="1">
            <a:off x="7219950" y="2751138"/>
            <a:ext cx="368300" cy="573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Oval 13"/>
          <p:cNvSpPr>
            <a:spLocks noChangeArrowheads="1"/>
          </p:cNvSpPr>
          <p:nvPr/>
        </p:nvSpPr>
        <p:spPr bwMode="auto">
          <a:xfrm>
            <a:off x="7137400" y="3324225"/>
            <a:ext cx="204788" cy="204788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 flipH="1">
            <a:off x="6915150" y="3529013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7391400" y="285115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sym typeface="Symbol" pitchFamily="18" charset="2"/>
              </a:rPr>
              <a:t>(s)</a:t>
            </a:r>
            <a:endParaRPr lang="en-US"/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7696200" y="2408238"/>
            <a:ext cx="204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</a:p>
        </p:txBody>
      </p:sp>
      <p:sp>
        <p:nvSpPr>
          <p:cNvPr id="12299" name="Text Box 21"/>
          <p:cNvSpPr txBox="1">
            <a:spLocks noChangeArrowheads="1"/>
          </p:cNvSpPr>
          <p:nvPr/>
        </p:nvSpPr>
        <p:spPr bwMode="auto">
          <a:xfrm>
            <a:off x="7315200" y="3232150"/>
            <a:ext cx="88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s,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(s)</a:t>
            </a:r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813" y="5684838"/>
            <a:ext cx="33940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223125" y="3529013"/>
            <a:ext cx="854075" cy="911225"/>
            <a:chOff x="7223125" y="3529013"/>
            <a:chExt cx="854075" cy="911225"/>
          </a:xfrm>
        </p:grpSpPr>
        <p:sp>
          <p:nvSpPr>
            <p:cNvPr id="12325" name="Line 18"/>
            <p:cNvSpPr>
              <a:spLocks noChangeShapeType="1"/>
            </p:cNvSpPr>
            <p:nvPr/>
          </p:nvSpPr>
          <p:spPr bwMode="auto">
            <a:xfrm>
              <a:off x="7223125" y="3529013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AutoShape 23"/>
            <p:cNvSpPr>
              <a:spLocks noChangeArrowheads="1"/>
            </p:cNvSpPr>
            <p:nvPr/>
          </p:nvSpPr>
          <p:spPr bwMode="auto">
            <a:xfrm>
              <a:off x="7383463" y="4151313"/>
              <a:ext cx="244475" cy="195262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2327" name="Text Box 24"/>
            <p:cNvSpPr txBox="1">
              <a:spLocks noChangeArrowheads="1"/>
            </p:cNvSpPr>
            <p:nvPr/>
          </p:nvSpPr>
          <p:spPr bwMode="auto">
            <a:xfrm>
              <a:off x="7551738" y="4070350"/>
              <a:ext cx="5254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  <a:r>
                <a:rPr lang="en-US" baseline="-25000">
                  <a:solidFill>
                    <a:srgbClr val="CC0000"/>
                  </a:solidFill>
                </a:rPr>
                <a:t>1</a:t>
              </a:r>
              <a:r>
                <a:rPr lang="en-US">
                  <a:solidFill>
                    <a:srgbClr val="CC0000"/>
                  </a:solidFill>
                </a:rPr>
                <a:t>’</a:t>
              </a:r>
            </a:p>
          </p:txBody>
        </p:sp>
      </p:grpSp>
      <p:pic>
        <p:nvPicPr>
          <p:cNvPr id="28688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6313" y="3586163"/>
            <a:ext cx="51196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3613" y="4140200"/>
            <a:ext cx="5118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3775" y="4881563"/>
            <a:ext cx="50879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22375" y="4668838"/>
            <a:ext cx="3302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725" y="1639888"/>
            <a:ext cx="7356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Line 17"/>
          <p:cNvSpPr>
            <a:spLocks noChangeShapeType="1"/>
          </p:cNvSpPr>
          <p:nvPr/>
        </p:nvSpPr>
        <p:spPr bwMode="auto">
          <a:xfrm flipH="1">
            <a:off x="6172200" y="3362325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H="1">
            <a:off x="6777038" y="3551238"/>
            <a:ext cx="461962" cy="615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6640513" y="4176713"/>
            <a:ext cx="244475" cy="195262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08788" y="4095750"/>
            <a:ext cx="52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  <a:r>
              <a:rPr lang="en-US" baseline="-25000">
                <a:solidFill>
                  <a:srgbClr val="CC0000"/>
                </a:solidFill>
              </a:rPr>
              <a:t>2</a:t>
            </a:r>
            <a:r>
              <a:rPr lang="en-US">
                <a:solidFill>
                  <a:srgbClr val="CC0000"/>
                </a:solidFill>
              </a:rPr>
              <a:t>’</a:t>
            </a:r>
          </a:p>
        </p:txBody>
      </p:sp>
      <p:sp>
        <p:nvSpPr>
          <p:cNvPr id="12311" name="Line 17"/>
          <p:cNvSpPr>
            <a:spLocks noChangeShapeType="1"/>
          </p:cNvSpPr>
          <p:nvPr/>
        </p:nvSpPr>
        <p:spPr bwMode="auto">
          <a:xfrm flipH="1">
            <a:off x="7677150" y="3551238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7239000" y="3551238"/>
            <a:ext cx="1042988" cy="61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45463" y="4173538"/>
            <a:ext cx="244475" cy="195262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8313738" y="4092575"/>
            <a:ext cx="52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  <a:r>
              <a:rPr lang="en-US" baseline="-25000">
                <a:solidFill>
                  <a:srgbClr val="CC0000"/>
                </a:solidFill>
              </a:rPr>
              <a:t>3</a:t>
            </a:r>
            <a:r>
              <a:rPr lang="en-US">
                <a:solidFill>
                  <a:srgbClr val="CC0000"/>
                </a:solidFill>
              </a:rPr>
              <a:t>’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361113" y="3581400"/>
            <a:ext cx="1716087" cy="908050"/>
            <a:chOff x="6172200" y="2978150"/>
            <a:chExt cx="1716088" cy="908050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6210300" y="2978150"/>
              <a:ext cx="1677988" cy="612775"/>
              <a:chOff x="1536" y="2400"/>
              <a:chExt cx="1584" cy="624"/>
            </a:xfrm>
          </p:grpSpPr>
          <p:sp>
            <p:nvSpPr>
              <p:cNvPr id="12321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8" name="Text Box 22"/>
            <p:cNvSpPr txBox="1">
              <a:spLocks noChangeArrowheads="1"/>
            </p:cNvSpPr>
            <p:nvPr/>
          </p:nvSpPr>
          <p:spPr bwMode="auto">
            <a:xfrm>
              <a:off x="6172200" y="3135313"/>
              <a:ext cx="1257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</a:t>
              </a:r>
              <a:r>
                <a:rPr lang="en-US">
                  <a:sym typeface="Symbol" pitchFamily="18" charset="2"/>
                </a:rPr>
                <a:t> (s)</a:t>
              </a:r>
              <a:r>
                <a:rPr lang="en-US"/>
                <a:t>,s’</a:t>
              </a:r>
            </a:p>
          </p:txBody>
        </p:sp>
        <p:sp>
          <p:nvSpPr>
            <p:cNvPr id="12319" name="AutoShape 23"/>
            <p:cNvSpPr>
              <a:spLocks noChangeArrowheads="1"/>
            </p:cNvSpPr>
            <p:nvPr/>
          </p:nvSpPr>
          <p:spPr bwMode="auto">
            <a:xfrm>
              <a:off x="7192963" y="3600450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2320" name="Text Box 24"/>
            <p:cNvSpPr txBox="1">
              <a:spLocks noChangeArrowheads="1"/>
            </p:cNvSpPr>
            <p:nvPr/>
          </p:nvSpPr>
          <p:spPr bwMode="auto">
            <a:xfrm>
              <a:off x="7437438" y="3519488"/>
              <a:ext cx="3730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67400" y="5705475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Almost!  But we only actually make progress when we move to i+1.</a:t>
            </a:r>
          </a:p>
        </p:txBody>
      </p:sp>
    </p:spTree>
    <p:extLst>
      <p:ext uri="{BB962C8B-B14F-4D97-AF65-F5344CB8AC3E}">
        <p14:creationId xmlns:p14="http://schemas.microsoft.com/office/powerpoint/2010/main" val="144273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6" grpId="0" animBg="1"/>
      <p:bldP spid="47" grpId="0" animBg="1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Temporal-Difference Learning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2819400"/>
          </a:xfrm>
        </p:spPr>
        <p:txBody>
          <a:bodyPr/>
          <a:lstStyle/>
          <a:p>
            <a:r>
              <a:rPr lang="en-US" sz="2000"/>
              <a:t>Big idea: learn from every experience!</a:t>
            </a:r>
          </a:p>
          <a:p>
            <a:pPr lvl="1"/>
            <a:r>
              <a:rPr lang="en-US" sz="1800"/>
              <a:t>Update V(s) each time we experience (s,a,s’,r)</a:t>
            </a:r>
          </a:p>
          <a:p>
            <a:pPr lvl="1"/>
            <a:r>
              <a:rPr lang="en-US" sz="1800"/>
              <a:t>Likely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1800"/>
          </a:p>
          <a:p>
            <a:r>
              <a:rPr lang="en-US" sz="2000"/>
              <a:t>Temporal difference learning</a:t>
            </a:r>
          </a:p>
          <a:p>
            <a:pPr lvl="1"/>
            <a:r>
              <a:rPr lang="en-US" sz="1800"/>
              <a:t>Policy still fixed!</a:t>
            </a:r>
          </a:p>
          <a:p>
            <a:pPr lvl="1"/>
            <a:r>
              <a:rPr lang="en-US" sz="1800"/>
              <a:t>Move values toward value of whatever successor occurs: running average!</a:t>
            </a:r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</p:txBody>
      </p:sp>
      <p:pic>
        <p:nvPicPr>
          <p:cNvPr id="13316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470400"/>
            <a:ext cx="4789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257800"/>
            <a:ext cx="5181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83CC5-FB9F-4675-9331-98B0F563E8C5}" type="slidenum">
              <a:rPr lang="en-US" smtClean="0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464425" y="1966913"/>
            <a:ext cx="246063" cy="1968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 flipH="1">
            <a:off x="7219950" y="2171700"/>
            <a:ext cx="368300" cy="573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Oval 13"/>
          <p:cNvSpPr>
            <a:spLocks noChangeArrowheads="1"/>
          </p:cNvSpPr>
          <p:nvPr/>
        </p:nvSpPr>
        <p:spPr bwMode="auto">
          <a:xfrm>
            <a:off x="7137400" y="2744788"/>
            <a:ext cx="204788" cy="204787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 flipH="1">
            <a:off x="6915150" y="2949575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>
            <a:off x="7223125" y="2949575"/>
            <a:ext cx="296863" cy="61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7391400" y="22717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sym typeface="Symbol" pitchFamily="18" charset="2"/>
              </a:rPr>
              <a:t>(s)</a:t>
            </a:r>
            <a:endParaRPr lang="en-US"/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7696200" y="1828800"/>
            <a:ext cx="20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7315200" y="2652713"/>
            <a:ext cx="887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s,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(s)</a:t>
            </a:r>
          </a:p>
        </p:txBody>
      </p:sp>
      <p:sp>
        <p:nvSpPr>
          <p:cNvPr id="13327" name="AutoShape 23"/>
          <p:cNvSpPr>
            <a:spLocks noChangeArrowheads="1"/>
          </p:cNvSpPr>
          <p:nvPr/>
        </p:nvSpPr>
        <p:spPr bwMode="auto">
          <a:xfrm>
            <a:off x="7383463" y="3571875"/>
            <a:ext cx="244475" cy="195263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13328" name="Text Box 24"/>
          <p:cNvSpPr txBox="1">
            <a:spLocks noChangeArrowheads="1"/>
          </p:cNvSpPr>
          <p:nvPr/>
        </p:nvSpPr>
        <p:spPr bwMode="auto">
          <a:xfrm>
            <a:off x="7467600" y="3490913"/>
            <a:ext cx="52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s’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7677150" y="2971800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6024563"/>
            <a:ext cx="53308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1" name="TextBox 19"/>
          <p:cNvSpPr txBox="1">
            <a:spLocks noChangeArrowheads="1"/>
          </p:cNvSpPr>
          <p:nvPr/>
        </p:nvSpPr>
        <p:spPr bwMode="auto">
          <a:xfrm>
            <a:off x="685800" y="4506913"/>
            <a:ext cx="186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685800" y="518160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685800" y="5943600"/>
            <a:ext cx="169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Same update:</a:t>
            </a:r>
          </a:p>
        </p:txBody>
      </p:sp>
    </p:spTree>
    <p:extLst>
      <p:ext uri="{BB962C8B-B14F-4D97-AF65-F5344CB8AC3E}">
        <p14:creationId xmlns:p14="http://schemas.microsoft.com/office/powerpoint/2010/main" val="254390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/>
      <p:bldP spid="153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Moving Average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/>
              <a:t>Exponential moving average </a:t>
            </a:r>
          </a:p>
          <a:p>
            <a:pPr lvl="1"/>
            <a:r>
              <a:rPr lang="en-US" sz="2000"/>
              <a:t>Makes recent samples more important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Forgets about the past (distant past values were wrong anyway)</a:t>
            </a:r>
          </a:p>
          <a:p>
            <a:pPr lvl="1"/>
            <a:r>
              <a:rPr lang="en-US" sz="2000"/>
              <a:t>Easy to compute from the running average 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endParaRPr lang="en-US" sz="2400"/>
          </a:p>
          <a:p>
            <a:r>
              <a:rPr lang="en-US" sz="2400"/>
              <a:t>Decreasing learning rate can give converging averages</a:t>
            </a:r>
          </a:p>
          <a:p>
            <a:endParaRPr lang="en-US" sz="240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8D987-9AA1-4F06-8345-E51F7708CD53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pic>
        <p:nvPicPr>
          <p:cNvPr id="16389" name="Picture 2" descr="\\.host\Shared Folders\Shared with PC\exp_moving_a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2667000"/>
            <a:ext cx="7229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\\.host\Shared Folders\Shared with PC\exp_moving_avg_upd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800600"/>
            <a:ext cx="417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83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Problems with TD Value Learning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800600"/>
          </a:xfrm>
        </p:spPr>
        <p:txBody>
          <a:bodyPr/>
          <a:lstStyle/>
          <a:p>
            <a:r>
              <a:rPr lang="en-US" sz="2400" dirty="0"/>
              <a:t>TD value leaning is a way to do policy evaluation</a:t>
            </a:r>
          </a:p>
          <a:p>
            <a:r>
              <a:rPr lang="en-US" sz="2400" dirty="0"/>
              <a:t>However, if we want to turn values into a (new) policy, we’re sunk: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Idea: learn Q-values directly</a:t>
            </a:r>
          </a:p>
        </p:txBody>
      </p:sp>
      <p:pic>
        <p:nvPicPr>
          <p:cNvPr id="163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733800"/>
            <a:ext cx="34067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750" y="4483100"/>
            <a:ext cx="55562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77000" y="1752600"/>
            <a:ext cx="2209800" cy="2028825"/>
            <a:chOff x="2400" y="1401"/>
            <a:chExt cx="1392" cy="1278"/>
          </a:xfrm>
        </p:grpSpPr>
        <p:sp>
          <p:nvSpPr>
            <p:cNvPr id="16392" name="AutoShape 7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6406" name="Line 9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11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12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4" name="Oval 13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402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6" name="Text Box 19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6397" name="Text Box 20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16398" name="Text Box 21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s, a</a:t>
              </a:r>
            </a:p>
          </p:txBody>
        </p:sp>
        <p:sp>
          <p:nvSpPr>
            <p:cNvPr id="16399" name="Text Box 22"/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s,a,s’</a:t>
              </a:r>
            </a:p>
          </p:txBody>
        </p:sp>
        <p:sp>
          <p:nvSpPr>
            <p:cNvPr id="16400" name="AutoShape 23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6401" name="Text Box 24"/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sp>
        <p:nvSpPr>
          <p:cNvPr id="16391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7EA2B1-C943-4925-82E5-4FC85CD9F0A6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0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533400"/>
            <a:ext cx="8349175" cy="5592763"/>
          </a:xfrm>
        </p:spPr>
        <p:txBody>
          <a:bodyPr>
            <a:normAutofit/>
          </a:bodyPr>
          <a:lstStyle/>
          <a:p>
            <a:r>
              <a:rPr lang="en-US" dirty="0"/>
              <a:t>Fitness function</a:t>
            </a:r>
          </a:p>
          <a:p>
            <a:r>
              <a:rPr lang="en-US" dirty="0"/>
              <a:t>Population, lots of parameters</a:t>
            </a:r>
          </a:p>
          <a:p>
            <a:r>
              <a:rPr lang="en-US" dirty="0"/>
              <a:t>Types of problems can solve</a:t>
            </a:r>
          </a:p>
          <a:p>
            <a:pPr lvl="1"/>
            <a:r>
              <a:rPr lang="en-US" dirty="0">
                <a:hlinkClick r:id="rId2"/>
              </a:rPr>
              <a:t>http://nn.cs.utexas.edu/pages/research/rocket/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nerogame.org</a:t>
            </a:r>
            <a:r>
              <a:rPr lang="en-US" dirty="0">
                <a:hlinkClick r:id="rId3"/>
              </a:rPr>
              <a:t>/</a:t>
            </a:r>
            <a:endParaRPr lang="en-US" dirty="0"/>
          </a:p>
          <a:p>
            <a:r>
              <a:rPr lang="en-US" dirty="0"/>
              <a:t>Co-evolution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http://www.cs.utexas.edu/users/nn/pages/research/neatdemo.html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http://www.cs.utexas.edu/users/nn/pages/research/robotmovies/clip7.gif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03"/>
    </mc:Choice>
    <mc:Fallback xmlns="">
      <p:transition spd="slow" advTm="2620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Learning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224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Full reinforcement learning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You don’t know the transitions T(s,a,s’)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You don’t know the rewards R(s,a,s’)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You can choose any actions you like</a:t>
            </a:r>
            <a:endParaRPr lang="en-US" sz="200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CC0000"/>
                </a:solidFill>
              </a:rPr>
              <a:t>Goal: learn the optimal policy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… what value iteration did!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Learner makes choices!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Fundamental tradeoff: exploration vs. exploitation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This is NOT offline planning!  You actually take actions in the world and find out what happens…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58913"/>
            <a:ext cx="216376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1B738F-4C25-4F31-B7A6-347CC922CAD5}" type="slidenum">
              <a:rPr lang="en-US" smtClean="0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32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Q-Learning: sample-based Q-value iteration</a:t>
            </a:r>
          </a:p>
          <a:p>
            <a:r>
              <a:rPr lang="en-US" sz="2800"/>
              <a:t>Learn Q*(s,a) values</a:t>
            </a:r>
          </a:p>
          <a:p>
            <a:pPr lvl="1"/>
            <a:r>
              <a:rPr lang="en-US" sz="2400"/>
              <a:t>Receive a sample (s,a,s’,r)</a:t>
            </a:r>
          </a:p>
          <a:p>
            <a:pPr lvl="1"/>
            <a:r>
              <a:rPr lang="en-US" sz="2400"/>
              <a:t>Consider your old estimate:</a:t>
            </a:r>
          </a:p>
          <a:p>
            <a:pPr lvl="1"/>
            <a:r>
              <a:rPr lang="en-US" sz="2400"/>
              <a:t>Consider your new sample estimate:</a:t>
            </a:r>
          </a:p>
          <a:p>
            <a:endParaRPr lang="en-US" sz="2800"/>
          </a:p>
          <a:p>
            <a:pPr lvl="1"/>
            <a:endParaRPr lang="en-US" sz="2400"/>
          </a:p>
          <a:p>
            <a:pPr lvl="2"/>
            <a:endParaRPr lang="en-US" sz="2000"/>
          </a:p>
          <a:p>
            <a:pPr lvl="2"/>
            <a:endParaRPr lang="en-US"/>
          </a:p>
          <a:p>
            <a:pPr lvl="1"/>
            <a:r>
              <a:rPr lang="en-US" sz="2400"/>
              <a:t>Incorporate the new estimate into a running average:</a:t>
            </a:r>
          </a:p>
        </p:txBody>
      </p:sp>
      <p:pic>
        <p:nvPicPr>
          <p:cNvPr id="204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895600"/>
            <a:ext cx="8255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044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2250" y="3986213"/>
            <a:ext cx="6535738" cy="657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1044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7075" y="6172200"/>
            <a:ext cx="5692775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1043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819650"/>
            <a:ext cx="45259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AD8694-83CF-421B-922D-160091B51771}" type="slidenum">
              <a:rPr lang="en-US" smtClean="0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5985075"/>
            <a:ext cx="6553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6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LAlgorith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5786425" cy="4347162"/>
          </a:xfrm>
          <a:prstGeom prst="rect">
            <a:avLst/>
          </a:prstGeom>
        </p:spPr>
      </p:pic>
      <p:pic>
        <p:nvPicPr>
          <p:cNvPr id="5" name="Picture 4" descr="StateSp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90600"/>
            <a:ext cx="28765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12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 Properties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r>
              <a:rPr lang="en-US" sz="2400"/>
              <a:t>Amazing result: Q-learning converges to optimal policy</a:t>
            </a:r>
          </a:p>
          <a:p>
            <a:pPr lvl="1"/>
            <a:r>
              <a:rPr lang="en-US" sz="2000"/>
              <a:t>If you explore enough</a:t>
            </a:r>
          </a:p>
          <a:p>
            <a:pPr lvl="1"/>
            <a:r>
              <a:rPr lang="en-US" sz="2000"/>
              <a:t>If you make the learning rate small enough</a:t>
            </a:r>
          </a:p>
          <a:p>
            <a:pPr lvl="1"/>
            <a:r>
              <a:rPr lang="en-US" sz="2000"/>
              <a:t>… but not decrease it too quickly!</a:t>
            </a:r>
          </a:p>
          <a:p>
            <a:pPr lvl="1"/>
            <a:r>
              <a:rPr lang="en-US" sz="2000"/>
              <a:t>Basically doesn’t matter how you select actions (!)</a:t>
            </a:r>
          </a:p>
          <a:p>
            <a:pPr lvl="3"/>
            <a:endParaRPr lang="en-US" sz="1600"/>
          </a:p>
          <a:p>
            <a:r>
              <a:rPr lang="en-US" sz="2400"/>
              <a:t>Neat property: off-policy learning</a:t>
            </a:r>
          </a:p>
          <a:p>
            <a:pPr lvl="1"/>
            <a:r>
              <a:rPr lang="en-US" sz="2000"/>
              <a:t>learn optimal policy without following it (some caveats)</a:t>
            </a:r>
          </a:p>
        </p:txBody>
      </p:sp>
      <p:graphicFrame>
        <p:nvGraphicFramePr>
          <p:cNvPr id="1812484" name="Group 4"/>
          <p:cNvGraphicFramePr>
            <a:graphicFrameLocks noGrp="1"/>
          </p:cNvGraphicFramePr>
          <p:nvPr/>
        </p:nvGraphicFramePr>
        <p:xfrm>
          <a:off x="1828800" y="5029200"/>
          <a:ext cx="1981200" cy="1523999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41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2057400" y="6088063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12535" name="Group 55"/>
          <p:cNvGraphicFramePr>
            <a:graphicFrameLocks noGrp="1"/>
          </p:cNvGraphicFramePr>
          <p:nvPr/>
        </p:nvGraphicFramePr>
        <p:xfrm>
          <a:off x="5257800" y="5021263"/>
          <a:ext cx="1981200" cy="1523999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41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609" name="Freeform 105"/>
          <p:cNvSpPr>
            <a:spLocks/>
          </p:cNvSpPr>
          <p:nvPr/>
        </p:nvSpPr>
        <p:spPr bwMode="auto">
          <a:xfrm>
            <a:off x="5410200" y="5478463"/>
            <a:ext cx="1676400" cy="457200"/>
          </a:xfrm>
          <a:custGeom>
            <a:avLst/>
            <a:gdLst>
              <a:gd name="T0" fmla="*/ 0 w 1056"/>
              <a:gd name="T1" fmla="*/ 2147483647 h 288"/>
              <a:gd name="T2" fmla="*/ 0 w 1056"/>
              <a:gd name="T3" fmla="*/ 0 h 288"/>
              <a:gd name="T4" fmla="*/ 2147483647 w 1056"/>
              <a:gd name="T5" fmla="*/ 0 h 288"/>
              <a:gd name="T6" fmla="*/ 2147483647 w 105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88"/>
              <a:gd name="T14" fmla="*/ 1056 w 105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88">
                <a:moveTo>
                  <a:pt x="0" y="288"/>
                </a:moveTo>
                <a:lnTo>
                  <a:pt x="0" y="0"/>
                </a:lnTo>
                <a:lnTo>
                  <a:pt x="1056" y="0"/>
                </a:lnTo>
                <a:lnTo>
                  <a:pt x="1056" y="28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1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7CB9E-9805-4059-91AE-26119881C9D6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8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Q-learning produces tables of q-values: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71700" y="2362200"/>
          <a:ext cx="4762500" cy="404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3" imgW="4762913" imgH="4046571" progId="">
                  <p:embed/>
                </p:oleObj>
              </mc:Choice>
              <mc:Fallback>
                <p:oleObj name="Photo Editor Photo" r:id="rId3" imgW="4762913" imgH="4046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362200"/>
                        <a:ext cx="4762500" cy="404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F55B75-0BD0-4B76-9962-71A2DF996E52}" type="slidenum">
              <a:rPr lang="en-US" smtClean="0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07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Exploration / Exploitation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/>
              <a:t>Simplest: random actions (</a:t>
            </a:r>
            <a:r>
              <a:rPr lang="en-US">
                <a:sym typeface="Symbol" pitchFamily="18" charset="2"/>
              </a:rPr>
              <a:t> greedy)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/>
              <a:t>With probability </a:t>
            </a:r>
            <a:r>
              <a:rPr lang="en-US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/>
              <a:t>With probability 1-</a:t>
            </a:r>
            <a:r>
              <a:rPr lang="en-US">
                <a:sym typeface="Symbol" pitchFamily="18" charset="2"/>
              </a:rPr>
              <a:t>, act according to current policy</a:t>
            </a:r>
          </a:p>
          <a:p>
            <a:pPr lvl="2">
              <a:lnSpc>
                <a:spcPct val="90000"/>
              </a:lnSpc>
            </a:pPr>
            <a:endParaRPr lang="en-US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You do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>
              <a:sym typeface="Symbol" pitchFamily="18" charset="2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4A76E-BD6B-4832-9BDD-34C3BA2AD942}" type="slidenum">
              <a:rPr lang="en-US" smtClean="0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19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Story So Far: MDPs and RL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103438"/>
            <a:ext cx="5334000" cy="4525962"/>
          </a:xfrm>
        </p:spPr>
        <p:txBody>
          <a:bodyPr/>
          <a:lstStyle/>
          <a:p>
            <a:r>
              <a:rPr lang="en-US" sz="2400" dirty="0"/>
              <a:t>If we know the MDP</a:t>
            </a:r>
          </a:p>
          <a:p>
            <a:pPr lvl="1"/>
            <a:r>
              <a:rPr lang="en-US" sz="2000" dirty="0"/>
              <a:t>Compute V*, Q*, </a:t>
            </a:r>
            <a:r>
              <a:rPr lang="en-US" sz="2000" dirty="0">
                <a:sym typeface="Symbol" pitchFamily="18" charset="2"/>
              </a:rPr>
              <a:t>* exactly</a:t>
            </a:r>
          </a:p>
          <a:p>
            <a:pPr lvl="1"/>
            <a:r>
              <a:rPr lang="en-US" sz="2000" dirty="0">
                <a:sym typeface="Symbol" pitchFamily="18" charset="2"/>
              </a:rPr>
              <a:t>Evaluate a fixed policy </a:t>
            </a:r>
          </a:p>
          <a:p>
            <a:endParaRPr lang="en-US" sz="2400" dirty="0"/>
          </a:p>
          <a:p>
            <a:r>
              <a:rPr lang="en-US" sz="2400" dirty="0"/>
              <a:t>If we don’t know the MDP</a:t>
            </a:r>
          </a:p>
          <a:p>
            <a:pPr lvl="1"/>
            <a:r>
              <a:rPr lang="en-US" sz="2000" dirty="0"/>
              <a:t>We can estimate the MDP then solve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We can estimate V for a fixed policy </a:t>
            </a:r>
            <a:r>
              <a:rPr lang="en-US" sz="2000" dirty="0">
                <a:sym typeface="Symbol" pitchFamily="18" charset="2"/>
              </a:rPr>
              <a:t></a:t>
            </a:r>
            <a:endParaRPr lang="en-US" sz="2000" dirty="0"/>
          </a:p>
          <a:p>
            <a:pPr lvl="1"/>
            <a:r>
              <a:rPr lang="en-US" sz="2000" dirty="0"/>
              <a:t>We can estimate Q*(</a:t>
            </a:r>
            <a:r>
              <a:rPr lang="en-US" sz="2000" dirty="0" err="1"/>
              <a:t>s,a</a:t>
            </a:r>
            <a:r>
              <a:rPr lang="en-US" sz="2000" dirty="0"/>
              <a:t>) for the optimal policy while executing an exploration policy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EE73DD-C45A-4EF0-AC07-A43B8089C599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5000" y="2103438"/>
            <a:ext cx="3124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Model-based DPs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Value and policy Iteration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Policy evaluation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400" kern="0" dirty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Model-based RL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400" kern="0" dirty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Model-free RL: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Value learning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Q-learning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57200" y="1524000"/>
            <a:ext cx="419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Things we know how to do: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5722938" y="1519238"/>
            <a:ext cx="1973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Techniques:</a:t>
            </a:r>
          </a:p>
        </p:txBody>
      </p:sp>
    </p:spTree>
    <p:extLst>
      <p:ext uri="{BB962C8B-B14F-4D97-AF65-F5344CB8AC3E}">
        <p14:creationId xmlns:p14="http://schemas.microsoft.com/office/powerpoint/2010/main" val="321005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Too many states to hold the q-tables in memory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Generalize that experience to new, similar states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is a fundamental idea in machine learning, and we’ll see it over and over again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89EAB-E69B-4F0D-A7DF-8E4F9CAE695A}" type="slidenum">
              <a:rPr lang="en-US" smtClean="0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6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Let’s say we discover through experience that this state is bad: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In naïve q learning, we know nothing about this state or its q states: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 lvl="2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800"/>
              <a:t>Or even this one!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1406525"/>
            <a:ext cx="1676400" cy="1641475"/>
            <a:chOff x="3408" y="912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26649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0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4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943600" y="3235325"/>
            <a:ext cx="1676400" cy="1641475"/>
            <a:chOff x="3456" y="2592"/>
            <a:chExt cx="1584" cy="155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26643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4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40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1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F1AF5-EDC0-46D4-A1A0-F5F0818552DD}" type="slidenum">
              <a:rPr lang="en-US" smtClean="0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5943600" y="5029200"/>
            <a:ext cx="1676400" cy="1641476"/>
            <a:chOff x="3744" y="960"/>
            <a:chExt cx="1584" cy="1551"/>
          </a:xfrm>
        </p:grpSpPr>
        <p:grpSp>
          <p:nvGrpSpPr>
            <p:cNvPr id="28" name="Group 5"/>
            <p:cNvGrpSpPr>
              <a:grpSpLocks/>
            </p:cNvGrpSpPr>
            <p:nvPr/>
          </p:nvGrpSpPr>
          <p:grpSpPr bwMode="auto">
            <a:xfrm>
              <a:off x="3744" y="960"/>
              <a:ext cx="1584" cy="1551"/>
              <a:chOff x="3408" y="912"/>
              <a:chExt cx="1584" cy="1551"/>
            </a:xfrm>
          </p:grpSpPr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3408" y="912"/>
                <a:ext cx="1584" cy="1551"/>
                <a:chOff x="3360" y="1008"/>
                <a:chExt cx="1584" cy="1551"/>
              </a:xfrm>
            </p:grpSpPr>
            <p:pic>
              <p:nvPicPr>
                <p:cNvPr id="36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3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80" y="1872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92" y="2160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4" y="2160"/>
                <a:ext cx="21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4032" y="2208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4320" y="196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320" y="196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996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Solution: describe a state using a vector of features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1 / (dist to dot)</a:t>
            </a:r>
            <a:r>
              <a:rPr lang="en-US" sz="1800" baseline="30000"/>
              <a:t>2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Is Pacman in a tunnel? (0/1)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…… etc.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also describe a q-state (s, a) with features (e.g. action moves closer to food)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1524000"/>
            <a:ext cx="2514600" cy="2462213"/>
            <a:chOff x="3744" y="960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4" y="960"/>
              <a:ext cx="1584" cy="1551"/>
              <a:chOff x="3408" y="912"/>
              <a:chExt cx="1584" cy="155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408" y="912"/>
                <a:ext cx="1584" cy="1551"/>
                <a:chOff x="3360" y="1008"/>
                <a:chExt cx="1584" cy="1551"/>
              </a:xfrm>
            </p:grpSpPr>
            <p:pic>
              <p:nvPicPr>
                <p:cNvPr id="27663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64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7660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80" y="1872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92" y="2160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2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4" y="2160"/>
                <a:ext cx="21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656" name="Rectangle 12"/>
            <p:cNvSpPr>
              <a:spLocks noChangeArrowheads="1"/>
            </p:cNvSpPr>
            <p:nvPr/>
          </p:nvSpPr>
          <p:spPr bwMode="auto">
            <a:xfrm>
              <a:off x="4032" y="2208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13"/>
            <p:cNvSpPr>
              <a:spLocks noChangeArrowheads="1"/>
            </p:cNvSpPr>
            <p:nvPr/>
          </p:nvSpPr>
          <p:spPr bwMode="auto">
            <a:xfrm>
              <a:off x="4320" y="196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4"/>
            <p:cNvSpPr>
              <a:spLocks noChangeArrowheads="1"/>
            </p:cNvSpPr>
            <p:nvPr/>
          </p:nvSpPr>
          <p:spPr bwMode="auto">
            <a:xfrm>
              <a:off x="4320" y="196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Rectangle 15"/>
          <p:cNvSpPr>
            <a:spLocks noChangeArrowheads="1"/>
          </p:cNvSpPr>
          <p:nvPr/>
        </p:nvSpPr>
        <p:spPr bwMode="auto">
          <a:xfrm>
            <a:off x="6096000" y="3352800"/>
            <a:ext cx="228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887D-A151-4DE4-9252-940B65E930F9}" type="slidenum">
              <a:rPr lang="en-US" smtClean="0">
                <a:latin typeface="Arial" charset="0"/>
              </a:rPr>
              <a:pPr/>
              <a:t>39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8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CptS</a:t>
            </a:r>
            <a:r>
              <a:rPr lang="en-US" dirty="0"/>
              <a:t> 580: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68" y="1107404"/>
            <a:ext cx="8543932" cy="5003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Graduate</a:t>
            </a:r>
          </a:p>
          <a:p>
            <a:pPr marL="0" indent="0">
              <a:buNone/>
            </a:pPr>
            <a:r>
              <a:rPr lang="en-US" sz="2800" i="1" dirty="0"/>
              <a:t>  or</a:t>
            </a:r>
          </a:p>
          <a:p>
            <a:pPr marL="0" indent="0">
              <a:buNone/>
            </a:pPr>
            <a:r>
              <a:rPr lang="en-US" sz="2800" dirty="0" err="1"/>
              <a:t>Undergradate</a:t>
            </a:r>
            <a:r>
              <a:rPr lang="en-US" sz="2800" dirty="0"/>
              <a:t> &amp;&amp; (CptS 350 || Matt’s permission)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can an </a:t>
            </a:r>
            <a:r>
              <a:rPr lang="en-US" sz="2800" i="1" dirty="0"/>
              <a:t>agent learn </a:t>
            </a:r>
            <a:r>
              <a:rPr lang="en-US" sz="2800" dirty="0"/>
              <a:t>to </a:t>
            </a:r>
            <a:r>
              <a:rPr lang="en-US" sz="2800" i="1" dirty="0"/>
              <a:t>act </a:t>
            </a:r>
            <a:r>
              <a:rPr lang="en-US" sz="2800" dirty="0"/>
              <a:t>in an </a:t>
            </a:r>
            <a:r>
              <a:rPr lang="en-US" sz="2800" i="1" dirty="0"/>
              <a:t>environment</a:t>
            </a:r>
            <a:r>
              <a:rPr lang="en-US" sz="2800" dirty="0"/>
              <a:t>? </a:t>
            </a:r>
          </a:p>
          <a:p>
            <a:r>
              <a:rPr lang="en-US" sz="2800" dirty="0"/>
              <a:t>No absolute truth</a:t>
            </a:r>
          </a:p>
          <a:p>
            <a:r>
              <a:rPr lang="en-US" sz="2800" dirty="0"/>
              <a:t>Trial and Error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00450"/>
            <a:ext cx="4876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621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Feature Functions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Using a feature representation, we can write a q function (or value function) for any state using a few weights: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Advantage: our experience is summed up in a few powerful numbers</a:t>
            </a:r>
          </a:p>
          <a:p>
            <a:pPr>
              <a:lnSpc>
                <a:spcPct val="90000"/>
              </a:lnSpc>
            </a:pPr>
            <a:r>
              <a:rPr lang="en-US" sz="2800"/>
              <a:t>Disadvantage: states may share features but be very different in value!</a:t>
            </a:r>
          </a:p>
        </p:txBody>
      </p:sp>
      <p:pic>
        <p:nvPicPr>
          <p:cNvPr id="286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75" y="3124200"/>
            <a:ext cx="69294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81484-48F7-44A3-8337-505A88900BCD}" type="slidenum">
              <a:rPr lang="en-US" smtClean="0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6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Approximation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E.g. if something unexpectedly bad happens, disprefer all states with that state’s features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Formal justification: online least squares</a:t>
            </a:r>
          </a:p>
        </p:txBody>
      </p:sp>
      <p:pic>
        <p:nvPicPr>
          <p:cNvPr id="18032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036888"/>
            <a:ext cx="408463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32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2238" y="3646488"/>
            <a:ext cx="38147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37D80A-8BBE-4056-9306-EB877D1FC58B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1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Q-Pacman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4191000"/>
            <a:ext cx="2514600" cy="2462213"/>
            <a:chOff x="3984" y="2640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84" y="2640"/>
              <a:ext cx="1584" cy="1551"/>
              <a:chOff x="3360" y="1008"/>
              <a:chExt cx="1584" cy="1551"/>
            </a:xfrm>
          </p:grpSpPr>
          <p:pic>
            <p:nvPicPr>
              <p:cNvPr id="30755" name="Picture 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6" name="Picture 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49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24" y="38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0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56" y="3744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1" name="Rectangle 10"/>
            <p:cNvSpPr>
              <a:spLocks noChangeArrowheads="1"/>
            </p:cNvSpPr>
            <p:nvPr/>
          </p:nvSpPr>
          <p:spPr bwMode="auto">
            <a:xfrm>
              <a:off x="4128" y="3936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Rectangle 11"/>
            <p:cNvSpPr>
              <a:spLocks noChangeArrowheads="1"/>
            </p:cNvSpPr>
            <p:nvPr/>
          </p:nvSpPr>
          <p:spPr bwMode="auto">
            <a:xfrm>
              <a:off x="4416" y="3936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Rectangle 12"/>
            <p:cNvSpPr>
              <a:spLocks noChangeArrowheads="1"/>
            </p:cNvSpPr>
            <p:nvPr/>
          </p:nvSpPr>
          <p:spPr bwMode="auto">
            <a:xfrm>
              <a:off x="4560" y="364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13"/>
            <p:cNvSpPr>
              <a:spLocks noChangeArrowheads="1"/>
            </p:cNvSpPr>
            <p:nvPr/>
          </p:nvSpPr>
          <p:spPr bwMode="auto">
            <a:xfrm>
              <a:off x="4560" y="364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324600" y="1524000"/>
            <a:ext cx="2514600" cy="2462213"/>
            <a:chOff x="3984" y="960"/>
            <a:chExt cx="1584" cy="1551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984" y="960"/>
              <a:ext cx="1584" cy="1551"/>
              <a:chOff x="3744" y="960"/>
              <a:chExt cx="1584" cy="1551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30746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47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743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44" name="Picture 21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45" name="Picture 2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0739" name="Rectangle 23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Rectangle 2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Rectangle 25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4080" y="2112"/>
              <a:ext cx="14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35263" y="2293938"/>
            <a:ext cx="33686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84475" y="2827338"/>
            <a:ext cx="33115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7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0400" y="3962400"/>
            <a:ext cx="24844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3238" y="1690688"/>
            <a:ext cx="54387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9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16275" y="3505200"/>
            <a:ext cx="1812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24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08338" y="4510088"/>
            <a:ext cx="1898650" cy="214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04325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30400" y="5029200"/>
            <a:ext cx="4010025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04327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858963" y="5562600"/>
            <a:ext cx="4205287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1813" y="6251575"/>
            <a:ext cx="54387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Slide Number Placeholder 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3F089-E4F1-440F-AFFB-3C67FB91A540}" type="slidenum">
              <a:rPr lang="en-US" smtClean="0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0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sym typeface="Symbol" pitchFamily="18" charset="2"/>
              </a:rPr>
              <a:t>Linear regression</a:t>
            </a:r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6999288" y="1227138"/>
            <a:ext cx="1252537" cy="2617787"/>
          </a:xfrm>
          <a:custGeom>
            <a:avLst/>
            <a:gdLst>
              <a:gd name="T0" fmla="*/ 2147483647 w 789"/>
              <a:gd name="T1" fmla="*/ 2147483647 h 1649"/>
              <a:gd name="T2" fmla="*/ 2147483647 w 789"/>
              <a:gd name="T3" fmla="*/ 2147483647 h 1649"/>
              <a:gd name="T4" fmla="*/ 0 w 789"/>
              <a:gd name="T5" fmla="*/ 0 h 1649"/>
              <a:gd name="T6" fmla="*/ 0 w 789"/>
              <a:gd name="T7" fmla="*/ 2147483647 h 1649"/>
              <a:gd name="T8" fmla="*/ 2147483647 w 789"/>
              <a:gd name="T9" fmla="*/ 2147483647 h 16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1649"/>
              <a:gd name="T17" fmla="*/ 789 w 789"/>
              <a:gd name="T18" fmla="*/ 1649 h 16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1649">
                <a:moveTo>
                  <a:pt x="789" y="1649"/>
                </a:moveTo>
                <a:lnTo>
                  <a:pt x="789" y="515"/>
                </a:lnTo>
                <a:lnTo>
                  <a:pt x="0" y="0"/>
                </a:lnTo>
                <a:lnTo>
                  <a:pt x="0" y="1133"/>
                </a:lnTo>
                <a:lnTo>
                  <a:pt x="789" y="16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6999288" y="1227138"/>
            <a:ext cx="1252537" cy="2617787"/>
          </a:xfrm>
          <a:custGeom>
            <a:avLst/>
            <a:gdLst>
              <a:gd name="T0" fmla="*/ 2147483647 w 789"/>
              <a:gd name="T1" fmla="*/ 2147483647 h 1649"/>
              <a:gd name="T2" fmla="*/ 2147483647 w 789"/>
              <a:gd name="T3" fmla="*/ 2147483647 h 1649"/>
              <a:gd name="T4" fmla="*/ 0 w 789"/>
              <a:gd name="T5" fmla="*/ 0 h 1649"/>
              <a:gd name="T6" fmla="*/ 0 w 789"/>
              <a:gd name="T7" fmla="*/ 2147483647 h 1649"/>
              <a:gd name="T8" fmla="*/ 2147483647 w 789"/>
              <a:gd name="T9" fmla="*/ 2147483647 h 16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1649"/>
              <a:gd name="T17" fmla="*/ 789 w 789"/>
              <a:gd name="T18" fmla="*/ 1649 h 16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1649">
                <a:moveTo>
                  <a:pt x="789" y="1649"/>
                </a:moveTo>
                <a:lnTo>
                  <a:pt x="789" y="515"/>
                </a:lnTo>
                <a:lnTo>
                  <a:pt x="0" y="0"/>
                </a:lnTo>
                <a:lnTo>
                  <a:pt x="0" y="1133"/>
                </a:lnTo>
                <a:lnTo>
                  <a:pt x="789" y="1649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5356225" y="3025775"/>
            <a:ext cx="2895600" cy="1455738"/>
          </a:xfrm>
          <a:custGeom>
            <a:avLst/>
            <a:gdLst>
              <a:gd name="T0" fmla="*/ 2147483647 w 1824"/>
              <a:gd name="T1" fmla="*/ 2147483647 h 917"/>
              <a:gd name="T2" fmla="*/ 0 w 1824"/>
              <a:gd name="T3" fmla="*/ 2147483647 h 917"/>
              <a:gd name="T4" fmla="*/ 2147483647 w 1824"/>
              <a:gd name="T5" fmla="*/ 0 h 917"/>
              <a:gd name="T6" fmla="*/ 2147483647 w 1824"/>
              <a:gd name="T7" fmla="*/ 2147483647 h 917"/>
              <a:gd name="T8" fmla="*/ 2147483647 w 1824"/>
              <a:gd name="T9" fmla="*/ 2147483647 h 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917"/>
              <a:gd name="T17" fmla="*/ 1824 w 1824"/>
              <a:gd name="T18" fmla="*/ 917 h 9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917">
                <a:moveTo>
                  <a:pt x="790" y="917"/>
                </a:moveTo>
                <a:lnTo>
                  <a:pt x="0" y="396"/>
                </a:lnTo>
                <a:lnTo>
                  <a:pt x="1035" y="0"/>
                </a:lnTo>
                <a:lnTo>
                  <a:pt x="1824" y="516"/>
                </a:lnTo>
                <a:lnTo>
                  <a:pt x="790" y="9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5356225" y="3025775"/>
            <a:ext cx="2895600" cy="1455738"/>
          </a:xfrm>
          <a:custGeom>
            <a:avLst/>
            <a:gdLst>
              <a:gd name="T0" fmla="*/ 2147483647 w 1824"/>
              <a:gd name="T1" fmla="*/ 2147483647 h 917"/>
              <a:gd name="T2" fmla="*/ 0 w 1824"/>
              <a:gd name="T3" fmla="*/ 2147483647 h 917"/>
              <a:gd name="T4" fmla="*/ 2147483647 w 1824"/>
              <a:gd name="T5" fmla="*/ 0 h 917"/>
              <a:gd name="T6" fmla="*/ 2147483647 w 1824"/>
              <a:gd name="T7" fmla="*/ 2147483647 h 917"/>
              <a:gd name="T8" fmla="*/ 2147483647 w 1824"/>
              <a:gd name="T9" fmla="*/ 2147483647 h 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917"/>
              <a:gd name="T17" fmla="*/ 1824 w 1824"/>
              <a:gd name="T18" fmla="*/ 917 h 9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917">
                <a:moveTo>
                  <a:pt x="790" y="917"/>
                </a:moveTo>
                <a:lnTo>
                  <a:pt x="0" y="396"/>
                </a:lnTo>
                <a:lnTo>
                  <a:pt x="1035" y="0"/>
                </a:lnTo>
                <a:lnTo>
                  <a:pt x="1824" y="516"/>
                </a:lnTo>
                <a:lnTo>
                  <a:pt x="790" y="917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5356225" y="1227138"/>
            <a:ext cx="1643063" cy="2427287"/>
          </a:xfrm>
          <a:custGeom>
            <a:avLst/>
            <a:gdLst>
              <a:gd name="T0" fmla="*/ 0 w 1035"/>
              <a:gd name="T1" fmla="*/ 2147483647 h 1529"/>
              <a:gd name="T2" fmla="*/ 0 w 1035"/>
              <a:gd name="T3" fmla="*/ 2147483647 h 1529"/>
              <a:gd name="T4" fmla="*/ 2147483647 w 1035"/>
              <a:gd name="T5" fmla="*/ 0 h 1529"/>
              <a:gd name="T6" fmla="*/ 2147483647 w 1035"/>
              <a:gd name="T7" fmla="*/ 2147483647 h 1529"/>
              <a:gd name="T8" fmla="*/ 0 w 1035"/>
              <a:gd name="T9" fmla="*/ 2147483647 h 1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"/>
              <a:gd name="T16" fmla="*/ 0 h 1529"/>
              <a:gd name="T17" fmla="*/ 1035 w 1035"/>
              <a:gd name="T18" fmla="*/ 1529 h 1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5" h="1529">
                <a:moveTo>
                  <a:pt x="0" y="1529"/>
                </a:moveTo>
                <a:lnTo>
                  <a:pt x="0" y="396"/>
                </a:lnTo>
                <a:lnTo>
                  <a:pt x="1035" y="0"/>
                </a:lnTo>
                <a:lnTo>
                  <a:pt x="1035" y="1133"/>
                </a:lnTo>
                <a:lnTo>
                  <a:pt x="0" y="15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5356225" y="1227138"/>
            <a:ext cx="1643063" cy="2427287"/>
          </a:xfrm>
          <a:custGeom>
            <a:avLst/>
            <a:gdLst>
              <a:gd name="T0" fmla="*/ 0 w 1035"/>
              <a:gd name="T1" fmla="*/ 2147483647 h 1529"/>
              <a:gd name="T2" fmla="*/ 0 w 1035"/>
              <a:gd name="T3" fmla="*/ 2147483647 h 1529"/>
              <a:gd name="T4" fmla="*/ 2147483647 w 1035"/>
              <a:gd name="T5" fmla="*/ 0 h 1529"/>
              <a:gd name="T6" fmla="*/ 2147483647 w 1035"/>
              <a:gd name="T7" fmla="*/ 2147483647 h 1529"/>
              <a:gd name="T8" fmla="*/ 0 w 1035"/>
              <a:gd name="T9" fmla="*/ 2147483647 h 1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"/>
              <a:gd name="T16" fmla="*/ 0 h 1529"/>
              <a:gd name="T17" fmla="*/ 1035 w 1035"/>
              <a:gd name="T18" fmla="*/ 1529 h 1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5" h="1529">
                <a:moveTo>
                  <a:pt x="0" y="1529"/>
                </a:moveTo>
                <a:lnTo>
                  <a:pt x="0" y="396"/>
                </a:lnTo>
                <a:lnTo>
                  <a:pt x="1035" y="0"/>
                </a:lnTo>
                <a:lnTo>
                  <a:pt x="1035" y="1133"/>
                </a:lnTo>
                <a:lnTo>
                  <a:pt x="0" y="1529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5384800" y="1846263"/>
            <a:ext cx="1254125" cy="2616200"/>
          </a:xfrm>
          <a:custGeom>
            <a:avLst/>
            <a:gdLst>
              <a:gd name="T0" fmla="*/ 2147483647 w 132"/>
              <a:gd name="T1" fmla="*/ 2147483647 h 275"/>
              <a:gd name="T2" fmla="*/ 0 w 132"/>
              <a:gd name="T3" fmla="*/ 2147483647 h 275"/>
              <a:gd name="T4" fmla="*/ 0 w 132"/>
              <a:gd name="T5" fmla="*/ 0 h 275"/>
              <a:gd name="T6" fmla="*/ 0 60000 65536"/>
              <a:gd name="T7" fmla="*/ 0 60000 65536"/>
              <a:gd name="T8" fmla="*/ 0 60000 65536"/>
              <a:gd name="T9" fmla="*/ 0 w 132"/>
              <a:gd name="T10" fmla="*/ 0 h 275"/>
              <a:gd name="T11" fmla="*/ 132 w 132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75">
                <a:moveTo>
                  <a:pt x="132" y="275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Freeform 10"/>
          <p:cNvSpPr>
            <a:spLocks/>
          </p:cNvSpPr>
          <p:nvPr/>
        </p:nvSpPr>
        <p:spPr bwMode="auto">
          <a:xfrm>
            <a:off x="5764213" y="1693863"/>
            <a:ext cx="1263650" cy="2625725"/>
          </a:xfrm>
          <a:custGeom>
            <a:avLst/>
            <a:gdLst>
              <a:gd name="T0" fmla="*/ 2147483647 w 133"/>
              <a:gd name="T1" fmla="*/ 2147483647 h 276"/>
              <a:gd name="T2" fmla="*/ 0 w 133"/>
              <a:gd name="T3" fmla="*/ 2147483647 h 276"/>
              <a:gd name="T4" fmla="*/ 0 w 133"/>
              <a:gd name="T5" fmla="*/ 0 h 276"/>
              <a:gd name="T6" fmla="*/ 0 60000 65536"/>
              <a:gd name="T7" fmla="*/ 0 60000 65536"/>
              <a:gd name="T8" fmla="*/ 0 60000 65536"/>
              <a:gd name="T9" fmla="*/ 0 w 133"/>
              <a:gd name="T10" fmla="*/ 0 h 276"/>
              <a:gd name="T11" fmla="*/ 133 w 133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276">
                <a:moveTo>
                  <a:pt x="133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6154738" y="1541463"/>
            <a:ext cx="1262062" cy="2625725"/>
          </a:xfrm>
          <a:custGeom>
            <a:avLst/>
            <a:gdLst>
              <a:gd name="T0" fmla="*/ 2147483647 w 133"/>
              <a:gd name="T1" fmla="*/ 2147483647 h 276"/>
              <a:gd name="T2" fmla="*/ 0 w 133"/>
              <a:gd name="T3" fmla="*/ 2147483647 h 276"/>
              <a:gd name="T4" fmla="*/ 0 w 133"/>
              <a:gd name="T5" fmla="*/ 0 h 276"/>
              <a:gd name="T6" fmla="*/ 0 60000 65536"/>
              <a:gd name="T7" fmla="*/ 0 60000 65536"/>
              <a:gd name="T8" fmla="*/ 0 60000 65536"/>
              <a:gd name="T9" fmla="*/ 0 w 133"/>
              <a:gd name="T10" fmla="*/ 0 h 276"/>
              <a:gd name="T11" fmla="*/ 133 w 133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276">
                <a:moveTo>
                  <a:pt x="133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6543675" y="1398588"/>
            <a:ext cx="1262063" cy="2616200"/>
          </a:xfrm>
          <a:custGeom>
            <a:avLst/>
            <a:gdLst>
              <a:gd name="T0" fmla="*/ 2147483647 w 133"/>
              <a:gd name="T1" fmla="*/ 2147483647 h 275"/>
              <a:gd name="T2" fmla="*/ 0 w 133"/>
              <a:gd name="T3" fmla="*/ 2147483647 h 275"/>
              <a:gd name="T4" fmla="*/ 0 w 133"/>
              <a:gd name="T5" fmla="*/ 0 h 275"/>
              <a:gd name="T6" fmla="*/ 0 60000 65536"/>
              <a:gd name="T7" fmla="*/ 0 60000 65536"/>
              <a:gd name="T8" fmla="*/ 0 60000 65536"/>
              <a:gd name="T9" fmla="*/ 0 w 133"/>
              <a:gd name="T10" fmla="*/ 0 h 275"/>
              <a:gd name="T11" fmla="*/ 133 w 133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275">
                <a:moveTo>
                  <a:pt x="133" y="275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6932613" y="1246188"/>
            <a:ext cx="1252537" cy="2627312"/>
          </a:xfrm>
          <a:custGeom>
            <a:avLst/>
            <a:gdLst>
              <a:gd name="T0" fmla="*/ 2147483647 w 132"/>
              <a:gd name="T1" fmla="*/ 2147483647 h 276"/>
              <a:gd name="T2" fmla="*/ 0 w 132"/>
              <a:gd name="T3" fmla="*/ 2147483647 h 276"/>
              <a:gd name="T4" fmla="*/ 0 w 132"/>
              <a:gd name="T5" fmla="*/ 0 h 276"/>
              <a:gd name="T6" fmla="*/ 0 60000 65536"/>
              <a:gd name="T7" fmla="*/ 0 60000 65536"/>
              <a:gd name="T8" fmla="*/ 0 60000 65536"/>
              <a:gd name="T9" fmla="*/ 0 w 132"/>
              <a:gd name="T10" fmla="*/ 0 h 276"/>
              <a:gd name="T11" fmla="*/ 132 w 132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76">
                <a:moveTo>
                  <a:pt x="132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6572250" y="2025650"/>
            <a:ext cx="1651000" cy="2427288"/>
          </a:xfrm>
          <a:custGeom>
            <a:avLst/>
            <a:gdLst>
              <a:gd name="T0" fmla="*/ 0 w 174"/>
              <a:gd name="T1" fmla="*/ 2147483647 h 255"/>
              <a:gd name="T2" fmla="*/ 2147483647 w 174"/>
              <a:gd name="T3" fmla="*/ 2147483647 h 255"/>
              <a:gd name="T4" fmla="*/ 2147483647 w 174"/>
              <a:gd name="T5" fmla="*/ 0 h 255"/>
              <a:gd name="T6" fmla="*/ 0 60000 65536"/>
              <a:gd name="T7" fmla="*/ 0 60000 65536"/>
              <a:gd name="T8" fmla="*/ 0 60000 65536"/>
              <a:gd name="T9" fmla="*/ 0 w 174"/>
              <a:gd name="T10" fmla="*/ 0 h 255"/>
              <a:gd name="T11" fmla="*/ 174 w 17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255">
                <a:moveTo>
                  <a:pt x="0" y="255"/>
                </a:moveTo>
                <a:lnTo>
                  <a:pt x="174" y="189"/>
                </a:lnTo>
                <a:lnTo>
                  <a:pt x="17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6202363" y="1779588"/>
            <a:ext cx="1651000" cy="2425700"/>
          </a:xfrm>
          <a:custGeom>
            <a:avLst/>
            <a:gdLst>
              <a:gd name="T0" fmla="*/ 0 w 174"/>
              <a:gd name="T1" fmla="*/ 2147483647 h 255"/>
              <a:gd name="T2" fmla="*/ 2147483647 w 174"/>
              <a:gd name="T3" fmla="*/ 2147483647 h 255"/>
              <a:gd name="T4" fmla="*/ 2147483647 w 174"/>
              <a:gd name="T5" fmla="*/ 0 h 255"/>
              <a:gd name="T6" fmla="*/ 0 60000 65536"/>
              <a:gd name="T7" fmla="*/ 0 60000 65536"/>
              <a:gd name="T8" fmla="*/ 0 60000 65536"/>
              <a:gd name="T9" fmla="*/ 0 w 174"/>
              <a:gd name="T10" fmla="*/ 0 h 255"/>
              <a:gd name="T11" fmla="*/ 174 w 17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255">
                <a:moveTo>
                  <a:pt x="0" y="255"/>
                </a:moveTo>
                <a:lnTo>
                  <a:pt x="174" y="189"/>
                </a:lnTo>
                <a:lnTo>
                  <a:pt x="17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6"/>
          <p:cNvSpPr>
            <a:spLocks/>
          </p:cNvSpPr>
          <p:nvPr/>
        </p:nvSpPr>
        <p:spPr bwMode="auto">
          <a:xfrm>
            <a:off x="5830888" y="1541463"/>
            <a:ext cx="1643062" cy="2425700"/>
          </a:xfrm>
          <a:custGeom>
            <a:avLst/>
            <a:gdLst>
              <a:gd name="T0" fmla="*/ 0 w 173"/>
              <a:gd name="T1" fmla="*/ 2147483647 h 255"/>
              <a:gd name="T2" fmla="*/ 2147483647 w 173"/>
              <a:gd name="T3" fmla="*/ 2147483647 h 255"/>
              <a:gd name="T4" fmla="*/ 2147483647 w 173"/>
              <a:gd name="T5" fmla="*/ 0 h 255"/>
              <a:gd name="T6" fmla="*/ 0 60000 65536"/>
              <a:gd name="T7" fmla="*/ 0 60000 65536"/>
              <a:gd name="T8" fmla="*/ 0 60000 65536"/>
              <a:gd name="T9" fmla="*/ 0 w 173"/>
              <a:gd name="T10" fmla="*/ 0 h 255"/>
              <a:gd name="T11" fmla="*/ 173 w 173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255">
                <a:moveTo>
                  <a:pt x="0" y="255"/>
                </a:moveTo>
                <a:lnTo>
                  <a:pt x="173" y="189"/>
                </a:lnTo>
                <a:lnTo>
                  <a:pt x="173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5461000" y="1293813"/>
            <a:ext cx="1643063" cy="2436812"/>
          </a:xfrm>
          <a:custGeom>
            <a:avLst/>
            <a:gdLst>
              <a:gd name="T0" fmla="*/ 0 w 173"/>
              <a:gd name="T1" fmla="*/ 2147483647 h 256"/>
              <a:gd name="T2" fmla="*/ 2147483647 w 173"/>
              <a:gd name="T3" fmla="*/ 2147483647 h 256"/>
              <a:gd name="T4" fmla="*/ 2147483647 w 173"/>
              <a:gd name="T5" fmla="*/ 0 h 256"/>
              <a:gd name="T6" fmla="*/ 0 60000 65536"/>
              <a:gd name="T7" fmla="*/ 0 60000 65536"/>
              <a:gd name="T8" fmla="*/ 0 60000 65536"/>
              <a:gd name="T9" fmla="*/ 0 w 173"/>
              <a:gd name="T10" fmla="*/ 0 h 256"/>
              <a:gd name="T11" fmla="*/ 173 w 173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256">
                <a:moveTo>
                  <a:pt x="0" y="256"/>
                </a:moveTo>
                <a:lnTo>
                  <a:pt x="173" y="189"/>
                </a:lnTo>
                <a:lnTo>
                  <a:pt x="173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Freeform 18"/>
          <p:cNvSpPr>
            <a:spLocks/>
          </p:cNvSpPr>
          <p:nvPr/>
        </p:nvSpPr>
        <p:spPr bwMode="auto">
          <a:xfrm>
            <a:off x="5356225" y="2844800"/>
            <a:ext cx="2895600" cy="828675"/>
          </a:xfrm>
          <a:custGeom>
            <a:avLst/>
            <a:gdLst>
              <a:gd name="T0" fmla="*/ 0 w 305"/>
              <a:gd name="T1" fmla="*/ 2147483647 h 87"/>
              <a:gd name="T2" fmla="*/ 2147483647 w 305"/>
              <a:gd name="T3" fmla="*/ 0 h 87"/>
              <a:gd name="T4" fmla="*/ 2147483647 w 305"/>
              <a:gd name="T5" fmla="*/ 2147483647 h 87"/>
              <a:gd name="T6" fmla="*/ 0 60000 65536"/>
              <a:gd name="T7" fmla="*/ 0 60000 65536"/>
              <a:gd name="T8" fmla="*/ 0 60000 65536"/>
              <a:gd name="T9" fmla="*/ 0 w 305"/>
              <a:gd name="T10" fmla="*/ 0 h 87"/>
              <a:gd name="T11" fmla="*/ 305 w 305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7">
                <a:moveTo>
                  <a:pt x="0" y="67"/>
                </a:moveTo>
                <a:lnTo>
                  <a:pt x="173" y="0"/>
                </a:lnTo>
                <a:lnTo>
                  <a:pt x="305" y="87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5356225" y="2425700"/>
            <a:ext cx="2895600" cy="819150"/>
          </a:xfrm>
          <a:custGeom>
            <a:avLst/>
            <a:gdLst>
              <a:gd name="T0" fmla="*/ 0 w 305"/>
              <a:gd name="T1" fmla="*/ 2147483647 h 86"/>
              <a:gd name="T2" fmla="*/ 2147483647 w 305"/>
              <a:gd name="T3" fmla="*/ 0 h 86"/>
              <a:gd name="T4" fmla="*/ 2147483647 w 305"/>
              <a:gd name="T5" fmla="*/ 2147483647 h 86"/>
              <a:gd name="T6" fmla="*/ 0 60000 65536"/>
              <a:gd name="T7" fmla="*/ 0 60000 65536"/>
              <a:gd name="T8" fmla="*/ 0 60000 65536"/>
              <a:gd name="T9" fmla="*/ 0 w 305"/>
              <a:gd name="T10" fmla="*/ 0 h 86"/>
              <a:gd name="T11" fmla="*/ 305 w 30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6">
                <a:moveTo>
                  <a:pt x="0" y="66"/>
                </a:moveTo>
                <a:lnTo>
                  <a:pt x="173" y="0"/>
                </a:lnTo>
                <a:lnTo>
                  <a:pt x="305" y="86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Freeform 20"/>
          <p:cNvSpPr>
            <a:spLocks/>
          </p:cNvSpPr>
          <p:nvPr/>
        </p:nvSpPr>
        <p:spPr bwMode="auto">
          <a:xfrm>
            <a:off x="5356225" y="1997075"/>
            <a:ext cx="2895600" cy="828675"/>
          </a:xfrm>
          <a:custGeom>
            <a:avLst/>
            <a:gdLst>
              <a:gd name="T0" fmla="*/ 0 w 305"/>
              <a:gd name="T1" fmla="*/ 2147483647 h 87"/>
              <a:gd name="T2" fmla="*/ 2147483647 w 305"/>
              <a:gd name="T3" fmla="*/ 0 h 87"/>
              <a:gd name="T4" fmla="*/ 2147483647 w 305"/>
              <a:gd name="T5" fmla="*/ 2147483647 h 87"/>
              <a:gd name="T6" fmla="*/ 0 60000 65536"/>
              <a:gd name="T7" fmla="*/ 0 60000 65536"/>
              <a:gd name="T8" fmla="*/ 0 60000 65536"/>
              <a:gd name="T9" fmla="*/ 0 w 305"/>
              <a:gd name="T10" fmla="*/ 0 h 87"/>
              <a:gd name="T11" fmla="*/ 305 w 305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7">
                <a:moveTo>
                  <a:pt x="0" y="67"/>
                </a:moveTo>
                <a:lnTo>
                  <a:pt x="173" y="0"/>
                </a:lnTo>
                <a:lnTo>
                  <a:pt x="305" y="87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Freeform 21"/>
          <p:cNvSpPr>
            <a:spLocks/>
          </p:cNvSpPr>
          <p:nvPr/>
        </p:nvSpPr>
        <p:spPr bwMode="auto">
          <a:xfrm>
            <a:off x="5356225" y="1579563"/>
            <a:ext cx="2895600" cy="817562"/>
          </a:xfrm>
          <a:custGeom>
            <a:avLst/>
            <a:gdLst>
              <a:gd name="T0" fmla="*/ 0 w 305"/>
              <a:gd name="T1" fmla="*/ 2147483647 h 86"/>
              <a:gd name="T2" fmla="*/ 2147483647 w 305"/>
              <a:gd name="T3" fmla="*/ 0 h 86"/>
              <a:gd name="T4" fmla="*/ 2147483647 w 305"/>
              <a:gd name="T5" fmla="*/ 2147483647 h 86"/>
              <a:gd name="T6" fmla="*/ 0 60000 65536"/>
              <a:gd name="T7" fmla="*/ 0 60000 65536"/>
              <a:gd name="T8" fmla="*/ 0 60000 65536"/>
              <a:gd name="T9" fmla="*/ 0 w 305"/>
              <a:gd name="T10" fmla="*/ 0 h 86"/>
              <a:gd name="T11" fmla="*/ 305 w 30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6">
                <a:moveTo>
                  <a:pt x="0" y="66"/>
                </a:moveTo>
                <a:lnTo>
                  <a:pt x="173" y="0"/>
                </a:lnTo>
                <a:lnTo>
                  <a:pt x="305" y="86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6610350" y="3844925"/>
            <a:ext cx="1641475" cy="636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Freeform 23"/>
          <p:cNvSpPr>
            <a:spLocks/>
          </p:cNvSpPr>
          <p:nvPr/>
        </p:nvSpPr>
        <p:spPr bwMode="auto">
          <a:xfrm>
            <a:off x="5356225" y="1855788"/>
            <a:ext cx="1254125" cy="2625725"/>
          </a:xfrm>
          <a:custGeom>
            <a:avLst/>
            <a:gdLst>
              <a:gd name="T0" fmla="*/ 2147483647 w 132"/>
              <a:gd name="T1" fmla="*/ 2147483647 h 276"/>
              <a:gd name="T2" fmla="*/ 0 w 132"/>
              <a:gd name="T3" fmla="*/ 2147483647 h 276"/>
              <a:gd name="T4" fmla="*/ 0 w 132"/>
              <a:gd name="T5" fmla="*/ 0 h 276"/>
              <a:gd name="T6" fmla="*/ 0 60000 65536"/>
              <a:gd name="T7" fmla="*/ 0 60000 65536"/>
              <a:gd name="T8" fmla="*/ 0 60000 65536"/>
              <a:gd name="T9" fmla="*/ 0 w 132"/>
              <a:gd name="T10" fmla="*/ 0 h 276"/>
              <a:gd name="T11" fmla="*/ 132 w 132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76">
                <a:moveTo>
                  <a:pt x="132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6638925" y="4462463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6742113" y="45100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7027863" y="4319588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7119938" y="43576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7416800" y="4167188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7508875" y="421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7805738" y="4014788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7897813" y="40624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30</a:t>
            </a:r>
            <a:endParaRPr lang="en-US" sz="2400">
              <a:cs typeface="Arial" charset="0"/>
            </a:endParaRP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8185150" y="3873500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8286750" y="391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H="1">
            <a:off x="6534150" y="4452938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6456363" y="44815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H="1">
            <a:off x="6164263" y="4205288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6018213" y="42433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H="1">
            <a:off x="5792788" y="3967163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5648325" y="399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 flipH="1">
            <a:off x="5422900" y="3730625"/>
            <a:ext cx="381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5278438" y="375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30</a:t>
            </a:r>
            <a:endParaRPr lang="en-US" sz="2400">
              <a:cs typeface="Arial" charset="0"/>
            </a:endParaRP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H="1" flipV="1">
            <a:off x="5318125" y="3454400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5173663" y="33591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 flipH="1" flipV="1">
            <a:off x="5318125" y="3025775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5173663" y="29305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22</a:t>
            </a:r>
            <a:endParaRPr lang="en-US" sz="2400">
              <a:cs typeface="Arial" charset="0"/>
            </a:endParaRPr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 flipH="1" flipV="1">
            <a:off x="5318125" y="2606675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5173663" y="25114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24</a:t>
            </a:r>
            <a:endParaRPr lang="en-US" sz="2400">
              <a:cs typeface="Arial" charset="0"/>
            </a:endParaRPr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 flipH="1" flipV="1">
            <a:off x="5318125" y="2187575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5173663" y="20828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26</a:t>
            </a:r>
            <a:endParaRPr lang="en-US" sz="2400">
              <a:cs typeface="Arial" charset="0"/>
            </a:endParaRPr>
          </a:p>
        </p:txBody>
      </p:sp>
      <p:sp>
        <p:nvSpPr>
          <p:cNvPr id="31794" name="Oval 50"/>
          <p:cNvSpPr>
            <a:spLocks noChangeArrowheads="1"/>
          </p:cNvSpPr>
          <p:nvPr/>
        </p:nvSpPr>
        <p:spPr bwMode="auto">
          <a:xfrm>
            <a:off x="7521575" y="39576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Oval 51"/>
          <p:cNvSpPr>
            <a:spLocks noChangeArrowheads="1"/>
          </p:cNvSpPr>
          <p:nvPr/>
        </p:nvSpPr>
        <p:spPr bwMode="auto">
          <a:xfrm>
            <a:off x="7521575" y="39576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6" name="Oval 52"/>
          <p:cNvSpPr>
            <a:spLocks noChangeArrowheads="1"/>
          </p:cNvSpPr>
          <p:nvPr/>
        </p:nvSpPr>
        <p:spPr bwMode="auto">
          <a:xfrm>
            <a:off x="7483475" y="37401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7" name="Oval 53"/>
          <p:cNvSpPr>
            <a:spLocks noChangeArrowheads="1"/>
          </p:cNvSpPr>
          <p:nvPr/>
        </p:nvSpPr>
        <p:spPr bwMode="auto">
          <a:xfrm>
            <a:off x="7483475" y="37401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8" name="Oval 54"/>
          <p:cNvSpPr>
            <a:spLocks noChangeArrowheads="1"/>
          </p:cNvSpPr>
          <p:nvPr/>
        </p:nvSpPr>
        <p:spPr bwMode="auto">
          <a:xfrm>
            <a:off x="7056438" y="40243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9" name="Oval 55"/>
          <p:cNvSpPr>
            <a:spLocks noChangeArrowheads="1"/>
          </p:cNvSpPr>
          <p:nvPr/>
        </p:nvSpPr>
        <p:spPr bwMode="auto">
          <a:xfrm>
            <a:off x="7056438" y="40243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0" name="Oval 56"/>
          <p:cNvSpPr>
            <a:spLocks noChangeArrowheads="1"/>
          </p:cNvSpPr>
          <p:nvPr/>
        </p:nvSpPr>
        <p:spPr bwMode="auto">
          <a:xfrm>
            <a:off x="6865938" y="385445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1" name="Oval 57"/>
          <p:cNvSpPr>
            <a:spLocks noChangeArrowheads="1"/>
          </p:cNvSpPr>
          <p:nvPr/>
        </p:nvSpPr>
        <p:spPr bwMode="auto">
          <a:xfrm>
            <a:off x="6865938" y="385445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2" name="Oval 58"/>
          <p:cNvSpPr>
            <a:spLocks noChangeArrowheads="1"/>
          </p:cNvSpPr>
          <p:nvPr/>
        </p:nvSpPr>
        <p:spPr bwMode="auto">
          <a:xfrm>
            <a:off x="7094538" y="37877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3" name="Oval 59"/>
          <p:cNvSpPr>
            <a:spLocks noChangeArrowheads="1"/>
          </p:cNvSpPr>
          <p:nvPr/>
        </p:nvSpPr>
        <p:spPr bwMode="auto">
          <a:xfrm>
            <a:off x="7094538" y="37877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4" name="Oval 60"/>
          <p:cNvSpPr>
            <a:spLocks noChangeArrowheads="1"/>
          </p:cNvSpPr>
          <p:nvPr/>
        </p:nvSpPr>
        <p:spPr bwMode="auto">
          <a:xfrm>
            <a:off x="7559675" y="33496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5" name="Oval 61"/>
          <p:cNvSpPr>
            <a:spLocks noChangeArrowheads="1"/>
          </p:cNvSpPr>
          <p:nvPr/>
        </p:nvSpPr>
        <p:spPr bwMode="auto">
          <a:xfrm>
            <a:off x="7559675" y="33496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6" name="Oval 62"/>
          <p:cNvSpPr>
            <a:spLocks noChangeArrowheads="1"/>
          </p:cNvSpPr>
          <p:nvPr/>
        </p:nvSpPr>
        <p:spPr bwMode="auto">
          <a:xfrm>
            <a:off x="6677025" y="3644900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7" name="Oval 63"/>
          <p:cNvSpPr>
            <a:spLocks noChangeArrowheads="1"/>
          </p:cNvSpPr>
          <p:nvPr/>
        </p:nvSpPr>
        <p:spPr bwMode="auto">
          <a:xfrm>
            <a:off x="6677025" y="3644900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8" name="Oval 64"/>
          <p:cNvSpPr>
            <a:spLocks noChangeArrowheads="1"/>
          </p:cNvSpPr>
          <p:nvPr/>
        </p:nvSpPr>
        <p:spPr bwMode="auto">
          <a:xfrm>
            <a:off x="7796213" y="32734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9" name="Oval 65"/>
          <p:cNvSpPr>
            <a:spLocks noChangeArrowheads="1"/>
          </p:cNvSpPr>
          <p:nvPr/>
        </p:nvSpPr>
        <p:spPr bwMode="auto">
          <a:xfrm>
            <a:off x="7796213" y="32734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0" name="Oval 66"/>
          <p:cNvSpPr>
            <a:spLocks noChangeArrowheads="1"/>
          </p:cNvSpPr>
          <p:nvPr/>
        </p:nvSpPr>
        <p:spPr bwMode="auto">
          <a:xfrm>
            <a:off x="8015288" y="32734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1" name="Oval 67"/>
          <p:cNvSpPr>
            <a:spLocks noChangeArrowheads="1"/>
          </p:cNvSpPr>
          <p:nvPr/>
        </p:nvSpPr>
        <p:spPr bwMode="auto">
          <a:xfrm>
            <a:off x="8015288" y="32734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2" name="Oval 68"/>
          <p:cNvSpPr>
            <a:spLocks noChangeArrowheads="1"/>
          </p:cNvSpPr>
          <p:nvPr/>
        </p:nvSpPr>
        <p:spPr bwMode="auto">
          <a:xfrm>
            <a:off x="7569200" y="30829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3" name="Oval 69"/>
          <p:cNvSpPr>
            <a:spLocks noChangeArrowheads="1"/>
          </p:cNvSpPr>
          <p:nvPr/>
        </p:nvSpPr>
        <p:spPr bwMode="auto">
          <a:xfrm>
            <a:off x="7569200" y="30829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4" name="Oval 70"/>
          <p:cNvSpPr>
            <a:spLocks noChangeArrowheads="1"/>
          </p:cNvSpPr>
          <p:nvPr/>
        </p:nvSpPr>
        <p:spPr bwMode="auto">
          <a:xfrm>
            <a:off x="7872413" y="30829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5" name="Oval 71"/>
          <p:cNvSpPr>
            <a:spLocks noChangeArrowheads="1"/>
          </p:cNvSpPr>
          <p:nvPr/>
        </p:nvSpPr>
        <p:spPr bwMode="auto">
          <a:xfrm>
            <a:off x="7872413" y="30829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6" name="Oval 72"/>
          <p:cNvSpPr>
            <a:spLocks noChangeArrowheads="1"/>
          </p:cNvSpPr>
          <p:nvPr/>
        </p:nvSpPr>
        <p:spPr bwMode="auto">
          <a:xfrm>
            <a:off x="7132638" y="3397250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7" name="Oval 73"/>
          <p:cNvSpPr>
            <a:spLocks noChangeArrowheads="1"/>
          </p:cNvSpPr>
          <p:nvPr/>
        </p:nvSpPr>
        <p:spPr bwMode="auto">
          <a:xfrm>
            <a:off x="7132638" y="3397250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8" name="Oval 74"/>
          <p:cNvSpPr>
            <a:spLocks noChangeArrowheads="1"/>
          </p:cNvSpPr>
          <p:nvPr/>
        </p:nvSpPr>
        <p:spPr bwMode="auto">
          <a:xfrm>
            <a:off x="7369175" y="3330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9" name="Oval 75"/>
          <p:cNvSpPr>
            <a:spLocks noChangeArrowheads="1"/>
          </p:cNvSpPr>
          <p:nvPr/>
        </p:nvSpPr>
        <p:spPr bwMode="auto">
          <a:xfrm>
            <a:off x="7369175" y="3330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0" name="Oval 76"/>
          <p:cNvSpPr>
            <a:spLocks noChangeArrowheads="1"/>
          </p:cNvSpPr>
          <p:nvPr/>
        </p:nvSpPr>
        <p:spPr bwMode="auto">
          <a:xfrm>
            <a:off x="7321550" y="33972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1" name="Oval 77"/>
          <p:cNvSpPr>
            <a:spLocks noChangeArrowheads="1"/>
          </p:cNvSpPr>
          <p:nvPr/>
        </p:nvSpPr>
        <p:spPr bwMode="auto">
          <a:xfrm>
            <a:off x="7321550" y="33972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2" name="Oval 78"/>
          <p:cNvSpPr>
            <a:spLocks noChangeArrowheads="1"/>
          </p:cNvSpPr>
          <p:nvPr/>
        </p:nvSpPr>
        <p:spPr bwMode="auto">
          <a:xfrm>
            <a:off x="7312025" y="28257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3" name="Oval 79"/>
          <p:cNvSpPr>
            <a:spLocks noChangeArrowheads="1"/>
          </p:cNvSpPr>
          <p:nvPr/>
        </p:nvSpPr>
        <p:spPr bwMode="auto">
          <a:xfrm>
            <a:off x="7312025" y="28257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4" name="Oval 80"/>
          <p:cNvSpPr>
            <a:spLocks noChangeArrowheads="1"/>
          </p:cNvSpPr>
          <p:nvPr/>
        </p:nvSpPr>
        <p:spPr bwMode="auto">
          <a:xfrm>
            <a:off x="7142163" y="3187700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5" name="Oval 81"/>
          <p:cNvSpPr>
            <a:spLocks noChangeArrowheads="1"/>
          </p:cNvSpPr>
          <p:nvPr/>
        </p:nvSpPr>
        <p:spPr bwMode="auto">
          <a:xfrm>
            <a:off x="7142163" y="3187700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6" name="Oval 82"/>
          <p:cNvSpPr>
            <a:spLocks noChangeArrowheads="1"/>
          </p:cNvSpPr>
          <p:nvPr/>
        </p:nvSpPr>
        <p:spPr bwMode="auto">
          <a:xfrm>
            <a:off x="6875463" y="31210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7" name="Oval 83"/>
          <p:cNvSpPr>
            <a:spLocks noChangeArrowheads="1"/>
          </p:cNvSpPr>
          <p:nvPr/>
        </p:nvSpPr>
        <p:spPr bwMode="auto">
          <a:xfrm>
            <a:off x="6875463" y="31210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8" name="Oval 84"/>
          <p:cNvSpPr>
            <a:spLocks noChangeArrowheads="1"/>
          </p:cNvSpPr>
          <p:nvPr/>
        </p:nvSpPr>
        <p:spPr bwMode="auto">
          <a:xfrm>
            <a:off x="6410325" y="33591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9" name="Oval 85"/>
          <p:cNvSpPr>
            <a:spLocks noChangeArrowheads="1"/>
          </p:cNvSpPr>
          <p:nvPr/>
        </p:nvSpPr>
        <p:spPr bwMode="auto">
          <a:xfrm>
            <a:off x="6410325" y="33591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0" name="Oval 86"/>
          <p:cNvSpPr>
            <a:spLocks noChangeArrowheads="1"/>
          </p:cNvSpPr>
          <p:nvPr/>
        </p:nvSpPr>
        <p:spPr bwMode="auto">
          <a:xfrm>
            <a:off x="6553200" y="35972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1" name="Oval 87"/>
          <p:cNvSpPr>
            <a:spLocks noChangeArrowheads="1"/>
          </p:cNvSpPr>
          <p:nvPr/>
        </p:nvSpPr>
        <p:spPr bwMode="auto">
          <a:xfrm>
            <a:off x="6553200" y="35972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2" name="Oval 88"/>
          <p:cNvSpPr>
            <a:spLocks noChangeArrowheads="1"/>
          </p:cNvSpPr>
          <p:nvPr/>
        </p:nvSpPr>
        <p:spPr bwMode="auto">
          <a:xfrm>
            <a:off x="6667500" y="3473450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3" name="Oval 89"/>
          <p:cNvSpPr>
            <a:spLocks noChangeArrowheads="1"/>
          </p:cNvSpPr>
          <p:nvPr/>
        </p:nvSpPr>
        <p:spPr bwMode="auto">
          <a:xfrm>
            <a:off x="6667500" y="3473450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4" name="Oval 90"/>
          <p:cNvSpPr>
            <a:spLocks noChangeArrowheads="1"/>
          </p:cNvSpPr>
          <p:nvPr/>
        </p:nvSpPr>
        <p:spPr bwMode="auto">
          <a:xfrm>
            <a:off x="7578725" y="26828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5" name="Oval 91"/>
          <p:cNvSpPr>
            <a:spLocks noChangeArrowheads="1"/>
          </p:cNvSpPr>
          <p:nvPr/>
        </p:nvSpPr>
        <p:spPr bwMode="auto">
          <a:xfrm>
            <a:off x="7578725" y="26828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6" name="Oval 92"/>
          <p:cNvSpPr>
            <a:spLocks noChangeArrowheads="1"/>
          </p:cNvSpPr>
          <p:nvPr/>
        </p:nvSpPr>
        <p:spPr bwMode="auto">
          <a:xfrm>
            <a:off x="7321550" y="24257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7" name="Oval 93"/>
          <p:cNvSpPr>
            <a:spLocks noChangeArrowheads="1"/>
          </p:cNvSpPr>
          <p:nvPr/>
        </p:nvSpPr>
        <p:spPr bwMode="auto">
          <a:xfrm>
            <a:off x="7321550" y="24257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8" name="Oval 94"/>
          <p:cNvSpPr>
            <a:spLocks noChangeArrowheads="1"/>
          </p:cNvSpPr>
          <p:nvPr/>
        </p:nvSpPr>
        <p:spPr bwMode="auto">
          <a:xfrm>
            <a:off x="7312025" y="25209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9" name="Oval 95"/>
          <p:cNvSpPr>
            <a:spLocks noChangeArrowheads="1"/>
          </p:cNvSpPr>
          <p:nvPr/>
        </p:nvSpPr>
        <p:spPr bwMode="auto">
          <a:xfrm>
            <a:off x="7312025" y="25209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0" name="Oval 96"/>
          <p:cNvSpPr>
            <a:spLocks noChangeArrowheads="1"/>
          </p:cNvSpPr>
          <p:nvPr/>
        </p:nvSpPr>
        <p:spPr bwMode="auto">
          <a:xfrm>
            <a:off x="6324600" y="33115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1" name="Oval 97"/>
          <p:cNvSpPr>
            <a:spLocks noChangeArrowheads="1"/>
          </p:cNvSpPr>
          <p:nvPr/>
        </p:nvSpPr>
        <p:spPr bwMode="auto">
          <a:xfrm>
            <a:off x="6324600" y="33115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2" name="Oval 98"/>
          <p:cNvSpPr>
            <a:spLocks noChangeArrowheads="1"/>
          </p:cNvSpPr>
          <p:nvPr/>
        </p:nvSpPr>
        <p:spPr bwMode="auto">
          <a:xfrm>
            <a:off x="6221413" y="3140075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3" name="Oval 99"/>
          <p:cNvSpPr>
            <a:spLocks noChangeArrowheads="1"/>
          </p:cNvSpPr>
          <p:nvPr/>
        </p:nvSpPr>
        <p:spPr bwMode="auto">
          <a:xfrm>
            <a:off x="6221413" y="3140075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4" name="Oval 100"/>
          <p:cNvSpPr>
            <a:spLocks noChangeArrowheads="1"/>
          </p:cNvSpPr>
          <p:nvPr/>
        </p:nvSpPr>
        <p:spPr bwMode="auto">
          <a:xfrm>
            <a:off x="6884988" y="27971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5" name="Oval 101"/>
          <p:cNvSpPr>
            <a:spLocks noChangeArrowheads="1"/>
          </p:cNvSpPr>
          <p:nvPr/>
        </p:nvSpPr>
        <p:spPr bwMode="auto">
          <a:xfrm>
            <a:off x="6884988" y="27971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6" name="Oval 102"/>
          <p:cNvSpPr>
            <a:spLocks noChangeArrowheads="1"/>
          </p:cNvSpPr>
          <p:nvPr/>
        </p:nvSpPr>
        <p:spPr bwMode="auto">
          <a:xfrm>
            <a:off x="6770688" y="26257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7" name="Oval 103"/>
          <p:cNvSpPr>
            <a:spLocks noChangeArrowheads="1"/>
          </p:cNvSpPr>
          <p:nvPr/>
        </p:nvSpPr>
        <p:spPr bwMode="auto">
          <a:xfrm>
            <a:off x="6770688" y="26257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8" name="Oval 104"/>
          <p:cNvSpPr>
            <a:spLocks noChangeArrowheads="1"/>
          </p:cNvSpPr>
          <p:nvPr/>
        </p:nvSpPr>
        <p:spPr bwMode="auto">
          <a:xfrm>
            <a:off x="6619875" y="26733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9" name="Oval 105"/>
          <p:cNvSpPr>
            <a:spLocks noChangeArrowheads="1"/>
          </p:cNvSpPr>
          <p:nvPr/>
        </p:nvSpPr>
        <p:spPr bwMode="auto">
          <a:xfrm>
            <a:off x="6619875" y="26733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0" name="Oval 106"/>
          <p:cNvSpPr>
            <a:spLocks noChangeArrowheads="1"/>
          </p:cNvSpPr>
          <p:nvPr/>
        </p:nvSpPr>
        <p:spPr bwMode="auto">
          <a:xfrm>
            <a:off x="5954713" y="2949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1" name="Oval 107"/>
          <p:cNvSpPr>
            <a:spLocks noChangeArrowheads="1"/>
          </p:cNvSpPr>
          <p:nvPr/>
        </p:nvSpPr>
        <p:spPr bwMode="auto">
          <a:xfrm>
            <a:off x="5954713" y="2949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2" name="Oval 108"/>
          <p:cNvSpPr>
            <a:spLocks noChangeArrowheads="1"/>
          </p:cNvSpPr>
          <p:nvPr/>
        </p:nvSpPr>
        <p:spPr bwMode="auto">
          <a:xfrm>
            <a:off x="6069013" y="28733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3" name="Oval 109"/>
          <p:cNvSpPr>
            <a:spLocks noChangeArrowheads="1"/>
          </p:cNvSpPr>
          <p:nvPr/>
        </p:nvSpPr>
        <p:spPr bwMode="auto">
          <a:xfrm>
            <a:off x="6069013" y="28733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4" name="Oval 110"/>
          <p:cNvSpPr>
            <a:spLocks noChangeArrowheads="1"/>
          </p:cNvSpPr>
          <p:nvPr/>
        </p:nvSpPr>
        <p:spPr bwMode="auto">
          <a:xfrm>
            <a:off x="6980238" y="19685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5" name="Oval 111"/>
          <p:cNvSpPr>
            <a:spLocks noChangeArrowheads="1"/>
          </p:cNvSpPr>
          <p:nvPr/>
        </p:nvSpPr>
        <p:spPr bwMode="auto">
          <a:xfrm>
            <a:off x="6980238" y="19685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6" name="Oval 112"/>
          <p:cNvSpPr>
            <a:spLocks noChangeArrowheads="1"/>
          </p:cNvSpPr>
          <p:nvPr/>
        </p:nvSpPr>
        <p:spPr bwMode="auto">
          <a:xfrm>
            <a:off x="6543675" y="23876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7" name="Oval 113"/>
          <p:cNvSpPr>
            <a:spLocks noChangeArrowheads="1"/>
          </p:cNvSpPr>
          <p:nvPr/>
        </p:nvSpPr>
        <p:spPr bwMode="auto">
          <a:xfrm>
            <a:off x="6543675" y="23876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8" name="Oval 114"/>
          <p:cNvSpPr>
            <a:spLocks noChangeArrowheads="1"/>
          </p:cNvSpPr>
          <p:nvPr/>
        </p:nvSpPr>
        <p:spPr bwMode="auto">
          <a:xfrm>
            <a:off x="5773738" y="26733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9" name="Oval 115"/>
          <p:cNvSpPr>
            <a:spLocks noChangeArrowheads="1"/>
          </p:cNvSpPr>
          <p:nvPr/>
        </p:nvSpPr>
        <p:spPr bwMode="auto">
          <a:xfrm>
            <a:off x="5773738" y="26733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0" name="Oval 116"/>
          <p:cNvSpPr>
            <a:spLocks noChangeArrowheads="1"/>
          </p:cNvSpPr>
          <p:nvPr/>
        </p:nvSpPr>
        <p:spPr bwMode="auto">
          <a:xfrm>
            <a:off x="6865938" y="1922463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1" name="Oval 117"/>
          <p:cNvSpPr>
            <a:spLocks noChangeArrowheads="1"/>
          </p:cNvSpPr>
          <p:nvPr/>
        </p:nvSpPr>
        <p:spPr bwMode="auto">
          <a:xfrm>
            <a:off x="6865938" y="1922463"/>
            <a:ext cx="85725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2" name="Oval 118"/>
          <p:cNvSpPr>
            <a:spLocks noChangeArrowheads="1"/>
          </p:cNvSpPr>
          <p:nvPr/>
        </p:nvSpPr>
        <p:spPr bwMode="auto">
          <a:xfrm>
            <a:off x="6353175" y="22637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3" name="Oval 119"/>
          <p:cNvSpPr>
            <a:spLocks noChangeArrowheads="1"/>
          </p:cNvSpPr>
          <p:nvPr/>
        </p:nvSpPr>
        <p:spPr bwMode="auto">
          <a:xfrm>
            <a:off x="6353175" y="22637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4" name="Oval 120"/>
          <p:cNvSpPr>
            <a:spLocks noChangeArrowheads="1"/>
          </p:cNvSpPr>
          <p:nvPr/>
        </p:nvSpPr>
        <p:spPr bwMode="auto">
          <a:xfrm>
            <a:off x="7046913" y="19589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5" name="Oval 121"/>
          <p:cNvSpPr>
            <a:spLocks noChangeArrowheads="1"/>
          </p:cNvSpPr>
          <p:nvPr/>
        </p:nvSpPr>
        <p:spPr bwMode="auto">
          <a:xfrm>
            <a:off x="7046913" y="19589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6" name="Oval 122"/>
          <p:cNvSpPr>
            <a:spLocks noChangeArrowheads="1"/>
          </p:cNvSpPr>
          <p:nvPr/>
        </p:nvSpPr>
        <p:spPr bwMode="auto">
          <a:xfrm>
            <a:off x="6600825" y="1865313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7" name="Oval 123"/>
          <p:cNvSpPr>
            <a:spLocks noChangeArrowheads="1"/>
          </p:cNvSpPr>
          <p:nvPr/>
        </p:nvSpPr>
        <p:spPr bwMode="auto">
          <a:xfrm>
            <a:off x="6600825" y="1865313"/>
            <a:ext cx="85725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8" name="Oval 124"/>
          <p:cNvSpPr>
            <a:spLocks noChangeArrowheads="1"/>
          </p:cNvSpPr>
          <p:nvPr/>
        </p:nvSpPr>
        <p:spPr bwMode="auto">
          <a:xfrm>
            <a:off x="6780213" y="19875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9" name="Oval 125"/>
          <p:cNvSpPr>
            <a:spLocks noChangeArrowheads="1"/>
          </p:cNvSpPr>
          <p:nvPr/>
        </p:nvSpPr>
        <p:spPr bwMode="auto">
          <a:xfrm>
            <a:off x="6780213" y="19875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0" name="Oval 126"/>
          <p:cNvSpPr>
            <a:spLocks noChangeArrowheads="1"/>
          </p:cNvSpPr>
          <p:nvPr/>
        </p:nvSpPr>
        <p:spPr bwMode="auto">
          <a:xfrm>
            <a:off x="5907088" y="23971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1" name="Oval 127"/>
          <p:cNvSpPr>
            <a:spLocks noChangeArrowheads="1"/>
          </p:cNvSpPr>
          <p:nvPr/>
        </p:nvSpPr>
        <p:spPr bwMode="auto">
          <a:xfrm>
            <a:off x="5907088" y="23971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2" name="Oval 128"/>
          <p:cNvSpPr>
            <a:spLocks noChangeArrowheads="1"/>
          </p:cNvSpPr>
          <p:nvPr/>
        </p:nvSpPr>
        <p:spPr bwMode="auto">
          <a:xfrm>
            <a:off x="5508625" y="22637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3" name="Oval 129"/>
          <p:cNvSpPr>
            <a:spLocks noChangeArrowheads="1"/>
          </p:cNvSpPr>
          <p:nvPr/>
        </p:nvSpPr>
        <p:spPr bwMode="auto">
          <a:xfrm>
            <a:off x="5508625" y="22637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4" name="Oval 130"/>
          <p:cNvSpPr>
            <a:spLocks noChangeArrowheads="1"/>
          </p:cNvSpPr>
          <p:nvPr/>
        </p:nvSpPr>
        <p:spPr bwMode="auto">
          <a:xfrm>
            <a:off x="6827838" y="18367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5" name="Oval 131"/>
          <p:cNvSpPr>
            <a:spLocks noChangeArrowheads="1"/>
          </p:cNvSpPr>
          <p:nvPr/>
        </p:nvSpPr>
        <p:spPr bwMode="auto">
          <a:xfrm>
            <a:off x="6827838" y="18367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6" name="Oval 132"/>
          <p:cNvSpPr>
            <a:spLocks noChangeArrowheads="1"/>
          </p:cNvSpPr>
          <p:nvPr/>
        </p:nvSpPr>
        <p:spPr bwMode="auto">
          <a:xfrm>
            <a:off x="6097588" y="19685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7" name="Oval 133"/>
          <p:cNvSpPr>
            <a:spLocks noChangeArrowheads="1"/>
          </p:cNvSpPr>
          <p:nvPr/>
        </p:nvSpPr>
        <p:spPr bwMode="auto">
          <a:xfrm>
            <a:off x="6097588" y="19685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8" name="Oval 134"/>
          <p:cNvSpPr>
            <a:spLocks noChangeArrowheads="1"/>
          </p:cNvSpPr>
          <p:nvPr/>
        </p:nvSpPr>
        <p:spPr bwMode="auto">
          <a:xfrm>
            <a:off x="5632450" y="2187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9" name="Oval 135"/>
          <p:cNvSpPr>
            <a:spLocks noChangeArrowheads="1"/>
          </p:cNvSpPr>
          <p:nvPr/>
        </p:nvSpPr>
        <p:spPr bwMode="auto">
          <a:xfrm>
            <a:off x="5632450" y="2187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0" name="Oval 136"/>
          <p:cNvSpPr>
            <a:spLocks noChangeArrowheads="1"/>
          </p:cNvSpPr>
          <p:nvPr/>
        </p:nvSpPr>
        <p:spPr bwMode="auto">
          <a:xfrm>
            <a:off x="6126163" y="20542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1" name="Oval 137"/>
          <p:cNvSpPr>
            <a:spLocks noChangeArrowheads="1"/>
          </p:cNvSpPr>
          <p:nvPr/>
        </p:nvSpPr>
        <p:spPr bwMode="auto">
          <a:xfrm>
            <a:off x="6126163" y="20542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2" name="Oval 138"/>
          <p:cNvSpPr>
            <a:spLocks noChangeArrowheads="1"/>
          </p:cNvSpPr>
          <p:nvPr/>
        </p:nvSpPr>
        <p:spPr bwMode="auto">
          <a:xfrm>
            <a:off x="5708650" y="2063750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3" name="Oval 139"/>
          <p:cNvSpPr>
            <a:spLocks noChangeArrowheads="1"/>
          </p:cNvSpPr>
          <p:nvPr/>
        </p:nvSpPr>
        <p:spPr bwMode="auto">
          <a:xfrm>
            <a:off x="5708650" y="2063750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4" name="Oval 140"/>
          <p:cNvSpPr>
            <a:spLocks noChangeArrowheads="1"/>
          </p:cNvSpPr>
          <p:nvPr/>
        </p:nvSpPr>
        <p:spPr bwMode="auto">
          <a:xfrm>
            <a:off x="6515100" y="1884363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5" name="Oval 141"/>
          <p:cNvSpPr>
            <a:spLocks noChangeArrowheads="1"/>
          </p:cNvSpPr>
          <p:nvPr/>
        </p:nvSpPr>
        <p:spPr bwMode="auto">
          <a:xfrm>
            <a:off x="6515100" y="1884363"/>
            <a:ext cx="85725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6" name="Oval 142"/>
          <p:cNvSpPr>
            <a:spLocks noChangeArrowheads="1"/>
          </p:cNvSpPr>
          <p:nvPr/>
        </p:nvSpPr>
        <p:spPr bwMode="auto">
          <a:xfrm>
            <a:off x="6667500" y="1855788"/>
            <a:ext cx="84138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7" name="Oval 143"/>
          <p:cNvSpPr>
            <a:spLocks noChangeArrowheads="1"/>
          </p:cNvSpPr>
          <p:nvPr/>
        </p:nvSpPr>
        <p:spPr bwMode="auto">
          <a:xfrm>
            <a:off x="6667500" y="1855788"/>
            <a:ext cx="84138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8" name="Oval 144"/>
          <p:cNvSpPr>
            <a:spLocks noChangeArrowheads="1"/>
          </p:cNvSpPr>
          <p:nvPr/>
        </p:nvSpPr>
        <p:spPr bwMode="auto">
          <a:xfrm>
            <a:off x="6088063" y="20637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9" name="Oval 145"/>
          <p:cNvSpPr>
            <a:spLocks noChangeArrowheads="1"/>
          </p:cNvSpPr>
          <p:nvPr/>
        </p:nvSpPr>
        <p:spPr bwMode="auto">
          <a:xfrm>
            <a:off x="6088063" y="20637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0" name="Oval 146"/>
          <p:cNvSpPr>
            <a:spLocks noChangeArrowheads="1"/>
          </p:cNvSpPr>
          <p:nvPr/>
        </p:nvSpPr>
        <p:spPr bwMode="auto">
          <a:xfrm>
            <a:off x="6286500" y="18081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1" name="Oval 147"/>
          <p:cNvSpPr>
            <a:spLocks noChangeArrowheads="1"/>
          </p:cNvSpPr>
          <p:nvPr/>
        </p:nvSpPr>
        <p:spPr bwMode="auto">
          <a:xfrm>
            <a:off x="6286500" y="18081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2" name="Oval 148"/>
          <p:cNvSpPr>
            <a:spLocks noChangeArrowheads="1"/>
          </p:cNvSpPr>
          <p:nvPr/>
        </p:nvSpPr>
        <p:spPr bwMode="auto">
          <a:xfrm>
            <a:off x="5935663" y="20542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3" name="Oval 149"/>
          <p:cNvSpPr>
            <a:spLocks noChangeArrowheads="1"/>
          </p:cNvSpPr>
          <p:nvPr/>
        </p:nvSpPr>
        <p:spPr bwMode="auto">
          <a:xfrm>
            <a:off x="5935663" y="20542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4" name="Oval 150"/>
          <p:cNvSpPr>
            <a:spLocks noChangeArrowheads="1"/>
          </p:cNvSpPr>
          <p:nvPr/>
        </p:nvSpPr>
        <p:spPr bwMode="auto">
          <a:xfrm>
            <a:off x="6438900" y="155098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5" name="Oval 151"/>
          <p:cNvSpPr>
            <a:spLocks noChangeArrowheads="1"/>
          </p:cNvSpPr>
          <p:nvPr/>
        </p:nvSpPr>
        <p:spPr bwMode="auto">
          <a:xfrm>
            <a:off x="6438900" y="155098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6" name="Oval 152"/>
          <p:cNvSpPr>
            <a:spLocks noChangeArrowheads="1"/>
          </p:cNvSpPr>
          <p:nvPr/>
        </p:nvSpPr>
        <p:spPr bwMode="auto">
          <a:xfrm>
            <a:off x="5935663" y="16843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7" name="Oval 153"/>
          <p:cNvSpPr>
            <a:spLocks noChangeArrowheads="1"/>
          </p:cNvSpPr>
          <p:nvPr/>
        </p:nvSpPr>
        <p:spPr bwMode="auto">
          <a:xfrm>
            <a:off x="5935663" y="16843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8" name="Oval 154"/>
          <p:cNvSpPr>
            <a:spLocks noChangeArrowheads="1"/>
          </p:cNvSpPr>
          <p:nvPr/>
        </p:nvSpPr>
        <p:spPr bwMode="auto">
          <a:xfrm>
            <a:off x="5821363" y="16938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9" name="Oval 155"/>
          <p:cNvSpPr>
            <a:spLocks noChangeArrowheads="1"/>
          </p:cNvSpPr>
          <p:nvPr/>
        </p:nvSpPr>
        <p:spPr bwMode="auto">
          <a:xfrm>
            <a:off x="5821363" y="16938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0" name="Rectangle 156"/>
          <p:cNvSpPr>
            <a:spLocks noChangeArrowheads="1"/>
          </p:cNvSpPr>
          <p:nvPr/>
        </p:nvSpPr>
        <p:spPr bwMode="auto">
          <a:xfrm>
            <a:off x="544513" y="1636713"/>
            <a:ext cx="3763962" cy="27432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1" name="Line 157"/>
          <p:cNvSpPr>
            <a:spLocks noChangeShapeType="1"/>
          </p:cNvSpPr>
          <p:nvPr/>
        </p:nvSpPr>
        <p:spPr bwMode="auto">
          <a:xfrm>
            <a:off x="544513" y="4379913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2" name="Line 158"/>
          <p:cNvSpPr>
            <a:spLocks noChangeShapeType="1"/>
          </p:cNvSpPr>
          <p:nvPr/>
        </p:nvSpPr>
        <p:spPr bwMode="auto">
          <a:xfrm flipV="1">
            <a:off x="544513" y="1636713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3" name="Line 159"/>
          <p:cNvSpPr>
            <a:spLocks noChangeShapeType="1"/>
          </p:cNvSpPr>
          <p:nvPr/>
        </p:nvSpPr>
        <p:spPr bwMode="auto">
          <a:xfrm flipV="1">
            <a:off x="544513" y="43386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4" name="Rectangle 160"/>
          <p:cNvSpPr>
            <a:spLocks noChangeArrowheads="1"/>
          </p:cNvSpPr>
          <p:nvPr/>
        </p:nvSpPr>
        <p:spPr bwMode="auto">
          <a:xfrm>
            <a:off x="539750" y="44037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905" name="Line 161"/>
          <p:cNvSpPr>
            <a:spLocks noChangeShapeType="1"/>
          </p:cNvSpPr>
          <p:nvPr/>
        </p:nvSpPr>
        <p:spPr bwMode="auto">
          <a:xfrm flipV="1">
            <a:off x="2425700" y="43386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6" name="Rectangle 162"/>
          <p:cNvSpPr>
            <a:spLocks noChangeArrowheads="1"/>
          </p:cNvSpPr>
          <p:nvPr/>
        </p:nvSpPr>
        <p:spPr bwMode="auto">
          <a:xfrm>
            <a:off x="2381250" y="4403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31907" name="Line 163"/>
          <p:cNvSpPr>
            <a:spLocks noChangeShapeType="1"/>
          </p:cNvSpPr>
          <p:nvPr/>
        </p:nvSpPr>
        <p:spPr bwMode="auto">
          <a:xfrm flipV="1">
            <a:off x="4308475" y="43386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8" name="Rectangle 164"/>
          <p:cNvSpPr>
            <a:spLocks noChangeArrowheads="1"/>
          </p:cNvSpPr>
          <p:nvPr/>
        </p:nvSpPr>
        <p:spPr bwMode="auto">
          <a:xfrm>
            <a:off x="4264025" y="4403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909" name="Line 165"/>
          <p:cNvSpPr>
            <a:spLocks noChangeShapeType="1"/>
          </p:cNvSpPr>
          <p:nvPr/>
        </p:nvSpPr>
        <p:spPr bwMode="auto">
          <a:xfrm>
            <a:off x="544513" y="43799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0" name="Rectangle 166"/>
          <p:cNvSpPr>
            <a:spLocks noChangeArrowheads="1"/>
          </p:cNvSpPr>
          <p:nvPr/>
        </p:nvSpPr>
        <p:spPr bwMode="auto">
          <a:xfrm>
            <a:off x="469900" y="4313238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911" name="Line 167"/>
          <p:cNvSpPr>
            <a:spLocks noChangeShapeType="1"/>
          </p:cNvSpPr>
          <p:nvPr/>
        </p:nvSpPr>
        <p:spPr bwMode="auto">
          <a:xfrm>
            <a:off x="544513" y="30083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2" name="Rectangle 168"/>
          <p:cNvSpPr>
            <a:spLocks noChangeArrowheads="1"/>
          </p:cNvSpPr>
          <p:nvPr/>
        </p:nvSpPr>
        <p:spPr bwMode="auto">
          <a:xfrm>
            <a:off x="404813" y="294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913" name="Line 169"/>
          <p:cNvSpPr>
            <a:spLocks noChangeShapeType="1"/>
          </p:cNvSpPr>
          <p:nvPr/>
        </p:nvSpPr>
        <p:spPr bwMode="auto">
          <a:xfrm>
            <a:off x="544513" y="16367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4" name="Rectangle 170"/>
          <p:cNvSpPr>
            <a:spLocks noChangeArrowheads="1"/>
          </p:cNvSpPr>
          <p:nvPr/>
        </p:nvSpPr>
        <p:spPr bwMode="auto">
          <a:xfrm>
            <a:off x="404813" y="15732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31915" name="Oval 171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6" name="Oval 172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7" name="Oval 173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8" name="Oval 174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9" name="Oval 175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0" name="Oval 176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1" name="Oval 177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2" name="Oval 178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3" name="Oval 179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4" name="Oval 180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5" name="Oval 181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6" name="Oval 182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7" name="Oval 183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8" name="Oval 184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9" name="Oval 185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0" name="Oval 186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1" name="Oval 187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2" name="Oval 188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3" name="Oval 189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4" name="Oval 190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5" name="Oval 191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6" name="Oval 192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7" name="Oval 193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8" name="Oval 194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9" name="Oval 195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0" name="Oval 196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1" name="Oval 197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2" name="Oval 198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3" name="Oval 199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4" name="Oval 200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5" name="Oval 201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6" name="Oval 202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7" name="Oval 203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8" name="Oval 204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" name="Oval 205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" name="Oval 206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1" name="Oval 207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" name="Oval 208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" name="Oval 209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" name="Oval 210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" name="Text Box 211"/>
          <p:cNvSpPr txBox="1">
            <a:spLocks noChangeArrowheads="1"/>
          </p:cNvSpPr>
          <p:nvPr/>
        </p:nvSpPr>
        <p:spPr bwMode="auto">
          <a:xfrm>
            <a:off x="349250" y="5443538"/>
            <a:ext cx="23717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Given examples</a:t>
            </a:r>
          </a:p>
        </p:txBody>
      </p:sp>
      <p:pic>
        <p:nvPicPr>
          <p:cNvPr id="31956" name="Picture 2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4488" y="5495925"/>
            <a:ext cx="2152650" cy="358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1957" name="Text Box 213"/>
          <p:cNvSpPr txBox="1">
            <a:spLocks noChangeArrowheads="1"/>
          </p:cNvSpPr>
          <p:nvPr/>
        </p:nvSpPr>
        <p:spPr bwMode="auto">
          <a:xfrm>
            <a:off x="339725" y="5948363"/>
            <a:ext cx="11334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</a:t>
            </a:r>
          </a:p>
        </p:txBody>
      </p:sp>
      <p:pic>
        <p:nvPicPr>
          <p:cNvPr id="31958" name="Picture 2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0525" y="6073775"/>
            <a:ext cx="82550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1959" name="Picture 2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3375" y="6084888"/>
            <a:ext cx="842963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1960" name="Text Box 216"/>
          <p:cNvSpPr txBox="1">
            <a:spLocks noChangeArrowheads="1"/>
          </p:cNvSpPr>
          <p:nvPr/>
        </p:nvSpPr>
        <p:spPr bwMode="auto">
          <a:xfrm>
            <a:off x="2720975" y="5934075"/>
            <a:ext cx="25590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given a new point</a:t>
            </a:r>
          </a:p>
        </p:txBody>
      </p:sp>
      <p:sp>
        <p:nvSpPr>
          <p:cNvPr id="31961" name="Slide Number Placeholder 2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87CC29-2507-4F6E-AE4E-551F60FAB4FF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6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6772275" y="26273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544513" y="2159000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544513" y="4379913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544513" y="1636713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544513" y="43386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39750" y="44037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4308475" y="43386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264025" y="4403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544513" y="43799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69900" y="4313238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544513" y="30083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04813" y="294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544513" y="16367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404813" y="15732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Oval 26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Oval 27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Oval 29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Oval 32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Oval 35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Oval 36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Oval 37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Oval 38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Oval 39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Oval 40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0" name="Oval 42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2" name="Oval 44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3" name="Oval 45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4" name="Oval 46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5" name="Oval 47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Oval 48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7" name="Oval 49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9" name="Oval 51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1" name="Oval 53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175250" y="1228725"/>
            <a:ext cx="3252788" cy="3743325"/>
            <a:chOff x="2396" y="1789"/>
            <a:chExt cx="2049" cy="2358"/>
          </a:xfrm>
        </p:grpSpPr>
        <p:sp>
          <p:nvSpPr>
            <p:cNvPr id="33112" name="Freeform 57"/>
            <p:cNvSpPr>
              <a:spLocks/>
            </p:cNvSpPr>
            <p:nvPr/>
          </p:nvSpPr>
          <p:spPr bwMode="auto">
            <a:xfrm>
              <a:off x="3546" y="1789"/>
              <a:ext cx="789" cy="1649"/>
            </a:xfrm>
            <a:custGeom>
              <a:avLst/>
              <a:gdLst>
                <a:gd name="T0" fmla="*/ 789 w 789"/>
                <a:gd name="T1" fmla="*/ 1649 h 1649"/>
                <a:gd name="T2" fmla="*/ 789 w 789"/>
                <a:gd name="T3" fmla="*/ 515 h 1649"/>
                <a:gd name="T4" fmla="*/ 0 w 789"/>
                <a:gd name="T5" fmla="*/ 0 h 1649"/>
                <a:gd name="T6" fmla="*/ 0 w 789"/>
                <a:gd name="T7" fmla="*/ 1133 h 1649"/>
                <a:gd name="T8" fmla="*/ 789 w 789"/>
                <a:gd name="T9" fmla="*/ 1649 h 1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1649"/>
                <a:gd name="T17" fmla="*/ 789 w 789"/>
                <a:gd name="T18" fmla="*/ 1649 h 1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1649">
                  <a:moveTo>
                    <a:pt x="789" y="1649"/>
                  </a:moveTo>
                  <a:lnTo>
                    <a:pt x="789" y="515"/>
                  </a:lnTo>
                  <a:lnTo>
                    <a:pt x="0" y="0"/>
                  </a:lnTo>
                  <a:lnTo>
                    <a:pt x="0" y="1133"/>
                  </a:lnTo>
                  <a:lnTo>
                    <a:pt x="789" y="16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3" name="Freeform 58"/>
            <p:cNvSpPr>
              <a:spLocks/>
            </p:cNvSpPr>
            <p:nvPr/>
          </p:nvSpPr>
          <p:spPr bwMode="auto">
            <a:xfrm>
              <a:off x="3546" y="1789"/>
              <a:ext cx="789" cy="1649"/>
            </a:xfrm>
            <a:custGeom>
              <a:avLst/>
              <a:gdLst>
                <a:gd name="T0" fmla="*/ 789 w 789"/>
                <a:gd name="T1" fmla="*/ 1649 h 1649"/>
                <a:gd name="T2" fmla="*/ 789 w 789"/>
                <a:gd name="T3" fmla="*/ 515 h 1649"/>
                <a:gd name="T4" fmla="*/ 0 w 789"/>
                <a:gd name="T5" fmla="*/ 0 h 1649"/>
                <a:gd name="T6" fmla="*/ 0 w 789"/>
                <a:gd name="T7" fmla="*/ 1133 h 1649"/>
                <a:gd name="T8" fmla="*/ 789 w 789"/>
                <a:gd name="T9" fmla="*/ 1649 h 1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1649"/>
                <a:gd name="T17" fmla="*/ 789 w 789"/>
                <a:gd name="T18" fmla="*/ 1649 h 1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1649">
                  <a:moveTo>
                    <a:pt x="789" y="1649"/>
                  </a:moveTo>
                  <a:lnTo>
                    <a:pt x="789" y="515"/>
                  </a:lnTo>
                  <a:lnTo>
                    <a:pt x="0" y="0"/>
                  </a:lnTo>
                  <a:lnTo>
                    <a:pt x="0" y="1133"/>
                  </a:lnTo>
                  <a:lnTo>
                    <a:pt x="789" y="164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4" name="Freeform 59"/>
            <p:cNvSpPr>
              <a:spLocks/>
            </p:cNvSpPr>
            <p:nvPr/>
          </p:nvSpPr>
          <p:spPr bwMode="auto">
            <a:xfrm>
              <a:off x="2511" y="2922"/>
              <a:ext cx="1824" cy="917"/>
            </a:xfrm>
            <a:custGeom>
              <a:avLst/>
              <a:gdLst>
                <a:gd name="T0" fmla="*/ 790 w 1824"/>
                <a:gd name="T1" fmla="*/ 917 h 917"/>
                <a:gd name="T2" fmla="*/ 0 w 1824"/>
                <a:gd name="T3" fmla="*/ 396 h 917"/>
                <a:gd name="T4" fmla="*/ 1035 w 1824"/>
                <a:gd name="T5" fmla="*/ 0 h 917"/>
                <a:gd name="T6" fmla="*/ 1824 w 1824"/>
                <a:gd name="T7" fmla="*/ 516 h 917"/>
                <a:gd name="T8" fmla="*/ 790 w 1824"/>
                <a:gd name="T9" fmla="*/ 917 h 9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917"/>
                <a:gd name="T17" fmla="*/ 1824 w 1824"/>
                <a:gd name="T18" fmla="*/ 917 h 9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917">
                  <a:moveTo>
                    <a:pt x="790" y="917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824" y="516"/>
                  </a:lnTo>
                  <a:lnTo>
                    <a:pt x="790" y="9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5" name="Freeform 60"/>
            <p:cNvSpPr>
              <a:spLocks/>
            </p:cNvSpPr>
            <p:nvPr/>
          </p:nvSpPr>
          <p:spPr bwMode="auto">
            <a:xfrm>
              <a:off x="2511" y="2922"/>
              <a:ext cx="1824" cy="917"/>
            </a:xfrm>
            <a:custGeom>
              <a:avLst/>
              <a:gdLst>
                <a:gd name="T0" fmla="*/ 790 w 1824"/>
                <a:gd name="T1" fmla="*/ 917 h 917"/>
                <a:gd name="T2" fmla="*/ 0 w 1824"/>
                <a:gd name="T3" fmla="*/ 396 h 917"/>
                <a:gd name="T4" fmla="*/ 1035 w 1824"/>
                <a:gd name="T5" fmla="*/ 0 h 917"/>
                <a:gd name="T6" fmla="*/ 1824 w 1824"/>
                <a:gd name="T7" fmla="*/ 516 h 917"/>
                <a:gd name="T8" fmla="*/ 790 w 1824"/>
                <a:gd name="T9" fmla="*/ 917 h 9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917"/>
                <a:gd name="T17" fmla="*/ 1824 w 1824"/>
                <a:gd name="T18" fmla="*/ 917 h 9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917">
                  <a:moveTo>
                    <a:pt x="790" y="917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824" y="516"/>
                  </a:lnTo>
                  <a:lnTo>
                    <a:pt x="790" y="917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6" name="Freeform 61"/>
            <p:cNvSpPr>
              <a:spLocks/>
            </p:cNvSpPr>
            <p:nvPr/>
          </p:nvSpPr>
          <p:spPr bwMode="auto">
            <a:xfrm>
              <a:off x="2511" y="1789"/>
              <a:ext cx="1035" cy="1529"/>
            </a:xfrm>
            <a:custGeom>
              <a:avLst/>
              <a:gdLst>
                <a:gd name="T0" fmla="*/ 0 w 1035"/>
                <a:gd name="T1" fmla="*/ 1529 h 1529"/>
                <a:gd name="T2" fmla="*/ 0 w 1035"/>
                <a:gd name="T3" fmla="*/ 396 h 1529"/>
                <a:gd name="T4" fmla="*/ 1035 w 1035"/>
                <a:gd name="T5" fmla="*/ 0 h 1529"/>
                <a:gd name="T6" fmla="*/ 1035 w 1035"/>
                <a:gd name="T7" fmla="*/ 1133 h 1529"/>
                <a:gd name="T8" fmla="*/ 0 w 1035"/>
                <a:gd name="T9" fmla="*/ 1529 h 1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5"/>
                <a:gd name="T16" fmla="*/ 0 h 1529"/>
                <a:gd name="T17" fmla="*/ 1035 w 1035"/>
                <a:gd name="T18" fmla="*/ 1529 h 1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5" h="1529">
                  <a:moveTo>
                    <a:pt x="0" y="1529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035" y="1133"/>
                  </a:lnTo>
                  <a:lnTo>
                    <a:pt x="0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7" name="Freeform 62"/>
            <p:cNvSpPr>
              <a:spLocks/>
            </p:cNvSpPr>
            <p:nvPr/>
          </p:nvSpPr>
          <p:spPr bwMode="auto">
            <a:xfrm>
              <a:off x="2511" y="1789"/>
              <a:ext cx="1035" cy="1529"/>
            </a:xfrm>
            <a:custGeom>
              <a:avLst/>
              <a:gdLst>
                <a:gd name="T0" fmla="*/ 0 w 1035"/>
                <a:gd name="T1" fmla="*/ 1529 h 1529"/>
                <a:gd name="T2" fmla="*/ 0 w 1035"/>
                <a:gd name="T3" fmla="*/ 396 h 1529"/>
                <a:gd name="T4" fmla="*/ 1035 w 1035"/>
                <a:gd name="T5" fmla="*/ 0 h 1529"/>
                <a:gd name="T6" fmla="*/ 1035 w 1035"/>
                <a:gd name="T7" fmla="*/ 1133 h 1529"/>
                <a:gd name="T8" fmla="*/ 0 w 1035"/>
                <a:gd name="T9" fmla="*/ 1529 h 1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5"/>
                <a:gd name="T16" fmla="*/ 0 h 1529"/>
                <a:gd name="T17" fmla="*/ 1035 w 1035"/>
                <a:gd name="T18" fmla="*/ 1529 h 1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5" h="1529">
                  <a:moveTo>
                    <a:pt x="0" y="1529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035" y="1133"/>
                  </a:lnTo>
                  <a:lnTo>
                    <a:pt x="0" y="152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8" name="Freeform 63"/>
            <p:cNvSpPr>
              <a:spLocks/>
            </p:cNvSpPr>
            <p:nvPr/>
          </p:nvSpPr>
          <p:spPr bwMode="auto">
            <a:xfrm>
              <a:off x="2529" y="2179"/>
              <a:ext cx="790" cy="1648"/>
            </a:xfrm>
            <a:custGeom>
              <a:avLst/>
              <a:gdLst>
                <a:gd name="T0" fmla="*/ 28296 w 132"/>
                <a:gd name="T1" fmla="*/ 59184 h 275"/>
                <a:gd name="T2" fmla="*/ 0 w 132"/>
                <a:gd name="T3" fmla="*/ 40691 h 275"/>
                <a:gd name="T4" fmla="*/ 0 w 132"/>
                <a:gd name="T5" fmla="*/ 0 h 275"/>
                <a:gd name="T6" fmla="*/ 0 60000 65536"/>
                <a:gd name="T7" fmla="*/ 0 60000 65536"/>
                <a:gd name="T8" fmla="*/ 0 60000 65536"/>
                <a:gd name="T9" fmla="*/ 0 w 132"/>
                <a:gd name="T10" fmla="*/ 0 h 275"/>
                <a:gd name="T11" fmla="*/ 132 w 132"/>
                <a:gd name="T12" fmla="*/ 275 h 2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275">
                  <a:moveTo>
                    <a:pt x="132" y="275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9" name="Freeform 64"/>
            <p:cNvSpPr>
              <a:spLocks/>
            </p:cNvSpPr>
            <p:nvPr/>
          </p:nvSpPr>
          <p:spPr bwMode="auto">
            <a:xfrm>
              <a:off x="2768" y="2083"/>
              <a:ext cx="796" cy="1654"/>
            </a:xfrm>
            <a:custGeom>
              <a:avLst/>
              <a:gdLst>
                <a:gd name="T0" fmla="*/ 28512 w 133"/>
                <a:gd name="T1" fmla="*/ 59400 h 276"/>
                <a:gd name="T2" fmla="*/ 0 w 133"/>
                <a:gd name="T3" fmla="*/ 40691 h 276"/>
                <a:gd name="T4" fmla="*/ 0 w 133"/>
                <a:gd name="T5" fmla="*/ 0 h 276"/>
                <a:gd name="T6" fmla="*/ 0 60000 65536"/>
                <a:gd name="T7" fmla="*/ 0 60000 65536"/>
                <a:gd name="T8" fmla="*/ 0 60000 65536"/>
                <a:gd name="T9" fmla="*/ 0 w 133"/>
                <a:gd name="T10" fmla="*/ 0 h 276"/>
                <a:gd name="T11" fmla="*/ 133 w 133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276">
                  <a:moveTo>
                    <a:pt x="133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0" name="Freeform 65"/>
            <p:cNvSpPr>
              <a:spLocks/>
            </p:cNvSpPr>
            <p:nvPr/>
          </p:nvSpPr>
          <p:spPr bwMode="auto">
            <a:xfrm>
              <a:off x="3014" y="1987"/>
              <a:ext cx="795" cy="1654"/>
            </a:xfrm>
            <a:custGeom>
              <a:avLst/>
              <a:gdLst>
                <a:gd name="T0" fmla="*/ 28405 w 133"/>
                <a:gd name="T1" fmla="*/ 59400 h 276"/>
                <a:gd name="T2" fmla="*/ 0 w 133"/>
                <a:gd name="T3" fmla="*/ 40691 h 276"/>
                <a:gd name="T4" fmla="*/ 0 w 133"/>
                <a:gd name="T5" fmla="*/ 0 h 276"/>
                <a:gd name="T6" fmla="*/ 0 60000 65536"/>
                <a:gd name="T7" fmla="*/ 0 60000 65536"/>
                <a:gd name="T8" fmla="*/ 0 60000 65536"/>
                <a:gd name="T9" fmla="*/ 0 w 133"/>
                <a:gd name="T10" fmla="*/ 0 h 276"/>
                <a:gd name="T11" fmla="*/ 133 w 133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276">
                  <a:moveTo>
                    <a:pt x="133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1" name="Freeform 66"/>
            <p:cNvSpPr>
              <a:spLocks/>
            </p:cNvSpPr>
            <p:nvPr/>
          </p:nvSpPr>
          <p:spPr bwMode="auto">
            <a:xfrm>
              <a:off x="3259" y="1897"/>
              <a:ext cx="795" cy="1648"/>
            </a:xfrm>
            <a:custGeom>
              <a:avLst/>
              <a:gdLst>
                <a:gd name="T0" fmla="*/ 28405 w 133"/>
                <a:gd name="T1" fmla="*/ 59184 h 275"/>
                <a:gd name="T2" fmla="*/ 0 w 133"/>
                <a:gd name="T3" fmla="*/ 40691 h 275"/>
                <a:gd name="T4" fmla="*/ 0 w 133"/>
                <a:gd name="T5" fmla="*/ 0 h 275"/>
                <a:gd name="T6" fmla="*/ 0 60000 65536"/>
                <a:gd name="T7" fmla="*/ 0 60000 65536"/>
                <a:gd name="T8" fmla="*/ 0 60000 65536"/>
                <a:gd name="T9" fmla="*/ 0 w 133"/>
                <a:gd name="T10" fmla="*/ 0 h 275"/>
                <a:gd name="T11" fmla="*/ 133 w 133"/>
                <a:gd name="T12" fmla="*/ 275 h 2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275">
                  <a:moveTo>
                    <a:pt x="133" y="275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2" name="Freeform 67"/>
            <p:cNvSpPr>
              <a:spLocks/>
            </p:cNvSpPr>
            <p:nvPr/>
          </p:nvSpPr>
          <p:spPr bwMode="auto">
            <a:xfrm>
              <a:off x="3504" y="1801"/>
              <a:ext cx="789" cy="1655"/>
            </a:xfrm>
            <a:custGeom>
              <a:avLst/>
              <a:gdLst>
                <a:gd name="T0" fmla="*/ 28189 w 132"/>
                <a:gd name="T1" fmla="*/ 59508 h 276"/>
                <a:gd name="T2" fmla="*/ 0 w 132"/>
                <a:gd name="T3" fmla="*/ 40739 h 276"/>
                <a:gd name="T4" fmla="*/ 0 w 132"/>
                <a:gd name="T5" fmla="*/ 0 h 276"/>
                <a:gd name="T6" fmla="*/ 0 60000 65536"/>
                <a:gd name="T7" fmla="*/ 0 60000 65536"/>
                <a:gd name="T8" fmla="*/ 0 60000 65536"/>
                <a:gd name="T9" fmla="*/ 0 w 132"/>
                <a:gd name="T10" fmla="*/ 0 h 276"/>
                <a:gd name="T11" fmla="*/ 132 w 132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276">
                  <a:moveTo>
                    <a:pt x="132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3" name="Freeform 68"/>
            <p:cNvSpPr>
              <a:spLocks/>
            </p:cNvSpPr>
            <p:nvPr/>
          </p:nvSpPr>
          <p:spPr bwMode="auto">
            <a:xfrm>
              <a:off x="3277" y="2292"/>
              <a:ext cx="1040" cy="1529"/>
            </a:xfrm>
            <a:custGeom>
              <a:avLst/>
              <a:gdLst>
                <a:gd name="T0" fmla="*/ 0 w 174"/>
                <a:gd name="T1" fmla="*/ 54972 h 255"/>
                <a:gd name="T2" fmla="*/ 37153 w 174"/>
                <a:gd name="T3" fmla="*/ 40737 h 255"/>
                <a:gd name="T4" fmla="*/ 37153 w 174"/>
                <a:gd name="T5" fmla="*/ 0 h 255"/>
                <a:gd name="T6" fmla="*/ 0 60000 65536"/>
                <a:gd name="T7" fmla="*/ 0 60000 65536"/>
                <a:gd name="T8" fmla="*/ 0 60000 65536"/>
                <a:gd name="T9" fmla="*/ 0 w 174"/>
                <a:gd name="T10" fmla="*/ 0 h 255"/>
                <a:gd name="T11" fmla="*/ 174 w 174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255">
                  <a:moveTo>
                    <a:pt x="0" y="255"/>
                  </a:moveTo>
                  <a:lnTo>
                    <a:pt x="174" y="189"/>
                  </a:lnTo>
                  <a:lnTo>
                    <a:pt x="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4" name="Freeform 69"/>
            <p:cNvSpPr>
              <a:spLocks/>
            </p:cNvSpPr>
            <p:nvPr/>
          </p:nvSpPr>
          <p:spPr bwMode="auto">
            <a:xfrm>
              <a:off x="3044" y="2137"/>
              <a:ext cx="1040" cy="1528"/>
            </a:xfrm>
            <a:custGeom>
              <a:avLst/>
              <a:gdLst>
                <a:gd name="T0" fmla="*/ 0 w 174"/>
                <a:gd name="T1" fmla="*/ 54864 h 255"/>
                <a:gd name="T2" fmla="*/ 37153 w 174"/>
                <a:gd name="T3" fmla="*/ 40681 h 255"/>
                <a:gd name="T4" fmla="*/ 37153 w 174"/>
                <a:gd name="T5" fmla="*/ 0 h 255"/>
                <a:gd name="T6" fmla="*/ 0 60000 65536"/>
                <a:gd name="T7" fmla="*/ 0 60000 65536"/>
                <a:gd name="T8" fmla="*/ 0 60000 65536"/>
                <a:gd name="T9" fmla="*/ 0 w 174"/>
                <a:gd name="T10" fmla="*/ 0 h 255"/>
                <a:gd name="T11" fmla="*/ 174 w 174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255">
                  <a:moveTo>
                    <a:pt x="0" y="255"/>
                  </a:moveTo>
                  <a:lnTo>
                    <a:pt x="174" y="189"/>
                  </a:lnTo>
                  <a:lnTo>
                    <a:pt x="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5" name="Freeform 70"/>
            <p:cNvSpPr>
              <a:spLocks/>
            </p:cNvSpPr>
            <p:nvPr/>
          </p:nvSpPr>
          <p:spPr bwMode="auto">
            <a:xfrm>
              <a:off x="2810" y="1987"/>
              <a:ext cx="1035" cy="1528"/>
            </a:xfrm>
            <a:custGeom>
              <a:avLst/>
              <a:gdLst>
                <a:gd name="T0" fmla="*/ 0 w 173"/>
                <a:gd name="T1" fmla="*/ 54864 h 255"/>
                <a:gd name="T2" fmla="*/ 37045 w 173"/>
                <a:gd name="T3" fmla="*/ 40681 h 255"/>
                <a:gd name="T4" fmla="*/ 37045 w 173"/>
                <a:gd name="T5" fmla="*/ 0 h 255"/>
                <a:gd name="T6" fmla="*/ 0 60000 65536"/>
                <a:gd name="T7" fmla="*/ 0 60000 65536"/>
                <a:gd name="T8" fmla="*/ 0 60000 65536"/>
                <a:gd name="T9" fmla="*/ 0 w 173"/>
                <a:gd name="T10" fmla="*/ 0 h 255"/>
                <a:gd name="T11" fmla="*/ 173 w 173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55">
                  <a:moveTo>
                    <a:pt x="0" y="255"/>
                  </a:moveTo>
                  <a:lnTo>
                    <a:pt x="173" y="189"/>
                  </a:lnTo>
                  <a:lnTo>
                    <a:pt x="1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6" name="Freeform 71"/>
            <p:cNvSpPr>
              <a:spLocks/>
            </p:cNvSpPr>
            <p:nvPr/>
          </p:nvSpPr>
          <p:spPr bwMode="auto">
            <a:xfrm>
              <a:off x="2577" y="1831"/>
              <a:ext cx="1035" cy="1535"/>
            </a:xfrm>
            <a:custGeom>
              <a:avLst/>
              <a:gdLst>
                <a:gd name="T0" fmla="*/ 0 w 173"/>
                <a:gd name="T1" fmla="*/ 55188 h 256"/>
                <a:gd name="T2" fmla="*/ 37045 w 173"/>
                <a:gd name="T3" fmla="*/ 40737 h 256"/>
                <a:gd name="T4" fmla="*/ 37045 w 173"/>
                <a:gd name="T5" fmla="*/ 0 h 256"/>
                <a:gd name="T6" fmla="*/ 0 60000 65536"/>
                <a:gd name="T7" fmla="*/ 0 60000 65536"/>
                <a:gd name="T8" fmla="*/ 0 60000 65536"/>
                <a:gd name="T9" fmla="*/ 0 w 173"/>
                <a:gd name="T10" fmla="*/ 0 h 256"/>
                <a:gd name="T11" fmla="*/ 173 w 173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56">
                  <a:moveTo>
                    <a:pt x="0" y="256"/>
                  </a:moveTo>
                  <a:lnTo>
                    <a:pt x="173" y="189"/>
                  </a:lnTo>
                  <a:lnTo>
                    <a:pt x="1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7" name="Freeform 72"/>
            <p:cNvSpPr>
              <a:spLocks/>
            </p:cNvSpPr>
            <p:nvPr/>
          </p:nvSpPr>
          <p:spPr bwMode="auto">
            <a:xfrm>
              <a:off x="2511" y="2808"/>
              <a:ext cx="1824" cy="522"/>
            </a:xfrm>
            <a:custGeom>
              <a:avLst/>
              <a:gdLst>
                <a:gd name="T0" fmla="*/ 0 w 305"/>
                <a:gd name="T1" fmla="*/ 14472 h 87"/>
                <a:gd name="T2" fmla="*/ 37018 w 305"/>
                <a:gd name="T3" fmla="*/ 0 h 87"/>
                <a:gd name="T4" fmla="*/ 65233 w 305"/>
                <a:gd name="T5" fmla="*/ 18792 h 87"/>
                <a:gd name="T6" fmla="*/ 0 60000 65536"/>
                <a:gd name="T7" fmla="*/ 0 60000 65536"/>
                <a:gd name="T8" fmla="*/ 0 60000 65536"/>
                <a:gd name="T9" fmla="*/ 0 w 305"/>
                <a:gd name="T10" fmla="*/ 0 h 87"/>
                <a:gd name="T11" fmla="*/ 305 w 305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7">
                  <a:moveTo>
                    <a:pt x="0" y="67"/>
                  </a:moveTo>
                  <a:lnTo>
                    <a:pt x="173" y="0"/>
                  </a:lnTo>
                  <a:lnTo>
                    <a:pt x="305" y="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8" name="Freeform 73"/>
            <p:cNvSpPr>
              <a:spLocks/>
            </p:cNvSpPr>
            <p:nvPr/>
          </p:nvSpPr>
          <p:spPr bwMode="auto">
            <a:xfrm>
              <a:off x="2511" y="2544"/>
              <a:ext cx="1824" cy="516"/>
            </a:xfrm>
            <a:custGeom>
              <a:avLst/>
              <a:gdLst>
                <a:gd name="T0" fmla="*/ 0 w 305"/>
                <a:gd name="T1" fmla="*/ 14256 h 86"/>
                <a:gd name="T2" fmla="*/ 37018 w 305"/>
                <a:gd name="T3" fmla="*/ 0 h 86"/>
                <a:gd name="T4" fmla="*/ 65233 w 305"/>
                <a:gd name="T5" fmla="*/ 18576 h 86"/>
                <a:gd name="T6" fmla="*/ 0 60000 65536"/>
                <a:gd name="T7" fmla="*/ 0 60000 65536"/>
                <a:gd name="T8" fmla="*/ 0 60000 65536"/>
                <a:gd name="T9" fmla="*/ 0 w 305"/>
                <a:gd name="T10" fmla="*/ 0 h 86"/>
                <a:gd name="T11" fmla="*/ 305 w 305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6">
                  <a:moveTo>
                    <a:pt x="0" y="66"/>
                  </a:moveTo>
                  <a:lnTo>
                    <a:pt x="173" y="0"/>
                  </a:lnTo>
                  <a:lnTo>
                    <a:pt x="305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9" name="Freeform 74"/>
            <p:cNvSpPr>
              <a:spLocks/>
            </p:cNvSpPr>
            <p:nvPr/>
          </p:nvSpPr>
          <p:spPr bwMode="auto">
            <a:xfrm>
              <a:off x="2511" y="2274"/>
              <a:ext cx="1824" cy="522"/>
            </a:xfrm>
            <a:custGeom>
              <a:avLst/>
              <a:gdLst>
                <a:gd name="T0" fmla="*/ 0 w 305"/>
                <a:gd name="T1" fmla="*/ 14472 h 87"/>
                <a:gd name="T2" fmla="*/ 37018 w 305"/>
                <a:gd name="T3" fmla="*/ 0 h 87"/>
                <a:gd name="T4" fmla="*/ 65233 w 305"/>
                <a:gd name="T5" fmla="*/ 18792 h 87"/>
                <a:gd name="T6" fmla="*/ 0 60000 65536"/>
                <a:gd name="T7" fmla="*/ 0 60000 65536"/>
                <a:gd name="T8" fmla="*/ 0 60000 65536"/>
                <a:gd name="T9" fmla="*/ 0 w 305"/>
                <a:gd name="T10" fmla="*/ 0 h 87"/>
                <a:gd name="T11" fmla="*/ 305 w 305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7">
                  <a:moveTo>
                    <a:pt x="0" y="67"/>
                  </a:moveTo>
                  <a:lnTo>
                    <a:pt x="173" y="0"/>
                  </a:lnTo>
                  <a:lnTo>
                    <a:pt x="305" y="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0" name="Freeform 75"/>
            <p:cNvSpPr>
              <a:spLocks/>
            </p:cNvSpPr>
            <p:nvPr/>
          </p:nvSpPr>
          <p:spPr bwMode="auto">
            <a:xfrm>
              <a:off x="2511" y="2011"/>
              <a:ext cx="1824" cy="515"/>
            </a:xfrm>
            <a:custGeom>
              <a:avLst/>
              <a:gdLst>
                <a:gd name="T0" fmla="*/ 0 w 305"/>
                <a:gd name="T1" fmla="*/ 14163 h 86"/>
                <a:gd name="T2" fmla="*/ 37018 w 305"/>
                <a:gd name="T3" fmla="*/ 0 h 86"/>
                <a:gd name="T4" fmla="*/ 65233 w 305"/>
                <a:gd name="T5" fmla="*/ 18468 h 86"/>
                <a:gd name="T6" fmla="*/ 0 60000 65536"/>
                <a:gd name="T7" fmla="*/ 0 60000 65536"/>
                <a:gd name="T8" fmla="*/ 0 60000 65536"/>
                <a:gd name="T9" fmla="*/ 0 w 305"/>
                <a:gd name="T10" fmla="*/ 0 h 86"/>
                <a:gd name="T11" fmla="*/ 305 w 305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6">
                  <a:moveTo>
                    <a:pt x="0" y="66"/>
                  </a:moveTo>
                  <a:lnTo>
                    <a:pt x="173" y="0"/>
                  </a:lnTo>
                  <a:lnTo>
                    <a:pt x="305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1" name="Line 76"/>
            <p:cNvSpPr>
              <a:spLocks noChangeShapeType="1"/>
            </p:cNvSpPr>
            <p:nvPr/>
          </p:nvSpPr>
          <p:spPr bwMode="auto">
            <a:xfrm flipV="1">
              <a:off x="3301" y="3438"/>
              <a:ext cx="1034" cy="4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2" name="Freeform 77"/>
            <p:cNvSpPr>
              <a:spLocks/>
            </p:cNvSpPr>
            <p:nvPr/>
          </p:nvSpPr>
          <p:spPr bwMode="auto">
            <a:xfrm>
              <a:off x="2511" y="2185"/>
              <a:ext cx="790" cy="1654"/>
            </a:xfrm>
            <a:custGeom>
              <a:avLst/>
              <a:gdLst>
                <a:gd name="T0" fmla="*/ 28296 w 132"/>
                <a:gd name="T1" fmla="*/ 59400 h 276"/>
                <a:gd name="T2" fmla="*/ 0 w 132"/>
                <a:gd name="T3" fmla="*/ 40691 h 276"/>
                <a:gd name="T4" fmla="*/ 0 w 132"/>
                <a:gd name="T5" fmla="*/ 0 h 276"/>
                <a:gd name="T6" fmla="*/ 0 60000 65536"/>
                <a:gd name="T7" fmla="*/ 0 60000 65536"/>
                <a:gd name="T8" fmla="*/ 0 60000 65536"/>
                <a:gd name="T9" fmla="*/ 0 w 132"/>
                <a:gd name="T10" fmla="*/ 0 h 276"/>
                <a:gd name="T11" fmla="*/ 132 w 132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276">
                  <a:moveTo>
                    <a:pt x="132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3" name="Line 78"/>
            <p:cNvSpPr>
              <a:spLocks noChangeShapeType="1"/>
            </p:cNvSpPr>
            <p:nvPr/>
          </p:nvSpPr>
          <p:spPr bwMode="auto">
            <a:xfrm>
              <a:off x="3319" y="3827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4" name="Rectangle 79"/>
            <p:cNvSpPr>
              <a:spLocks noChangeArrowheads="1"/>
            </p:cNvSpPr>
            <p:nvPr/>
          </p:nvSpPr>
          <p:spPr bwMode="auto">
            <a:xfrm>
              <a:off x="3384" y="385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35" name="Line 80"/>
            <p:cNvSpPr>
              <a:spLocks noChangeShapeType="1"/>
            </p:cNvSpPr>
            <p:nvPr/>
          </p:nvSpPr>
          <p:spPr bwMode="auto">
            <a:xfrm>
              <a:off x="3564" y="373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6" name="Rectangle 81"/>
            <p:cNvSpPr>
              <a:spLocks noChangeArrowheads="1"/>
            </p:cNvSpPr>
            <p:nvPr/>
          </p:nvSpPr>
          <p:spPr bwMode="auto">
            <a:xfrm>
              <a:off x="3622" y="3761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10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37" name="Line 82"/>
            <p:cNvSpPr>
              <a:spLocks noChangeShapeType="1"/>
            </p:cNvSpPr>
            <p:nvPr/>
          </p:nvSpPr>
          <p:spPr bwMode="auto">
            <a:xfrm>
              <a:off x="3809" y="3641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8" name="Rectangle 83"/>
            <p:cNvSpPr>
              <a:spLocks noChangeArrowheads="1"/>
            </p:cNvSpPr>
            <p:nvPr/>
          </p:nvSpPr>
          <p:spPr bwMode="auto">
            <a:xfrm>
              <a:off x="3867" y="3671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39" name="Line 84"/>
            <p:cNvSpPr>
              <a:spLocks noChangeShapeType="1"/>
            </p:cNvSpPr>
            <p:nvPr/>
          </p:nvSpPr>
          <p:spPr bwMode="auto">
            <a:xfrm>
              <a:off x="4054" y="3545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0" name="Rectangle 85"/>
            <p:cNvSpPr>
              <a:spLocks noChangeArrowheads="1"/>
            </p:cNvSpPr>
            <p:nvPr/>
          </p:nvSpPr>
          <p:spPr bwMode="auto">
            <a:xfrm>
              <a:off x="4112" y="357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30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1" name="Line 86"/>
            <p:cNvSpPr>
              <a:spLocks noChangeShapeType="1"/>
            </p:cNvSpPr>
            <p:nvPr/>
          </p:nvSpPr>
          <p:spPr bwMode="auto">
            <a:xfrm>
              <a:off x="4293" y="3456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2" name="Rectangle 87"/>
            <p:cNvSpPr>
              <a:spLocks noChangeArrowheads="1"/>
            </p:cNvSpPr>
            <p:nvPr/>
          </p:nvSpPr>
          <p:spPr bwMode="auto">
            <a:xfrm>
              <a:off x="4357" y="348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40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3" name="Line 88"/>
            <p:cNvSpPr>
              <a:spLocks noChangeShapeType="1"/>
            </p:cNvSpPr>
            <p:nvPr/>
          </p:nvSpPr>
          <p:spPr bwMode="auto">
            <a:xfrm flipH="1">
              <a:off x="3253" y="3821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4" name="Rectangle 89"/>
            <p:cNvSpPr>
              <a:spLocks noChangeArrowheads="1"/>
            </p:cNvSpPr>
            <p:nvPr/>
          </p:nvSpPr>
          <p:spPr bwMode="auto">
            <a:xfrm>
              <a:off x="3204" y="3839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5" name="Line 90"/>
            <p:cNvSpPr>
              <a:spLocks noChangeShapeType="1"/>
            </p:cNvSpPr>
            <p:nvPr/>
          </p:nvSpPr>
          <p:spPr bwMode="auto">
            <a:xfrm flipH="1">
              <a:off x="3020" y="3665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6" name="Rectangle 91"/>
            <p:cNvSpPr>
              <a:spLocks noChangeArrowheads="1"/>
            </p:cNvSpPr>
            <p:nvPr/>
          </p:nvSpPr>
          <p:spPr bwMode="auto">
            <a:xfrm>
              <a:off x="2928" y="3689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10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7" name="Line 92"/>
            <p:cNvSpPr>
              <a:spLocks noChangeShapeType="1"/>
            </p:cNvSpPr>
            <p:nvPr/>
          </p:nvSpPr>
          <p:spPr bwMode="auto">
            <a:xfrm flipH="1">
              <a:off x="2786" y="3515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8" name="Rectangle 93"/>
            <p:cNvSpPr>
              <a:spLocks noChangeArrowheads="1"/>
            </p:cNvSpPr>
            <p:nvPr/>
          </p:nvSpPr>
          <p:spPr bwMode="auto">
            <a:xfrm>
              <a:off x="2695" y="353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9" name="Line 94"/>
            <p:cNvSpPr>
              <a:spLocks noChangeShapeType="1"/>
            </p:cNvSpPr>
            <p:nvPr/>
          </p:nvSpPr>
          <p:spPr bwMode="auto">
            <a:xfrm flipH="1">
              <a:off x="2553" y="3366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0" name="Rectangle 95"/>
            <p:cNvSpPr>
              <a:spLocks noChangeArrowheads="1"/>
            </p:cNvSpPr>
            <p:nvPr/>
          </p:nvSpPr>
          <p:spPr bwMode="auto">
            <a:xfrm>
              <a:off x="2462" y="338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30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1" name="Line 96"/>
            <p:cNvSpPr>
              <a:spLocks noChangeShapeType="1"/>
            </p:cNvSpPr>
            <p:nvPr/>
          </p:nvSpPr>
          <p:spPr bwMode="auto">
            <a:xfrm flipH="1" flipV="1">
              <a:off x="2487" y="3192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2" name="Rectangle 97"/>
            <p:cNvSpPr>
              <a:spLocks noChangeArrowheads="1"/>
            </p:cNvSpPr>
            <p:nvPr/>
          </p:nvSpPr>
          <p:spPr bwMode="auto">
            <a:xfrm>
              <a:off x="2396" y="313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3" name="Line 98"/>
            <p:cNvSpPr>
              <a:spLocks noChangeShapeType="1"/>
            </p:cNvSpPr>
            <p:nvPr/>
          </p:nvSpPr>
          <p:spPr bwMode="auto">
            <a:xfrm flipH="1" flipV="1">
              <a:off x="2487" y="2922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4" name="Rectangle 99"/>
            <p:cNvSpPr>
              <a:spLocks noChangeArrowheads="1"/>
            </p:cNvSpPr>
            <p:nvPr/>
          </p:nvSpPr>
          <p:spPr bwMode="auto">
            <a:xfrm>
              <a:off x="2396" y="286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22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5" name="Line 100"/>
            <p:cNvSpPr>
              <a:spLocks noChangeShapeType="1"/>
            </p:cNvSpPr>
            <p:nvPr/>
          </p:nvSpPr>
          <p:spPr bwMode="auto">
            <a:xfrm flipH="1" flipV="1">
              <a:off x="2487" y="2658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6" name="Rectangle 101"/>
            <p:cNvSpPr>
              <a:spLocks noChangeArrowheads="1"/>
            </p:cNvSpPr>
            <p:nvPr/>
          </p:nvSpPr>
          <p:spPr bwMode="auto">
            <a:xfrm>
              <a:off x="2396" y="259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24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7" name="Line 102"/>
            <p:cNvSpPr>
              <a:spLocks noChangeShapeType="1"/>
            </p:cNvSpPr>
            <p:nvPr/>
          </p:nvSpPr>
          <p:spPr bwMode="auto">
            <a:xfrm flipH="1" flipV="1">
              <a:off x="2487" y="2394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8" name="Rectangle 103"/>
            <p:cNvSpPr>
              <a:spLocks noChangeArrowheads="1"/>
            </p:cNvSpPr>
            <p:nvPr/>
          </p:nvSpPr>
          <p:spPr bwMode="auto">
            <a:xfrm>
              <a:off x="2396" y="232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26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9" name="Freeform 104"/>
            <p:cNvSpPr>
              <a:spLocks/>
            </p:cNvSpPr>
            <p:nvPr/>
          </p:nvSpPr>
          <p:spPr bwMode="auto">
            <a:xfrm>
              <a:off x="4156" y="324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0" name="Freeform 105"/>
            <p:cNvSpPr>
              <a:spLocks/>
            </p:cNvSpPr>
            <p:nvPr/>
          </p:nvSpPr>
          <p:spPr bwMode="auto">
            <a:xfrm>
              <a:off x="4156" y="324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1" name="Oval 106"/>
            <p:cNvSpPr>
              <a:spLocks noChangeArrowheads="1"/>
            </p:cNvSpPr>
            <p:nvPr/>
          </p:nvSpPr>
          <p:spPr bwMode="auto">
            <a:xfrm>
              <a:off x="4186" y="307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2" name="Oval 107"/>
            <p:cNvSpPr>
              <a:spLocks noChangeArrowheads="1"/>
            </p:cNvSpPr>
            <p:nvPr/>
          </p:nvSpPr>
          <p:spPr bwMode="auto">
            <a:xfrm>
              <a:off x="4186" y="307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3" name="Freeform 108"/>
            <p:cNvSpPr>
              <a:spLocks/>
            </p:cNvSpPr>
            <p:nvPr/>
          </p:nvSpPr>
          <p:spPr bwMode="auto">
            <a:xfrm>
              <a:off x="4078" y="324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24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4" name="Freeform 109"/>
            <p:cNvSpPr>
              <a:spLocks/>
            </p:cNvSpPr>
            <p:nvPr/>
          </p:nvSpPr>
          <p:spPr bwMode="auto">
            <a:xfrm>
              <a:off x="4078" y="324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864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5" name="Freeform 110"/>
            <p:cNvSpPr>
              <a:spLocks/>
            </p:cNvSpPr>
            <p:nvPr/>
          </p:nvSpPr>
          <p:spPr bwMode="auto">
            <a:xfrm>
              <a:off x="4078" y="3108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38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6" name="Freeform 111"/>
            <p:cNvSpPr>
              <a:spLocks/>
            </p:cNvSpPr>
            <p:nvPr/>
          </p:nvSpPr>
          <p:spPr bwMode="auto">
            <a:xfrm>
              <a:off x="4078" y="3108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4968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7" name="Freeform 112"/>
            <p:cNvSpPr>
              <a:spLocks/>
            </p:cNvSpPr>
            <p:nvPr/>
          </p:nvSpPr>
          <p:spPr bwMode="auto">
            <a:xfrm>
              <a:off x="4042" y="3270"/>
              <a:ext cx="114" cy="156"/>
            </a:xfrm>
            <a:custGeom>
              <a:avLst/>
              <a:gdLst>
                <a:gd name="T0" fmla="*/ 0 w 114"/>
                <a:gd name="T1" fmla="*/ 156 h 156"/>
                <a:gd name="T2" fmla="*/ 114 w 114"/>
                <a:gd name="T3" fmla="*/ 138 h 156"/>
                <a:gd name="T4" fmla="*/ 36 w 114"/>
                <a:gd name="T5" fmla="*/ 0 h 156"/>
                <a:gd name="T6" fmla="*/ 0 w 114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8" name="Freeform 113"/>
            <p:cNvSpPr>
              <a:spLocks/>
            </p:cNvSpPr>
            <p:nvPr/>
          </p:nvSpPr>
          <p:spPr bwMode="auto">
            <a:xfrm>
              <a:off x="4042" y="3270"/>
              <a:ext cx="114" cy="156"/>
            </a:xfrm>
            <a:custGeom>
              <a:avLst/>
              <a:gdLst>
                <a:gd name="T0" fmla="*/ 0 w 19"/>
                <a:gd name="T1" fmla="*/ 5616 h 26"/>
                <a:gd name="T2" fmla="*/ 4104 w 19"/>
                <a:gd name="T3" fmla="*/ 4968 h 26"/>
                <a:gd name="T4" fmla="*/ 1296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9" name="Oval 114"/>
            <p:cNvSpPr>
              <a:spLocks noChangeArrowheads="1"/>
            </p:cNvSpPr>
            <p:nvPr/>
          </p:nvSpPr>
          <p:spPr bwMode="auto">
            <a:xfrm>
              <a:off x="4096" y="295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0" name="Oval 115"/>
            <p:cNvSpPr>
              <a:spLocks noChangeArrowheads="1"/>
            </p:cNvSpPr>
            <p:nvPr/>
          </p:nvSpPr>
          <p:spPr bwMode="auto">
            <a:xfrm>
              <a:off x="4096" y="295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1" name="Freeform 116"/>
            <p:cNvSpPr>
              <a:spLocks/>
            </p:cNvSpPr>
            <p:nvPr/>
          </p:nvSpPr>
          <p:spPr bwMode="auto">
            <a:xfrm>
              <a:off x="3994" y="2970"/>
              <a:ext cx="114" cy="156"/>
            </a:xfrm>
            <a:custGeom>
              <a:avLst/>
              <a:gdLst>
                <a:gd name="T0" fmla="*/ 0 w 114"/>
                <a:gd name="T1" fmla="*/ 156 h 156"/>
                <a:gd name="T2" fmla="*/ 114 w 114"/>
                <a:gd name="T3" fmla="*/ 138 h 156"/>
                <a:gd name="T4" fmla="*/ 36 w 114"/>
                <a:gd name="T5" fmla="*/ 0 h 156"/>
                <a:gd name="T6" fmla="*/ 0 w 114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2" name="Freeform 117"/>
            <p:cNvSpPr>
              <a:spLocks/>
            </p:cNvSpPr>
            <p:nvPr/>
          </p:nvSpPr>
          <p:spPr bwMode="auto">
            <a:xfrm>
              <a:off x="3994" y="2970"/>
              <a:ext cx="114" cy="156"/>
            </a:xfrm>
            <a:custGeom>
              <a:avLst/>
              <a:gdLst>
                <a:gd name="T0" fmla="*/ 0 w 19"/>
                <a:gd name="T1" fmla="*/ 5616 h 26"/>
                <a:gd name="T2" fmla="*/ 4104 w 19"/>
                <a:gd name="T3" fmla="*/ 4968 h 26"/>
                <a:gd name="T4" fmla="*/ 1296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3" name="Freeform 118"/>
            <p:cNvSpPr>
              <a:spLocks/>
            </p:cNvSpPr>
            <p:nvPr/>
          </p:nvSpPr>
          <p:spPr bwMode="auto">
            <a:xfrm>
              <a:off x="3917" y="2970"/>
              <a:ext cx="113" cy="156"/>
            </a:xfrm>
            <a:custGeom>
              <a:avLst/>
              <a:gdLst>
                <a:gd name="T0" fmla="*/ 77 w 113"/>
                <a:gd name="T1" fmla="*/ 156 h 156"/>
                <a:gd name="T2" fmla="*/ 0 w 113"/>
                <a:gd name="T3" fmla="*/ 18 h 156"/>
                <a:gd name="T4" fmla="*/ 113 w 113"/>
                <a:gd name="T5" fmla="*/ 0 h 156"/>
                <a:gd name="T6" fmla="*/ 77 w 113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4" name="Freeform 119"/>
            <p:cNvSpPr>
              <a:spLocks/>
            </p:cNvSpPr>
            <p:nvPr/>
          </p:nvSpPr>
          <p:spPr bwMode="auto">
            <a:xfrm>
              <a:off x="3917" y="2970"/>
              <a:ext cx="113" cy="156"/>
            </a:xfrm>
            <a:custGeom>
              <a:avLst/>
              <a:gdLst>
                <a:gd name="T0" fmla="*/ 2724 w 19"/>
                <a:gd name="T1" fmla="*/ 5616 h 26"/>
                <a:gd name="T2" fmla="*/ 0 w 19"/>
                <a:gd name="T3" fmla="*/ 648 h 26"/>
                <a:gd name="T4" fmla="*/ 399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5" name="Freeform 120"/>
            <p:cNvSpPr>
              <a:spLocks/>
            </p:cNvSpPr>
            <p:nvPr/>
          </p:nvSpPr>
          <p:spPr bwMode="auto">
            <a:xfrm>
              <a:off x="3994" y="3108"/>
              <a:ext cx="114" cy="162"/>
            </a:xfrm>
            <a:custGeom>
              <a:avLst/>
              <a:gdLst>
                <a:gd name="T0" fmla="*/ 84 w 114"/>
                <a:gd name="T1" fmla="*/ 162 h 162"/>
                <a:gd name="T2" fmla="*/ 0 w 114"/>
                <a:gd name="T3" fmla="*/ 18 h 162"/>
                <a:gd name="T4" fmla="*/ 114 w 114"/>
                <a:gd name="T5" fmla="*/ 0 h 162"/>
                <a:gd name="T6" fmla="*/ 84 w 114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6" name="Freeform 121"/>
            <p:cNvSpPr>
              <a:spLocks/>
            </p:cNvSpPr>
            <p:nvPr/>
          </p:nvSpPr>
          <p:spPr bwMode="auto">
            <a:xfrm>
              <a:off x="3994" y="3108"/>
              <a:ext cx="114" cy="162"/>
            </a:xfrm>
            <a:custGeom>
              <a:avLst/>
              <a:gdLst>
                <a:gd name="T0" fmla="*/ 3024 w 19"/>
                <a:gd name="T1" fmla="*/ 5832 h 27"/>
                <a:gd name="T2" fmla="*/ 0 w 19"/>
                <a:gd name="T3" fmla="*/ 648 h 27"/>
                <a:gd name="T4" fmla="*/ 4104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7" name="Freeform 122"/>
            <p:cNvSpPr>
              <a:spLocks/>
            </p:cNvSpPr>
            <p:nvPr/>
          </p:nvSpPr>
          <p:spPr bwMode="auto">
            <a:xfrm>
              <a:off x="3887" y="2988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30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" name="Freeform 123"/>
            <p:cNvSpPr>
              <a:spLocks/>
            </p:cNvSpPr>
            <p:nvPr/>
          </p:nvSpPr>
          <p:spPr bwMode="auto">
            <a:xfrm>
              <a:off x="3887" y="2988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" name="Freeform 124"/>
            <p:cNvSpPr>
              <a:spLocks/>
            </p:cNvSpPr>
            <p:nvPr/>
          </p:nvSpPr>
          <p:spPr bwMode="auto">
            <a:xfrm>
              <a:off x="3965" y="3126"/>
              <a:ext cx="113" cy="162"/>
            </a:xfrm>
            <a:custGeom>
              <a:avLst/>
              <a:gdLst>
                <a:gd name="T0" fmla="*/ 0 w 113"/>
                <a:gd name="T1" fmla="*/ 162 h 162"/>
                <a:gd name="T2" fmla="*/ 113 w 113"/>
                <a:gd name="T3" fmla="*/ 144 h 162"/>
                <a:gd name="T4" fmla="*/ 29 w 113"/>
                <a:gd name="T5" fmla="*/ 0 h 162"/>
                <a:gd name="T6" fmla="*/ 0 w 113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0" name="Freeform 125"/>
            <p:cNvSpPr>
              <a:spLocks/>
            </p:cNvSpPr>
            <p:nvPr/>
          </p:nvSpPr>
          <p:spPr bwMode="auto">
            <a:xfrm>
              <a:off x="3965" y="3126"/>
              <a:ext cx="113" cy="162"/>
            </a:xfrm>
            <a:custGeom>
              <a:avLst/>
              <a:gdLst>
                <a:gd name="T0" fmla="*/ 0 w 19"/>
                <a:gd name="T1" fmla="*/ 5832 h 27"/>
                <a:gd name="T2" fmla="*/ 3997 w 19"/>
                <a:gd name="T3" fmla="*/ 5184 h 27"/>
                <a:gd name="T4" fmla="*/ 1059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1" name="Freeform 126"/>
            <p:cNvSpPr>
              <a:spLocks/>
            </p:cNvSpPr>
            <p:nvPr/>
          </p:nvSpPr>
          <p:spPr bwMode="auto">
            <a:xfrm>
              <a:off x="3965" y="3270"/>
              <a:ext cx="113" cy="156"/>
            </a:xfrm>
            <a:custGeom>
              <a:avLst/>
              <a:gdLst>
                <a:gd name="T0" fmla="*/ 77 w 113"/>
                <a:gd name="T1" fmla="*/ 156 h 156"/>
                <a:gd name="T2" fmla="*/ 0 w 113"/>
                <a:gd name="T3" fmla="*/ 18 h 156"/>
                <a:gd name="T4" fmla="*/ 113 w 113"/>
                <a:gd name="T5" fmla="*/ 0 h 156"/>
                <a:gd name="T6" fmla="*/ 77 w 113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0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2" name="Freeform 127"/>
            <p:cNvSpPr>
              <a:spLocks/>
            </p:cNvSpPr>
            <p:nvPr/>
          </p:nvSpPr>
          <p:spPr bwMode="auto">
            <a:xfrm>
              <a:off x="3965" y="3270"/>
              <a:ext cx="113" cy="156"/>
            </a:xfrm>
            <a:custGeom>
              <a:avLst/>
              <a:gdLst>
                <a:gd name="T0" fmla="*/ 2724 w 19"/>
                <a:gd name="T1" fmla="*/ 5616 h 26"/>
                <a:gd name="T2" fmla="*/ 0 w 19"/>
                <a:gd name="T3" fmla="*/ 648 h 26"/>
                <a:gd name="T4" fmla="*/ 399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3" name="Oval 128"/>
            <p:cNvSpPr>
              <a:spLocks noChangeArrowheads="1"/>
            </p:cNvSpPr>
            <p:nvPr/>
          </p:nvSpPr>
          <p:spPr bwMode="auto">
            <a:xfrm>
              <a:off x="4048" y="307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4" name="Oval 129"/>
            <p:cNvSpPr>
              <a:spLocks noChangeArrowheads="1"/>
            </p:cNvSpPr>
            <p:nvPr/>
          </p:nvSpPr>
          <p:spPr bwMode="auto">
            <a:xfrm>
              <a:off x="4048" y="307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" name="Freeform 130"/>
            <p:cNvSpPr>
              <a:spLocks/>
            </p:cNvSpPr>
            <p:nvPr/>
          </p:nvSpPr>
          <p:spPr bwMode="auto">
            <a:xfrm>
              <a:off x="3935" y="3288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" name="Freeform 131"/>
            <p:cNvSpPr>
              <a:spLocks/>
            </p:cNvSpPr>
            <p:nvPr/>
          </p:nvSpPr>
          <p:spPr bwMode="auto">
            <a:xfrm>
              <a:off x="3935" y="3288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" name="Freeform 132"/>
            <p:cNvSpPr>
              <a:spLocks/>
            </p:cNvSpPr>
            <p:nvPr/>
          </p:nvSpPr>
          <p:spPr bwMode="auto">
            <a:xfrm>
              <a:off x="3917" y="2826"/>
              <a:ext cx="113" cy="162"/>
            </a:xfrm>
            <a:custGeom>
              <a:avLst/>
              <a:gdLst>
                <a:gd name="T0" fmla="*/ 0 w 113"/>
                <a:gd name="T1" fmla="*/ 162 h 162"/>
                <a:gd name="T2" fmla="*/ 113 w 113"/>
                <a:gd name="T3" fmla="*/ 144 h 162"/>
                <a:gd name="T4" fmla="*/ 36 w 113"/>
                <a:gd name="T5" fmla="*/ 0 h 162"/>
                <a:gd name="T6" fmla="*/ 0 w 113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" name="Freeform 133"/>
            <p:cNvSpPr>
              <a:spLocks/>
            </p:cNvSpPr>
            <p:nvPr/>
          </p:nvSpPr>
          <p:spPr bwMode="auto">
            <a:xfrm>
              <a:off x="3917" y="2826"/>
              <a:ext cx="113" cy="162"/>
            </a:xfrm>
            <a:custGeom>
              <a:avLst/>
              <a:gdLst>
                <a:gd name="T0" fmla="*/ 0 w 19"/>
                <a:gd name="T1" fmla="*/ 5832 h 27"/>
                <a:gd name="T2" fmla="*/ 3997 w 19"/>
                <a:gd name="T3" fmla="*/ 5184 h 27"/>
                <a:gd name="T4" fmla="*/ 1273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" name="Freeform 134"/>
            <p:cNvSpPr>
              <a:spLocks/>
            </p:cNvSpPr>
            <p:nvPr/>
          </p:nvSpPr>
          <p:spPr bwMode="auto">
            <a:xfrm>
              <a:off x="3887" y="3126"/>
              <a:ext cx="107" cy="162"/>
            </a:xfrm>
            <a:custGeom>
              <a:avLst/>
              <a:gdLst>
                <a:gd name="T0" fmla="*/ 78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8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" name="Freeform 135"/>
            <p:cNvSpPr>
              <a:spLocks/>
            </p:cNvSpPr>
            <p:nvPr/>
          </p:nvSpPr>
          <p:spPr bwMode="auto">
            <a:xfrm>
              <a:off x="3887" y="3126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" name="Freeform 136"/>
            <p:cNvSpPr>
              <a:spLocks/>
            </p:cNvSpPr>
            <p:nvPr/>
          </p:nvSpPr>
          <p:spPr bwMode="auto">
            <a:xfrm>
              <a:off x="3857" y="3288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0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" name="Freeform 137"/>
            <p:cNvSpPr>
              <a:spLocks/>
            </p:cNvSpPr>
            <p:nvPr/>
          </p:nvSpPr>
          <p:spPr bwMode="auto">
            <a:xfrm>
              <a:off x="3857" y="3288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" name="Freeform 138"/>
            <p:cNvSpPr>
              <a:spLocks/>
            </p:cNvSpPr>
            <p:nvPr/>
          </p:nvSpPr>
          <p:spPr bwMode="auto">
            <a:xfrm>
              <a:off x="3857" y="3150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" name="Freeform 139"/>
            <p:cNvSpPr>
              <a:spLocks/>
            </p:cNvSpPr>
            <p:nvPr/>
          </p:nvSpPr>
          <p:spPr bwMode="auto">
            <a:xfrm>
              <a:off x="3857" y="3150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" name="Freeform 140"/>
            <p:cNvSpPr>
              <a:spLocks/>
            </p:cNvSpPr>
            <p:nvPr/>
          </p:nvSpPr>
          <p:spPr bwMode="auto">
            <a:xfrm>
              <a:off x="3839" y="2826"/>
              <a:ext cx="114" cy="162"/>
            </a:xfrm>
            <a:custGeom>
              <a:avLst/>
              <a:gdLst>
                <a:gd name="T0" fmla="*/ 78 w 114"/>
                <a:gd name="T1" fmla="*/ 162 h 162"/>
                <a:gd name="T2" fmla="*/ 0 w 114"/>
                <a:gd name="T3" fmla="*/ 24 h 162"/>
                <a:gd name="T4" fmla="*/ 114 w 114"/>
                <a:gd name="T5" fmla="*/ 0 h 162"/>
                <a:gd name="T6" fmla="*/ 78 w 114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78" y="162"/>
                  </a:moveTo>
                  <a:lnTo>
                    <a:pt x="0" y="24"/>
                  </a:lnTo>
                  <a:lnTo>
                    <a:pt x="114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" name="Freeform 141"/>
            <p:cNvSpPr>
              <a:spLocks/>
            </p:cNvSpPr>
            <p:nvPr/>
          </p:nvSpPr>
          <p:spPr bwMode="auto">
            <a:xfrm>
              <a:off x="3839" y="2826"/>
              <a:ext cx="114" cy="162"/>
            </a:xfrm>
            <a:custGeom>
              <a:avLst/>
              <a:gdLst>
                <a:gd name="T0" fmla="*/ 2808 w 19"/>
                <a:gd name="T1" fmla="*/ 5832 h 27"/>
                <a:gd name="T2" fmla="*/ 0 w 19"/>
                <a:gd name="T3" fmla="*/ 864 h 27"/>
                <a:gd name="T4" fmla="*/ 4104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" name="Freeform 142"/>
            <p:cNvSpPr>
              <a:spLocks/>
            </p:cNvSpPr>
            <p:nvPr/>
          </p:nvSpPr>
          <p:spPr bwMode="auto">
            <a:xfrm>
              <a:off x="3839" y="2688"/>
              <a:ext cx="114" cy="162"/>
            </a:xfrm>
            <a:custGeom>
              <a:avLst/>
              <a:gdLst>
                <a:gd name="T0" fmla="*/ 0 w 114"/>
                <a:gd name="T1" fmla="*/ 162 h 162"/>
                <a:gd name="T2" fmla="*/ 114 w 114"/>
                <a:gd name="T3" fmla="*/ 138 h 162"/>
                <a:gd name="T4" fmla="*/ 30 w 114"/>
                <a:gd name="T5" fmla="*/ 0 h 162"/>
                <a:gd name="T6" fmla="*/ 0 w 114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" name="Freeform 143"/>
            <p:cNvSpPr>
              <a:spLocks/>
            </p:cNvSpPr>
            <p:nvPr/>
          </p:nvSpPr>
          <p:spPr bwMode="auto">
            <a:xfrm>
              <a:off x="3839" y="2688"/>
              <a:ext cx="114" cy="162"/>
            </a:xfrm>
            <a:custGeom>
              <a:avLst/>
              <a:gdLst>
                <a:gd name="T0" fmla="*/ 0 w 19"/>
                <a:gd name="T1" fmla="*/ 5832 h 27"/>
                <a:gd name="T2" fmla="*/ 4104 w 19"/>
                <a:gd name="T3" fmla="*/ 4968 h 27"/>
                <a:gd name="T4" fmla="*/ 1080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" name="Oval 144"/>
            <p:cNvSpPr>
              <a:spLocks noChangeArrowheads="1"/>
            </p:cNvSpPr>
            <p:nvPr/>
          </p:nvSpPr>
          <p:spPr bwMode="auto">
            <a:xfrm>
              <a:off x="3851" y="3372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" name="Oval 145"/>
            <p:cNvSpPr>
              <a:spLocks noChangeArrowheads="1"/>
            </p:cNvSpPr>
            <p:nvPr/>
          </p:nvSpPr>
          <p:spPr bwMode="auto">
            <a:xfrm>
              <a:off x="3851" y="3372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1" name="Freeform 146"/>
            <p:cNvSpPr>
              <a:spLocks/>
            </p:cNvSpPr>
            <p:nvPr/>
          </p:nvSpPr>
          <p:spPr bwMode="auto">
            <a:xfrm>
              <a:off x="3827" y="330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38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2" name="Freeform 147"/>
            <p:cNvSpPr>
              <a:spLocks/>
            </p:cNvSpPr>
            <p:nvPr/>
          </p:nvSpPr>
          <p:spPr bwMode="auto">
            <a:xfrm>
              <a:off x="3827" y="330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4968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3" name="Oval 148"/>
            <p:cNvSpPr>
              <a:spLocks noChangeArrowheads="1"/>
            </p:cNvSpPr>
            <p:nvPr/>
          </p:nvSpPr>
          <p:spPr bwMode="auto">
            <a:xfrm>
              <a:off x="3911" y="270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4" name="Oval 149"/>
            <p:cNvSpPr>
              <a:spLocks noChangeArrowheads="1"/>
            </p:cNvSpPr>
            <p:nvPr/>
          </p:nvSpPr>
          <p:spPr bwMode="auto">
            <a:xfrm>
              <a:off x="3911" y="270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5" name="Oval 150"/>
            <p:cNvSpPr>
              <a:spLocks noChangeArrowheads="1"/>
            </p:cNvSpPr>
            <p:nvPr/>
          </p:nvSpPr>
          <p:spPr bwMode="auto">
            <a:xfrm>
              <a:off x="3905" y="295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6" name="Oval 151"/>
            <p:cNvSpPr>
              <a:spLocks noChangeArrowheads="1"/>
            </p:cNvSpPr>
            <p:nvPr/>
          </p:nvSpPr>
          <p:spPr bwMode="auto">
            <a:xfrm>
              <a:off x="3905" y="295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7" name="Oval 152"/>
            <p:cNvSpPr>
              <a:spLocks noChangeArrowheads="1"/>
            </p:cNvSpPr>
            <p:nvPr/>
          </p:nvSpPr>
          <p:spPr bwMode="auto">
            <a:xfrm>
              <a:off x="3899" y="312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8" name="Oval 153"/>
            <p:cNvSpPr>
              <a:spLocks noChangeArrowheads="1"/>
            </p:cNvSpPr>
            <p:nvPr/>
          </p:nvSpPr>
          <p:spPr bwMode="auto">
            <a:xfrm>
              <a:off x="3899" y="312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9" name="Freeform 154"/>
            <p:cNvSpPr>
              <a:spLocks/>
            </p:cNvSpPr>
            <p:nvPr/>
          </p:nvSpPr>
          <p:spPr bwMode="auto">
            <a:xfrm>
              <a:off x="3809" y="2850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0" name="Freeform 155"/>
            <p:cNvSpPr>
              <a:spLocks/>
            </p:cNvSpPr>
            <p:nvPr/>
          </p:nvSpPr>
          <p:spPr bwMode="auto">
            <a:xfrm>
              <a:off x="3809" y="2850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1" name="Freeform 156"/>
            <p:cNvSpPr>
              <a:spLocks/>
            </p:cNvSpPr>
            <p:nvPr/>
          </p:nvSpPr>
          <p:spPr bwMode="auto">
            <a:xfrm>
              <a:off x="3809" y="2988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2" name="Freeform 157"/>
            <p:cNvSpPr>
              <a:spLocks/>
            </p:cNvSpPr>
            <p:nvPr/>
          </p:nvSpPr>
          <p:spPr bwMode="auto">
            <a:xfrm>
              <a:off x="3809" y="2988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3" name="Oval 158"/>
            <p:cNvSpPr>
              <a:spLocks noChangeArrowheads="1"/>
            </p:cNvSpPr>
            <p:nvPr/>
          </p:nvSpPr>
          <p:spPr bwMode="auto">
            <a:xfrm>
              <a:off x="3875" y="3509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4" name="Oval 159"/>
            <p:cNvSpPr>
              <a:spLocks noChangeArrowheads="1"/>
            </p:cNvSpPr>
            <p:nvPr/>
          </p:nvSpPr>
          <p:spPr bwMode="auto">
            <a:xfrm>
              <a:off x="3875" y="3509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5" name="Freeform 160"/>
            <p:cNvSpPr>
              <a:spLocks/>
            </p:cNvSpPr>
            <p:nvPr/>
          </p:nvSpPr>
          <p:spPr bwMode="auto">
            <a:xfrm>
              <a:off x="3779" y="300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6" name="Freeform 161"/>
            <p:cNvSpPr>
              <a:spLocks/>
            </p:cNvSpPr>
            <p:nvPr/>
          </p:nvSpPr>
          <p:spPr bwMode="auto">
            <a:xfrm>
              <a:off x="3779" y="300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7" name="Freeform 162"/>
            <p:cNvSpPr>
              <a:spLocks/>
            </p:cNvSpPr>
            <p:nvPr/>
          </p:nvSpPr>
          <p:spPr bwMode="auto">
            <a:xfrm>
              <a:off x="3779" y="315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8" name="Freeform 163"/>
            <p:cNvSpPr>
              <a:spLocks/>
            </p:cNvSpPr>
            <p:nvPr/>
          </p:nvSpPr>
          <p:spPr bwMode="auto">
            <a:xfrm>
              <a:off x="3779" y="315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9" name="Oval 164"/>
            <p:cNvSpPr>
              <a:spLocks noChangeArrowheads="1"/>
            </p:cNvSpPr>
            <p:nvPr/>
          </p:nvSpPr>
          <p:spPr bwMode="auto">
            <a:xfrm>
              <a:off x="3749" y="2544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0" name="Oval 165"/>
            <p:cNvSpPr>
              <a:spLocks noChangeArrowheads="1"/>
            </p:cNvSpPr>
            <p:nvPr/>
          </p:nvSpPr>
          <p:spPr bwMode="auto">
            <a:xfrm>
              <a:off x="3749" y="2544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1" name="Freeform 166"/>
            <p:cNvSpPr>
              <a:spLocks/>
            </p:cNvSpPr>
            <p:nvPr/>
          </p:nvSpPr>
          <p:spPr bwMode="auto">
            <a:xfrm>
              <a:off x="3683" y="255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2" name="Freeform 167"/>
            <p:cNvSpPr>
              <a:spLocks/>
            </p:cNvSpPr>
            <p:nvPr/>
          </p:nvSpPr>
          <p:spPr bwMode="auto">
            <a:xfrm>
              <a:off x="3683" y="255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3" name="Freeform 168"/>
            <p:cNvSpPr>
              <a:spLocks/>
            </p:cNvSpPr>
            <p:nvPr/>
          </p:nvSpPr>
          <p:spPr bwMode="auto">
            <a:xfrm>
              <a:off x="3761" y="2688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4" name="Freeform 169"/>
            <p:cNvSpPr>
              <a:spLocks/>
            </p:cNvSpPr>
            <p:nvPr/>
          </p:nvSpPr>
          <p:spPr bwMode="auto">
            <a:xfrm>
              <a:off x="3761" y="2688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5" name="Freeform 170"/>
            <p:cNvSpPr>
              <a:spLocks/>
            </p:cNvSpPr>
            <p:nvPr/>
          </p:nvSpPr>
          <p:spPr bwMode="auto">
            <a:xfrm>
              <a:off x="3761" y="2550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6" name="Freeform 171"/>
            <p:cNvSpPr>
              <a:spLocks/>
            </p:cNvSpPr>
            <p:nvPr/>
          </p:nvSpPr>
          <p:spPr bwMode="auto">
            <a:xfrm>
              <a:off x="3761" y="2550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7" name="Freeform 172"/>
            <p:cNvSpPr>
              <a:spLocks/>
            </p:cNvSpPr>
            <p:nvPr/>
          </p:nvSpPr>
          <p:spPr bwMode="auto">
            <a:xfrm>
              <a:off x="3749" y="3168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8" name="Freeform 173"/>
            <p:cNvSpPr>
              <a:spLocks/>
            </p:cNvSpPr>
            <p:nvPr/>
          </p:nvSpPr>
          <p:spPr bwMode="auto">
            <a:xfrm>
              <a:off x="3749" y="3168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9" name="Freeform 174"/>
            <p:cNvSpPr>
              <a:spLocks/>
            </p:cNvSpPr>
            <p:nvPr/>
          </p:nvSpPr>
          <p:spPr bwMode="auto">
            <a:xfrm>
              <a:off x="3749" y="330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0" name="Freeform 175"/>
            <p:cNvSpPr>
              <a:spLocks/>
            </p:cNvSpPr>
            <p:nvPr/>
          </p:nvSpPr>
          <p:spPr bwMode="auto">
            <a:xfrm>
              <a:off x="3749" y="330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1" name="Rectangle 176"/>
            <p:cNvSpPr>
              <a:spLocks noChangeArrowheads="1"/>
            </p:cNvSpPr>
            <p:nvPr/>
          </p:nvSpPr>
          <p:spPr bwMode="auto">
            <a:xfrm>
              <a:off x="3923" y="3917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33232" name="Freeform 177"/>
            <p:cNvSpPr>
              <a:spLocks/>
            </p:cNvSpPr>
            <p:nvPr/>
          </p:nvSpPr>
          <p:spPr bwMode="auto">
            <a:xfrm>
              <a:off x="3731" y="285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3" name="Freeform 178"/>
            <p:cNvSpPr>
              <a:spLocks/>
            </p:cNvSpPr>
            <p:nvPr/>
          </p:nvSpPr>
          <p:spPr bwMode="auto">
            <a:xfrm>
              <a:off x="3731" y="285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4" name="Freeform 179"/>
            <p:cNvSpPr>
              <a:spLocks/>
            </p:cNvSpPr>
            <p:nvPr/>
          </p:nvSpPr>
          <p:spPr bwMode="auto">
            <a:xfrm>
              <a:off x="3654" y="2568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29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5" name="Freeform 180"/>
            <p:cNvSpPr>
              <a:spLocks/>
            </p:cNvSpPr>
            <p:nvPr/>
          </p:nvSpPr>
          <p:spPr bwMode="auto">
            <a:xfrm>
              <a:off x="3654" y="2568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6" name="Oval 181"/>
            <p:cNvSpPr>
              <a:spLocks noChangeArrowheads="1"/>
            </p:cNvSpPr>
            <p:nvPr/>
          </p:nvSpPr>
          <p:spPr bwMode="auto">
            <a:xfrm>
              <a:off x="3743" y="279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7" name="Oval 182"/>
            <p:cNvSpPr>
              <a:spLocks noChangeArrowheads="1"/>
            </p:cNvSpPr>
            <p:nvPr/>
          </p:nvSpPr>
          <p:spPr bwMode="auto">
            <a:xfrm>
              <a:off x="3743" y="279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8" name="Freeform 183"/>
            <p:cNvSpPr>
              <a:spLocks/>
            </p:cNvSpPr>
            <p:nvPr/>
          </p:nvSpPr>
          <p:spPr bwMode="auto">
            <a:xfrm>
              <a:off x="3731" y="270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9" name="Freeform 184"/>
            <p:cNvSpPr>
              <a:spLocks/>
            </p:cNvSpPr>
            <p:nvPr/>
          </p:nvSpPr>
          <p:spPr bwMode="auto">
            <a:xfrm>
              <a:off x="3731" y="270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0" name="Freeform 185"/>
            <p:cNvSpPr>
              <a:spLocks/>
            </p:cNvSpPr>
            <p:nvPr/>
          </p:nvSpPr>
          <p:spPr bwMode="auto">
            <a:xfrm>
              <a:off x="3719" y="3324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1" name="Freeform 186"/>
            <p:cNvSpPr>
              <a:spLocks/>
            </p:cNvSpPr>
            <p:nvPr/>
          </p:nvSpPr>
          <p:spPr bwMode="auto">
            <a:xfrm>
              <a:off x="3719" y="3324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2" name="Freeform 187"/>
            <p:cNvSpPr>
              <a:spLocks/>
            </p:cNvSpPr>
            <p:nvPr/>
          </p:nvSpPr>
          <p:spPr bwMode="auto">
            <a:xfrm>
              <a:off x="3701" y="300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3" name="Freeform 188"/>
            <p:cNvSpPr>
              <a:spLocks/>
            </p:cNvSpPr>
            <p:nvPr/>
          </p:nvSpPr>
          <p:spPr bwMode="auto">
            <a:xfrm>
              <a:off x="3701" y="300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4" name="Freeform 189"/>
            <p:cNvSpPr>
              <a:spLocks/>
            </p:cNvSpPr>
            <p:nvPr/>
          </p:nvSpPr>
          <p:spPr bwMode="auto">
            <a:xfrm>
              <a:off x="3701" y="2868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5" name="Freeform 190"/>
            <p:cNvSpPr>
              <a:spLocks/>
            </p:cNvSpPr>
            <p:nvPr/>
          </p:nvSpPr>
          <p:spPr bwMode="auto">
            <a:xfrm>
              <a:off x="3701" y="2868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6" name="Oval 191"/>
            <p:cNvSpPr>
              <a:spLocks noChangeArrowheads="1"/>
            </p:cNvSpPr>
            <p:nvPr/>
          </p:nvSpPr>
          <p:spPr bwMode="auto">
            <a:xfrm>
              <a:off x="3779" y="3114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7" name="Oval 192"/>
            <p:cNvSpPr>
              <a:spLocks noChangeArrowheads="1"/>
            </p:cNvSpPr>
            <p:nvPr/>
          </p:nvSpPr>
          <p:spPr bwMode="auto">
            <a:xfrm>
              <a:off x="3779" y="3114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8" name="Freeform 193"/>
            <p:cNvSpPr>
              <a:spLocks/>
            </p:cNvSpPr>
            <p:nvPr/>
          </p:nvSpPr>
          <p:spPr bwMode="auto">
            <a:xfrm>
              <a:off x="3683" y="2412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9" name="Freeform 194"/>
            <p:cNvSpPr>
              <a:spLocks/>
            </p:cNvSpPr>
            <p:nvPr/>
          </p:nvSpPr>
          <p:spPr bwMode="auto">
            <a:xfrm>
              <a:off x="3683" y="2412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0" name="Freeform 195"/>
            <p:cNvSpPr>
              <a:spLocks/>
            </p:cNvSpPr>
            <p:nvPr/>
          </p:nvSpPr>
          <p:spPr bwMode="auto">
            <a:xfrm>
              <a:off x="3594" y="3024"/>
              <a:ext cx="107" cy="162"/>
            </a:xfrm>
            <a:custGeom>
              <a:avLst/>
              <a:gdLst>
                <a:gd name="T0" fmla="*/ 77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7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1" name="Freeform 196"/>
            <p:cNvSpPr>
              <a:spLocks/>
            </p:cNvSpPr>
            <p:nvPr/>
          </p:nvSpPr>
          <p:spPr bwMode="auto">
            <a:xfrm>
              <a:off x="3594" y="3024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2" name="Freeform 197"/>
            <p:cNvSpPr>
              <a:spLocks/>
            </p:cNvSpPr>
            <p:nvPr/>
          </p:nvSpPr>
          <p:spPr bwMode="auto">
            <a:xfrm>
              <a:off x="3671" y="3168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3" name="Freeform 198"/>
            <p:cNvSpPr>
              <a:spLocks/>
            </p:cNvSpPr>
            <p:nvPr/>
          </p:nvSpPr>
          <p:spPr bwMode="auto">
            <a:xfrm>
              <a:off x="3671" y="3168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4" name="Freeform 199"/>
            <p:cNvSpPr>
              <a:spLocks/>
            </p:cNvSpPr>
            <p:nvPr/>
          </p:nvSpPr>
          <p:spPr bwMode="auto">
            <a:xfrm>
              <a:off x="3671" y="3024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5" name="Freeform 200"/>
            <p:cNvSpPr>
              <a:spLocks/>
            </p:cNvSpPr>
            <p:nvPr/>
          </p:nvSpPr>
          <p:spPr bwMode="auto">
            <a:xfrm>
              <a:off x="3671" y="3024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6" name="Oval 201"/>
            <p:cNvSpPr>
              <a:spLocks noChangeArrowheads="1"/>
            </p:cNvSpPr>
            <p:nvPr/>
          </p:nvSpPr>
          <p:spPr bwMode="auto">
            <a:xfrm>
              <a:off x="3749" y="315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7" name="Oval 202"/>
            <p:cNvSpPr>
              <a:spLocks noChangeArrowheads="1"/>
            </p:cNvSpPr>
            <p:nvPr/>
          </p:nvSpPr>
          <p:spPr bwMode="auto">
            <a:xfrm>
              <a:off x="3749" y="315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8" name="Oval 203"/>
            <p:cNvSpPr>
              <a:spLocks noChangeArrowheads="1"/>
            </p:cNvSpPr>
            <p:nvPr/>
          </p:nvSpPr>
          <p:spPr bwMode="auto">
            <a:xfrm>
              <a:off x="3743" y="2604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9" name="Oval 204"/>
            <p:cNvSpPr>
              <a:spLocks noChangeArrowheads="1"/>
            </p:cNvSpPr>
            <p:nvPr/>
          </p:nvSpPr>
          <p:spPr bwMode="auto">
            <a:xfrm>
              <a:off x="3743" y="2604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0" name="Freeform 205"/>
            <p:cNvSpPr>
              <a:spLocks/>
            </p:cNvSpPr>
            <p:nvPr/>
          </p:nvSpPr>
          <p:spPr bwMode="auto">
            <a:xfrm>
              <a:off x="3654" y="2706"/>
              <a:ext cx="107" cy="162"/>
            </a:xfrm>
            <a:custGeom>
              <a:avLst/>
              <a:gdLst>
                <a:gd name="T0" fmla="*/ 77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7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1" name="Freeform 206"/>
            <p:cNvSpPr>
              <a:spLocks/>
            </p:cNvSpPr>
            <p:nvPr/>
          </p:nvSpPr>
          <p:spPr bwMode="auto">
            <a:xfrm>
              <a:off x="3654" y="2706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2" name="Freeform 207"/>
            <p:cNvSpPr>
              <a:spLocks/>
            </p:cNvSpPr>
            <p:nvPr/>
          </p:nvSpPr>
          <p:spPr bwMode="auto">
            <a:xfrm>
              <a:off x="3642" y="3324"/>
              <a:ext cx="107" cy="162"/>
            </a:xfrm>
            <a:custGeom>
              <a:avLst/>
              <a:gdLst>
                <a:gd name="T0" fmla="*/ 77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7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3" name="Freeform 208"/>
            <p:cNvSpPr>
              <a:spLocks/>
            </p:cNvSpPr>
            <p:nvPr/>
          </p:nvSpPr>
          <p:spPr bwMode="auto">
            <a:xfrm>
              <a:off x="3642" y="3324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4" name="Freeform 209"/>
            <p:cNvSpPr>
              <a:spLocks/>
            </p:cNvSpPr>
            <p:nvPr/>
          </p:nvSpPr>
          <p:spPr bwMode="auto">
            <a:xfrm>
              <a:off x="3564" y="3048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5" name="Freeform 210"/>
            <p:cNvSpPr>
              <a:spLocks/>
            </p:cNvSpPr>
            <p:nvPr/>
          </p:nvSpPr>
          <p:spPr bwMode="auto">
            <a:xfrm>
              <a:off x="3564" y="3048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6" name="Freeform 211"/>
            <p:cNvSpPr>
              <a:spLocks/>
            </p:cNvSpPr>
            <p:nvPr/>
          </p:nvSpPr>
          <p:spPr bwMode="auto">
            <a:xfrm>
              <a:off x="3642" y="3186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29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7" name="Freeform 212"/>
            <p:cNvSpPr>
              <a:spLocks/>
            </p:cNvSpPr>
            <p:nvPr/>
          </p:nvSpPr>
          <p:spPr bwMode="auto">
            <a:xfrm>
              <a:off x="3642" y="3186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8" name="Freeform 213"/>
            <p:cNvSpPr>
              <a:spLocks/>
            </p:cNvSpPr>
            <p:nvPr/>
          </p:nvSpPr>
          <p:spPr bwMode="auto">
            <a:xfrm>
              <a:off x="3624" y="2868"/>
              <a:ext cx="107" cy="156"/>
            </a:xfrm>
            <a:custGeom>
              <a:avLst/>
              <a:gdLst>
                <a:gd name="T0" fmla="*/ 77 w 107"/>
                <a:gd name="T1" fmla="*/ 156 h 156"/>
                <a:gd name="T2" fmla="*/ 0 w 107"/>
                <a:gd name="T3" fmla="*/ 18 h 156"/>
                <a:gd name="T4" fmla="*/ 107 w 107"/>
                <a:gd name="T5" fmla="*/ 0 h 156"/>
                <a:gd name="T6" fmla="*/ 77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9" name="Freeform 214"/>
            <p:cNvSpPr>
              <a:spLocks/>
            </p:cNvSpPr>
            <p:nvPr/>
          </p:nvSpPr>
          <p:spPr bwMode="auto">
            <a:xfrm>
              <a:off x="3624" y="2868"/>
              <a:ext cx="107" cy="156"/>
            </a:xfrm>
            <a:custGeom>
              <a:avLst/>
              <a:gdLst>
                <a:gd name="T0" fmla="*/ 2723 w 18"/>
                <a:gd name="T1" fmla="*/ 5616 h 26"/>
                <a:gd name="T2" fmla="*/ 0 w 18"/>
                <a:gd name="T3" fmla="*/ 648 h 26"/>
                <a:gd name="T4" fmla="*/ 3781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0" name="Freeform 215"/>
            <p:cNvSpPr>
              <a:spLocks/>
            </p:cNvSpPr>
            <p:nvPr/>
          </p:nvSpPr>
          <p:spPr bwMode="auto">
            <a:xfrm>
              <a:off x="3624" y="2730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1" name="Freeform 216"/>
            <p:cNvSpPr>
              <a:spLocks/>
            </p:cNvSpPr>
            <p:nvPr/>
          </p:nvSpPr>
          <p:spPr bwMode="auto">
            <a:xfrm>
              <a:off x="3624" y="2730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2" name="Oval 217"/>
            <p:cNvSpPr>
              <a:spLocks noChangeArrowheads="1"/>
            </p:cNvSpPr>
            <p:nvPr/>
          </p:nvSpPr>
          <p:spPr bwMode="auto">
            <a:xfrm>
              <a:off x="3606" y="3402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3" name="Oval 218"/>
            <p:cNvSpPr>
              <a:spLocks noChangeArrowheads="1"/>
            </p:cNvSpPr>
            <p:nvPr/>
          </p:nvSpPr>
          <p:spPr bwMode="auto">
            <a:xfrm>
              <a:off x="3606" y="3402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4" name="Freeform 219"/>
            <p:cNvSpPr>
              <a:spLocks/>
            </p:cNvSpPr>
            <p:nvPr/>
          </p:nvSpPr>
          <p:spPr bwMode="auto">
            <a:xfrm>
              <a:off x="3612" y="3348"/>
              <a:ext cx="107" cy="155"/>
            </a:xfrm>
            <a:custGeom>
              <a:avLst/>
              <a:gdLst>
                <a:gd name="T0" fmla="*/ 0 w 107"/>
                <a:gd name="T1" fmla="*/ 155 h 155"/>
                <a:gd name="T2" fmla="*/ 107 w 107"/>
                <a:gd name="T3" fmla="*/ 138 h 155"/>
                <a:gd name="T4" fmla="*/ 30 w 107"/>
                <a:gd name="T5" fmla="*/ 0 h 155"/>
                <a:gd name="T6" fmla="*/ 0 w 107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0" y="155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5" name="Freeform 220"/>
            <p:cNvSpPr>
              <a:spLocks/>
            </p:cNvSpPr>
            <p:nvPr/>
          </p:nvSpPr>
          <p:spPr bwMode="auto">
            <a:xfrm>
              <a:off x="3612" y="3348"/>
              <a:ext cx="107" cy="155"/>
            </a:xfrm>
            <a:custGeom>
              <a:avLst/>
              <a:gdLst>
                <a:gd name="T0" fmla="*/ 0 w 18"/>
                <a:gd name="T1" fmla="*/ 5508 h 26"/>
                <a:gd name="T2" fmla="*/ 3781 w 18"/>
                <a:gd name="T3" fmla="*/ 4871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6" name="Freeform 221"/>
            <p:cNvSpPr>
              <a:spLocks/>
            </p:cNvSpPr>
            <p:nvPr/>
          </p:nvSpPr>
          <p:spPr bwMode="auto">
            <a:xfrm>
              <a:off x="3606" y="2412"/>
              <a:ext cx="107" cy="156"/>
            </a:xfrm>
            <a:custGeom>
              <a:avLst/>
              <a:gdLst>
                <a:gd name="T0" fmla="*/ 77 w 107"/>
                <a:gd name="T1" fmla="*/ 156 h 156"/>
                <a:gd name="T2" fmla="*/ 0 w 107"/>
                <a:gd name="T3" fmla="*/ 18 h 156"/>
                <a:gd name="T4" fmla="*/ 107 w 107"/>
                <a:gd name="T5" fmla="*/ 0 h 156"/>
                <a:gd name="T6" fmla="*/ 77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7" name="Freeform 222"/>
            <p:cNvSpPr>
              <a:spLocks/>
            </p:cNvSpPr>
            <p:nvPr/>
          </p:nvSpPr>
          <p:spPr bwMode="auto">
            <a:xfrm>
              <a:off x="3606" y="2412"/>
              <a:ext cx="107" cy="156"/>
            </a:xfrm>
            <a:custGeom>
              <a:avLst/>
              <a:gdLst>
                <a:gd name="T0" fmla="*/ 2723 w 18"/>
                <a:gd name="T1" fmla="*/ 5616 h 26"/>
                <a:gd name="T2" fmla="*/ 0 w 18"/>
                <a:gd name="T3" fmla="*/ 648 h 26"/>
                <a:gd name="T4" fmla="*/ 3781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8" name="Oval 223"/>
            <p:cNvSpPr>
              <a:spLocks noChangeArrowheads="1"/>
            </p:cNvSpPr>
            <p:nvPr/>
          </p:nvSpPr>
          <p:spPr bwMode="auto">
            <a:xfrm>
              <a:off x="3534" y="225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9" name="Oval 224"/>
            <p:cNvSpPr>
              <a:spLocks noChangeArrowheads="1"/>
            </p:cNvSpPr>
            <p:nvPr/>
          </p:nvSpPr>
          <p:spPr bwMode="auto">
            <a:xfrm>
              <a:off x="3534" y="225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0" name="Freeform 225"/>
            <p:cNvSpPr>
              <a:spLocks/>
            </p:cNvSpPr>
            <p:nvPr/>
          </p:nvSpPr>
          <p:spPr bwMode="auto">
            <a:xfrm>
              <a:off x="3528" y="2131"/>
              <a:ext cx="108" cy="155"/>
            </a:xfrm>
            <a:custGeom>
              <a:avLst/>
              <a:gdLst>
                <a:gd name="T0" fmla="*/ 0 w 108"/>
                <a:gd name="T1" fmla="*/ 155 h 155"/>
                <a:gd name="T2" fmla="*/ 108 w 108"/>
                <a:gd name="T3" fmla="*/ 137 h 155"/>
                <a:gd name="T4" fmla="*/ 30 w 108"/>
                <a:gd name="T5" fmla="*/ 0 h 155"/>
                <a:gd name="T6" fmla="*/ 0 w 108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1" name="Freeform 226"/>
            <p:cNvSpPr>
              <a:spLocks/>
            </p:cNvSpPr>
            <p:nvPr/>
          </p:nvSpPr>
          <p:spPr bwMode="auto">
            <a:xfrm>
              <a:off x="3528" y="2131"/>
              <a:ext cx="108" cy="155"/>
            </a:xfrm>
            <a:custGeom>
              <a:avLst/>
              <a:gdLst>
                <a:gd name="T0" fmla="*/ 0 w 18"/>
                <a:gd name="T1" fmla="*/ 5508 h 26"/>
                <a:gd name="T2" fmla="*/ 3888 w 18"/>
                <a:gd name="T3" fmla="*/ 4871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2" name="Freeform 227"/>
            <p:cNvSpPr>
              <a:spLocks/>
            </p:cNvSpPr>
            <p:nvPr/>
          </p:nvSpPr>
          <p:spPr bwMode="auto">
            <a:xfrm>
              <a:off x="3606" y="2268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44 h 162"/>
                <a:gd name="T4" fmla="*/ 30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3" name="Freeform 228"/>
            <p:cNvSpPr>
              <a:spLocks/>
            </p:cNvSpPr>
            <p:nvPr/>
          </p:nvSpPr>
          <p:spPr bwMode="auto">
            <a:xfrm>
              <a:off x="3606" y="2268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5184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4" name="Freeform 229"/>
            <p:cNvSpPr>
              <a:spLocks/>
            </p:cNvSpPr>
            <p:nvPr/>
          </p:nvSpPr>
          <p:spPr bwMode="auto">
            <a:xfrm>
              <a:off x="3594" y="2886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30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5" name="Freeform 230"/>
            <p:cNvSpPr>
              <a:spLocks/>
            </p:cNvSpPr>
            <p:nvPr/>
          </p:nvSpPr>
          <p:spPr bwMode="auto">
            <a:xfrm>
              <a:off x="3594" y="2886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6" name="Freeform 231"/>
            <p:cNvSpPr>
              <a:spLocks/>
            </p:cNvSpPr>
            <p:nvPr/>
          </p:nvSpPr>
          <p:spPr bwMode="auto">
            <a:xfrm>
              <a:off x="3576" y="2568"/>
              <a:ext cx="107" cy="162"/>
            </a:xfrm>
            <a:custGeom>
              <a:avLst/>
              <a:gdLst>
                <a:gd name="T0" fmla="*/ 78 w 107"/>
                <a:gd name="T1" fmla="*/ 162 h 162"/>
                <a:gd name="T2" fmla="*/ 0 w 107"/>
                <a:gd name="T3" fmla="*/ 18 h 162"/>
                <a:gd name="T4" fmla="*/ 107 w 107"/>
                <a:gd name="T5" fmla="*/ 0 h 162"/>
                <a:gd name="T6" fmla="*/ 78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7" name="Freeform 232"/>
            <p:cNvSpPr>
              <a:spLocks/>
            </p:cNvSpPr>
            <p:nvPr/>
          </p:nvSpPr>
          <p:spPr bwMode="auto">
            <a:xfrm>
              <a:off x="3576" y="2568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648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8" name="Freeform 233"/>
            <p:cNvSpPr>
              <a:spLocks/>
            </p:cNvSpPr>
            <p:nvPr/>
          </p:nvSpPr>
          <p:spPr bwMode="auto">
            <a:xfrm>
              <a:off x="3576" y="2430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9" name="Freeform 234"/>
            <p:cNvSpPr>
              <a:spLocks/>
            </p:cNvSpPr>
            <p:nvPr/>
          </p:nvSpPr>
          <p:spPr bwMode="auto">
            <a:xfrm>
              <a:off x="3576" y="2430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0" name="Freeform 235"/>
            <p:cNvSpPr>
              <a:spLocks/>
            </p:cNvSpPr>
            <p:nvPr/>
          </p:nvSpPr>
          <p:spPr bwMode="auto">
            <a:xfrm>
              <a:off x="3564" y="3186"/>
              <a:ext cx="107" cy="162"/>
            </a:xfrm>
            <a:custGeom>
              <a:avLst/>
              <a:gdLst>
                <a:gd name="T0" fmla="*/ 78 w 107"/>
                <a:gd name="T1" fmla="*/ 162 h 162"/>
                <a:gd name="T2" fmla="*/ 0 w 107"/>
                <a:gd name="T3" fmla="*/ 18 h 162"/>
                <a:gd name="T4" fmla="*/ 107 w 107"/>
                <a:gd name="T5" fmla="*/ 0 h 162"/>
                <a:gd name="T6" fmla="*/ 78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1" name="Freeform 236"/>
            <p:cNvSpPr>
              <a:spLocks/>
            </p:cNvSpPr>
            <p:nvPr/>
          </p:nvSpPr>
          <p:spPr bwMode="auto">
            <a:xfrm>
              <a:off x="3564" y="3186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648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2" name="Oval 237"/>
            <p:cNvSpPr>
              <a:spLocks noChangeArrowheads="1"/>
            </p:cNvSpPr>
            <p:nvPr/>
          </p:nvSpPr>
          <p:spPr bwMode="auto">
            <a:xfrm>
              <a:off x="3636" y="3024"/>
              <a:ext cx="53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3" name="Oval 238"/>
            <p:cNvSpPr>
              <a:spLocks noChangeArrowheads="1"/>
            </p:cNvSpPr>
            <p:nvPr/>
          </p:nvSpPr>
          <p:spPr bwMode="auto">
            <a:xfrm>
              <a:off x="3636" y="3024"/>
              <a:ext cx="53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4" name="Oval 239"/>
            <p:cNvSpPr>
              <a:spLocks noChangeArrowheads="1"/>
            </p:cNvSpPr>
            <p:nvPr/>
          </p:nvSpPr>
          <p:spPr bwMode="auto">
            <a:xfrm>
              <a:off x="3630" y="3156"/>
              <a:ext cx="53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5" name="Oval 240"/>
            <p:cNvSpPr>
              <a:spLocks noChangeArrowheads="1"/>
            </p:cNvSpPr>
            <p:nvPr/>
          </p:nvSpPr>
          <p:spPr bwMode="auto">
            <a:xfrm>
              <a:off x="3630" y="3156"/>
              <a:ext cx="53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6" name="Freeform 241"/>
            <p:cNvSpPr>
              <a:spLocks/>
            </p:cNvSpPr>
            <p:nvPr/>
          </p:nvSpPr>
          <p:spPr bwMode="auto">
            <a:xfrm>
              <a:off x="3546" y="258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7" name="Freeform 242"/>
            <p:cNvSpPr>
              <a:spLocks/>
            </p:cNvSpPr>
            <p:nvPr/>
          </p:nvSpPr>
          <p:spPr bwMode="auto">
            <a:xfrm>
              <a:off x="3546" y="258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8" name="Freeform 243"/>
            <p:cNvSpPr>
              <a:spLocks/>
            </p:cNvSpPr>
            <p:nvPr/>
          </p:nvSpPr>
          <p:spPr bwMode="auto">
            <a:xfrm>
              <a:off x="3546" y="273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9" name="Freeform 244"/>
            <p:cNvSpPr>
              <a:spLocks/>
            </p:cNvSpPr>
            <p:nvPr/>
          </p:nvSpPr>
          <p:spPr bwMode="auto">
            <a:xfrm>
              <a:off x="3546" y="273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0" name="Freeform 245"/>
            <p:cNvSpPr>
              <a:spLocks/>
            </p:cNvSpPr>
            <p:nvPr/>
          </p:nvSpPr>
          <p:spPr bwMode="auto">
            <a:xfrm>
              <a:off x="3456" y="3204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24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1" name="Freeform 246"/>
            <p:cNvSpPr>
              <a:spLocks/>
            </p:cNvSpPr>
            <p:nvPr/>
          </p:nvSpPr>
          <p:spPr bwMode="auto">
            <a:xfrm>
              <a:off x="3456" y="3204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864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2" name="Freeform 247"/>
            <p:cNvSpPr>
              <a:spLocks/>
            </p:cNvSpPr>
            <p:nvPr/>
          </p:nvSpPr>
          <p:spPr bwMode="auto">
            <a:xfrm>
              <a:off x="3534" y="3348"/>
              <a:ext cx="108" cy="155"/>
            </a:xfrm>
            <a:custGeom>
              <a:avLst/>
              <a:gdLst>
                <a:gd name="T0" fmla="*/ 78 w 108"/>
                <a:gd name="T1" fmla="*/ 155 h 155"/>
                <a:gd name="T2" fmla="*/ 0 w 108"/>
                <a:gd name="T3" fmla="*/ 18 h 155"/>
                <a:gd name="T4" fmla="*/ 108 w 108"/>
                <a:gd name="T5" fmla="*/ 0 h 155"/>
                <a:gd name="T6" fmla="*/ 78 w 108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3" name="Freeform 248"/>
            <p:cNvSpPr>
              <a:spLocks/>
            </p:cNvSpPr>
            <p:nvPr/>
          </p:nvSpPr>
          <p:spPr bwMode="auto">
            <a:xfrm>
              <a:off x="3534" y="3348"/>
              <a:ext cx="108" cy="155"/>
            </a:xfrm>
            <a:custGeom>
              <a:avLst/>
              <a:gdLst>
                <a:gd name="T0" fmla="*/ 2808 w 18"/>
                <a:gd name="T1" fmla="*/ 5508 h 26"/>
                <a:gd name="T2" fmla="*/ 0 w 18"/>
                <a:gd name="T3" fmla="*/ 63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4" name="Freeform 249"/>
            <p:cNvSpPr>
              <a:spLocks/>
            </p:cNvSpPr>
            <p:nvPr/>
          </p:nvSpPr>
          <p:spPr bwMode="auto">
            <a:xfrm>
              <a:off x="3534" y="3204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5" name="Freeform 250"/>
            <p:cNvSpPr>
              <a:spLocks/>
            </p:cNvSpPr>
            <p:nvPr/>
          </p:nvSpPr>
          <p:spPr bwMode="auto">
            <a:xfrm>
              <a:off x="3534" y="3204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6" name="Freeform 251"/>
            <p:cNvSpPr>
              <a:spLocks/>
            </p:cNvSpPr>
            <p:nvPr/>
          </p:nvSpPr>
          <p:spPr bwMode="auto">
            <a:xfrm>
              <a:off x="3528" y="2268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7" name="Freeform 252"/>
            <p:cNvSpPr>
              <a:spLocks/>
            </p:cNvSpPr>
            <p:nvPr/>
          </p:nvSpPr>
          <p:spPr bwMode="auto">
            <a:xfrm>
              <a:off x="3528" y="2268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8" name="Freeform 253"/>
            <p:cNvSpPr>
              <a:spLocks/>
            </p:cNvSpPr>
            <p:nvPr/>
          </p:nvSpPr>
          <p:spPr bwMode="auto">
            <a:xfrm>
              <a:off x="3516" y="288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9" name="Freeform 254"/>
            <p:cNvSpPr>
              <a:spLocks/>
            </p:cNvSpPr>
            <p:nvPr/>
          </p:nvSpPr>
          <p:spPr bwMode="auto">
            <a:xfrm>
              <a:off x="3516" y="288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0" name="Freeform 255"/>
            <p:cNvSpPr>
              <a:spLocks/>
            </p:cNvSpPr>
            <p:nvPr/>
          </p:nvSpPr>
          <p:spPr bwMode="auto">
            <a:xfrm>
              <a:off x="3516" y="2748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1" name="Freeform 256"/>
            <p:cNvSpPr>
              <a:spLocks/>
            </p:cNvSpPr>
            <p:nvPr/>
          </p:nvSpPr>
          <p:spPr bwMode="auto">
            <a:xfrm>
              <a:off x="3516" y="2748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5" name="Freeform 257"/>
          <p:cNvSpPr>
            <a:spLocks/>
          </p:cNvSpPr>
          <p:nvPr/>
        </p:nvSpPr>
        <p:spPr bwMode="auto">
          <a:xfrm>
            <a:off x="6810375" y="351313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6" name="Freeform 258"/>
          <p:cNvSpPr>
            <a:spLocks/>
          </p:cNvSpPr>
          <p:nvPr/>
        </p:nvSpPr>
        <p:spPr bwMode="auto">
          <a:xfrm>
            <a:off x="6810375" y="351313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7" name="Freeform 259"/>
          <p:cNvSpPr>
            <a:spLocks/>
          </p:cNvSpPr>
          <p:nvPr/>
        </p:nvSpPr>
        <p:spPr bwMode="auto">
          <a:xfrm>
            <a:off x="6934200" y="3732213"/>
            <a:ext cx="171450" cy="246062"/>
          </a:xfrm>
          <a:custGeom>
            <a:avLst/>
            <a:gdLst>
              <a:gd name="T0" fmla="*/ 0 w 108"/>
              <a:gd name="T1" fmla="*/ 2147483647 h 155"/>
              <a:gd name="T2" fmla="*/ 2147483647 w 108"/>
              <a:gd name="T3" fmla="*/ 2147483647 h 155"/>
              <a:gd name="T4" fmla="*/ 2147483647 w 108"/>
              <a:gd name="T5" fmla="*/ 0 h 155"/>
              <a:gd name="T6" fmla="*/ 0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0" y="155"/>
                </a:moveTo>
                <a:lnTo>
                  <a:pt x="108" y="137"/>
                </a:lnTo>
                <a:lnTo>
                  <a:pt x="3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8" name="Freeform 260"/>
          <p:cNvSpPr>
            <a:spLocks/>
          </p:cNvSpPr>
          <p:nvPr/>
        </p:nvSpPr>
        <p:spPr bwMode="auto">
          <a:xfrm>
            <a:off x="6934200" y="3732213"/>
            <a:ext cx="171450" cy="246062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Freeform 261"/>
          <p:cNvSpPr>
            <a:spLocks/>
          </p:cNvSpPr>
          <p:nvPr/>
        </p:nvSpPr>
        <p:spPr bwMode="auto">
          <a:xfrm>
            <a:off x="6924675" y="20177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0" name="Freeform 262"/>
          <p:cNvSpPr>
            <a:spLocks/>
          </p:cNvSpPr>
          <p:nvPr/>
        </p:nvSpPr>
        <p:spPr bwMode="auto">
          <a:xfrm>
            <a:off x="6924675" y="20177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1" name="Freeform 263"/>
          <p:cNvSpPr>
            <a:spLocks/>
          </p:cNvSpPr>
          <p:nvPr/>
        </p:nvSpPr>
        <p:spPr bwMode="auto">
          <a:xfrm>
            <a:off x="6800850" y="201771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2" name="Freeform 264"/>
          <p:cNvSpPr>
            <a:spLocks/>
          </p:cNvSpPr>
          <p:nvPr/>
        </p:nvSpPr>
        <p:spPr bwMode="auto">
          <a:xfrm>
            <a:off x="6800850" y="201771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3" name="Freeform 265"/>
          <p:cNvSpPr>
            <a:spLocks/>
          </p:cNvSpPr>
          <p:nvPr/>
        </p:nvSpPr>
        <p:spPr bwMode="auto">
          <a:xfrm>
            <a:off x="6924675" y="224631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4" name="Freeform 266"/>
          <p:cNvSpPr>
            <a:spLocks/>
          </p:cNvSpPr>
          <p:nvPr/>
        </p:nvSpPr>
        <p:spPr bwMode="auto">
          <a:xfrm>
            <a:off x="6924675" y="224631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5" name="Oval 267"/>
          <p:cNvSpPr>
            <a:spLocks noChangeArrowheads="1"/>
          </p:cNvSpPr>
          <p:nvPr/>
        </p:nvSpPr>
        <p:spPr bwMode="auto">
          <a:xfrm>
            <a:off x="7058025" y="40259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6" name="Oval 268"/>
          <p:cNvSpPr>
            <a:spLocks noChangeArrowheads="1"/>
          </p:cNvSpPr>
          <p:nvPr/>
        </p:nvSpPr>
        <p:spPr bwMode="auto">
          <a:xfrm>
            <a:off x="7058025" y="40259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7" name="Oval 269"/>
          <p:cNvSpPr>
            <a:spLocks noChangeArrowheads="1"/>
          </p:cNvSpPr>
          <p:nvPr/>
        </p:nvSpPr>
        <p:spPr bwMode="auto">
          <a:xfrm>
            <a:off x="7048500" y="19605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8" name="Oval 270"/>
          <p:cNvSpPr>
            <a:spLocks noChangeArrowheads="1"/>
          </p:cNvSpPr>
          <p:nvPr/>
        </p:nvSpPr>
        <p:spPr bwMode="auto">
          <a:xfrm>
            <a:off x="7048500" y="19605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9" name="Freeform 271"/>
          <p:cNvSpPr>
            <a:spLocks/>
          </p:cNvSpPr>
          <p:nvPr/>
        </p:nvSpPr>
        <p:spPr bwMode="auto">
          <a:xfrm>
            <a:off x="6905625" y="29987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0" name="Freeform 272"/>
          <p:cNvSpPr>
            <a:spLocks/>
          </p:cNvSpPr>
          <p:nvPr/>
        </p:nvSpPr>
        <p:spPr bwMode="auto">
          <a:xfrm>
            <a:off x="6905625" y="29987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1" name="Freeform 273"/>
          <p:cNvSpPr>
            <a:spLocks/>
          </p:cNvSpPr>
          <p:nvPr/>
        </p:nvSpPr>
        <p:spPr bwMode="auto">
          <a:xfrm>
            <a:off x="6905625" y="322738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2" name="Freeform 274"/>
          <p:cNvSpPr>
            <a:spLocks/>
          </p:cNvSpPr>
          <p:nvPr/>
        </p:nvSpPr>
        <p:spPr bwMode="auto">
          <a:xfrm>
            <a:off x="6905625" y="322738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3" name="Freeform 275"/>
          <p:cNvSpPr>
            <a:spLocks/>
          </p:cNvSpPr>
          <p:nvPr/>
        </p:nvSpPr>
        <p:spPr bwMode="auto">
          <a:xfrm>
            <a:off x="6753225" y="205581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4" name="Freeform 276"/>
          <p:cNvSpPr>
            <a:spLocks/>
          </p:cNvSpPr>
          <p:nvPr/>
        </p:nvSpPr>
        <p:spPr bwMode="auto">
          <a:xfrm>
            <a:off x="6753225" y="205581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5" name="Freeform 277"/>
          <p:cNvSpPr>
            <a:spLocks/>
          </p:cNvSpPr>
          <p:nvPr/>
        </p:nvSpPr>
        <p:spPr bwMode="auto">
          <a:xfrm>
            <a:off x="6877050" y="22748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6" name="Freeform 278"/>
          <p:cNvSpPr>
            <a:spLocks/>
          </p:cNvSpPr>
          <p:nvPr/>
        </p:nvSpPr>
        <p:spPr bwMode="auto">
          <a:xfrm>
            <a:off x="6877050" y="22748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7" name="Freeform 279"/>
          <p:cNvSpPr>
            <a:spLocks/>
          </p:cNvSpPr>
          <p:nvPr/>
        </p:nvSpPr>
        <p:spPr bwMode="auto">
          <a:xfrm>
            <a:off x="6877050" y="24939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8" name="Freeform 280"/>
          <p:cNvSpPr>
            <a:spLocks/>
          </p:cNvSpPr>
          <p:nvPr/>
        </p:nvSpPr>
        <p:spPr bwMode="auto">
          <a:xfrm>
            <a:off x="6877050" y="24939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9" name="Freeform 281"/>
          <p:cNvSpPr>
            <a:spLocks/>
          </p:cNvSpPr>
          <p:nvPr/>
        </p:nvSpPr>
        <p:spPr bwMode="auto">
          <a:xfrm>
            <a:off x="6858000" y="325596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0" name="Freeform 282"/>
          <p:cNvSpPr>
            <a:spLocks/>
          </p:cNvSpPr>
          <p:nvPr/>
        </p:nvSpPr>
        <p:spPr bwMode="auto">
          <a:xfrm>
            <a:off x="6858000" y="325596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1" name="Freeform 283"/>
          <p:cNvSpPr>
            <a:spLocks/>
          </p:cNvSpPr>
          <p:nvPr/>
        </p:nvSpPr>
        <p:spPr bwMode="auto">
          <a:xfrm>
            <a:off x="6848475" y="1771650"/>
            <a:ext cx="171450" cy="246063"/>
          </a:xfrm>
          <a:custGeom>
            <a:avLst/>
            <a:gdLst>
              <a:gd name="T0" fmla="*/ 2147483647 w 108"/>
              <a:gd name="T1" fmla="*/ 2147483647 h 155"/>
              <a:gd name="T2" fmla="*/ 0 w 108"/>
              <a:gd name="T3" fmla="*/ 2147483647 h 155"/>
              <a:gd name="T4" fmla="*/ 2147483647 w 108"/>
              <a:gd name="T5" fmla="*/ 0 h 155"/>
              <a:gd name="T6" fmla="*/ 2147483647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78" y="155"/>
                </a:moveTo>
                <a:lnTo>
                  <a:pt x="0" y="18"/>
                </a:lnTo>
                <a:lnTo>
                  <a:pt x="108" y="0"/>
                </a:lnTo>
                <a:lnTo>
                  <a:pt x="78" y="155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2" name="Freeform 284"/>
          <p:cNvSpPr>
            <a:spLocks/>
          </p:cNvSpPr>
          <p:nvPr/>
        </p:nvSpPr>
        <p:spPr bwMode="auto">
          <a:xfrm>
            <a:off x="6848475" y="1771650"/>
            <a:ext cx="171450" cy="246063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3" name="Freeform 285"/>
          <p:cNvSpPr>
            <a:spLocks/>
          </p:cNvSpPr>
          <p:nvPr/>
        </p:nvSpPr>
        <p:spPr bwMode="auto">
          <a:xfrm>
            <a:off x="6829425" y="253206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4" name="Freeform 286"/>
          <p:cNvSpPr>
            <a:spLocks/>
          </p:cNvSpPr>
          <p:nvPr/>
        </p:nvSpPr>
        <p:spPr bwMode="auto">
          <a:xfrm>
            <a:off x="6829425" y="253206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5" name="Freeform 287"/>
          <p:cNvSpPr>
            <a:spLocks/>
          </p:cNvSpPr>
          <p:nvPr/>
        </p:nvSpPr>
        <p:spPr bwMode="auto">
          <a:xfrm>
            <a:off x="6829425" y="27511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6" name="Freeform 288"/>
          <p:cNvSpPr>
            <a:spLocks/>
          </p:cNvSpPr>
          <p:nvPr/>
        </p:nvSpPr>
        <p:spPr bwMode="auto">
          <a:xfrm>
            <a:off x="6829425" y="27511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7" name="Freeform 289"/>
          <p:cNvSpPr>
            <a:spLocks/>
          </p:cNvSpPr>
          <p:nvPr/>
        </p:nvSpPr>
        <p:spPr bwMode="auto">
          <a:xfrm>
            <a:off x="6810375" y="3732213"/>
            <a:ext cx="171450" cy="246062"/>
          </a:xfrm>
          <a:custGeom>
            <a:avLst/>
            <a:gdLst>
              <a:gd name="T0" fmla="*/ 2147483647 w 108"/>
              <a:gd name="T1" fmla="*/ 2147483647 h 155"/>
              <a:gd name="T2" fmla="*/ 0 w 108"/>
              <a:gd name="T3" fmla="*/ 2147483647 h 155"/>
              <a:gd name="T4" fmla="*/ 2147483647 w 108"/>
              <a:gd name="T5" fmla="*/ 0 h 155"/>
              <a:gd name="T6" fmla="*/ 2147483647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78" y="155"/>
                </a:moveTo>
                <a:lnTo>
                  <a:pt x="0" y="18"/>
                </a:lnTo>
                <a:lnTo>
                  <a:pt x="108" y="0"/>
                </a:lnTo>
                <a:lnTo>
                  <a:pt x="78" y="155"/>
                </a:lnTo>
                <a:close/>
              </a:path>
            </a:pathLst>
          </a:cu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8" name="Freeform 290"/>
          <p:cNvSpPr>
            <a:spLocks/>
          </p:cNvSpPr>
          <p:nvPr/>
        </p:nvSpPr>
        <p:spPr bwMode="auto">
          <a:xfrm>
            <a:off x="6810375" y="3732213"/>
            <a:ext cx="171450" cy="246062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9" name="Oval 291"/>
          <p:cNvSpPr>
            <a:spLocks noChangeArrowheads="1"/>
          </p:cNvSpPr>
          <p:nvPr/>
        </p:nvSpPr>
        <p:spPr bwMode="auto">
          <a:xfrm>
            <a:off x="6867525" y="192405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0" name="Oval 292"/>
          <p:cNvSpPr>
            <a:spLocks noChangeArrowheads="1"/>
          </p:cNvSpPr>
          <p:nvPr/>
        </p:nvSpPr>
        <p:spPr bwMode="auto">
          <a:xfrm>
            <a:off x="6867525" y="192405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1" name="Freeform 293"/>
          <p:cNvSpPr>
            <a:spLocks/>
          </p:cNvSpPr>
          <p:nvPr/>
        </p:nvSpPr>
        <p:spPr bwMode="auto">
          <a:xfrm>
            <a:off x="6800850" y="1800225"/>
            <a:ext cx="171450" cy="255588"/>
          </a:xfrm>
          <a:custGeom>
            <a:avLst/>
            <a:gdLst>
              <a:gd name="T0" fmla="*/ 0 w 108"/>
              <a:gd name="T1" fmla="*/ 2147483647 h 161"/>
              <a:gd name="T2" fmla="*/ 2147483647 w 108"/>
              <a:gd name="T3" fmla="*/ 2147483647 h 161"/>
              <a:gd name="T4" fmla="*/ 2147483647 w 108"/>
              <a:gd name="T5" fmla="*/ 0 h 161"/>
              <a:gd name="T6" fmla="*/ 0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0" y="161"/>
                </a:moveTo>
                <a:lnTo>
                  <a:pt x="108" y="137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2" name="Freeform 294"/>
          <p:cNvSpPr>
            <a:spLocks/>
          </p:cNvSpPr>
          <p:nvPr/>
        </p:nvSpPr>
        <p:spPr bwMode="auto">
          <a:xfrm>
            <a:off x="6800850" y="1800225"/>
            <a:ext cx="171450" cy="255588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3" name="Freeform 295"/>
          <p:cNvSpPr>
            <a:spLocks/>
          </p:cNvSpPr>
          <p:nvPr/>
        </p:nvSpPr>
        <p:spPr bwMode="auto">
          <a:xfrm>
            <a:off x="6781800" y="29987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4" name="Freeform 296"/>
          <p:cNvSpPr>
            <a:spLocks/>
          </p:cNvSpPr>
          <p:nvPr/>
        </p:nvSpPr>
        <p:spPr bwMode="auto">
          <a:xfrm>
            <a:off x="6781800" y="29987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5" name="Freeform 297"/>
          <p:cNvSpPr>
            <a:spLocks/>
          </p:cNvSpPr>
          <p:nvPr/>
        </p:nvSpPr>
        <p:spPr bwMode="auto">
          <a:xfrm>
            <a:off x="6781800" y="27797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6" name="Freeform 298"/>
          <p:cNvSpPr>
            <a:spLocks/>
          </p:cNvSpPr>
          <p:nvPr/>
        </p:nvSpPr>
        <p:spPr bwMode="auto">
          <a:xfrm>
            <a:off x="6781800" y="27797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7" name="Freeform 299"/>
          <p:cNvSpPr>
            <a:spLocks/>
          </p:cNvSpPr>
          <p:nvPr/>
        </p:nvSpPr>
        <p:spPr bwMode="auto">
          <a:xfrm>
            <a:off x="6762750" y="3760788"/>
            <a:ext cx="171450" cy="255587"/>
          </a:xfrm>
          <a:custGeom>
            <a:avLst/>
            <a:gdLst>
              <a:gd name="T0" fmla="*/ 0 w 108"/>
              <a:gd name="T1" fmla="*/ 2147483647 h 161"/>
              <a:gd name="T2" fmla="*/ 2147483647 w 108"/>
              <a:gd name="T3" fmla="*/ 2147483647 h 161"/>
              <a:gd name="T4" fmla="*/ 2147483647 w 108"/>
              <a:gd name="T5" fmla="*/ 0 h 161"/>
              <a:gd name="T6" fmla="*/ 0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0" y="161"/>
                </a:moveTo>
                <a:lnTo>
                  <a:pt x="108" y="137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8" name="Freeform 300"/>
          <p:cNvSpPr>
            <a:spLocks/>
          </p:cNvSpPr>
          <p:nvPr/>
        </p:nvSpPr>
        <p:spPr bwMode="auto">
          <a:xfrm>
            <a:off x="6762750" y="3760788"/>
            <a:ext cx="171450" cy="255587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9" name="Freeform 301"/>
          <p:cNvSpPr>
            <a:spLocks/>
          </p:cNvSpPr>
          <p:nvPr/>
        </p:nvSpPr>
        <p:spPr bwMode="auto">
          <a:xfrm>
            <a:off x="6753225" y="22748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0" name="Freeform 302"/>
          <p:cNvSpPr>
            <a:spLocks/>
          </p:cNvSpPr>
          <p:nvPr/>
        </p:nvSpPr>
        <p:spPr bwMode="auto">
          <a:xfrm>
            <a:off x="6753225" y="22748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1" name="Oval 303"/>
          <p:cNvSpPr>
            <a:spLocks noChangeArrowheads="1"/>
          </p:cNvSpPr>
          <p:nvPr/>
        </p:nvSpPr>
        <p:spPr bwMode="auto">
          <a:xfrm>
            <a:off x="6886575" y="27987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2" name="Oval 304"/>
          <p:cNvSpPr>
            <a:spLocks noChangeArrowheads="1"/>
          </p:cNvSpPr>
          <p:nvPr/>
        </p:nvSpPr>
        <p:spPr bwMode="auto">
          <a:xfrm>
            <a:off x="6886575" y="27987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3" name="Oval 305"/>
          <p:cNvSpPr>
            <a:spLocks noChangeArrowheads="1"/>
          </p:cNvSpPr>
          <p:nvPr/>
        </p:nvSpPr>
        <p:spPr bwMode="auto">
          <a:xfrm>
            <a:off x="6877050" y="31226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4" name="Oval 306"/>
          <p:cNvSpPr>
            <a:spLocks noChangeArrowheads="1"/>
          </p:cNvSpPr>
          <p:nvPr/>
        </p:nvSpPr>
        <p:spPr bwMode="auto">
          <a:xfrm>
            <a:off x="6877050" y="31226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5" name="Freeform 307"/>
          <p:cNvSpPr>
            <a:spLocks/>
          </p:cNvSpPr>
          <p:nvPr/>
        </p:nvSpPr>
        <p:spPr bwMode="auto">
          <a:xfrm>
            <a:off x="6734175" y="303688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6" name="Freeform 308"/>
          <p:cNvSpPr>
            <a:spLocks/>
          </p:cNvSpPr>
          <p:nvPr/>
        </p:nvSpPr>
        <p:spPr bwMode="auto">
          <a:xfrm>
            <a:off x="6734175" y="303688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7" name="Freeform 309"/>
          <p:cNvSpPr>
            <a:spLocks/>
          </p:cNvSpPr>
          <p:nvPr/>
        </p:nvSpPr>
        <p:spPr bwMode="auto">
          <a:xfrm>
            <a:off x="6734175" y="32559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8" name="Freeform 310"/>
          <p:cNvSpPr>
            <a:spLocks/>
          </p:cNvSpPr>
          <p:nvPr/>
        </p:nvSpPr>
        <p:spPr bwMode="auto">
          <a:xfrm>
            <a:off x="6734175" y="32559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9" name="Oval 311"/>
          <p:cNvSpPr>
            <a:spLocks noChangeArrowheads="1"/>
          </p:cNvSpPr>
          <p:nvPr/>
        </p:nvSpPr>
        <p:spPr bwMode="auto">
          <a:xfrm>
            <a:off x="6772275" y="26273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0" name="Freeform 312"/>
          <p:cNvSpPr>
            <a:spLocks/>
          </p:cNvSpPr>
          <p:nvPr/>
        </p:nvSpPr>
        <p:spPr bwMode="auto">
          <a:xfrm>
            <a:off x="6707188" y="2532063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1" name="Freeform 313"/>
          <p:cNvSpPr>
            <a:spLocks/>
          </p:cNvSpPr>
          <p:nvPr/>
        </p:nvSpPr>
        <p:spPr bwMode="auto">
          <a:xfrm>
            <a:off x="6707188" y="2532063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2" name="Freeform 314"/>
          <p:cNvSpPr>
            <a:spLocks/>
          </p:cNvSpPr>
          <p:nvPr/>
        </p:nvSpPr>
        <p:spPr bwMode="auto">
          <a:xfrm>
            <a:off x="6707188" y="2303463"/>
            <a:ext cx="169862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3" name="Freeform 315"/>
          <p:cNvSpPr>
            <a:spLocks/>
          </p:cNvSpPr>
          <p:nvPr/>
        </p:nvSpPr>
        <p:spPr bwMode="auto">
          <a:xfrm>
            <a:off x="6707188" y="2303463"/>
            <a:ext cx="169862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4" name="Oval 316"/>
          <p:cNvSpPr>
            <a:spLocks noChangeArrowheads="1"/>
          </p:cNvSpPr>
          <p:nvPr/>
        </p:nvSpPr>
        <p:spPr bwMode="auto">
          <a:xfrm>
            <a:off x="6829425" y="18383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5" name="Oval 317"/>
          <p:cNvSpPr>
            <a:spLocks noChangeArrowheads="1"/>
          </p:cNvSpPr>
          <p:nvPr/>
        </p:nvSpPr>
        <p:spPr bwMode="auto">
          <a:xfrm>
            <a:off x="6829425" y="18383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6" name="Freeform 318"/>
          <p:cNvSpPr>
            <a:spLocks/>
          </p:cNvSpPr>
          <p:nvPr/>
        </p:nvSpPr>
        <p:spPr bwMode="auto">
          <a:xfrm>
            <a:off x="6688138" y="3284538"/>
            <a:ext cx="169862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7" name="Freeform 319"/>
          <p:cNvSpPr>
            <a:spLocks/>
          </p:cNvSpPr>
          <p:nvPr/>
        </p:nvSpPr>
        <p:spPr bwMode="auto">
          <a:xfrm>
            <a:off x="6688138" y="3284538"/>
            <a:ext cx="169862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8" name="Freeform 320"/>
          <p:cNvSpPr>
            <a:spLocks/>
          </p:cNvSpPr>
          <p:nvPr/>
        </p:nvSpPr>
        <p:spPr bwMode="auto">
          <a:xfrm>
            <a:off x="6688138" y="3513138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9" name="Freeform 321"/>
          <p:cNvSpPr>
            <a:spLocks/>
          </p:cNvSpPr>
          <p:nvPr/>
        </p:nvSpPr>
        <p:spPr bwMode="auto">
          <a:xfrm>
            <a:off x="6688138" y="3513138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0" name="Freeform 322"/>
          <p:cNvSpPr>
            <a:spLocks/>
          </p:cNvSpPr>
          <p:nvPr/>
        </p:nvSpPr>
        <p:spPr bwMode="auto">
          <a:xfrm>
            <a:off x="6678613" y="1800225"/>
            <a:ext cx="169862" cy="255588"/>
          </a:xfrm>
          <a:custGeom>
            <a:avLst/>
            <a:gdLst>
              <a:gd name="T0" fmla="*/ 2147483647 w 107"/>
              <a:gd name="T1" fmla="*/ 2147483647 h 161"/>
              <a:gd name="T2" fmla="*/ 0 w 107"/>
              <a:gd name="T3" fmla="*/ 2147483647 h 161"/>
              <a:gd name="T4" fmla="*/ 2147483647 w 107"/>
              <a:gd name="T5" fmla="*/ 0 h 161"/>
              <a:gd name="T6" fmla="*/ 2147483647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77" y="161"/>
                </a:moveTo>
                <a:lnTo>
                  <a:pt x="0" y="18"/>
                </a:lnTo>
                <a:lnTo>
                  <a:pt x="107" y="0"/>
                </a:lnTo>
                <a:lnTo>
                  <a:pt x="77" y="161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1" name="Freeform 323"/>
          <p:cNvSpPr>
            <a:spLocks/>
          </p:cNvSpPr>
          <p:nvPr/>
        </p:nvSpPr>
        <p:spPr bwMode="auto">
          <a:xfrm>
            <a:off x="6678613" y="1800225"/>
            <a:ext cx="169862" cy="255588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2" name="Freeform 324"/>
          <p:cNvSpPr>
            <a:spLocks/>
          </p:cNvSpPr>
          <p:nvPr/>
        </p:nvSpPr>
        <p:spPr bwMode="auto">
          <a:xfrm>
            <a:off x="6659563" y="2779713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7" y="162"/>
                </a:moveTo>
                <a:lnTo>
                  <a:pt x="0" y="18"/>
                </a:lnTo>
                <a:lnTo>
                  <a:pt x="107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3" name="Freeform 325"/>
          <p:cNvSpPr>
            <a:spLocks/>
          </p:cNvSpPr>
          <p:nvPr/>
        </p:nvSpPr>
        <p:spPr bwMode="auto">
          <a:xfrm>
            <a:off x="6659563" y="2779713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4" name="Freeform 326"/>
          <p:cNvSpPr>
            <a:spLocks/>
          </p:cNvSpPr>
          <p:nvPr/>
        </p:nvSpPr>
        <p:spPr bwMode="auto">
          <a:xfrm>
            <a:off x="6659563" y="2560638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5" name="Freeform 327"/>
          <p:cNvSpPr>
            <a:spLocks/>
          </p:cNvSpPr>
          <p:nvPr/>
        </p:nvSpPr>
        <p:spPr bwMode="auto">
          <a:xfrm>
            <a:off x="6659563" y="2560638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6" name="Oval 328"/>
          <p:cNvSpPr>
            <a:spLocks noChangeArrowheads="1"/>
          </p:cNvSpPr>
          <p:nvPr/>
        </p:nvSpPr>
        <p:spPr bwMode="auto">
          <a:xfrm>
            <a:off x="6781800" y="19891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7" name="Oval 329"/>
          <p:cNvSpPr>
            <a:spLocks noChangeArrowheads="1"/>
          </p:cNvSpPr>
          <p:nvPr/>
        </p:nvSpPr>
        <p:spPr bwMode="auto">
          <a:xfrm>
            <a:off x="6781800" y="19891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8" name="Freeform 330"/>
          <p:cNvSpPr>
            <a:spLocks/>
          </p:cNvSpPr>
          <p:nvPr/>
        </p:nvSpPr>
        <p:spPr bwMode="auto">
          <a:xfrm>
            <a:off x="6640513" y="3760788"/>
            <a:ext cx="169862" cy="255587"/>
          </a:xfrm>
          <a:custGeom>
            <a:avLst/>
            <a:gdLst>
              <a:gd name="T0" fmla="*/ 2147483647 w 107"/>
              <a:gd name="T1" fmla="*/ 2147483647 h 161"/>
              <a:gd name="T2" fmla="*/ 0 w 107"/>
              <a:gd name="T3" fmla="*/ 2147483647 h 161"/>
              <a:gd name="T4" fmla="*/ 2147483647 w 107"/>
              <a:gd name="T5" fmla="*/ 0 h 161"/>
              <a:gd name="T6" fmla="*/ 2147483647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77" y="161"/>
                </a:moveTo>
                <a:lnTo>
                  <a:pt x="0" y="18"/>
                </a:lnTo>
                <a:lnTo>
                  <a:pt x="107" y="0"/>
                </a:lnTo>
                <a:lnTo>
                  <a:pt x="77" y="161"/>
                </a:lnTo>
                <a:close/>
              </a:path>
            </a:pathLst>
          </a:cu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9" name="Freeform 331"/>
          <p:cNvSpPr>
            <a:spLocks/>
          </p:cNvSpPr>
          <p:nvPr/>
        </p:nvSpPr>
        <p:spPr bwMode="auto">
          <a:xfrm>
            <a:off x="6640513" y="3760788"/>
            <a:ext cx="169862" cy="255587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0" name="Oval 332"/>
          <p:cNvSpPr>
            <a:spLocks noChangeArrowheads="1"/>
          </p:cNvSpPr>
          <p:nvPr/>
        </p:nvSpPr>
        <p:spPr bwMode="auto">
          <a:xfrm>
            <a:off x="6678613" y="3646488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1" name="Oval 333"/>
          <p:cNvSpPr>
            <a:spLocks noChangeArrowheads="1"/>
          </p:cNvSpPr>
          <p:nvPr/>
        </p:nvSpPr>
        <p:spPr bwMode="auto">
          <a:xfrm>
            <a:off x="6678613" y="3646488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2" name="Freeform 334"/>
          <p:cNvSpPr>
            <a:spLocks/>
          </p:cNvSpPr>
          <p:nvPr/>
        </p:nvSpPr>
        <p:spPr bwMode="auto">
          <a:xfrm>
            <a:off x="6640513" y="3541713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3" name="Freeform 335"/>
          <p:cNvSpPr>
            <a:spLocks/>
          </p:cNvSpPr>
          <p:nvPr/>
        </p:nvSpPr>
        <p:spPr bwMode="auto">
          <a:xfrm>
            <a:off x="6640513" y="3541713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4" name="Freeform 336"/>
          <p:cNvSpPr>
            <a:spLocks/>
          </p:cNvSpPr>
          <p:nvPr/>
        </p:nvSpPr>
        <p:spPr bwMode="auto">
          <a:xfrm>
            <a:off x="6630988" y="1828800"/>
            <a:ext cx="169862" cy="255588"/>
          </a:xfrm>
          <a:custGeom>
            <a:avLst/>
            <a:gdLst>
              <a:gd name="T0" fmla="*/ 0 w 107"/>
              <a:gd name="T1" fmla="*/ 2147483647 h 161"/>
              <a:gd name="T2" fmla="*/ 2147483647 w 107"/>
              <a:gd name="T3" fmla="*/ 2147483647 h 161"/>
              <a:gd name="T4" fmla="*/ 2147483647 w 107"/>
              <a:gd name="T5" fmla="*/ 0 h 161"/>
              <a:gd name="T6" fmla="*/ 0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0" y="161"/>
                </a:moveTo>
                <a:lnTo>
                  <a:pt x="107" y="143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5" name="Freeform 337"/>
          <p:cNvSpPr>
            <a:spLocks/>
          </p:cNvSpPr>
          <p:nvPr/>
        </p:nvSpPr>
        <p:spPr bwMode="auto">
          <a:xfrm>
            <a:off x="6630988" y="1828800"/>
            <a:ext cx="169862" cy="255588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6" name="Oval 338"/>
          <p:cNvSpPr>
            <a:spLocks noChangeArrowheads="1"/>
          </p:cNvSpPr>
          <p:nvPr/>
        </p:nvSpPr>
        <p:spPr bwMode="auto">
          <a:xfrm>
            <a:off x="6602413" y="186690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7" name="Oval 339"/>
          <p:cNvSpPr>
            <a:spLocks noChangeArrowheads="1"/>
          </p:cNvSpPr>
          <p:nvPr/>
        </p:nvSpPr>
        <p:spPr bwMode="auto">
          <a:xfrm>
            <a:off x="6602413" y="186690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8" name="Freeform 340"/>
          <p:cNvSpPr>
            <a:spLocks/>
          </p:cNvSpPr>
          <p:nvPr/>
        </p:nvSpPr>
        <p:spPr bwMode="auto">
          <a:xfrm>
            <a:off x="6507163" y="1828800"/>
            <a:ext cx="171450" cy="255588"/>
          </a:xfrm>
          <a:custGeom>
            <a:avLst/>
            <a:gdLst>
              <a:gd name="T0" fmla="*/ 2147483647 w 108"/>
              <a:gd name="T1" fmla="*/ 2147483647 h 161"/>
              <a:gd name="T2" fmla="*/ 0 w 108"/>
              <a:gd name="T3" fmla="*/ 2147483647 h 161"/>
              <a:gd name="T4" fmla="*/ 2147483647 w 108"/>
              <a:gd name="T5" fmla="*/ 0 h 161"/>
              <a:gd name="T6" fmla="*/ 2147483647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78" y="161"/>
                </a:moveTo>
                <a:lnTo>
                  <a:pt x="0" y="24"/>
                </a:lnTo>
                <a:lnTo>
                  <a:pt x="108" y="0"/>
                </a:lnTo>
                <a:lnTo>
                  <a:pt x="78" y="161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9" name="Freeform 341"/>
          <p:cNvSpPr>
            <a:spLocks/>
          </p:cNvSpPr>
          <p:nvPr/>
        </p:nvSpPr>
        <p:spPr bwMode="auto">
          <a:xfrm>
            <a:off x="6507163" y="1828800"/>
            <a:ext cx="171450" cy="255588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0" name="Freeform 342"/>
          <p:cNvSpPr>
            <a:spLocks/>
          </p:cNvSpPr>
          <p:nvPr/>
        </p:nvSpPr>
        <p:spPr bwMode="auto">
          <a:xfrm>
            <a:off x="6630988" y="2055813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1" name="Freeform 343"/>
          <p:cNvSpPr>
            <a:spLocks/>
          </p:cNvSpPr>
          <p:nvPr/>
        </p:nvSpPr>
        <p:spPr bwMode="auto">
          <a:xfrm>
            <a:off x="6630988" y="2055813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2" name="Freeform 344"/>
          <p:cNvSpPr>
            <a:spLocks/>
          </p:cNvSpPr>
          <p:nvPr/>
        </p:nvSpPr>
        <p:spPr bwMode="auto">
          <a:xfrm>
            <a:off x="6611938" y="2808288"/>
            <a:ext cx="169862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3" name="Freeform 345"/>
          <p:cNvSpPr>
            <a:spLocks/>
          </p:cNvSpPr>
          <p:nvPr/>
        </p:nvSpPr>
        <p:spPr bwMode="auto">
          <a:xfrm>
            <a:off x="6611938" y="2808288"/>
            <a:ext cx="169862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4" name="Freeform 346"/>
          <p:cNvSpPr>
            <a:spLocks/>
          </p:cNvSpPr>
          <p:nvPr/>
        </p:nvSpPr>
        <p:spPr bwMode="auto">
          <a:xfrm>
            <a:off x="6611938" y="3036888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5" name="Freeform 347"/>
          <p:cNvSpPr>
            <a:spLocks/>
          </p:cNvSpPr>
          <p:nvPr/>
        </p:nvSpPr>
        <p:spPr bwMode="auto">
          <a:xfrm>
            <a:off x="6611938" y="3036888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6" name="Freeform 348"/>
          <p:cNvSpPr>
            <a:spLocks/>
          </p:cNvSpPr>
          <p:nvPr/>
        </p:nvSpPr>
        <p:spPr bwMode="auto">
          <a:xfrm>
            <a:off x="6592888" y="3789363"/>
            <a:ext cx="169862" cy="255587"/>
          </a:xfrm>
          <a:custGeom>
            <a:avLst/>
            <a:gdLst>
              <a:gd name="T0" fmla="*/ 0 w 107"/>
              <a:gd name="T1" fmla="*/ 2147483647 h 161"/>
              <a:gd name="T2" fmla="*/ 2147483647 w 107"/>
              <a:gd name="T3" fmla="*/ 2147483647 h 161"/>
              <a:gd name="T4" fmla="*/ 2147483647 w 107"/>
              <a:gd name="T5" fmla="*/ 0 h 161"/>
              <a:gd name="T6" fmla="*/ 0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0" y="161"/>
                </a:moveTo>
                <a:lnTo>
                  <a:pt x="107" y="143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7" name="Freeform 349"/>
          <p:cNvSpPr>
            <a:spLocks/>
          </p:cNvSpPr>
          <p:nvPr/>
        </p:nvSpPr>
        <p:spPr bwMode="auto">
          <a:xfrm>
            <a:off x="6592888" y="3789363"/>
            <a:ext cx="169862" cy="255587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8" name="Freeform 350"/>
          <p:cNvSpPr>
            <a:spLocks/>
          </p:cNvSpPr>
          <p:nvPr/>
        </p:nvSpPr>
        <p:spPr bwMode="auto">
          <a:xfrm>
            <a:off x="6459538" y="1866900"/>
            <a:ext cx="171450" cy="246063"/>
          </a:xfrm>
          <a:custGeom>
            <a:avLst/>
            <a:gdLst>
              <a:gd name="T0" fmla="*/ 0 w 108"/>
              <a:gd name="T1" fmla="*/ 2147483647 h 155"/>
              <a:gd name="T2" fmla="*/ 2147483647 w 108"/>
              <a:gd name="T3" fmla="*/ 2147483647 h 155"/>
              <a:gd name="T4" fmla="*/ 2147483647 w 108"/>
              <a:gd name="T5" fmla="*/ 0 h 155"/>
              <a:gd name="T6" fmla="*/ 0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0" y="155"/>
                </a:moveTo>
                <a:lnTo>
                  <a:pt x="108" y="137"/>
                </a:lnTo>
                <a:lnTo>
                  <a:pt x="3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9" name="Freeform 351"/>
          <p:cNvSpPr>
            <a:spLocks/>
          </p:cNvSpPr>
          <p:nvPr/>
        </p:nvSpPr>
        <p:spPr bwMode="auto">
          <a:xfrm>
            <a:off x="6459538" y="1866900"/>
            <a:ext cx="171450" cy="246063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0" name="Freeform 352"/>
          <p:cNvSpPr>
            <a:spLocks/>
          </p:cNvSpPr>
          <p:nvPr/>
        </p:nvSpPr>
        <p:spPr bwMode="auto">
          <a:xfrm>
            <a:off x="6583363" y="2084388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1" name="Freeform 353"/>
          <p:cNvSpPr>
            <a:spLocks/>
          </p:cNvSpPr>
          <p:nvPr/>
        </p:nvSpPr>
        <p:spPr bwMode="auto">
          <a:xfrm>
            <a:off x="6583363" y="2084388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2" name="Freeform 354"/>
          <p:cNvSpPr>
            <a:spLocks/>
          </p:cNvSpPr>
          <p:nvPr/>
        </p:nvSpPr>
        <p:spPr bwMode="auto">
          <a:xfrm>
            <a:off x="6583363" y="2303463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18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3" name="Freeform 355"/>
          <p:cNvSpPr>
            <a:spLocks/>
          </p:cNvSpPr>
          <p:nvPr/>
        </p:nvSpPr>
        <p:spPr bwMode="auto">
          <a:xfrm>
            <a:off x="6583363" y="2303463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4" name="Freeform 356"/>
          <p:cNvSpPr>
            <a:spLocks/>
          </p:cNvSpPr>
          <p:nvPr/>
        </p:nvSpPr>
        <p:spPr bwMode="auto">
          <a:xfrm>
            <a:off x="6564313" y="3065463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5" name="Freeform 357"/>
          <p:cNvSpPr>
            <a:spLocks/>
          </p:cNvSpPr>
          <p:nvPr/>
        </p:nvSpPr>
        <p:spPr bwMode="auto">
          <a:xfrm>
            <a:off x="6564313" y="3065463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6" name="Freeform 358"/>
          <p:cNvSpPr>
            <a:spLocks/>
          </p:cNvSpPr>
          <p:nvPr/>
        </p:nvSpPr>
        <p:spPr bwMode="auto">
          <a:xfrm>
            <a:off x="6564313" y="3284538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18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7" name="Freeform 359"/>
          <p:cNvSpPr>
            <a:spLocks/>
          </p:cNvSpPr>
          <p:nvPr/>
        </p:nvSpPr>
        <p:spPr bwMode="auto">
          <a:xfrm>
            <a:off x="6564313" y="3284538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8" name="Oval 360"/>
          <p:cNvSpPr>
            <a:spLocks noChangeArrowheads="1"/>
          </p:cNvSpPr>
          <p:nvPr/>
        </p:nvSpPr>
        <p:spPr bwMode="auto">
          <a:xfrm>
            <a:off x="6669088" y="3475038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9" name="Oval 361"/>
          <p:cNvSpPr>
            <a:spLocks noChangeArrowheads="1"/>
          </p:cNvSpPr>
          <p:nvPr/>
        </p:nvSpPr>
        <p:spPr bwMode="auto">
          <a:xfrm>
            <a:off x="6669088" y="3475038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0" name="Freeform 362"/>
          <p:cNvSpPr>
            <a:spLocks/>
          </p:cNvSpPr>
          <p:nvPr/>
        </p:nvSpPr>
        <p:spPr bwMode="auto">
          <a:xfrm>
            <a:off x="6535738" y="23320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1" name="Freeform 363"/>
          <p:cNvSpPr>
            <a:spLocks/>
          </p:cNvSpPr>
          <p:nvPr/>
        </p:nvSpPr>
        <p:spPr bwMode="auto">
          <a:xfrm>
            <a:off x="6535738" y="23320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2" name="Oval 364"/>
          <p:cNvSpPr>
            <a:spLocks noChangeArrowheads="1"/>
          </p:cNvSpPr>
          <p:nvPr/>
        </p:nvSpPr>
        <p:spPr bwMode="auto">
          <a:xfrm>
            <a:off x="6621463" y="26749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3" name="Freeform 365"/>
          <p:cNvSpPr>
            <a:spLocks/>
          </p:cNvSpPr>
          <p:nvPr/>
        </p:nvSpPr>
        <p:spPr bwMode="auto">
          <a:xfrm>
            <a:off x="6535738" y="25606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4" name="Freeform 366"/>
          <p:cNvSpPr>
            <a:spLocks/>
          </p:cNvSpPr>
          <p:nvPr/>
        </p:nvSpPr>
        <p:spPr bwMode="auto">
          <a:xfrm>
            <a:off x="6535738" y="25606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5" name="Oval 367"/>
          <p:cNvSpPr>
            <a:spLocks noChangeArrowheads="1"/>
          </p:cNvSpPr>
          <p:nvPr/>
        </p:nvSpPr>
        <p:spPr bwMode="auto">
          <a:xfrm>
            <a:off x="6669088" y="1857375"/>
            <a:ext cx="84137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6" name="Oval 368"/>
          <p:cNvSpPr>
            <a:spLocks noChangeArrowheads="1"/>
          </p:cNvSpPr>
          <p:nvPr/>
        </p:nvSpPr>
        <p:spPr bwMode="auto">
          <a:xfrm>
            <a:off x="6669088" y="1857375"/>
            <a:ext cx="84137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7" name="Freeform 369"/>
          <p:cNvSpPr>
            <a:spLocks/>
          </p:cNvSpPr>
          <p:nvPr/>
        </p:nvSpPr>
        <p:spPr bwMode="auto">
          <a:xfrm>
            <a:off x="6516688" y="354171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8" name="Freeform 370"/>
          <p:cNvSpPr>
            <a:spLocks/>
          </p:cNvSpPr>
          <p:nvPr/>
        </p:nvSpPr>
        <p:spPr bwMode="auto">
          <a:xfrm>
            <a:off x="6516688" y="354171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9" name="Freeform 371"/>
          <p:cNvSpPr>
            <a:spLocks/>
          </p:cNvSpPr>
          <p:nvPr/>
        </p:nvSpPr>
        <p:spPr bwMode="auto">
          <a:xfrm>
            <a:off x="6516688" y="33131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0" name="Freeform 372"/>
          <p:cNvSpPr>
            <a:spLocks/>
          </p:cNvSpPr>
          <p:nvPr/>
        </p:nvSpPr>
        <p:spPr bwMode="auto">
          <a:xfrm>
            <a:off x="6516688" y="33131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1" name="Freeform 373"/>
          <p:cNvSpPr>
            <a:spLocks/>
          </p:cNvSpPr>
          <p:nvPr/>
        </p:nvSpPr>
        <p:spPr bwMode="auto">
          <a:xfrm>
            <a:off x="6488113" y="25892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2" name="Freeform 374"/>
          <p:cNvSpPr>
            <a:spLocks/>
          </p:cNvSpPr>
          <p:nvPr/>
        </p:nvSpPr>
        <p:spPr bwMode="auto">
          <a:xfrm>
            <a:off x="6488113" y="25892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3" name="Freeform 375"/>
          <p:cNvSpPr>
            <a:spLocks/>
          </p:cNvSpPr>
          <p:nvPr/>
        </p:nvSpPr>
        <p:spPr bwMode="auto">
          <a:xfrm>
            <a:off x="6364288" y="258921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4" name="Freeform 376"/>
          <p:cNvSpPr>
            <a:spLocks/>
          </p:cNvSpPr>
          <p:nvPr/>
        </p:nvSpPr>
        <p:spPr bwMode="auto">
          <a:xfrm>
            <a:off x="6364288" y="258921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5" name="Freeform 377"/>
          <p:cNvSpPr>
            <a:spLocks/>
          </p:cNvSpPr>
          <p:nvPr/>
        </p:nvSpPr>
        <p:spPr bwMode="auto">
          <a:xfrm>
            <a:off x="6488113" y="28082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6" name="Freeform 378"/>
          <p:cNvSpPr>
            <a:spLocks/>
          </p:cNvSpPr>
          <p:nvPr/>
        </p:nvSpPr>
        <p:spPr bwMode="auto">
          <a:xfrm>
            <a:off x="6488113" y="28082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7" name="Freeform 379"/>
          <p:cNvSpPr>
            <a:spLocks/>
          </p:cNvSpPr>
          <p:nvPr/>
        </p:nvSpPr>
        <p:spPr bwMode="auto">
          <a:xfrm>
            <a:off x="6469063" y="35702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8" name="Freeform 380"/>
          <p:cNvSpPr>
            <a:spLocks/>
          </p:cNvSpPr>
          <p:nvPr/>
        </p:nvSpPr>
        <p:spPr bwMode="auto">
          <a:xfrm>
            <a:off x="6469063" y="35702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9" name="Freeform 381"/>
          <p:cNvSpPr>
            <a:spLocks/>
          </p:cNvSpPr>
          <p:nvPr/>
        </p:nvSpPr>
        <p:spPr bwMode="auto">
          <a:xfrm>
            <a:off x="6469063" y="3789363"/>
            <a:ext cx="171450" cy="255587"/>
          </a:xfrm>
          <a:custGeom>
            <a:avLst/>
            <a:gdLst>
              <a:gd name="T0" fmla="*/ 2147483647 w 108"/>
              <a:gd name="T1" fmla="*/ 2147483647 h 161"/>
              <a:gd name="T2" fmla="*/ 0 w 108"/>
              <a:gd name="T3" fmla="*/ 2147483647 h 161"/>
              <a:gd name="T4" fmla="*/ 2147483647 w 108"/>
              <a:gd name="T5" fmla="*/ 0 h 161"/>
              <a:gd name="T6" fmla="*/ 2147483647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78" y="161"/>
                </a:moveTo>
                <a:lnTo>
                  <a:pt x="0" y="24"/>
                </a:lnTo>
                <a:lnTo>
                  <a:pt x="108" y="0"/>
                </a:lnTo>
                <a:lnTo>
                  <a:pt x="78" y="161"/>
                </a:lnTo>
                <a:close/>
              </a:path>
            </a:pathLst>
          </a:cu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0" name="Freeform 382"/>
          <p:cNvSpPr>
            <a:spLocks/>
          </p:cNvSpPr>
          <p:nvPr/>
        </p:nvSpPr>
        <p:spPr bwMode="auto">
          <a:xfrm>
            <a:off x="6469063" y="3789363"/>
            <a:ext cx="171450" cy="255587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1" name="Freeform 383"/>
          <p:cNvSpPr>
            <a:spLocks/>
          </p:cNvSpPr>
          <p:nvPr/>
        </p:nvSpPr>
        <p:spPr bwMode="auto">
          <a:xfrm>
            <a:off x="6459538" y="208438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2" name="Freeform 384"/>
          <p:cNvSpPr>
            <a:spLocks/>
          </p:cNvSpPr>
          <p:nvPr/>
        </p:nvSpPr>
        <p:spPr bwMode="auto">
          <a:xfrm>
            <a:off x="6459538" y="208438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3" name="Freeform 385"/>
          <p:cNvSpPr>
            <a:spLocks/>
          </p:cNvSpPr>
          <p:nvPr/>
        </p:nvSpPr>
        <p:spPr bwMode="auto">
          <a:xfrm>
            <a:off x="6440488" y="306546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4" name="Freeform 386"/>
          <p:cNvSpPr>
            <a:spLocks/>
          </p:cNvSpPr>
          <p:nvPr/>
        </p:nvSpPr>
        <p:spPr bwMode="auto">
          <a:xfrm>
            <a:off x="6440488" y="306546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5" name="Freeform 387"/>
          <p:cNvSpPr>
            <a:spLocks/>
          </p:cNvSpPr>
          <p:nvPr/>
        </p:nvSpPr>
        <p:spPr bwMode="auto">
          <a:xfrm>
            <a:off x="6316663" y="26177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6" name="Freeform 388"/>
          <p:cNvSpPr>
            <a:spLocks/>
          </p:cNvSpPr>
          <p:nvPr/>
        </p:nvSpPr>
        <p:spPr bwMode="auto">
          <a:xfrm>
            <a:off x="6316663" y="26177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7" name="Freeform 389"/>
          <p:cNvSpPr>
            <a:spLocks/>
          </p:cNvSpPr>
          <p:nvPr/>
        </p:nvSpPr>
        <p:spPr bwMode="auto">
          <a:xfrm>
            <a:off x="6440488" y="284638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8" name="Freeform 390"/>
          <p:cNvSpPr>
            <a:spLocks/>
          </p:cNvSpPr>
          <p:nvPr/>
        </p:nvSpPr>
        <p:spPr bwMode="auto">
          <a:xfrm>
            <a:off x="6440488" y="284638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9" name="Oval 391"/>
          <p:cNvSpPr>
            <a:spLocks noChangeArrowheads="1"/>
          </p:cNvSpPr>
          <p:nvPr/>
        </p:nvSpPr>
        <p:spPr bwMode="auto">
          <a:xfrm>
            <a:off x="6554788" y="35988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0" name="Oval 392"/>
          <p:cNvSpPr>
            <a:spLocks noChangeArrowheads="1"/>
          </p:cNvSpPr>
          <p:nvPr/>
        </p:nvSpPr>
        <p:spPr bwMode="auto">
          <a:xfrm>
            <a:off x="6554788" y="35988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1" name="Oval 393"/>
          <p:cNvSpPr>
            <a:spLocks noChangeArrowheads="1"/>
          </p:cNvSpPr>
          <p:nvPr/>
        </p:nvSpPr>
        <p:spPr bwMode="auto">
          <a:xfrm>
            <a:off x="6545263" y="238918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2" name="Freeform 394"/>
          <p:cNvSpPr>
            <a:spLocks/>
          </p:cNvSpPr>
          <p:nvPr/>
        </p:nvSpPr>
        <p:spPr bwMode="auto">
          <a:xfrm>
            <a:off x="6411913" y="233203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3" name="Freeform 395"/>
          <p:cNvSpPr>
            <a:spLocks/>
          </p:cNvSpPr>
          <p:nvPr/>
        </p:nvSpPr>
        <p:spPr bwMode="auto">
          <a:xfrm>
            <a:off x="6411913" y="233203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4" name="Freeform 396"/>
          <p:cNvSpPr>
            <a:spLocks/>
          </p:cNvSpPr>
          <p:nvPr/>
        </p:nvSpPr>
        <p:spPr bwMode="auto">
          <a:xfrm>
            <a:off x="6411913" y="211296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5" name="Freeform 397"/>
          <p:cNvSpPr>
            <a:spLocks/>
          </p:cNvSpPr>
          <p:nvPr/>
        </p:nvSpPr>
        <p:spPr bwMode="auto">
          <a:xfrm>
            <a:off x="6411913" y="211296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6" name="Freeform 398"/>
          <p:cNvSpPr>
            <a:spLocks/>
          </p:cNvSpPr>
          <p:nvPr/>
        </p:nvSpPr>
        <p:spPr bwMode="auto">
          <a:xfrm>
            <a:off x="6392863" y="30940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7" name="Freeform 399"/>
          <p:cNvSpPr>
            <a:spLocks/>
          </p:cNvSpPr>
          <p:nvPr/>
        </p:nvSpPr>
        <p:spPr bwMode="auto">
          <a:xfrm>
            <a:off x="6392863" y="30940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8" name="Freeform 400"/>
          <p:cNvSpPr>
            <a:spLocks/>
          </p:cNvSpPr>
          <p:nvPr/>
        </p:nvSpPr>
        <p:spPr bwMode="auto">
          <a:xfrm>
            <a:off x="6392863" y="331311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9" name="Freeform 401"/>
          <p:cNvSpPr>
            <a:spLocks/>
          </p:cNvSpPr>
          <p:nvPr/>
        </p:nvSpPr>
        <p:spPr bwMode="auto">
          <a:xfrm>
            <a:off x="6392863" y="331311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0" name="Oval 402"/>
          <p:cNvSpPr>
            <a:spLocks noChangeArrowheads="1"/>
          </p:cNvSpPr>
          <p:nvPr/>
        </p:nvSpPr>
        <p:spPr bwMode="auto">
          <a:xfrm>
            <a:off x="6516688" y="188595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1" name="Oval 403"/>
          <p:cNvSpPr>
            <a:spLocks noChangeArrowheads="1"/>
          </p:cNvSpPr>
          <p:nvPr/>
        </p:nvSpPr>
        <p:spPr bwMode="auto">
          <a:xfrm>
            <a:off x="6516688" y="188595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2" name="Freeform 404"/>
          <p:cNvSpPr>
            <a:spLocks/>
          </p:cNvSpPr>
          <p:nvPr/>
        </p:nvSpPr>
        <p:spPr bwMode="auto">
          <a:xfrm>
            <a:off x="6364288" y="237013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3" name="Freeform 405"/>
          <p:cNvSpPr>
            <a:spLocks/>
          </p:cNvSpPr>
          <p:nvPr/>
        </p:nvSpPr>
        <p:spPr bwMode="auto">
          <a:xfrm>
            <a:off x="6364288" y="237013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4" name="Freeform 406"/>
          <p:cNvSpPr>
            <a:spLocks/>
          </p:cNvSpPr>
          <p:nvPr/>
        </p:nvSpPr>
        <p:spPr bwMode="auto">
          <a:xfrm>
            <a:off x="6345238" y="335121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5" name="Freeform 407"/>
          <p:cNvSpPr>
            <a:spLocks/>
          </p:cNvSpPr>
          <p:nvPr/>
        </p:nvSpPr>
        <p:spPr bwMode="auto">
          <a:xfrm>
            <a:off x="6345238" y="335121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6" name="Freeform 408"/>
          <p:cNvSpPr>
            <a:spLocks/>
          </p:cNvSpPr>
          <p:nvPr/>
        </p:nvSpPr>
        <p:spPr bwMode="auto">
          <a:xfrm>
            <a:off x="6345238" y="35702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7" name="Freeform 409"/>
          <p:cNvSpPr>
            <a:spLocks/>
          </p:cNvSpPr>
          <p:nvPr/>
        </p:nvSpPr>
        <p:spPr bwMode="auto">
          <a:xfrm>
            <a:off x="6345238" y="35702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8" name="Freeform 410"/>
          <p:cNvSpPr>
            <a:spLocks/>
          </p:cNvSpPr>
          <p:nvPr/>
        </p:nvSpPr>
        <p:spPr bwMode="auto">
          <a:xfrm>
            <a:off x="6335713" y="1866900"/>
            <a:ext cx="171450" cy="246063"/>
          </a:xfrm>
          <a:custGeom>
            <a:avLst/>
            <a:gdLst>
              <a:gd name="T0" fmla="*/ 2147483647 w 108"/>
              <a:gd name="T1" fmla="*/ 2147483647 h 155"/>
              <a:gd name="T2" fmla="*/ 0 w 108"/>
              <a:gd name="T3" fmla="*/ 2147483647 h 155"/>
              <a:gd name="T4" fmla="*/ 2147483647 w 108"/>
              <a:gd name="T5" fmla="*/ 0 h 155"/>
              <a:gd name="T6" fmla="*/ 2147483647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78" y="155"/>
                </a:moveTo>
                <a:lnTo>
                  <a:pt x="0" y="18"/>
                </a:lnTo>
                <a:lnTo>
                  <a:pt x="108" y="0"/>
                </a:lnTo>
                <a:lnTo>
                  <a:pt x="78" y="155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9" name="Freeform 411"/>
          <p:cNvSpPr>
            <a:spLocks/>
          </p:cNvSpPr>
          <p:nvPr/>
        </p:nvSpPr>
        <p:spPr bwMode="auto">
          <a:xfrm>
            <a:off x="6335713" y="1866900"/>
            <a:ext cx="171450" cy="246063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0" name="Freeform 412"/>
          <p:cNvSpPr>
            <a:spLocks/>
          </p:cNvSpPr>
          <p:nvPr/>
        </p:nvSpPr>
        <p:spPr bwMode="auto">
          <a:xfrm>
            <a:off x="6316663" y="284638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1" name="Freeform 413"/>
          <p:cNvSpPr>
            <a:spLocks/>
          </p:cNvSpPr>
          <p:nvPr/>
        </p:nvSpPr>
        <p:spPr bwMode="auto">
          <a:xfrm>
            <a:off x="6316663" y="284638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2" name="Oval 414"/>
          <p:cNvSpPr>
            <a:spLocks noChangeArrowheads="1"/>
          </p:cNvSpPr>
          <p:nvPr/>
        </p:nvSpPr>
        <p:spPr bwMode="auto">
          <a:xfrm>
            <a:off x="6440488" y="1552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3" name="Oval 415"/>
          <p:cNvSpPr>
            <a:spLocks noChangeArrowheads="1"/>
          </p:cNvSpPr>
          <p:nvPr/>
        </p:nvSpPr>
        <p:spPr bwMode="auto">
          <a:xfrm>
            <a:off x="6440488" y="1552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4" name="Freeform 416"/>
          <p:cNvSpPr>
            <a:spLocks/>
          </p:cNvSpPr>
          <p:nvPr/>
        </p:nvSpPr>
        <p:spPr bwMode="auto">
          <a:xfrm>
            <a:off x="6288088" y="21129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5" name="Freeform 417"/>
          <p:cNvSpPr>
            <a:spLocks/>
          </p:cNvSpPr>
          <p:nvPr/>
        </p:nvSpPr>
        <p:spPr bwMode="auto">
          <a:xfrm>
            <a:off x="6288088" y="21129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6" name="Freeform 418"/>
          <p:cNvSpPr>
            <a:spLocks/>
          </p:cNvSpPr>
          <p:nvPr/>
        </p:nvSpPr>
        <p:spPr bwMode="auto">
          <a:xfrm>
            <a:off x="6288088" y="1895475"/>
            <a:ext cx="171450" cy="246063"/>
          </a:xfrm>
          <a:custGeom>
            <a:avLst/>
            <a:gdLst>
              <a:gd name="T0" fmla="*/ 0 w 108"/>
              <a:gd name="T1" fmla="*/ 2147483647 h 155"/>
              <a:gd name="T2" fmla="*/ 2147483647 w 108"/>
              <a:gd name="T3" fmla="*/ 2147483647 h 155"/>
              <a:gd name="T4" fmla="*/ 2147483647 w 108"/>
              <a:gd name="T5" fmla="*/ 0 h 155"/>
              <a:gd name="T6" fmla="*/ 0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0" y="155"/>
                </a:moveTo>
                <a:lnTo>
                  <a:pt x="108" y="137"/>
                </a:lnTo>
                <a:lnTo>
                  <a:pt x="3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7" name="Freeform 419"/>
          <p:cNvSpPr>
            <a:spLocks/>
          </p:cNvSpPr>
          <p:nvPr/>
        </p:nvSpPr>
        <p:spPr bwMode="auto">
          <a:xfrm>
            <a:off x="6288088" y="1895475"/>
            <a:ext cx="171450" cy="246063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8" name="Oval 420"/>
          <p:cNvSpPr>
            <a:spLocks noChangeArrowheads="1"/>
          </p:cNvSpPr>
          <p:nvPr/>
        </p:nvSpPr>
        <p:spPr bwMode="auto">
          <a:xfrm>
            <a:off x="6411913" y="33607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9" name="Oval 421"/>
          <p:cNvSpPr>
            <a:spLocks noChangeArrowheads="1"/>
          </p:cNvSpPr>
          <p:nvPr/>
        </p:nvSpPr>
        <p:spPr bwMode="auto">
          <a:xfrm>
            <a:off x="6411913" y="33607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0" name="Freeform 422"/>
          <p:cNvSpPr>
            <a:spLocks/>
          </p:cNvSpPr>
          <p:nvPr/>
        </p:nvSpPr>
        <p:spPr bwMode="auto">
          <a:xfrm>
            <a:off x="6269038" y="309403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1" name="Freeform 423"/>
          <p:cNvSpPr>
            <a:spLocks/>
          </p:cNvSpPr>
          <p:nvPr/>
        </p:nvSpPr>
        <p:spPr bwMode="auto">
          <a:xfrm>
            <a:off x="6269038" y="309403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2" name="Freeform 424"/>
          <p:cNvSpPr>
            <a:spLocks/>
          </p:cNvSpPr>
          <p:nvPr/>
        </p:nvSpPr>
        <p:spPr bwMode="auto">
          <a:xfrm>
            <a:off x="6269038" y="287496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3" name="Freeform 425"/>
          <p:cNvSpPr>
            <a:spLocks/>
          </p:cNvSpPr>
          <p:nvPr/>
        </p:nvSpPr>
        <p:spPr bwMode="auto">
          <a:xfrm>
            <a:off x="6269038" y="287496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4" name="Freeform 426"/>
          <p:cNvSpPr>
            <a:spLocks/>
          </p:cNvSpPr>
          <p:nvPr/>
        </p:nvSpPr>
        <p:spPr bwMode="auto">
          <a:xfrm>
            <a:off x="6240463" y="21415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5" name="Freeform 427"/>
          <p:cNvSpPr>
            <a:spLocks/>
          </p:cNvSpPr>
          <p:nvPr/>
        </p:nvSpPr>
        <p:spPr bwMode="auto">
          <a:xfrm>
            <a:off x="6240463" y="21415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6" name="Freeform 428"/>
          <p:cNvSpPr>
            <a:spLocks/>
          </p:cNvSpPr>
          <p:nvPr/>
        </p:nvSpPr>
        <p:spPr bwMode="auto">
          <a:xfrm>
            <a:off x="6240463" y="23701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7" name="Freeform 429"/>
          <p:cNvSpPr>
            <a:spLocks/>
          </p:cNvSpPr>
          <p:nvPr/>
        </p:nvSpPr>
        <p:spPr bwMode="auto">
          <a:xfrm>
            <a:off x="6240463" y="23701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8" name="Freeform 430"/>
          <p:cNvSpPr>
            <a:spLocks/>
          </p:cNvSpPr>
          <p:nvPr/>
        </p:nvSpPr>
        <p:spPr bwMode="auto">
          <a:xfrm>
            <a:off x="6223000" y="3122613"/>
            <a:ext cx="169863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9" name="Freeform 431"/>
          <p:cNvSpPr>
            <a:spLocks/>
          </p:cNvSpPr>
          <p:nvPr/>
        </p:nvSpPr>
        <p:spPr bwMode="auto">
          <a:xfrm>
            <a:off x="6223000" y="3122613"/>
            <a:ext cx="169863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0" name="Freeform 432"/>
          <p:cNvSpPr>
            <a:spLocks/>
          </p:cNvSpPr>
          <p:nvPr/>
        </p:nvSpPr>
        <p:spPr bwMode="auto">
          <a:xfrm>
            <a:off x="6223000" y="3351213"/>
            <a:ext cx="169863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1" name="Freeform 433"/>
          <p:cNvSpPr>
            <a:spLocks/>
          </p:cNvSpPr>
          <p:nvPr/>
        </p:nvSpPr>
        <p:spPr bwMode="auto">
          <a:xfrm>
            <a:off x="6223000" y="3351213"/>
            <a:ext cx="169863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2" name="Oval 434"/>
          <p:cNvSpPr>
            <a:spLocks noChangeArrowheads="1"/>
          </p:cNvSpPr>
          <p:nvPr/>
        </p:nvSpPr>
        <p:spPr bwMode="auto">
          <a:xfrm>
            <a:off x="6326188" y="33131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3" name="Oval 435"/>
          <p:cNvSpPr>
            <a:spLocks noChangeArrowheads="1"/>
          </p:cNvSpPr>
          <p:nvPr/>
        </p:nvSpPr>
        <p:spPr bwMode="auto">
          <a:xfrm>
            <a:off x="6326188" y="33131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4" name="Freeform 436"/>
          <p:cNvSpPr>
            <a:spLocks/>
          </p:cNvSpPr>
          <p:nvPr/>
        </p:nvSpPr>
        <p:spPr bwMode="auto">
          <a:xfrm>
            <a:off x="6194425" y="2398713"/>
            <a:ext cx="169863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29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5" name="Freeform 437"/>
          <p:cNvSpPr>
            <a:spLocks/>
          </p:cNvSpPr>
          <p:nvPr/>
        </p:nvSpPr>
        <p:spPr bwMode="auto">
          <a:xfrm>
            <a:off x="6194425" y="2398713"/>
            <a:ext cx="169863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6" name="Freeform 438"/>
          <p:cNvSpPr>
            <a:spLocks/>
          </p:cNvSpPr>
          <p:nvPr/>
        </p:nvSpPr>
        <p:spPr bwMode="auto">
          <a:xfrm>
            <a:off x="6194425" y="2617788"/>
            <a:ext cx="169863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7" y="162"/>
                </a:moveTo>
                <a:lnTo>
                  <a:pt x="0" y="18"/>
                </a:lnTo>
                <a:lnTo>
                  <a:pt x="107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7" name="Freeform 439"/>
          <p:cNvSpPr>
            <a:spLocks/>
          </p:cNvSpPr>
          <p:nvPr/>
        </p:nvSpPr>
        <p:spPr bwMode="auto">
          <a:xfrm>
            <a:off x="6194425" y="2617788"/>
            <a:ext cx="169863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8" name="Freeform 440"/>
          <p:cNvSpPr>
            <a:spLocks/>
          </p:cNvSpPr>
          <p:nvPr/>
        </p:nvSpPr>
        <p:spPr bwMode="auto">
          <a:xfrm>
            <a:off x="6165850" y="1895475"/>
            <a:ext cx="169863" cy="246063"/>
          </a:xfrm>
          <a:custGeom>
            <a:avLst/>
            <a:gdLst>
              <a:gd name="T0" fmla="*/ 2147483647 w 107"/>
              <a:gd name="T1" fmla="*/ 2147483647 h 155"/>
              <a:gd name="T2" fmla="*/ 0 w 107"/>
              <a:gd name="T3" fmla="*/ 2147483647 h 155"/>
              <a:gd name="T4" fmla="*/ 2147483647 w 107"/>
              <a:gd name="T5" fmla="*/ 0 h 155"/>
              <a:gd name="T6" fmla="*/ 2147483647 w 107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5"/>
              <a:gd name="T14" fmla="*/ 107 w 107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5">
                <a:moveTo>
                  <a:pt x="77" y="155"/>
                </a:moveTo>
                <a:lnTo>
                  <a:pt x="0" y="18"/>
                </a:lnTo>
                <a:lnTo>
                  <a:pt x="107" y="0"/>
                </a:lnTo>
                <a:lnTo>
                  <a:pt x="77" y="155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9" name="Freeform 441"/>
          <p:cNvSpPr>
            <a:spLocks/>
          </p:cNvSpPr>
          <p:nvPr/>
        </p:nvSpPr>
        <p:spPr bwMode="auto">
          <a:xfrm>
            <a:off x="6165850" y="1895475"/>
            <a:ext cx="169863" cy="246063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0" name="Oval 442"/>
          <p:cNvSpPr>
            <a:spLocks noChangeArrowheads="1"/>
          </p:cNvSpPr>
          <p:nvPr/>
        </p:nvSpPr>
        <p:spPr bwMode="auto">
          <a:xfrm>
            <a:off x="6288088" y="18097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1" name="Oval 443"/>
          <p:cNvSpPr>
            <a:spLocks noChangeArrowheads="1"/>
          </p:cNvSpPr>
          <p:nvPr/>
        </p:nvSpPr>
        <p:spPr bwMode="auto">
          <a:xfrm>
            <a:off x="6288088" y="18097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2" name="Freeform 444"/>
          <p:cNvSpPr>
            <a:spLocks/>
          </p:cNvSpPr>
          <p:nvPr/>
        </p:nvSpPr>
        <p:spPr bwMode="auto">
          <a:xfrm>
            <a:off x="6146800" y="2646363"/>
            <a:ext cx="169863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3" name="Freeform 445"/>
          <p:cNvSpPr>
            <a:spLocks/>
          </p:cNvSpPr>
          <p:nvPr/>
        </p:nvSpPr>
        <p:spPr bwMode="auto">
          <a:xfrm>
            <a:off x="6146800" y="2646363"/>
            <a:ext cx="169863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4" name="Freeform 446"/>
          <p:cNvSpPr>
            <a:spLocks/>
          </p:cNvSpPr>
          <p:nvPr/>
        </p:nvSpPr>
        <p:spPr bwMode="auto">
          <a:xfrm>
            <a:off x="6146800" y="2874963"/>
            <a:ext cx="169863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5" name="Freeform 447"/>
          <p:cNvSpPr>
            <a:spLocks/>
          </p:cNvSpPr>
          <p:nvPr/>
        </p:nvSpPr>
        <p:spPr bwMode="auto">
          <a:xfrm>
            <a:off x="6146800" y="2874963"/>
            <a:ext cx="169863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6" name="Freeform 448"/>
          <p:cNvSpPr>
            <a:spLocks/>
          </p:cNvSpPr>
          <p:nvPr/>
        </p:nvSpPr>
        <p:spPr bwMode="auto">
          <a:xfrm>
            <a:off x="6118225" y="1924050"/>
            <a:ext cx="169863" cy="255588"/>
          </a:xfrm>
          <a:custGeom>
            <a:avLst/>
            <a:gdLst>
              <a:gd name="T0" fmla="*/ 0 w 107"/>
              <a:gd name="T1" fmla="*/ 2147483647 h 161"/>
              <a:gd name="T2" fmla="*/ 2147483647 w 107"/>
              <a:gd name="T3" fmla="*/ 2147483647 h 161"/>
              <a:gd name="T4" fmla="*/ 2147483647 w 107"/>
              <a:gd name="T5" fmla="*/ 0 h 161"/>
              <a:gd name="T6" fmla="*/ 0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0" y="161"/>
                </a:moveTo>
                <a:lnTo>
                  <a:pt x="107" y="137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7" name="Freeform 449"/>
          <p:cNvSpPr>
            <a:spLocks/>
          </p:cNvSpPr>
          <p:nvPr/>
        </p:nvSpPr>
        <p:spPr bwMode="auto">
          <a:xfrm>
            <a:off x="6118225" y="1924050"/>
            <a:ext cx="169863" cy="255588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8" name="Freeform 450"/>
          <p:cNvSpPr>
            <a:spLocks/>
          </p:cNvSpPr>
          <p:nvPr/>
        </p:nvSpPr>
        <p:spPr bwMode="auto">
          <a:xfrm>
            <a:off x="6118225" y="2141538"/>
            <a:ext cx="169863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7" y="162"/>
                </a:moveTo>
                <a:lnTo>
                  <a:pt x="0" y="24"/>
                </a:lnTo>
                <a:lnTo>
                  <a:pt x="107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9" name="Freeform 451"/>
          <p:cNvSpPr>
            <a:spLocks/>
          </p:cNvSpPr>
          <p:nvPr/>
        </p:nvSpPr>
        <p:spPr bwMode="auto">
          <a:xfrm>
            <a:off x="6118225" y="2141538"/>
            <a:ext cx="169863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0" name="Freeform 452"/>
          <p:cNvSpPr>
            <a:spLocks/>
          </p:cNvSpPr>
          <p:nvPr/>
        </p:nvSpPr>
        <p:spPr bwMode="auto">
          <a:xfrm>
            <a:off x="6099175" y="3122613"/>
            <a:ext cx="169863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24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1" name="Freeform 453"/>
          <p:cNvSpPr>
            <a:spLocks/>
          </p:cNvSpPr>
          <p:nvPr/>
        </p:nvSpPr>
        <p:spPr bwMode="auto">
          <a:xfrm>
            <a:off x="6099175" y="3122613"/>
            <a:ext cx="169863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2" name="Freeform 454"/>
          <p:cNvSpPr>
            <a:spLocks/>
          </p:cNvSpPr>
          <p:nvPr/>
        </p:nvSpPr>
        <p:spPr bwMode="auto">
          <a:xfrm>
            <a:off x="6099175" y="2903538"/>
            <a:ext cx="169863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3" name="Freeform 455"/>
          <p:cNvSpPr>
            <a:spLocks/>
          </p:cNvSpPr>
          <p:nvPr/>
        </p:nvSpPr>
        <p:spPr bwMode="auto">
          <a:xfrm>
            <a:off x="6099175" y="2903538"/>
            <a:ext cx="169863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4" name="Oval 456"/>
          <p:cNvSpPr>
            <a:spLocks noChangeArrowheads="1"/>
          </p:cNvSpPr>
          <p:nvPr/>
        </p:nvSpPr>
        <p:spPr bwMode="auto">
          <a:xfrm>
            <a:off x="6223000" y="3141663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5" name="Oval 457"/>
          <p:cNvSpPr>
            <a:spLocks noChangeArrowheads="1"/>
          </p:cNvSpPr>
          <p:nvPr/>
        </p:nvSpPr>
        <p:spPr bwMode="auto">
          <a:xfrm>
            <a:off x="6223000" y="3141663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6" name="Freeform 458"/>
          <p:cNvSpPr>
            <a:spLocks/>
          </p:cNvSpPr>
          <p:nvPr/>
        </p:nvSpPr>
        <p:spPr bwMode="auto">
          <a:xfrm>
            <a:off x="6070600" y="2179638"/>
            <a:ext cx="169863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7" name="Freeform 459"/>
          <p:cNvSpPr>
            <a:spLocks/>
          </p:cNvSpPr>
          <p:nvPr/>
        </p:nvSpPr>
        <p:spPr bwMode="auto">
          <a:xfrm>
            <a:off x="6070600" y="2179638"/>
            <a:ext cx="169863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8" name="Freeform 460"/>
          <p:cNvSpPr>
            <a:spLocks/>
          </p:cNvSpPr>
          <p:nvPr/>
        </p:nvSpPr>
        <p:spPr bwMode="auto">
          <a:xfrm>
            <a:off x="6070600" y="2398713"/>
            <a:ext cx="169863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8" y="156"/>
                </a:moveTo>
                <a:lnTo>
                  <a:pt x="0" y="18"/>
                </a:lnTo>
                <a:lnTo>
                  <a:pt x="107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9" name="Freeform 461"/>
          <p:cNvSpPr>
            <a:spLocks/>
          </p:cNvSpPr>
          <p:nvPr/>
        </p:nvSpPr>
        <p:spPr bwMode="auto">
          <a:xfrm>
            <a:off x="6070600" y="2398713"/>
            <a:ext cx="169863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0" name="Freeform 462"/>
          <p:cNvSpPr>
            <a:spLocks/>
          </p:cNvSpPr>
          <p:nvPr/>
        </p:nvSpPr>
        <p:spPr bwMode="auto">
          <a:xfrm>
            <a:off x="6022975" y="26463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1" name="Freeform 463"/>
          <p:cNvSpPr>
            <a:spLocks/>
          </p:cNvSpPr>
          <p:nvPr/>
        </p:nvSpPr>
        <p:spPr bwMode="auto">
          <a:xfrm>
            <a:off x="6022975" y="26463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2" name="Freeform 464"/>
          <p:cNvSpPr>
            <a:spLocks/>
          </p:cNvSpPr>
          <p:nvPr/>
        </p:nvSpPr>
        <p:spPr bwMode="auto">
          <a:xfrm>
            <a:off x="6022975" y="24272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3" name="Freeform 465"/>
          <p:cNvSpPr>
            <a:spLocks/>
          </p:cNvSpPr>
          <p:nvPr/>
        </p:nvSpPr>
        <p:spPr bwMode="auto">
          <a:xfrm>
            <a:off x="6022975" y="24272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4" name="Oval 466"/>
          <p:cNvSpPr>
            <a:spLocks noChangeArrowheads="1"/>
          </p:cNvSpPr>
          <p:nvPr/>
        </p:nvSpPr>
        <p:spPr bwMode="auto">
          <a:xfrm>
            <a:off x="6127750" y="20558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5" name="Oval 467"/>
          <p:cNvSpPr>
            <a:spLocks noChangeArrowheads="1"/>
          </p:cNvSpPr>
          <p:nvPr/>
        </p:nvSpPr>
        <p:spPr bwMode="auto">
          <a:xfrm>
            <a:off x="6127750" y="20558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6" name="Oval 468"/>
          <p:cNvSpPr>
            <a:spLocks noChangeArrowheads="1"/>
          </p:cNvSpPr>
          <p:nvPr/>
        </p:nvSpPr>
        <p:spPr bwMode="auto">
          <a:xfrm>
            <a:off x="6099175" y="197008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7" name="Oval 469"/>
          <p:cNvSpPr>
            <a:spLocks noChangeArrowheads="1"/>
          </p:cNvSpPr>
          <p:nvPr/>
        </p:nvSpPr>
        <p:spPr bwMode="auto">
          <a:xfrm>
            <a:off x="6099175" y="197008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8" name="Freeform 470"/>
          <p:cNvSpPr>
            <a:spLocks/>
          </p:cNvSpPr>
          <p:nvPr/>
        </p:nvSpPr>
        <p:spPr bwMode="auto">
          <a:xfrm>
            <a:off x="5994400" y="1924050"/>
            <a:ext cx="171450" cy="255588"/>
          </a:xfrm>
          <a:custGeom>
            <a:avLst/>
            <a:gdLst>
              <a:gd name="T0" fmla="*/ 2147483647 w 108"/>
              <a:gd name="T1" fmla="*/ 2147483647 h 161"/>
              <a:gd name="T2" fmla="*/ 0 w 108"/>
              <a:gd name="T3" fmla="*/ 2147483647 h 161"/>
              <a:gd name="T4" fmla="*/ 2147483647 w 108"/>
              <a:gd name="T5" fmla="*/ 0 h 161"/>
              <a:gd name="T6" fmla="*/ 2147483647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78" y="161"/>
                </a:moveTo>
                <a:lnTo>
                  <a:pt x="0" y="17"/>
                </a:lnTo>
                <a:lnTo>
                  <a:pt x="108" y="0"/>
                </a:lnTo>
                <a:lnTo>
                  <a:pt x="78" y="161"/>
                </a:lnTo>
                <a:close/>
              </a:path>
            </a:pathLst>
          </a:cu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9" name="Freeform 471"/>
          <p:cNvSpPr>
            <a:spLocks/>
          </p:cNvSpPr>
          <p:nvPr/>
        </p:nvSpPr>
        <p:spPr bwMode="auto">
          <a:xfrm>
            <a:off x="5994400" y="1924050"/>
            <a:ext cx="171450" cy="255588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0" name="Oval 472"/>
          <p:cNvSpPr>
            <a:spLocks noChangeArrowheads="1"/>
          </p:cNvSpPr>
          <p:nvPr/>
        </p:nvSpPr>
        <p:spPr bwMode="auto">
          <a:xfrm>
            <a:off x="6070600" y="28749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1" name="Oval 473"/>
          <p:cNvSpPr>
            <a:spLocks noChangeArrowheads="1"/>
          </p:cNvSpPr>
          <p:nvPr/>
        </p:nvSpPr>
        <p:spPr bwMode="auto">
          <a:xfrm>
            <a:off x="6070600" y="28749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2" name="Freeform 474"/>
          <p:cNvSpPr>
            <a:spLocks/>
          </p:cNvSpPr>
          <p:nvPr/>
        </p:nvSpPr>
        <p:spPr bwMode="auto">
          <a:xfrm>
            <a:off x="5965825" y="2684463"/>
            <a:ext cx="180975" cy="247650"/>
          </a:xfrm>
          <a:custGeom>
            <a:avLst/>
            <a:gdLst>
              <a:gd name="T0" fmla="*/ 0 w 114"/>
              <a:gd name="T1" fmla="*/ 2147483647 h 156"/>
              <a:gd name="T2" fmla="*/ 2147483647 w 114"/>
              <a:gd name="T3" fmla="*/ 2147483647 h 156"/>
              <a:gd name="T4" fmla="*/ 2147483647 w 114"/>
              <a:gd name="T5" fmla="*/ 0 h 156"/>
              <a:gd name="T6" fmla="*/ 0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0" y="156"/>
                </a:moveTo>
                <a:lnTo>
                  <a:pt x="114" y="138"/>
                </a:lnTo>
                <a:lnTo>
                  <a:pt x="36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3" name="Freeform 475"/>
          <p:cNvSpPr>
            <a:spLocks/>
          </p:cNvSpPr>
          <p:nvPr/>
        </p:nvSpPr>
        <p:spPr bwMode="auto">
          <a:xfrm>
            <a:off x="5965825" y="2684463"/>
            <a:ext cx="180975" cy="247650"/>
          </a:xfrm>
          <a:custGeom>
            <a:avLst/>
            <a:gdLst>
              <a:gd name="T0" fmla="*/ 0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0" y="26"/>
                </a:moveTo>
                <a:lnTo>
                  <a:pt x="19" y="23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4" name="Freeform 476"/>
          <p:cNvSpPr>
            <a:spLocks/>
          </p:cNvSpPr>
          <p:nvPr/>
        </p:nvSpPr>
        <p:spPr bwMode="auto">
          <a:xfrm>
            <a:off x="5842000" y="2684463"/>
            <a:ext cx="180975" cy="247650"/>
          </a:xfrm>
          <a:custGeom>
            <a:avLst/>
            <a:gdLst>
              <a:gd name="T0" fmla="*/ 2147483647 w 114"/>
              <a:gd name="T1" fmla="*/ 2147483647 h 156"/>
              <a:gd name="T2" fmla="*/ 0 w 114"/>
              <a:gd name="T3" fmla="*/ 2147483647 h 156"/>
              <a:gd name="T4" fmla="*/ 2147483647 w 114"/>
              <a:gd name="T5" fmla="*/ 0 h 156"/>
              <a:gd name="T6" fmla="*/ 2147483647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78" y="156"/>
                </a:moveTo>
                <a:lnTo>
                  <a:pt x="0" y="18"/>
                </a:lnTo>
                <a:lnTo>
                  <a:pt x="114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5" name="Freeform 477"/>
          <p:cNvSpPr>
            <a:spLocks/>
          </p:cNvSpPr>
          <p:nvPr/>
        </p:nvSpPr>
        <p:spPr bwMode="auto">
          <a:xfrm>
            <a:off x="5842000" y="2684463"/>
            <a:ext cx="180975" cy="247650"/>
          </a:xfrm>
          <a:custGeom>
            <a:avLst/>
            <a:gdLst>
              <a:gd name="T0" fmla="*/ 2147483647 w 19"/>
              <a:gd name="T1" fmla="*/ 2147483647 h 26"/>
              <a:gd name="T2" fmla="*/ 0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13" y="26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6" name="Freeform 478"/>
          <p:cNvSpPr>
            <a:spLocks/>
          </p:cNvSpPr>
          <p:nvPr/>
        </p:nvSpPr>
        <p:spPr bwMode="auto">
          <a:xfrm>
            <a:off x="5965825" y="2903538"/>
            <a:ext cx="180975" cy="257175"/>
          </a:xfrm>
          <a:custGeom>
            <a:avLst/>
            <a:gdLst>
              <a:gd name="T0" fmla="*/ 2147483647 w 114"/>
              <a:gd name="T1" fmla="*/ 2147483647 h 162"/>
              <a:gd name="T2" fmla="*/ 0 w 114"/>
              <a:gd name="T3" fmla="*/ 2147483647 h 162"/>
              <a:gd name="T4" fmla="*/ 2147483647 w 114"/>
              <a:gd name="T5" fmla="*/ 0 h 162"/>
              <a:gd name="T6" fmla="*/ 2147483647 w 114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62"/>
              <a:gd name="T14" fmla="*/ 114 w 114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62">
                <a:moveTo>
                  <a:pt x="84" y="162"/>
                </a:moveTo>
                <a:lnTo>
                  <a:pt x="0" y="18"/>
                </a:lnTo>
                <a:lnTo>
                  <a:pt x="114" y="0"/>
                </a:lnTo>
                <a:lnTo>
                  <a:pt x="84" y="162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7" name="Freeform 479"/>
          <p:cNvSpPr>
            <a:spLocks/>
          </p:cNvSpPr>
          <p:nvPr/>
        </p:nvSpPr>
        <p:spPr bwMode="auto">
          <a:xfrm>
            <a:off x="5965825" y="2903538"/>
            <a:ext cx="180975" cy="257175"/>
          </a:xfrm>
          <a:custGeom>
            <a:avLst/>
            <a:gdLst>
              <a:gd name="T0" fmla="*/ 2147483647 w 19"/>
              <a:gd name="T1" fmla="*/ 2147483647 h 27"/>
              <a:gd name="T2" fmla="*/ 0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14" y="27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8" name="Oval 480"/>
          <p:cNvSpPr>
            <a:spLocks noChangeArrowheads="1"/>
          </p:cNvSpPr>
          <p:nvPr/>
        </p:nvSpPr>
        <p:spPr bwMode="auto">
          <a:xfrm>
            <a:off x="6089650" y="20653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9" name="Oval 481"/>
          <p:cNvSpPr>
            <a:spLocks noChangeArrowheads="1"/>
          </p:cNvSpPr>
          <p:nvPr/>
        </p:nvSpPr>
        <p:spPr bwMode="auto">
          <a:xfrm>
            <a:off x="6089650" y="20653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0" name="Freeform 482"/>
          <p:cNvSpPr>
            <a:spLocks/>
          </p:cNvSpPr>
          <p:nvPr/>
        </p:nvSpPr>
        <p:spPr bwMode="auto">
          <a:xfrm>
            <a:off x="5946775" y="19510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1" name="Freeform 483"/>
          <p:cNvSpPr>
            <a:spLocks/>
          </p:cNvSpPr>
          <p:nvPr/>
        </p:nvSpPr>
        <p:spPr bwMode="auto">
          <a:xfrm>
            <a:off x="5946775" y="19510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2" name="Freeform 484"/>
          <p:cNvSpPr>
            <a:spLocks/>
          </p:cNvSpPr>
          <p:nvPr/>
        </p:nvSpPr>
        <p:spPr bwMode="auto">
          <a:xfrm>
            <a:off x="5946775" y="21796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3" name="Freeform 485"/>
          <p:cNvSpPr>
            <a:spLocks/>
          </p:cNvSpPr>
          <p:nvPr/>
        </p:nvSpPr>
        <p:spPr bwMode="auto">
          <a:xfrm>
            <a:off x="5946775" y="21796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4" name="Freeform 486"/>
          <p:cNvSpPr>
            <a:spLocks/>
          </p:cNvSpPr>
          <p:nvPr/>
        </p:nvSpPr>
        <p:spPr bwMode="auto">
          <a:xfrm>
            <a:off x="5899150" y="220821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5" name="Freeform 487"/>
          <p:cNvSpPr>
            <a:spLocks/>
          </p:cNvSpPr>
          <p:nvPr/>
        </p:nvSpPr>
        <p:spPr bwMode="auto">
          <a:xfrm>
            <a:off x="5899150" y="220821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6" name="Freeform 488"/>
          <p:cNvSpPr>
            <a:spLocks/>
          </p:cNvSpPr>
          <p:nvPr/>
        </p:nvSpPr>
        <p:spPr bwMode="auto">
          <a:xfrm>
            <a:off x="5899150" y="24272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7" name="Freeform 489"/>
          <p:cNvSpPr>
            <a:spLocks/>
          </p:cNvSpPr>
          <p:nvPr/>
        </p:nvSpPr>
        <p:spPr bwMode="auto">
          <a:xfrm>
            <a:off x="5899150" y="24272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8" name="Freeform 490"/>
          <p:cNvSpPr>
            <a:spLocks/>
          </p:cNvSpPr>
          <p:nvPr/>
        </p:nvSpPr>
        <p:spPr bwMode="auto">
          <a:xfrm>
            <a:off x="5842000" y="2455863"/>
            <a:ext cx="180975" cy="257175"/>
          </a:xfrm>
          <a:custGeom>
            <a:avLst/>
            <a:gdLst>
              <a:gd name="T0" fmla="*/ 0 w 114"/>
              <a:gd name="T1" fmla="*/ 2147483647 h 162"/>
              <a:gd name="T2" fmla="*/ 2147483647 w 114"/>
              <a:gd name="T3" fmla="*/ 2147483647 h 162"/>
              <a:gd name="T4" fmla="*/ 2147483647 w 114"/>
              <a:gd name="T5" fmla="*/ 0 h 162"/>
              <a:gd name="T6" fmla="*/ 0 w 114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62"/>
              <a:gd name="T14" fmla="*/ 114 w 114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62">
                <a:moveTo>
                  <a:pt x="0" y="162"/>
                </a:moveTo>
                <a:lnTo>
                  <a:pt x="114" y="144"/>
                </a:lnTo>
                <a:lnTo>
                  <a:pt x="36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9" name="Freeform 491"/>
          <p:cNvSpPr>
            <a:spLocks/>
          </p:cNvSpPr>
          <p:nvPr/>
        </p:nvSpPr>
        <p:spPr bwMode="auto">
          <a:xfrm>
            <a:off x="5842000" y="2455863"/>
            <a:ext cx="180975" cy="257175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0" y="27"/>
                </a:moveTo>
                <a:lnTo>
                  <a:pt x="19" y="24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0" name="Oval 492"/>
          <p:cNvSpPr>
            <a:spLocks noChangeArrowheads="1"/>
          </p:cNvSpPr>
          <p:nvPr/>
        </p:nvSpPr>
        <p:spPr bwMode="auto">
          <a:xfrm>
            <a:off x="5956300" y="29511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1" name="Oval 493"/>
          <p:cNvSpPr>
            <a:spLocks noChangeArrowheads="1"/>
          </p:cNvSpPr>
          <p:nvPr/>
        </p:nvSpPr>
        <p:spPr bwMode="auto">
          <a:xfrm>
            <a:off x="5956300" y="29511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2" name="Freeform 494"/>
          <p:cNvSpPr>
            <a:spLocks/>
          </p:cNvSpPr>
          <p:nvPr/>
        </p:nvSpPr>
        <p:spPr bwMode="auto">
          <a:xfrm>
            <a:off x="5822950" y="195103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3" name="Freeform 495"/>
          <p:cNvSpPr>
            <a:spLocks/>
          </p:cNvSpPr>
          <p:nvPr/>
        </p:nvSpPr>
        <p:spPr bwMode="auto">
          <a:xfrm>
            <a:off x="5822950" y="195103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4" name="Oval 496"/>
          <p:cNvSpPr>
            <a:spLocks noChangeArrowheads="1"/>
          </p:cNvSpPr>
          <p:nvPr/>
        </p:nvSpPr>
        <p:spPr bwMode="auto">
          <a:xfrm>
            <a:off x="5937250" y="16859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5" name="Oval 497"/>
          <p:cNvSpPr>
            <a:spLocks noChangeArrowheads="1"/>
          </p:cNvSpPr>
          <p:nvPr/>
        </p:nvSpPr>
        <p:spPr bwMode="auto">
          <a:xfrm>
            <a:off x="5937250" y="16859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6" name="Oval 498"/>
          <p:cNvSpPr>
            <a:spLocks noChangeArrowheads="1"/>
          </p:cNvSpPr>
          <p:nvPr/>
        </p:nvSpPr>
        <p:spPr bwMode="auto">
          <a:xfrm>
            <a:off x="5937250" y="20558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7" name="Oval 499"/>
          <p:cNvSpPr>
            <a:spLocks noChangeArrowheads="1"/>
          </p:cNvSpPr>
          <p:nvPr/>
        </p:nvSpPr>
        <p:spPr bwMode="auto">
          <a:xfrm>
            <a:off x="5937250" y="20558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8" name="Oval 500"/>
          <p:cNvSpPr>
            <a:spLocks noChangeArrowheads="1"/>
          </p:cNvSpPr>
          <p:nvPr/>
        </p:nvSpPr>
        <p:spPr bwMode="auto">
          <a:xfrm>
            <a:off x="5908675" y="23987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9" name="Oval 501"/>
          <p:cNvSpPr>
            <a:spLocks noChangeArrowheads="1"/>
          </p:cNvSpPr>
          <p:nvPr/>
        </p:nvSpPr>
        <p:spPr bwMode="auto">
          <a:xfrm>
            <a:off x="5908675" y="23987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0" name="Freeform 502"/>
          <p:cNvSpPr>
            <a:spLocks/>
          </p:cNvSpPr>
          <p:nvPr/>
        </p:nvSpPr>
        <p:spPr bwMode="auto">
          <a:xfrm>
            <a:off x="5765800" y="1989138"/>
            <a:ext cx="180975" cy="247650"/>
          </a:xfrm>
          <a:custGeom>
            <a:avLst/>
            <a:gdLst>
              <a:gd name="T0" fmla="*/ 0 w 114"/>
              <a:gd name="T1" fmla="*/ 2147483647 h 156"/>
              <a:gd name="T2" fmla="*/ 2147483647 w 114"/>
              <a:gd name="T3" fmla="*/ 2147483647 h 156"/>
              <a:gd name="T4" fmla="*/ 2147483647 w 114"/>
              <a:gd name="T5" fmla="*/ 0 h 156"/>
              <a:gd name="T6" fmla="*/ 0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0" y="156"/>
                </a:moveTo>
                <a:lnTo>
                  <a:pt x="114" y="138"/>
                </a:lnTo>
                <a:lnTo>
                  <a:pt x="36" y="0"/>
                </a:lnTo>
                <a:lnTo>
                  <a:pt x="0" y="156"/>
                </a:lnTo>
                <a:close/>
              </a:path>
            </a:pathLst>
          </a:cu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1" name="Freeform 503"/>
          <p:cNvSpPr>
            <a:spLocks/>
          </p:cNvSpPr>
          <p:nvPr/>
        </p:nvSpPr>
        <p:spPr bwMode="auto">
          <a:xfrm>
            <a:off x="5765800" y="1989138"/>
            <a:ext cx="180975" cy="247650"/>
          </a:xfrm>
          <a:custGeom>
            <a:avLst/>
            <a:gdLst>
              <a:gd name="T0" fmla="*/ 0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0" y="26"/>
                </a:moveTo>
                <a:lnTo>
                  <a:pt x="19" y="23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2" name="Oval 504"/>
          <p:cNvSpPr>
            <a:spLocks noChangeArrowheads="1"/>
          </p:cNvSpPr>
          <p:nvPr/>
        </p:nvSpPr>
        <p:spPr bwMode="auto">
          <a:xfrm>
            <a:off x="5710238" y="2065338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3" name="Oval 505"/>
          <p:cNvSpPr>
            <a:spLocks noChangeArrowheads="1"/>
          </p:cNvSpPr>
          <p:nvPr/>
        </p:nvSpPr>
        <p:spPr bwMode="auto">
          <a:xfrm>
            <a:off x="5710238" y="2065338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4" name="Freeform 506"/>
          <p:cNvSpPr>
            <a:spLocks/>
          </p:cNvSpPr>
          <p:nvPr/>
        </p:nvSpPr>
        <p:spPr bwMode="auto">
          <a:xfrm>
            <a:off x="5643563" y="1989138"/>
            <a:ext cx="179387" cy="247650"/>
          </a:xfrm>
          <a:custGeom>
            <a:avLst/>
            <a:gdLst>
              <a:gd name="T0" fmla="*/ 2147483647 w 113"/>
              <a:gd name="T1" fmla="*/ 2147483647 h 156"/>
              <a:gd name="T2" fmla="*/ 0 w 113"/>
              <a:gd name="T3" fmla="*/ 2147483647 h 156"/>
              <a:gd name="T4" fmla="*/ 2147483647 w 113"/>
              <a:gd name="T5" fmla="*/ 0 h 156"/>
              <a:gd name="T6" fmla="*/ 2147483647 w 113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56"/>
              <a:gd name="T14" fmla="*/ 113 w 113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56">
                <a:moveTo>
                  <a:pt x="77" y="156"/>
                </a:moveTo>
                <a:lnTo>
                  <a:pt x="0" y="18"/>
                </a:lnTo>
                <a:lnTo>
                  <a:pt x="113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5" name="Freeform 507"/>
          <p:cNvSpPr>
            <a:spLocks/>
          </p:cNvSpPr>
          <p:nvPr/>
        </p:nvSpPr>
        <p:spPr bwMode="auto">
          <a:xfrm>
            <a:off x="5643563" y="1989138"/>
            <a:ext cx="179387" cy="247650"/>
          </a:xfrm>
          <a:custGeom>
            <a:avLst/>
            <a:gdLst>
              <a:gd name="T0" fmla="*/ 2147483647 w 19"/>
              <a:gd name="T1" fmla="*/ 2147483647 h 26"/>
              <a:gd name="T2" fmla="*/ 0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13" y="26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" name="Freeform 508"/>
          <p:cNvSpPr>
            <a:spLocks/>
          </p:cNvSpPr>
          <p:nvPr/>
        </p:nvSpPr>
        <p:spPr bwMode="auto">
          <a:xfrm>
            <a:off x="5765800" y="2208213"/>
            <a:ext cx="180975" cy="247650"/>
          </a:xfrm>
          <a:custGeom>
            <a:avLst/>
            <a:gdLst>
              <a:gd name="T0" fmla="*/ 2147483647 w 114"/>
              <a:gd name="T1" fmla="*/ 2147483647 h 156"/>
              <a:gd name="T2" fmla="*/ 0 w 114"/>
              <a:gd name="T3" fmla="*/ 2147483647 h 156"/>
              <a:gd name="T4" fmla="*/ 2147483647 w 114"/>
              <a:gd name="T5" fmla="*/ 0 h 156"/>
              <a:gd name="T6" fmla="*/ 2147483647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84" y="156"/>
                </a:moveTo>
                <a:lnTo>
                  <a:pt x="0" y="18"/>
                </a:lnTo>
                <a:lnTo>
                  <a:pt x="114" y="0"/>
                </a:lnTo>
                <a:lnTo>
                  <a:pt x="84" y="156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7" name="Freeform 509"/>
          <p:cNvSpPr>
            <a:spLocks/>
          </p:cNvSpPr>
          <p:nvPr/>
        </p:nvSpPr>
        <p:spPr bwMode="auto">
          <a:xfrm>
            <a:off x="5765800" y="2208213"/>
            <a:ext cx="180975" cy="247650"/>
          </a:xfrm>
          <a:custGeom>
            <a:avLst/>
            <a:gdLst>
              <a:gd name="T0" fmla="*/ 2147483647 w 19"/>
              <a:gd name="T1" fmla="*/ 2147483647 h 26"/>
              <a:gd name="T2" fmla="*/ 0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14" y="26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8" name="Oval 510"/>
          <p:cNvSpPr>
            <a:spLocks noChangeArrowheads="1"/>
          </p:cNvSpPr>
          <p:nvPr/>
        </p:nvSpPr>
        <p:spPr bwMode="auto">
          <a:xfrm>
            <a:off x="5634038" y="21891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" name="Oval 511"/>
          <p:cNvSpPr>
            <a:spLocks noChangeArrowheads="1"/>
          </p:cNvSpPr>
          <p:nvPr/>
        </p:nvSpPr>
        <p:spPr bwMode="auto">
          <a:xfrm>
            <a:off x="5634038" y="21891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0" name="Freeform 512"/>
          <p:cNvSpPr>
            <a:spLocks/>
          </p:cNvSpPr>
          <p:nvPr/>
        </p:nvSpPr>
        <p:spPr bwMode="auto">
          <a:xfrm>
            <a:off x="5595938" y="2017713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" name="Freeform 513"/>
          <p:cNvSpPr>
            <a:spLocks/>
          </p:cNvSpPr>
          <p:nvPr/>
        </p:nvSpPr>
        <p:spPr bwMode="auto">
          <a:xfrm>
            <a:off x="5595938" y="2017713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" name="Freeform 514"/>
          <p:cNvSpPr>
            <a:spLocks/>
          </p:cNvSpPr>
          <p:nvPr/>
        </p:nvSpPr>
        <p:spPr bwMode="auto">
          <a:xfrm>
            <a:off x="5719763" y="2236788"/>
            <a:ext cx="179387" cy="257175"/>
          </a:xfrm>
          <a:custGeom>
            <a:avLst/>
            <a:gdLst>
              <a:gd name="T0" fmla="*/ 0 w 113"/>
              <a:gd name="T1" fmla="*/ 2147483647 h 162"/>
              <a:gd name="T2" fmla="*/ 2147483647 w 113"/>
              <a:gd name="T3" fmla="*/ 2147483647 h 162"/>
              <a:gd name="T4" fmla="*/ 2147483647 w 113"/>
              <a:gd name="T5" fmla="*/ 0 h 162"/>
              <a:gd name="T6" fmla="*/ 0 w 113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62"/>
              <a:gd name="T14" fmla="*/ 113 w 113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62">
                <a:moveTo>
                  <a:pt x="0" y="162"/>
                </a:moveTo>
                <a:lnTo>
                  <a:pt x="113" y="138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" name="Freeform 515"/>
          <p:cNvSpPr>
            <a:spLocks/>
          </p:cNvSpPr>
          <p:nvPr/>
        </p:nvSpPr>
        <p:spPr bwMode="auto">
          <a:xfrm>
            <a:off x="5719763" y="2236788"/>
            <a:ext cx="179387" cy="257175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0" y="27"/>
                </a:moveTo>
                <a:lnTo>
                  <a:pt x="19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4" name="Freeform 516"/>
          <p:cNvSpPr>
            <a:spLocks/>
          </p:cNvSpPr>
          <p:nvPr/>
        </p:nvSpPr>
        <p:spPr bwMode="auto">
          <a:xfrm>
            <a:off x="5719763" y="2455863"/>
            <a:ext cx="179387" cy="257175"/>
          </a:xfrm>
          <a:custGeom>
            <a:avLst/>
            <a:gdLst>
              <a:gd name="T0" fmla="*/ 2147483647 w 113"/>
              <a:gd name="T1" fmla="*/ 2147483647 h 162"/>
              <a:gd name="T2" fmla="*/ 0 w 113"/>
              <a:gd name="T3" fmla="*/ 2147483647 h 162"/>
              <a:gd name="T4" fmla="*/ 2147483647 w 113"/>
              <a:gd name="T5" fmla="*/ 0 h 162"/>
              <a:gd name="T6" fmla="*/ 2147483647 w 113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62"/>
              <a:gd name="T14" fmla="*/ 113 w 113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62">
                <a:moveTo>
                  <a:pt x="77" y="162"/>
                </a:moveTo>
                <a:lnTo>
                  <a:pt x="0" y="24"/>
                </a:lnTo>
                <a:lnTo>
                  <a:pt x="113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" name="Freeform 517"/>
          <p:cNvSpPr>
            <a:spLocks/>
          </p:cNvSpPr>
          <p:nvPr/>
        </p:nvSpPr>
        <p:spPr bwMode="auto">
          <a:xfrm>
            <a:off x="5719763" y="2455863"/>
            <a:ext cx="179387" cy="257175"/>
          </a:xfrm>
          <a:custGeom>
            <a:avLst/>
            <a:gdLst>
              <a:gd name="T0" fmla="*/ 2147483647 w 19"/>
              <a:gd name="T1" fmla="*/ 2147483647 h 27"/>
              <a:gd name="T2" fmla="*/ 0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13" y="27"/>
                </a:moveTo>
                <a:lnTo>
                  <a:pt x="0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6" name="Oval 518"/>
          <p:cNvSpPr>
            <a:spLocks noChangeArrowheads="1"/>
          </p:cNvSpPr>
          <p:nvPr/>
        </p:nvSpPr>
        <p:spPr bwMode="auto">
          <a:xfrm>
            <a:off x="5822950" y="16954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" name="Oval 519"/>
          <p:cNvSpPr>
            <a:spLocks noChangeArrowheads="1"/>
          </p:cNvSpPr>
          <p:nvPr/>
        </p:nvSpPr>
        <p:spPr bwMode="auto">
          <a:xfrm>
            <a:off x="5822950" y="16954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" name="Oval 520"/>
          <p:cNvSpPr>
            <a:spLocks noChangeArrowheads="1"/>
          </p:cNvSpPr>
          <p:nvPr/>
        </p:nvSpPr>
        <p:spPr bwMode="auto">
          <a:xfrm>
            <a:off x="5775325" y="26749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" name="Oval 521"/>
          <p:cNvSpPr>
            <a:spLocks noChangeArrowheads="1"/>
          </p:cNvSpPr>
          <p:nvPr/>
        </p:nvSpPr>
        <p:spPr bwMode="auto">
          <a:xfrm>
            <a:off x="5775325" y="26749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" name="Freeform 522"/>
          <p:cNvSpPr>
            <a:spLocks/>
          </p:cNvSpPr>
          <p:nvPr/>
        </p:nvSpPr>
        <p:spPr bwMode="auto">
          <a:xfrm>
            <a:off x="5472113" y="201771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" name="Freeform 523"/>
          <p:cNvSpPr>
            <a:spLocks/>
          </p:cNvSpPr>
          <p:nvPr/>
        </p:nvSpPr>
        <p:spPr bwMode="auto">
          <a:xfrm>
            <a:off x="5472113" y="201771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" name="Freeform 524"/>
          <p:cNvSpPr>
            <a:spLocks/>
          </p:cNvSpPr>
          <p:nvPr/>
        </p:nvSpPr>
        <p:spPr bwMode="auto">
          <a:xfrm>
            <a:off x="5595938" y="2236788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18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3" name="Freeform 525"/>
          <p:cNvSpPr>
            <a:spLocks/>
          </p:cNvSpPr>
          <p:nvPr/>
        </p:nvSpPr>
        <p:spPr bwMode="auto">
          <a:xfrm>
            <a:off x="5595938" y="2236788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4" name="Oval 526"/>
          <p:cNvSpPr>
            <a:spLocks noChangeArrowheads="1"/>
          </p:cNvSpPr>
          <p:nvPr/>
        </p:nvSpPr>
        <p:spPr bwMode="auto">
          <a:xfrm>
            <a:off x="5510213" y="22653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5" name="Oval 527"/>
          <p:cNvSpPr>
            <a:spLocks noChangeArrowheads="1"/>
          </p:cNvSpPr>
          <p:nvPr/>
        </p:nvSpPr>
        <p:spPr bwMode="auto">
          <a:xfrm>
            <a:off x="5510213" y="22653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2838450" y="2755900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457200" y="2662238"/>
            <a:ext cx="2381250" cy="174625"/>
            <a:chOff x="288" y="1897"/>
            <a:chExt cx="1500" cy="110"/>
          </a:xfrm>
        </p:grpSpPr>
        <p:sp>
          <p:nvSpPr>
            <p:cNvPr id="33110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111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3098" name="Oval 532"/>
          <p:cNvSpPr>
            <a:spLocks noChangeArrowheads="1"/>
          </p:cNvSpPr>
          <p:nvPr/>
        </p:nvSpPr>
        <p:spPr bwMode="auto">
          <a:xfrm>
            <a:off x="6545263" y="238918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9" name="Oval 533"/>
          <p:cNvSpPr>
            <a:spLocks noChangeArrowheads="1"/>
          </p:cNvSpPr>
          <p:nvPr/>
        </p:nvSpPr>
        <p:spPr bwMode="auto">
          <a:xfrm>
            <a:off x="6621463" y="2674938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00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sym typeface="Symbol" pitchFamily="18" charset="2"/>
              </a:rPr>
              <a:t>Linear regression</a:t>
            </a:r>
          </a:p>
        </p:txBody>
      </p:sp>
      <p:grpSp>
        <p:nvGrpSpPr>
          <p:cNvPr id="4" name="Group 535"/>
          <p:cNvGrpSpPr>
            <a:grpSpLocks/>
          </p:cNvGrpSpPr>
          <p:nvPr/>
        </p:nvGrpSpPr>
        <p:grpSpPr bwMode="auto">
          <a:xfrm>
            <a:off x="260350" y="5864225"/>
            <a:ext cx="2835275" cy="822325"/>
            <a:chOff x="164" y="3694"/>
            <a:chExt cx="1786" cy="518"/>
          </a:xfrm>
        </p:grpSpPr>
        <p:sp>
          <p:nvSpPr>
            <p:cNvPr id="33108" name="Text Box 536"/>
            <p:cNvSpPr txBox="1">
              <a:spLocks noChangeArrowheads="1"/>
            </p:cNvSpPr>
            <p:nvPr/>
          </p:nvSpPr>
          <p:spPr bwMode="auto">
            <a:xfrm>
              <a:off x="164" y="3694"/>
              <a:ext cx="971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cs typeface="Arial" charset="0"/>
                </a:rPr>
                <a:t>Prediction</a:t>
              </a:r>
            </a:p>
          </p:txBody>
        </p:sp>
        <p:pic>
          <p:nvPicPr>
            <p:cNvPr id="33109" name="Picture 53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" y="3985"/>
              <a:ext cx="1743" cy="2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  <p:grpSp>
        <p:nvGrpSpPr>
          <p:cNvPr id="5" name="Group 538"/>
          <p:cNvGrpSpPr>
            <a:grpSpLocks/>
          </p:cNvGrpSpPr>
          <p:nvPr/>
        </p:nvGrpSpPr>
        <p:grpSpPr bwMode="auto">
          <a:xfrm>
            <a:off x="4195763" y="5826125"/>
            <a:ext cx="4529137" cy="874713"/>
            <a:chOff x="2903" y="3670"/>
            <a:chExt cx="2853" cy="551"/>
          </a:xfrm>
        </p:grpSpPr>
        <p:sp>
          <p:nvSpPr>
            <p:cNvPr id="33106" name="Text Box 539"/>
            <p:cNvSpPr txBox="1">
              <a:spLocks noChangeArrowheads="1"/>
            </p:cNvSpPr>
            <p:nvPr/>
          </p:nvSpPr>
          <p:spPr bwMode="auto">
            <a:xfrm>
              <a:off x="2903" y="3670"/>
              <a:ext cx="971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cs typeface="Arial" charset="0"/>
                </a:rPr>
                <a:t>Prediction</a:t>
              </a:r>
            </a:p>
          </p:txBody>
        </p:sp>
        <p:pic>
          <p:nvPicPr>
            <p:cNvPr id="33107" name="Picture 54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43" y="3972"/>
              <a:ext cx="2813" cy="24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  <p:pic>
        <p:nvPicPr>
          <p:cNvPr id="1820189" name="Picture 5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5063" y="4535488"/>
            <a:ext cx="908050" cy="322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820190" name="Picture 5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050" y="2224088"/>
            <a:ext cx="889000" cy="415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921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0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144780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http://sarvagyavaish.github.io/FlappyBirdRL/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https://www.youtube.com/watch?v=OJw4HTWvGdY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Receive feedback in the form of </a:t>
            </a:r>
            <a:r>
              <a:rPr lang="en-US" sz="2000" dirty="0">
                <a:solidFill>
                  <a:srgbClr val="CC0000"/>
                </a:solidFill>
              </a:rPr>
              <a:t>rewards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Agent’s utility is defined by the reward function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Must (learn to) act so as to </a:t>
            </a:r>
            <a:r>
              <a:rPr lang="en-US" sz="2000" dirty="0">
                <a:solidFill>
                  <a:srgbClr val="CC0000"/>
                </a:solidFill>
              </a:rPr>
              <a:t>maximize expected rewards</a:t>
            </a:r>
          </a:p>
        </p:txBody>
      </p:sp>
      <p:pic>
        <p:nvPicPr>
          <p:cNvPr id="6" name="Picture 2" descr="\\.host\Shared Folders\Shared with PC\images\agent-environ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438" y="3429000"/>
            <a:ext cx="6507162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07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0"/>
            <a:ext cx="3558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0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4419600"/>
            <a:ext cx="86868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/>
              <a:t>Sequential</a:t>
            </a:r>
            <a:r>
              <a:rPr lang="en-US" sz="2000" dirty="0"/>
              <a:t> tasks</a:t>
            </a:r>
          </a:p>
          <a:p>
            <a:r>
              <a:rPr lang="en-US" sz="2000" dirty="0"/>
              <a:t>How could we </a:t>
            </a:r>
            <a:r>
              <a:rPr lang="en-US" sz="2000" dirty="0">
                <a:solidFill>
                  <a:srgbClr val="FF0000"/>
                </a:solidFill>
              </a:rPr>
              <a:t>learn to play tic-tac-toe?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What do we want to</a:t>
            </a:r>
            <a:r>
              <a:rPr lang="en-US" sz="1600" dirty="0">
                <a:solidFill>
                  <a:srgbClr val="FF0000"/>
                </a:solidFill>
              </a:rPr>
              <a:t> optimize </a:t>
            </a:r>
            <a:r>
              <a:rPr lang="en-US" sz="1600" dirty="0">
                <a:solidFill>
                  <a:srgbClr val="000000"/>
                </a:solidFill>
              </a:rPr>
              <a:t>(i.e., what’s the reward)?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What are the </a:t>
            </a:r>
            <a:r>
              <a:rPr lang="en-US" sz="1600" dirty="0">
                <a:solidFill>
                  <a:srgbClr val="FF0000"/>
                </a:solidFill>
              </a:rPr>
              <a:t>actions?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How would we represent </a:t>
            </a:r>
            <a:r>
              <a:rPr lang="en-US" sz="1600" dirty="0">
                <a:solidFill>
                  <a:srgbClr val="FF0000"/>
                </a:solidFill>
              </a:rPr>
              <a:t>state?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How would we figure out how to </a:t>
            </a:r>
            <a:r>
              <a:rPr lang="en-US" sz="1600" dirty="0">
                <a:solidFill>
                  <a:srgbClr val="FF0000"/>
                </a:solidFill>
              </a:rPr>
              <a:t>act</a:t>
            </a:r>
            <a:r>
              <a:rPr lang="en-US" sz="1600" dirty="0">
                <a:solidFill>
                  <a:srgbClr val="000000"/>
                </a:solidFill>
              </a:rPr>
              <a:t> (to maximize the reward)?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334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RL algorithms attempt to find a policy </a:t>
            </a:r>
          </a:p>
          <a:p>
            <a:pPr lvl="1"/>
            <a:r>
              <a:rPr lang="en-US" dirty="0"/>
              <a:t>maximizing cumulative reward for the agent </a:t>
            </a:r>
          </a:p>
          <a:p>
            <a:pPr lvl="1"/>
            <a:r>
              <a:rPr lang="en-US" dirty="0"/>
              <a:t>over the course of the problem</a:t>
            </a:r>
          </a:p>
          <a:p>
            <a:endParaRPr lang="en-US" dirty="0"/>
          </a:p>
          <a:p>
            <a:r>
              <a:rPr lang="en-US" dirty="0"/>
              <a:t>Typically represented by a </a:t>
            </a:r>
            <a:r>
              <a:rPr lang="en-US" b="1" dirty="0"/>
              <a:t>Markov Decision Process</a:t>
            </a:r>
          </a:p>
          <a:p>
            <a:endParaRPr lang="en-US" b="1" dirty="0"/>
          </a:p>
          <a:p>
            <a:r>
              <a:rPr lang="en-US" dirty="0"/>
              <a:t>RL differs from supervised learning: </a:t>
            </a:r>
          </a:p>
          <a:p>
            <a:pPr lvl="1"/>
            <a:r>
              <a:rPr lang="en-US" dirty="0"/>
              <a:t>correct input/output pairs are never presented</a:t>
            </a:r>
          </a:p>
          <a:p>
            <a:pPr lvl="1"/>
            <a:r>
              <a:rPr lang="en-US" dirty="0"/>
              <a:t>sub-optimal actions never explicitly corrected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092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 World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7988"/>
            <a:ext cx="3784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0" y="4954588"/>
            <a:ext cx="20383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4648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The agent lives in a grid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Walls block the agent’s path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The agent’s actions do not always go as planned: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80% of the time, the action North takes the agent North </a:t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If there is a wall in the direction the agent would have been taken, the agent stays put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Small “living” reward each step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Big rewards come at the end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Goal: maximize sum of rewards*</a:t>
            </a:r>
          </a:p>
        </p:txBody>
      </p:sp>
    </p:spTree>
    <p:extLst>
      <p:ext uri="{BB962C8B-B14F-4D97-AF65-F5344CB8AC3E}">
        <p14:creationId xmlns:p14="http://schemas.microsoft.com/office/powerpoint/2010/main" val="4003688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B2kLT8JAwAAAAEAAAAGAAAABwMAAAAAAQAAAAQAAAAECUlua0F0b21WMQIAAAAJBAAAAA0DBQQAAAALUGVuU3Ryb2tlVjEEAAAACkF0dHJpYnV0ZXMFVHJhY2UJU3RhcnRUaW1lBFR5cGUEBAAED1BlbkF0dHJpYnV0ZXNWMQIAAAAKSW5rVHJhY2VWMQIAAAAQDEFjdGlvblR5cGVWMQIAAAACAAAACQUAAAAJBgAAAGoUAAAAAAAABfn///8MQWN0aW9uVHlwZVYxAQAAAAd2YWx1ZV9fAAgCAAAAAAAAAAUFAAAAD1BlbkF0dHJpYnV0ZXNWMQoAAAAHX2NvbG9yQQdfY29sb3JSB19jb2xvckcHX2NvbG9yQgpGaXRUb0N1cnZlBkhlaWdodA5JZ25vcmVQcmVzc3VyZQ1Jc0hpZ2hsaWdodGVyBVNoYXBlBVdpZHRoAAAAAAAAAAAEAAICAgIBBgEBDEJydXNoU2hhcGVWMQIAAAAGAgAAAP//AAAAAAAAAAAACEAAAAX4////DEJydXNoU2hhcGVWMQEAAAAHdmFsdWVfXwAIAgAAAAEAAAAAAAAAAAAIQAUGAAAACklua1RyYWNlVjEDAAAADUxpc3RgMStfaXRlbXMMTGlzdGAxK19zaXplD0xpc3RgMStfdmVyc2lvbgQAABhTaGFyZWQuSW5raW5nLklua1BvaW50W10CAAAACAgCAAAACQkAAAAtAAAALQAAAAcJAAAAAAEAAABAAAAABApJbmtQb2ludFYxAgAAAAkKAAAACQs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0TBQoAAAAKSW5rUG9pbnRWMQQAAAABWAFZDlByZXNzdXJlRmFjdG9yCVRpbWVTdGFtcAAAAAAGBgsQAgAAAACa6rKKpso/xoxGnTtN7T8AANg9AAAAAAAAAAABCwAAAAoAAAAAQWNfTtDIP+rho7ZRZO0/AAAdPg8AAAAAAAAAAQwAAAAKAAAAAM7gmI8zyD8KNwHQZ3vtPwAAJz4PAAAAAAAAAAENAAAACgAAAIBbXtLQlsc/muGv3PKG7T8AACU+DwAAAAAAAAABDgAAAAoAAAAA6NsLEvrGPyqMXul9ku0/AAA2Pg8AAAAAAAAAAQ8AAAAKAAAAAHVZRVNdxj9O4bsClKntPwAAOT4fAAAAAAAAAAEQAAAACgAAAICPVLjVI8U/djYZHKrA7T8AAEM+HwAAAAAAAAABEQAAAAoAAAAAqU8rWOrDP5aLdjXA1+0/AABGPi4AAAAAAAAAARIAAAAKAAAAAMNKntqwwj+24NNO1u7tPwAAWD4uAAAAAAAAAAETAAAACgAAAIDdRRFdd8E/1jUxaOwF7j8AAFw+LgAAAAAAAAABFAAAAAoAAAAACH17QUK/P4Y1PY6NKO4/AAB1Pj4AAAAAAAAAARUAAAAKAAAAAFZu1MiVuz86NUm0LkvuPwAAez4+AAAAAAAAAAEWAAAACgAAAACLZLrNIrk/6jRV2s9t7j8AAI0+TgAAAAAAAAABFwAAAAoAAAAAwFqg0q+2P540YQBxkO4/AACRPk4AAAAAAAAAARgAAAAKAAAAAPJQhtc8tD/e3hsznb7uPwCAnz5dAAAAAAAAAAEZAAAACgAAAAAnR2zcybE/IonWZcns7j8AAKM+XQAAAAAAAAABGgAAAAoAAAAAtnqkwq2uP2YzkZj1Gu8/AACzPl0AAAAAAAAAARsAAAAKAAAAAOpwisc6rD86iPrXrFTvPwAAxT5dAAAAAAAAAAEcAAAACgAAAAAgZ3DMx6k/Wt1X8cJr7z8AAMo+fQAAAAAAAAABHQAAAAoAAAAAIGdwzMepP+6HBv5Nd+8/AIDSPn0AAAAAAAAAAR4AAAAKAAAAAOpwisc6rD/KMqnkN2DvPwCA6T59AAAAAAAAAAEfAAAACgAAAAC2eqTCra4/ZjORmPUa7z8AAO8+nAAAAAAAAAABIAAAAAoAAAAAJ0ds3MmxPy7fDw38m+4/AMAFP5wAAAAAAAAAASEAAAAKAAAAANlVE1V2tT8G4ccoNcztPwBACT+rAAAAAAAAAAEiAAAACgAAAAByaUdLXLo/cuNn+Cu37D8AABI/uwAAAAAAAAABIwAAAAoAAAAAasNKntrAP1qRkmLKRes/AIAUP7sAAAAAAAAAASQAAAAKAAAAgALXfpTAxT/+lAKaPKbpPwAAFj+7AAAAAAAAAAElAAAACgAAAADzcQbHfMw/8Jhmqw3k5z8AwBY/ywAAAAAAAAABJgAAAAoAAAAA5YiNOznSP8JHbaPICuY/AEAYP8sAAAAAAAAAAScAAAAKAAAAQNDYlxM01j9yoRaCbRrkPwCAGD/aAAAAAAAAAAEoAAAACgAAAAD1aQVLfdo/0vrLhrNM4j8AwBg/2gAAAAAAAAABKQAAAAoAAAAAp3iswyneP8j+L5iEiuA/AAAZP+oAAAAAAAAAASoAAAAKAAAAIElk200S4T+YWoVswafdPwCAGT/qAAAAAAAAAAErAAAACgAAAEAFS31aweI/oLeqqHk62j8AwBk/+gAAAAAAAAABLAAAAAoAAADgJJFtN0nkP6gU0OQxzdY/AMAZP/oAAAAAAAAAAS0AAAAKAAAAQETXXRTR5T/QxlI6AHfTPwAAGj8JAQAAAAAAAAEuAAAACgAAAGAAvv8ggOc/GM4yqeQ30D8AgBo/CQEAAAAAAAABLwAAAAoAAAAAIATw/QfpP9CqJTCS8ck/AMAaPxkBAAAAAAAAATAAAAAKAAAAYD9K4NqP6j+4DIsLOFrEPwDAGj8ZAQAAAAAAAAExAAAACgAAACDC7x6I8Os/wNpA/sSavj8AABs/KAEAAAAAAAABMgAAAAoAAABgC1T61QLtP7BCtuDTTrY/AEAOPygBAAAAAAAAATMAAAAKAAAAABt3csTG7T+goux8OaGvPwCACz8oAQAAAAAAAAE0AAAACgAAACDxWIdTPO4/4GMXZI6HpT8AALM+OAEAAAAAAAABNQAAAAoAAAAAjvk4g2PuPwCT2e1MoZw/AICcPjgBAAAAAAAAATYAAAAKAAAAoFS41SMV7j8AAi8/QBaRPwAAxD1nAQAAAAAAAAs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7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37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7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37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5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42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43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414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78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42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_{i+1}^\pi(s) \leftarrow \sum_{s'} T(s, \pi(s), s') [R(s,\pi(s), s') + \gamma V_i^\pi(s')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90"/>
  <p:tag name="PICTUREFILESIZE" val="470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V_{i+1}^\pi(s) \leftarrow \frac{1}{k} \sum_{i} sample_i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282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_1 = R(s,\pi(s),s_1') +  \gamma V_i^\pi(s_1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757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_2 = R(s,\pi(s),s_2') +  \gamma V_i^\pi(s_2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944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_k = R(s,\pi(s),s_k') +  \gamma V_i^\pi(s_k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39"/>
  <p:tag name="PICTUREFILESIZE" val="297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cdots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6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_{i+1}^\pi(s) \leftarrow \sum_{s'} T(s, \pi(s), s') [R(s,\pi(s), s') + \gamma V_i^\pi(s')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90"/>
  <p:tag name="PICTUREFILESIZE" val="4709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9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_{i+1}(s) \leftarrow \max_a \sum_{s'} T(s,a,s') \,\left[ R(s, a, s') + \gamma\, V_i(s')\right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76"/>
  <p:tag name="PICTUREFILESIZE" val="477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V^\pi(s) \leftarrow (1-\alpha) V^\pi(s) + (\alpha) 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454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^\pi(s) \leftarrow V^\pi(s) + \alpha (sample - V^\pi(s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55"/>
  <p:tag name="PICTUREFILESIZE" val="256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\pi(s) = \argmax_a Q^*(s,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27"/>
  <p:tag name="PICTUREFILESIZE" val="2206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^*(s,a) = \sum_{s'} T(s,a,s') \left[ R(s,a,s') + \gamma V^*(s') \right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31"/>
  <p:tag name="PICTUREFILESIZE" val="4285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64"/>
  <p:tag name="PICTUREFILESIZE" val="729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^*(s,a) = \sum_{s'} T(s,a,s') \left[ R(s,a,s') + \gamma \max_{a'} Q^*(s', a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015"/>
  <p:tag name="ORIGWIDTH" val="507"/>
  <p:tag name="PICTUREFILESIZE" val="5366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sample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379"/>
  <p:tag name="PICTUREFILESIZE" val="276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sample = R(s,a,s') + \gamma \max_{a'}Q(s',a'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51"/>
  <p:tag name="PICTUREFILESIZE" val="335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V}(s) = w_1 f_1(s) + w_2 f_2(s) + \ldots + w_n f_n(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13"/>
  <p:tag name="PICTUREFILESIZE" val="185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\leftarrow Q(s,a) + \alpha \left[ error \right]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72"/>
  <p:tag name="PICTUREFILESIZE" val="201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w_i \leftarrow w_i + \alpha \left[ error \right] f_i(s, 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54"/>
  <p:tag name="PICTUREFILESIZE" val="1839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R(s,a,s') = -50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74"/>
  <p:tag name="PICTUREFILESIZE" val="1325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Q(s,a) = +1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27"/>
  <p:tag name="PICTUREFILESIZE" val="920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error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24"/>
  <p:tag name="ORIGWIDTH" val="133"/>
  <p:tag name="PICTUREFILESIZE" val="783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267"/>
  <p:tag name="PICTUREFILESIZE" val="166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280"/>
  <p:tag name="PICTUREFILESIZE" val="167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(x_i,y_i)_{i=1\ldots n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1"/>
  <p:tag name="BOXHEIGHT" val="346"/>
  <p:tag name="BOXFONT" val="10"/>
  <p:tag name="BOXWRAP" val="False"/>
  <p:tag name="WORKAROUNDTRANSPARENCYBUG" val="False"/>
  <p:tag name="ALLOWFONTSUBSTITUTION" val="False"/>
  <p:tag name="BITMAPFORMAT" val="pngmono"/>
  <p:tag name="ORIGWIDTH" val="120"/>
  <p:tag name="PICTUREFILESIZE" val="635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y_{n+1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1"/>
  <p:tag name="BOXHEIGHT" val="346"/>
  <p:tag name="BOXFONT" val="10"/>
  <p:tag name="BOXWRAP" val="False"/>
  <p:tag name="WORKAROUNDTRANSPARENCYBUG" val="False"/>
  <p:tag name="ALLOWFONTSUBSTITUTION" val="False"/>
  <p:tag name="BITMAPFORMAT" val="pngmono"/>
  <p:tag name="ORIGWIDTH" val="46"/>
  <p:tag name="PICTUREFILESIZE" val="202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x_{n+1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1"/>
  <p:tag name="BOXHEIGHT" val="346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19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n+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8"/>
  <p:tag name="PICTUREFILESIZE" val="19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_{n+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228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hat{y}_i=w_0 + w_1x_{i,1} + w_2x_{i,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8"/>
  <p:tag name="BOXHEIGHT" val="304"/>
  <p:tag name="BOXFONT" val="10"/>
  <p:tag name="BOXWRAP" val="False"/>
  <p:tag name="WORKAROUNDTRANSPARENCYBUG" val="False"/>
  <p:tag name="ALLOWFONTSUBSTITUTION" val="False"/>
  <p:tag name="BITMAPFORMAT" val="pngmono"/>
  <p:tag name="ORIGWIDTH" val="249"/>
  <p:tag name="PICTUREFILESIZE" val="1154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_i=w_0+w_1x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3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67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</TotalTime>
  <Words>2542</Words>
  <Application>Microsoft Macintosh PowerPoint</Application>
  <PresentationFormat>On-screen Show (4:3)</PresentationFormat>
  <Paragraphs>489</Paragraphs>
  <Slides>44</Slides>
  <Notes>7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Photo Editor Photo</vt:lpstr>
      <vt:lpstr>PowerPoint Presentation</vt:lpstr>
      <vt:lpstr>Genetic algorithms</vt:lpstr>
      <vt:lpstr>PowerPoint Presentation</vt:lpstr>
      <vt:lpstr>CptS 580: Reinforcement Learning</vt:lpstr>
      <vt:lpstr>PowerPoint Presentation</vt:lpstr>
      <vt:lpstr>PowerPoint Presentation</vt:lpstr>
      <vt:lpstr>PowerPoint Presentation</vt:lpstr>
      <vt:lpstr>Reinforcement Learning (RL)</vt:lpstr>
      <vt:lpstr>Grid World</vt:lpstr>
      <vt:lpstr>Grid Futures</vt:lpstr>
      <vt:lpstr>Markov Decision Processes</vt:lpstr>
      <vt:lpstr>What is Markov about MDPs?</vt:lpstr>
      <vt:lpstr>Solving MDPs</vt:lpstr>
      <vt:lpstr>Example Optimal Policies</vt:lpstr>
      <vt:lpstr>PowerPoint Presentation</vt:lpstr>
      <vt:lpstr>Recap: Defining MDPs</vt:lpstr>
      <vt:lpstr>Optimal Utilities</vt:lpstr>
      <vt:lpstr>Value Iteration</vt:lpstr>
      <vt:lpstr>Example: Value Iteration</vt:lpstr>
      <vt:lpstr>Example: Value Iteration</vt:lpstr>
      <vt:lpstr>Discounted Rewards</vt:lpstr>
      <vt:lpstr>Discounted Rewards</vt:lpstr>
      <vt:lpstr>Reinforcement Learning</vt:lpstr>
      <vt:lpstr>Passive Learning</vt:lpstr>
      <vt:lpstr>Model-Based Learning</vt:lpstr>
      <vt:lpstr>Sample-Based Policy Evaluation?</vt:lpstr>
      <vt:lpstr>Temporal-Difference Learning</vt:lpstr>
      <vt:lpstr>Exponential Moving Average</vt:lpstr>
      <vt:lpstr>Problems with TD Value Learning</vt:lpstr>
      <vt:lpstr>Active Learning</vt:lpstr>
      <vt:lpstr>Q-Learning</vt:lpstr>
      <vt:lpstr>PowerPoint Presentation</vt:lpstr>
      <vt:lpstr>Q-Learning Properties</vt:lpstr>
      <vt:lpstr>Q-Learning</vt:lpstr>
      <vt:lpstr>Exploration / Exploitation</vt:lpstr>
      <vt:lpstr>The Story So Far: MDPs and RL</vt:lpstr>
      <vt:lpstr>Q-Learning</vt:lpstr>
      <vt:lpstr>Example: Pacman</vt:lpstr>
      <vt:lpstr>Feature-Based Representations</vt:lpstr>
      <vt:lpstr>Linear Feature Functions</vt:lpstr>
      <vt:lpstr>Function Approximation</vt:lpstr>
      <vt:lpstr>Example: Q-Pacman</vt:lpstr>
      <vt:lpstr>Linear regression</vt:lpstr>
      <vt:lpstr>Linear regression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Chernova</dc:creator>
  <cp:lastModifiedBy>Matthew Taylor</cp:lastModifiedBy>
  <cp:revision>85</cp:revision>
  <dcterms:created xsi:type="dcterms:W3CDTF">2011-12-08T15:25:17Z</dcterms:created>
  <dcterms:modified xsi:type="dcterms:W3CDTF">2016-04-19T16:50:19Z</dcterms:modified>
</cp:coreProperties>
</file>