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34" r:id="rId2"/>
    <p:sldId id="384" r:id="rId3"/>
    <p:sldId id="387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31" r:id="rId19"/>
    <p:sldId id="404" r:id="rId20"/>
    <p:sldId id="405" r:id="rId21"/>
    <p:sldId id="406" r:id="rId22"/>
    <p:sldId id="433" r:id="rId23"/>
    <p:sldId id="432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>
      <p:cViewPr varScale="1">
        <p:scale>
          <a:sx n="143" d="100"/>
          <a:sy n="143" d="100"/>
        </p:scale>
        <p:origin x="-104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however, this arrangements are </a:t>
            </a:r>
            <a:r>
              <a:rPr lang="en-US" dirty="0" err="1" smtClean="0"/>
              <a:t>hyperstatic</a:t>
            </a:r>
            <a:r>
              <a:rPr lang="en-US" dirty="0" smtClean="0"/>
              <a:t> and require a flexible suspension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V(t)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!Put bottom </a:t>
            </a:r>
            <a:r>
              <a:rPr lang="en-US" dirty="0" err="1" smtClean="0"/>
              <a:t>eq</a:t>
            </a:r>
            <a:r>
              <a:rPr lang="en-US" dirty="0" smtClean="0"/>
              <a:t> on board!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0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</a:p>
          <a:p>
            <a:r>
              <a:rPr lang="en-US" dirty="0" smtClean="0"/>
              <a:t>Y_I</a:t>
            </a:r>
          </a:p>
          <a:p>
            <a:r>
              <a:rPr lang="en-US" dirty="0" smtClean="0"/>
              <a:t>X_I</a:t>
            </a:r>
          </a:p>
          <a:p>
            <a:r>
              <a:rPr lang="en-US" dirty="0" smtClean="0"/>
              <a:t>Y_R</a:t>
            </a:r>
          </a:p>
          <a:p>
            <a:r>
              <a:rPr lang="en-US" dirty="0" smtClean="0"/>
              <a:t>X_R</a:t>
            </a:r>
          </a:p>
          <a:p>
            <a:r>
              <a:rPr lang="en-US" dirty="0" err="1" smtClean="0"/>
              <a:t>Theta_I</a:t>
            </a:r>
            <a:r>
              <a:rPr lang="en-US" dirty="0" smtClean="0"/>
              <a:t> = </a:t>
            </a:r>
            <a:r>
              <a:rPr lang="en-US" dirty="0" err="1" smtClean="0"/>
              <a:t>Theta_R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1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</a:t>
            </a:r>
            <a:r>
              <a:rPr lang="en-US" dirty="0" err="1" smtClean="0"/>
              <a:t>E_i</a:t>
            </a:r>
            <a:r>
              <a:rPr lang="en-US" dirty="0" smtClean="0"/>
              <a:t> on board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27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3x3 matrix</a:t>
            </a:r>
          </a:p>
          <a:p>
            <a:r>
              <a:rPr lang="en-US" dirty="0" smtClean="0"/>
              <a:t>R11 R12 R13</a:t>
            </a:r>
          </a:p>
          <a:p>
            <a:r>
              <a:rPr lang="en-US" dirty="0" smtClean="0"/>
              <a:t>R21 R22 R23</a:t>
            </a:r>
          </a:p>
          <a:p>
            <a:r>
              <a:rPr lang="en-US" dirty="0" smtClean="0"/>
              <a:t>R31 R32 R33</a:t>
            </a:r>
          </a:p>
          <a:p>
            <a:endParaRPr lang="en-US" dirty="0" smtClean="0"/>
          </a:p>
          <a:p>
            <a:r>
              <a:rPr lang="en-US" dirty="0" smtClean="0"/>
              <a:t>Theta</a:t>
            </a:r>
            <a:r>
              <a:rPr lang="en-US" baseline="0" dirty="0" smtClean="0"/>
              <a:t> dot?</a:t>
            </a:r>
          </a:p>
          <a:p>
            <a:r>
              <a:rPr lang="en-US" dirty="0" smtClean="0"/>
              <a:t>Theta dot _R = </a:t>
            </a:r>
            <a:r>
              <a:rPr lang="en-US" dirty="0" err="1" smtClean="0"/>
              <a:t>xdot_I</a:t>
            </a:r>
            <a:r>
              <a:rPr lang="en-US" dirty="0" smtClean="0"/>
              <a:t> * R31 + </a:t>
            </a:r>
            <a:r>
              <a:rPr lang="en-US" dirty="0" err="1" smtClean="0"/>
              <a:t>ydot_x</a:t>
            </a:r>
            <a:r>
              <a:rPr lang="en-US" dirty="0" smtClean="0"/>
              <a:t> * R32 + Theta </a:t>
            </a:r>
            <a:r>
              <a:rPr lang="en-US" dirty="0" err="1" smtClean="0"/>
              <a:t>dot_I</a:t>
            </a:r>
            <a:r>
              <a:rPr lang="en-US" dirty="0" smtClean="0"/>
              <a:t> * R33</a:t>
            </a:r>
          </a:p>
          <a:p>
            <a:r>
              <a:rPr lang="en-US" dirty="0" smtClean="0"/>
              <a:t>0 + 0 + 1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Theta</a:t>
            </a:r>
            <a:r>
              <a:rPr lang="en-US" baseline="0" dirty="0" smtClean="0"/>
              <a:t> doesn’t directly get added into sum -&gt; R13 R23 = 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out </a:t>
            </a:r>
            <a:r>
              <a:rPr lang="en-US" dirty="0" err="1" smtClean="0"/>
              <a:t>E^dot_R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Rmatix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E^dot_I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2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zCORl5BU0Q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530997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855" y="0"/>
            <a:ext cx="3351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7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Kinematic/dynamic model of the robot</a:t>
            </a:r>
          </a:p>
          <a:p>
            <a:r>
              <a:rPr lang="en-US" dirty="0" smtClean="0"/>
              <a:t>Model the interaction between wheel and ground</a:t>
            </a:r>
          </a:p>
          <a:p>
            <a:r>
              <a:rPr lang="en-US" dirty="0" smtClean="0"/>
              <a:t>Definition of required motion</a:t>
            </a:r>
          </a:p>
          <a:p>
            <a:pPr lvl="1"/>
            <a:r>
              <a:rPr lang="en-US" dirty="0" smtClean="0"/>
              <a:t>Speed control</a:t>
            </a:r>
          </a:p>
          <a:p>
            <a:pPr lvl="1"/>
            <a:r>
              <a:rPr lang="en-US" dirty="0" smtClean="0"/>
              <a:t>Position control</a:t>
            </a:r>
          </a:p>
          <a:p>
            <a:r>
              <a:rPr lang="en-US" dirty="0" smtClean="0"/>
              <a:t>Control law that satisfies the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2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Robot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Description of mechanical behavior of the robot for design and control</a:t>
            </a:r>
          </a:p>
          <a:p>
            <a:r>
              <a:rPr lang="en-US" dirty="0" smtClean="0"/>
              <a:t>Similar to </a:t>
            </a:r>
            <a:r>
              <a:rPr lang="en-US" dirty="0" smtClean="0">
                <a:solidFill>
                  <a:srgbClr val="3366FF"/>
                </a:solidFill>
              </a:rPr>
              <a:t>robot manipulator </a:t>
            </a:r>
            <a:r>
              <a:rPr lang="en-US" dirty="0" smtClean="0"/>
              <a:t>kinematics</a:t>
            </a:r>
          </a:p>
          <a:p>
            <a:r>
              <a:rPr lang="en-US" dirty="0" smtClean="0"/>
              <a:t>However, mobile robots can move unbound with respect to their environment:</a:t>
            </a:r>
          </a:p>
          <a:p>
            <a:pPr lvl="1"/>
            <a:r>
              <a:rPr lang="en-US" dirty="0" smtClean="0"/>
              <a:t>No direct way to measure robot’s position</a:t>
            </a:r>
          </a:p>
          <a:p>
            <a:pPr lvl="1"/>
            <a:r>
              <a:rPr lang="en-US" dirty="0" smtClean="0"/>
              <a:t>Position must be integrated over time</a:t>
            </a:r>
          </a:p>
          <a:p>
            <a:pPr lvl="1"/>
            <a:r>
              <a:rPr lang="en-US" dirty="0" smtClean="0"/>
              <a:t>Leads to inaccuracies of the position (motion) estimate</a:t>
            </a:r>
          </a:p>
          <a:p>
            <a:r>
              <a:rPr lang="en-US" dirty="0" smtClean="0"/>
              <a:t>Understanding mobile robot motion starts with understanding wheel constraints placed on robot’s mobility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4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Configuration</a:t>
            </a:r>
            <a:r>
              <a:rPr lang="en-US" dirty="0" smtClean="0"/>
              <a:t>: complete specification of the position of every point of the system. Position and orientation. Also, called a </a:t>
            </a:r>
            <a:r>
              <a:rPr lang="en-US" dirty="0" smtClean="0">
                <a:solidFill>
                  <a:srgbClr val="3366FF"/>
                </a:solidFill>
              </a:rPr>
              <a:t>pose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Configuration space</a:t>
            </a:r>
            <a:r>
              <a:rPr lang="en-US" dirty="0" smtClean="0"/>
              <a:t>: space of all possible configurations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Workspace</a:t>
            </a:r>
            <a:r>
              <a:rPr lang="en-US" dirty="0" smtClean="0"/>
              <a:t>: the 2D or 3D ambient space the robot is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6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447800"/>
            <a:ext cx="9119127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8991600" cy="51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3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Beyond trial and error….</a:t>
            </a:r>
          </a:p>
          <a:p>
            <a:r>
              <a:rPr lang="en-US" dirty="0" smtClean="0"/>
              <a:t>Establish mathematically how robot should move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Kinematics</a:t>
            </a:r>
            <a:r>
              <a:rPr lang="en-US" dirty="0" smtClean="0"/>
              <a:t>: how robot will move given motor inputs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Inverse-kinematics</a:t>
            </a:r>
            <a:r>
              <a:rPr lang="en-US" dirty="0" smtClean="0"/>
              <a:t>: how to move motors to get robot to do what we want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FzCORl5BU0Q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09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Robot is at (initial frame)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r>
              <a:rPr lang="en-US" dirty="0" err="1" smtClean="0">
                <a:latin typeface="Courier New"/>
                <a:cs typeface="Courier New"/>
              </a:rPr>
              <a:t>,y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r>
              <a:rPr lang="en-US" dirty="0" err="1" smtClean="0">
                <a:latin typeface="Courier New"/>
                <a:cs typeface="Courier New"/>
              </a:rPr>
              <a:t>,θ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endParaRPr lang="en-US" baseline="-25000" dirty="0">
              <a:latin typeface="Courier New"/>
              <a:cs typeface="Courier New"/>
            </a:endParaRPr>
          </a:p>
          <a:p>
            <a:pPr marL="457200" lvl="1" indent="0">
              <a:buNone/>
            </a:pPr>
            <a:endParaRPr lang="en-US" baseline="-25000" dirty="0">
              <a:cs typeface="Courier New"/>
            </a:endParaRPr>
          </a:p>
          <a:p>
            <a:pPr marL="57150" indent="0">
              <a:buNone/>
            </a:pPr>
            <a:r>
              <a:rPr lang="en-US" dirty="0" smtClean="0"/>
              <a:t>Wants to get to some </a:t>
            </a:r>
          </a:p>
          <a:p>
            <a:pPr marL="57150" indent="0">
              <a:buNone/>
            </a:pPr>
            <a:r>
              <a:rPr lang="en-US" dirty="0" smtClean="0"/>
              <a:t>location but can’t control</a:t>
            </a:r>
          </a:p>
          <a:p>
            <a:pPr marL="57150" lvl="1" indent="0">
              <a:buNone/>
            </a:pPr>
            <a:r>
              <a:rPr lang="en-US" dirty="0" err="1">
                <a:latin typeface="Courier New"/>
                <a:cs typeface="Courier New"/>
              </a:rPr>
              <a:t>x</a:t>
            </a:r>
            <a:r>
              <a:rPr lang="en-US" baseline="-25000" dirty="0" err="1">
                <a:latin typeface="Courier New"/>
                <a:cs typeface="Courier New"/>
              </a:rPr>
              <a:t>I</a:t>
            </a:r>
            <a:r>
              <a:rPr lang="en-US" dirty="0" err="1" smtClean="0">
                <a:latin typeface="Courier New"/>
                <a:cs typeface="Courier New"/>
              </a:rPr>
              <a:t>,y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r>
              <a:rPr lang="en-US" dirty="0" err="1" smtClean="0">
                <a:latin typeface="Courier New"/>
                <a:cs typeface="Courier New"/>
              </a:rPr>
              <a:t>,θ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r>
              <a:rPr lang="en-US" dirty="0" smtClean="0"/>
              <a:t> directly</a:t>
            </a:r>
            <a:endParaRPr lang="en-US" baseline="-25000" dirty="0">
              <a:latin typeface="Courier New"/>
              <a:cs typeface="Courier New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38800" y="4114800"/>
            <a:ext cx="2286000" cy="2133600"/>
            <a:chOff x="5638800" y="4114800"/>
            <a:chExt cx="2286000" cy="2133600"/>
          </a:xfrm>
        </p:grpSpPr>
        <p:grpSp>
          <p:nvGrpSpPr>
            <p:cNvPr id="10" name="Group 9"/>
            <p:cNvGrpSpPr/>
            <p:nvPr/>
          </p:nvGrpSpPr>
          <p:grpSpPr>
            <a:xfrm rot="19064885">
              <a:off x="6458576" y="4589092"/>
              <a:ext cx="1143000" cy="1066800"/>
              <a:chOff x="6477000" y="2895600"/>
              <a:chExt cx="1143000" cy="1066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477000" y="3048000"/>
                <a:ext cx="1143000" cy="762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7467600" y="3352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553200" y="2895600"/>
                <a:ext cx="381000" cy="1524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553200" y="3810000"/>
                <a:ext cx="381000" cy="1524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Multiply 8"/>
              <p:cNvSpPr/>
              <p:nvPr/>
            </p:nvSpPr>
            <p:spPr>
              <a:xfrm>
                <a:off x="6629400" y="3329886"/>
                <a:ext cx="228600" cy="228600"/>
              </a:xfrm>
              <a:prstGeom prst="mathMultiply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V="1">
              <a:off x="5638800" y="4114800"/>
              <a:ext cx="0" cy="2133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638800" y="6248400"/>
              <a:ext cx="2286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5941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can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Speeds of wheels: </a:t>
            </a:r>
            <a:r>
              <a:rPr lang="en-US" dirty="0" smtClean="0">
                <a:latin typeface="Courier New"/>
                <a:cs typeface="Courier New"/>
              </a:rPr>
              <a:t>φ</a:t>
            </a:r>
            <a:r>
              <a:rPr lang="en-US" baseline="-25000" dirty="0" smtClean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Courier New"/>
                <a:cs typeface="Courier New"/>
              </a:rPr>
              <a:t>…</a:t>
            </a:r>
            <a:r>
              <a:rPr lang="en-US" dirty="0" err="1">
                <a:latin typeface="Courier New"/>
                <a:cs typeface="Courier New"/>
              </a:rPr>
              <a:t>φ</a:t>
            </a:r>
            <a:r>
              <a:rPr lang="en-US" baseline="-25000" dirty="0" err="1" smtClean="0">
                <a:latin typeface="Courier New"/>
                <a:cs typeface="Courier New"/>
              </a:rPr>
              <a:t>n</a:t>
            </a:r>
            <a:endParaRPr lang="en-US" baseline="-25000" dirty="0" smtClean="0">
              <a:latin typeface="Courier New"/>
              <a:cs typeface="Courier New"/>
            </a:endParaRPr>
          </a:p>
          <a:p>
            <a:r>
              <a:rPr lang="en-US" dirty="0" smtClean="0"/>
              <a:t>Steering angle of steerable wheels: </a:t>
            </a:r>
            <a:r>
              <a:rPr lang="en-US" dirty="0" smtClean="0">
                <a:latin typeface="Courier New"/>
                <a:cs typeface="Courier New"/>
              </a:rPr>
              <a:t>β</a:t>
            </a:r>
            <a:r>
              <a:rPr lang="en-US" baseline="-25000" dirty="0" smtClean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Courier New"/>
                <a:cs typeface="Courier New"/>
              </a:rPr>
              <a:t>…β</a:t>
            </a:r>
            <a:r>
              <a:rPr lang="en-US" baseline="-25000" dirty="0" smtClean="0">
                <a:latin typeface="Courier New"/>
                <a:cs typeface="Courier New"/>
              </a:rPr>
              <a:t>m</a:t>
            </a:r>
          </a:p>
          <a:p>
            <a:r>
              <a:rPr lang="en-US" dirty="0" smtClean="0"/>
              <a:t>Speed with which steering angles are changing: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β</a:t>
            </a:r>
            <a:r>
              <a:rPr lang="en-US" baseline="-25000" dirty="0" smtClean="0">
                <a:latin typeface="Courier New"/>
                <a:cs typeface="Courier New"/>
              </a:rPr>
              <a:t>1</a:t>
            </a:r>
            <a:r>
              <a:rPr lang="en-US" dirty="0">
                <a:latin typeface="Courier New"/>
                <a:cs typeface="Courier New"/>
              </a:rPr>
              <a:t>…</a:t>
            </a:r>
            <a:r>
              <a:rPr lang="en-US" dirty="0" smtClean="0">
                <a:latin typeface="Courier New"/>
                <a:cs typeface="Courier New"/>
              </a:rPr>
              <a:t>β</a:t>
            </a:r>
            <a:r>
              <a:rPr lang="en-US" baseline="-25000" dirty="0" smtClean="0">
                <a:latin typeface="Courier New"/>
                <a:cs typeface="Courier New"/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 flipH="1">
            <a:off x="1547304" y="3434825"/>
            <a:ext cx="45719" cy="45719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4069081" y="1783081"/>
            <a:ext cx="45719" cy="45719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2209800" y="3442006"/>
            <a:ext cx="45719" cy="45719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4678681" y="1783081"/>
            <a:ext cx="45719" cy="45719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19064885">
            <a:off x="4172576" y="4893892"/>
            <a:ext cx="1143000" cy="1066800"/>
            <a:chOff x="6477000" y="2895600"/>
            <a:chExt cx="1143000" cy="1066800"/>
          </a:xfrm>
        </p:grpSpPr>
        <p:sp>
          <p:nvSpPr>
            <p:cNvPr id="18" name="Rectangle 17"/>
            <p:cNvSpPr/>
            <p:nvPr/>
          </p:nvSpPr>
          <p:spPr>
            <a:xfrm>
              <a:off x="6477000" y="3048000"/>
              <a:ext cx="11430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553200" y="2895600"/>
              <a:ext cx="3810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553200" y="3810000"/>
              <a:ext cx="3810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ultiply 20"/>
            <p:cNvSpPr/>
            <p:nvPr/>
          </p:nvSpPr>
          <p:spPr>
            <a:xfrm>
              <a:off x="6629400" y="3329886"/>
              <a:ext cx="228600" cy="228600"/>
            </a:xfrm>
            <a:prstGeom prst="mathMultiply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 rot="17461438">
            <a:off x="4954743" y="4985094"/>
            <a:ext cx="3810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can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Speeds of wheels: </a:t>
            </a:r>
            <a:r>
              <a:rPr lang="en-US" dirty="0" smtClean="0">
                <a:latin typeface="Courier New"/>
                <a:cs typeface="Courier New"/>
              </a:rPr>
              <a:t>φ</a:t>
            </a:r>
            <a:r>
              <a:rPr lang="en-US" baseline="-25000" dirty="0" smtClean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Courier New"/>
                <a:cs typeface="Courier New"/>
              </a:rPr>
              <a:t>…</a:t>
            </a:r>
            <a:r>
              <a:rPr lang="en-US" dirty="0" err="1">
                <a:latin typeface="Courier New"/>
                <a:cs typeface="Courier New"/>
              </a:rPr>
              <a:t>φ</a:t>
            </a:r>
            <a:r>
              <a:rPr lang="en-US" baseline="-25000" dirty="0" err="1" smtClean="0">
                <a:latin typeface="Courier New"/>
                <a:cs typeface="Courier New"/>
              </a:rPr>
              <a:t>n</a:t>
            </a:r>
            <a:endParaRPr lang="en-US" baseline="-25000" dirty="0" smtClean="0">
              <a:latin typeface="Courier New"/>
              <a:cs typeface="Courier New"/>
            </a:endParaRPr>
          </a:p>
          <a:p>
            <a:r>
              <a:rPr lang="en-US" dirty="0" smtClean="0"/>
              <a:t>Steering angle of steerable wheels: </a:t>
            </a:r>
            <a:r>
              <a:rPr lang="en-US" dirty="0" smtClean="0">
                <a:latin typeface="Courier New"/>
                <a:cs typeface="Courier New"/>
              </a:rPr>
              <a:t>β</a:t>
            </a:r>
            <a:r>
              <a:rPr lang="en-US" baseline="-25000" dirty="0" smtClean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Courier New"/>
                <a:cs typeface="Courier New"/>
              </a:rPr>
              <a:t>…β</a:t>
            </a:r>
            <a:r>
              <a:rPr lang="en-US" baseline="-25000" dirty="0" smtClean="0">
                <a:latin typeface="Courier New"/>
                <a:cs typeface="Courier New"/>
              </a:rPr>
              <a:t>m</a:t>
            </a:r>
          </a:p>
          <a:p>
            <a:r>
              <a:rPr lang="en-US" dirty="0" smtClean="0"/>
              <a:t>Speed with which steering angles are changing: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β</a:t>
            </a:r>
            <a:r>
              <a:rPr lang="en-US" baseline="-25000" dirty="0" smtClean="0">
                <a:latin typeface="Courier New"/>
                <a:cs typeface="Courier New"/>
              </a:rPr>
              <a:t>1</a:t>
            </a:r>
            <a:r>
              <a:rPr lang="en-US" dirty="0">
                <a:latin typeface="Courier New"/>
                <a:cs typeface="Courier New"/>
              </a:rPr>
              <a:t>…</a:t>
            </a:r>
            <a:r>
              <a:rPr lang="en-US" dirty="0" smtClean="0">
                <a:latin typeface="Courier New"/>
                <a:cs typeface="Courier New"/>
              </a:rPr>
              <a:t>β</a:t>
            </a:r>
            <a:r>
              <a:rPr lang="en-US" baseline="-25000" dirty="0" smtClean="0">
                <a:latin typeface="Courier New"/>
                <a:cs typeface="Courier New"/>
              </a:rPr>
              <a:t>m</a:t>
            </a:r>
          </a:p>
          <a:p>
            <a:r>
              <a:rPr lang="en-US" dirty="0" smtClean="0"/>
              <a:t>These define the forward motion of the robot, the </a:t>
            </a:r>
            <a:r>
              <a:rPr lang="en-US" dirty="0" smtClean="0">
                <a:solidFill>
                  <a:srgbClr val="3366FF"/>
                </a:solidFill>
              </a:rPr>
              <a:t>forward kinematics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>
                <a:latin typeface="Courier New"/>
                <a:cs typeface="Courier New"/>
              </a:rPr>
              <a:t>f(</a:t>
            </a:r>
            <a:r>
              <a:rPr lang="en-US" sz="2800" dirty="0">
                <a:latin typeface="Courier New"/>
                <a:cs typeface="Courier New"/>
              </a:rPr>
              <a:t>φ</a:t>
            </a:r>
            <a:r>
              <a:rPr lang="en-US" sz="2800" baseline="-25000" dirty="0" smtClean="0">
                <a:latin typeface="Courier New"/>
                <a:cs typeface="Courier New"/>
              </a:rPr>
              <a:t>1</a:t>
            </a:r>
            <a:r>
              <a:rPr lang="en-US" sz="2800" dirty="0" smtClean="0">
                <a:latin typeface="Courier New"/>
                <a:cs typeface="Courier New"/>
              </a:rPr>
              <a:t>…</a:t>
            </a:r>
            <a:r>
              <a:rPr lang="en-US" sz="2800" dirty="0" err="1">
                <a:latin typeface="Courier New"/>
                <a:cs typeface="Courier New"/>
              </a:rPr>
              <a:t>φ</a:t>
            </a:r>
            <a:r>
              <a:rPr lang="en-US" sz="2800" baseline="-25000" dirty="0" err="1" smtClean="0">
                <a:latin typeface="Courier New"/>
                <a:cs typeface="Courier New"/>
              </a:rPr>
              <a:t>n</a:t>
            </a:r>
            <a:r>
              <a:rPr lang="en-US" sz="2800" baseline="-25000" dirty="0" smtClean="0">
                <a:latin typeface="Courier New"/>
                <a:cs typeface="Courier New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β</a:t>
            </a:r>
            <a:r>
              <a:rPr lang="en-US" sz="2800" baseline="-25000" dirty="0">
                <a:latin typeface="Courier New"/>
                <a:cs typeface="Courier New"/>
              </a:rPr>
              <a:t>1</a:t>
            </a:r>
            <a:r>
              <a:rPr lang="en-US" sz="2800" dirty="0">
                <a:latin typeface="Courier New"/>
                <a:cs typeface="Courier New"/>
              </a:rPr>
              <a:t>…</a:t>
            </a:r>
            <a:r>
              <a:rPr lang="en-US" sz="2800" dirty="0" smtClean="0">
                <a:latin typeface="Courier New"/>
                <a:cs typeface="Courier New"/>
              </a:rPr>
              <a:t>β</a:t>
            </a:r>
            <a:r>
              <a:rPr lang="en-US" sz="2800" baseline="-25000" dirty="0" smtClean="0">
                <a:latin typeface="Courier New"/>
                <a:cs typeface="Courier New"/>
              </a:rPr>
              <a:t>m, </a:t>
            </a:r>
            <a:r>
              <a:rPr lang="en-US" sz="2800" dirty="0">
                <a:latin typeface="Courier New"/>
                <a:cs typeface="Courier New"/>
              </a:rPr>
              <a:t>β</a:t>
            </a:r>
            <a:r>
              <a:rPr lang="en-US" sz="2800" baseline="-25000" dirty="0">
                <a:latin typeface="Courier New"/>
                <a:cs typeface="Courier New"/>
              </a:rPr>
              <a:t>1</a:t>
            </a:r>
            <a:r>
              <a:rPr lang="en-US" sz="2800" dirty="0">
                <a:latin typeface="Courier New"/>
                <a:cs typeface="Courier New"/>
              </a:rPr>
              <a:t>…</a:t>
            </a:r>
            <a:r>
              <a:rPr lang="en-US" sz="2800" dirty="0" smtClean="0">
                <a:latin typeface="Courier New"/>
                <a:cs typeface="Courier New"/>
              </a:rPr>
              <a:t>β</a:t>
            </a:r>
            <a:r>
              <a:rPr lang="en-US" sz="2800" baseline="-25000" dirty="0" smtClean="0">
                <a:latin typeface="Courier New"/>
                <a:cs typeface="Courier New"/>
              </a:rPr>
              <a:t>m</a:t>
            </a:r>
            <a:r>
              <a:rPr lang="en-US" sz="2800" dirty="0" smtClean="0">
                <a:latin typeface="Courier New"/>
                <a:cs typeface="Courier New"/>
              </a:rPr>
              <a:t>)=[</a:t>
            </a:r>
            <a:r>
              <a:rPr lang="en-US" sz="2800" dirty="0" err="1">
                <a:latin typeface="Courier New"/>
                <a:cs typeface="Courier New"/>
              </a:rPr>
              <a:t>x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,y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</a:t>
            </a:r>
            <a:r>
              <a:rPr lang="en-US" sz="2800" dirty="0" err="1" smtClean="0">
                <a:latin typeface="Courier New"/>
                <a:cs typeface="Courier New"/>
              </a:rPr>
              <a:t>θ</a:t>
            </a:r>
            <a:r>
              <a:rPr lang="en-US" sz="2800" baseline="-25000" dirty="0" err="1" smtClean="0">
                <a:latin typeface="Courier New"/>
                <a:cs typeface="Courier New"/>
              </a:rPr>
              <a:t>I</a:t>
            </a:r>
            <a:r>
              <a:rPr lang="en-US" sz="2800" dirty="0" smtClean="0">
                <a:latin typeface="Courier New"/>
                <a:cs typeface="Courier New"/>
              </a:rPr>
              <a:t>]</a:t>
            </a:r>
            <a:r>
              <a:rPr lang="en-US" sz="2800" baseline="30000" dirty="0" smtClean="0">
                <a:cs typeface="Courier New"/>
              </a:rPr>
              <a:t>T</a:t>
            </a:r>
            <a:endParaRPr lang="en-US" sz="2800" baseline="30000" dirty="0">
              <a:cs typeface="Courier New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 flipH="1">
            <a:off x="1547304" y="3434825"/>
            <a:ext cx="45719" cy="45719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4069081" y="1783081"/>
            <a:ext cx="45719" cy="45719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4373881" y="51313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4953000" y="51313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5956319" y="5214496"/>
            <a:ext cx="45719" cy="37785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6518850" y="5220015"/>
            <a:ext cx="34350" cy="37785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7086600" y="51816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2209800" y="3442006"/>
            <a:ext cx="45719" cy="45719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4678681" y="1783081"/>
            <a:ext cx="45719" cy="45719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1965962" y="52075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2545081" y="52075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we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Inverse Kinematics</a:t>
            </a:r>
          </a:p>
          <a:p>
            <a:pPr marL="0" indent="0">
              <a:buNone/>
            </a:pPr>
            <a:r>
              <a:rPr lang="en-US" sz="4400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[φ</a:t>
            </a:r>
            <a:r>
              <a:rPr lang="en-US" baseline="-25000" dirty="0" smtClean="0">
                <a:latin typeface="Courier New"/>
                <a:cs typeface="Courier New"/>
              </a:rPr>
              <a:t>1</a:t>
            </a:r>
            <a:r>
              <a:rPr lang="en-US" dirty="0">
                <a:latin typeface="Courier New"/>
                <a:cs typeface="Courier New"/>
              </a:rPr>
              <a:t>…</a:t>
            </a:r>
            <a:r>
              <a:rPr lang="en-US" dirty="0" err="1">
                <a:latin typeface="Courier New"/>
                <a:cs typeface="Courier New"/>
              </a:rPr>
              <a:t>φ</a:t>
            </a:r>
            <a:r>
              <a:rPr lang="en-US" baseline="-25000" dirty="0" err="1">
                <a:latin typeface="Courier New"/>
                <a:cs typeface="Courier New"/>
              </a:rPr>
              <a:t>n</a:t>
            </a:r>
            <a:r>
              <a:rPr lang="en-US" baseline="-25000" dirty="0">
                <a:latin typeface="Courier New"/>
                <a:cs typeface="Courier New"/>
              </a:rPr>
              <a:t>, </a:t>
            </a:r>
            <a:r>
              <a:rPr lang="en-US" dirty="0">
                <a:latin typeface="Courier New"/>
                <a:cs typeface="Courier New"/>
              </a:rPr>
              <a:t>β</a:t>
            </a:r>
            <a:r>
              <a:rPr lang="en-US" baseline="-25000" dirty="0">
                <a:latin typeface="Courier New"/>
                <a:cs typeface="Courier New"/>
              </a:rPr>
              <a:t>1</a:t>
            </a:r>
            <a:r>
              <a:rPr lang="en-US" dirty="0">
                <a:latin typeface="Courier New"/>
                <a:cs typeface="Courier New"/>
              </a:rPr>
              <a:t>…β</a:t>
            </a:r>
            <a:r>
              <a:rPr lang="en-US" baseline="-25000" dirty="0">
                <a:latin typeface="Courier New"/>
                <a:cs typeface="Courier New"/>
              </a:rPr>
              <a:t>m, </a:t>
            </a:r>
            <a:r>
              <a:rPr lang="en-US" dirty="0">
                <a:latin typeface="Courier New"/>
                <a:cs typeface="Courier New"/>
              </a:rPr>
              <a:t>β</a:t>
            </a:r>
            <a:r>
              <a:rPr lang="en-US" baseline="-25000" dirty="0">
                <a:latin typeface="Courier New"/>
                <a:cs typeface="Courier New"/>
              </a:rPr>
              <a:t>1</a:t>
            </a:r>
            <a:r>
              <a:rPr lang="en-US" dirty="0">
                <a:latin typeface="Courier New"/>
                <a:cs typeface="Courier New"/>
              </a:rPr>
              <a:t>…</a:t>
            </a:r>
            <a:r>
              <a:rPr lang="en-US" dirty="0" smtClean="0">
                <a:latin typeface="Courier New"/>
                <a:cs typeface="Courier New"/>
              </a:rPr>
              <a:t>β</a:t>
            </a:r>
            <a:r>
              <a:rPr lang="en-US" baseline="-25000" dirty="0" smtClean="0">
                <a:latin typeface="Courier New"/>
                <a:cs typeface="Courier New"/>
              </a:rPr>
              <a:t>m</a:t>
            </a:r>
            <a:r>
              <a:rPr lang="en-US" dirty="0" smtClean="0">
                <a:latin typeface="Courier New"/>
                <a:cs typeface="Courier New"/>
              </a:rPr>
              <a:t>]</a:t>
            </a:r>
            <a:r>
              <a:rPr lang="en-US" baseline="30000" dirty="0">
                <a:cs typeface="Courier New"/>
              </a:rPr>
              <a:t> T</a:t>
            </a:r>
            <a:r>
              <a:rPr lang="en-US" dirty="0" smtClean="0">
                <a:latin typeface="Courier New"/>
                <a:cs typeface="Courier New"/>
              </a:rPr>
              <a:t>=f(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r>
              <a:rPr lang="en-US" dirty="0" err="1">
                <a:latin typeface="Courier New"/>
                <a:cs typeface="Courier New"/>
              </a:rPr>
              <a:t>,y</a:t>
            </a:r>
            <a:r>
              <a:rPr lang="en-US" baseline="-25000" dirty="0" err="1">
                <a:latin typeface="Courier New"/>
                <a:cs typeface="Courier New"/>
              </a:rPr>
              <a:t>I</a:t>
            </a:r>
            <a:r>
              <a:rPr lang="en-US" dirty="0" err="1">
                <a:latin typeface="Courier New"/>
                <a:cs typeface="Courier New"/>
              </a:rPr>
              <a:t>,</a:t>
            </a:r>
            <a:r>
              <a:rPr lang="en-US" dirty="0" err="1" smtClean="0">
                <a:latin typeface="Courier New"/>
                <a:cs typeface="Courier New"/>
              </a:rPr>
              <a:t>θ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)</a:t>
            </a:r>
            <a:endParaRPr lang="en-US" baseline="30000" dirty="0">
              <a:cs typeface="Courier New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 flipH="1">
            <a:off x="4648200" y="24384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>
            <a:off x="3992881" y="24384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6202681" y="25146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6888481" y="25146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flipH="1">
            <a:off x="7524724" y="24384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1219200" y="25146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1905000" y="25146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Gaits</a:t>
            </a:r>
            <a:endParaRPr lang="en-US" dirty="0"/>
          </a:p>
        </p:txBody>
      </p:sp>
      <p:pic>
        <p:nvPicPr>
          <p:cNvPr id="4" name="Content Placeholder 3" descr="Screen Shot 2012-10-31 at 10.05.0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" r="-1001"/>
          <a:stretch>
            <a:fillRect/>
          </a:stretch>
        </p:blipFill>
        <p:spPr>
          <a:xfrm>
            <a:off x="457200" y="1219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162468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 knows how movement relative to center of rotation (P)</a:t>
            </a:r>
          </a:p>
          <a:p>
            <a:r>
              <a:rPr lang="en-US" dirty="0" smtClean="0"/>
              <a:t>Not same as knowing how moves in world</a:t>
            </a:r>
          </a:p>
          <a:p>
            <a:endParaRPr lang="en-US" dirty="0"/>
          </a:p>
          <a:p>
            <a:r>
              <a:rPr lang="en-US" dirty="0" smtClean="0"/>
              <a:t>Initial Frame</a:t>
            </a:r>
          </a:p>
          <a:p>
            <a:r>
              <a:rPr lang="en-US" dirty="0" smtClean="0"/>
              <a:t>Robot Frame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rot="19064885">
            <a:off x="6458576" y="4589092"/>
            <a:ext cx="1143000" cy="1066800"/>
            <a:chOff x="6477000" y="2895600"/>
            <a:chExt cx="1143000" cy="1066800"/>
          </a:xfrm>
        </p:grpSpPr>
        <p:sp>
          <p:nvSpPr>
            <p:cNvPr id="6" name="Rectangle 5"/>
            <p:cNvSpPr/>
            <p:nvPr/>
          </p:nvSpPr>
          <p:spPr>
            <a:xfrm>
              <a:off x="6477000" y="3048000"/>
              <a:ext cx="11430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467600" y="33528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553200" y="2895600"/>
              <a:ext cx="3810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553200" y="3810000"/>
              <a:ext cx="3810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6629400" y="3329886"/>
              <a:ext cx="228600" cy="228600"/>
            </a:xfrm>
            <a:prstGeom prst="mathMultiply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5638800" y="4114800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38800" y="62484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178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Robot Position: </a:t>
            </a:r>
            <a:r>
              <a:rPr lang="en-US" sz="2800" dirty="0" smtClean="0">
                <a:latin typeface="Courier New"/>
                <a:cs typeface="Courier New"/>
              </a:rPr>
              <a:t>ξ</a:t>
            </a:r>
            <a:r>
              <a:rPr lang="en-US" sz="2800" baseline="-25000" dirty="0" smtClean="0">
                <a:latin typeface="Courier New"/>
                <a:cs typeface="Courier New"/>
              </a:rPr>
              <a:t>I</a:t>
            </a:r>
            <a:r>
              <a:rPr lang="en-US" sz="2800" dirty="0" smtClean="0">
                <a:latin typeface="Courier New"/>
                <a:cs typeface="Courier New"/>
              </a:rPr>
              <a:t>=</a:t>
            </a:r>
            <a:r>
              <a:rPr lang="en-US" sz="2800" dirty="0">
                <a:latin typeface="Courier New"/>
                <a:cs typeface="Courier New"/>
              </a:rPr>
              <a:t>[</a:t>
            </a:r>
            <a:r>
              <a:rPr lang="en-US" sz="2800" dirty="0" err="1">
                <a:latin typeface="Courier New"/>
                <a:cs typeface="Courier New"/>
              </a:rPr>
              <a:t>x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,y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,θ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]</a:t>
            </a:r>
            <a:r>
              <a:rPr lang="en-US" sz="2800" baseline="30000" dirty="0">
                <a:cs typeface="Courier New"/>
              </a:rPr>
              <a:t>T</a:t>
            </a:r>
          </a:p>
          <a:p>
            <a:r>
              <a:rPr lang="en-US" sz="2800" dirty="0" smtClean="0"/>
              <a:t>Mapping motion between frames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ξ</a:t>
            </a:r>
            <a:r>
              <a:rPr lang="en-US" sz="2800" baseline="-25000" dirty="0" err="1" smtClean="0">
                <a:latin typeface="Courier New"/>
                <a:cs typeface="Courier New"/>
              </a:rPr>
              <a:t>R</a:t>
            </a:r>
            <a:r>
              <a:rPr lang="en-US" sz="2800" dirty="0" smtClean="0">
                <a:latin typeface="Courier New"/>
                <a:cs typeface="Courier New"/>
              </a:rPr>
              <a:t>= ?? ξ</a:t>
            </a:r>
            <a:r>
              <a:rPr lang="en-US" sz="2800" baseline="-25000" dirty="0" smtClean="0">
                <a:latin typeface="Courier New"/>
                <a:cs typeface="Courier New"/>
              </a:rPr>
              <a:t>I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latin typeface="Courier New"/>
                <a:cs typeface="Courier New"/>
              </a:rPr>
              <a:t> 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30" y="3581400"/>
            <a:ext cx="3240650" cy="3276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flipH="1">
            <a:off x="2971800" y="26670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1554481" y="26670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96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[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baseline="-25000" dirty="0" err="1" smtClean="0">
                <a:latin typeface="Courier New"/>
                <a:cs typeface="Courier New"/>
              </a:rPr>
              <a:t>R</a:t>
            </a:r>
            <a:r>
              <a:rPr lang="en-US" dirty="0" err="1" smtClean="0">
                <a:latin typeface="Courier New"/>
                <a:cs typeface="Courier New"/>
              </a:rPr>
              <a:t>,y</a:t>
            </a:r>
            <a:r>
              <a:rPr lang="en-US" baseline="-25000" dirty="0" err="1" smtClean="0">
                <a:latin typeface="Courier New"/>
                <a:cs typeface="Courier New"/>
              </a:rPr>
              <a:t>R</a:t>
            </a:r>
            <a:r>
              <a:rPr lang="en-US" dirty="0" err="1" smtClean="0">
                <a:latin typeface="Courier New"/>
                <a:cs typeface="Courier New"/>
              </a:rPr>
              <a:t>,θ</a:t>
            </a:r>
            <a:r>
              <a:rPr lang="en-US" baseline="-25000" dirty="0" err="1" smtClean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]</a:t>
            </a:r>
            <a:r>
              <a:rPr lang="en-US" baseline="30000" dirty="0" smtClean="0">
                <a:cs typeface="Courier New"/>
              </a:rPr>
              <a:t>T </a:t>
            </a:r>
            <a:r>
              <a:rPr lang="en-US" dirty="0" smtClean="0">
                <a:cs typeface="Courier New"/>
              </a:rPr>
              <a:t>= ? </a:t>
            </a:r>
            <a:r>
              <a:rPr lang="en-US" dirty="0">
                <a:latin typeface="Courier New"/>
                <a:cs typeface="Courier New"/>
              </a:rPr>
              <a:t>[</a:t>
            </a:r>
            <a:r>
              <a:rPr lang="en-US" dirty="0" err="1">
                <a:latin typeface="Courier New"/>
                <a:cs typeface="Courier New"/>
              </a:rPr>
              <a:t>x</a:t>
            </a:r>
            <a:r>
              <a:rPr lang="en-US" baseline="-25000" dirty="0" err="1">
                <a:latin typeface="Courier New"/>
                <a:cs typeface="Courier New"/>
              </a:rPr>
              <a:t>I</a:t>
            </a:r>
            <a:r>
              <a:rPr lang="en-US" dirty="0" err="1">
                <a:latin typeface="Courier New"/>
                <a:cs typeface="Courier New"/>
              </a:rPr>
              <a:t>,y</a:t>
            </a:r>
            <a:r>
              <a:rPr lang="en-US" baseline="-25000" dirty="0" err="1">
                <a:latin typeface="Courier New"/>
                <a:cs typeface="Courier New"/>
              </a:rPr>
              <a:t>I</a:t>
            </a:r>
            <a:r>
              <a:rPr lang="en-US" dirty="0" err="1">
                <a:latin typeface="Courier New"/>
                <a:cs typeface="Courier New"/>
              </a:rPr>
              <a:t>,θ</a:t>
            </a:r>
            <a:r>
              <a:rPr lang="en-US" baseline="-25000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</a:t>
            </a:r>
            <a:r>
              <a:rPr lang="en-US" baseline="30000" dirty="0">
                <a:cs typeface="Courier New"/>
              </a:rPr>
              <a:t>T</a:t>
            </a:r>
          </a:p>
          <a:p>
            <a:endParaRPr lang="en-US" baseline="30000" dirty="0">
              <a:cs typeface="Courier New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30" y="3581400"/>
            <a:ext cx="3240650" cy="3276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flipH="1">
            <a:off x="3810000" y="17526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4495800" y="17526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H="1">
            <a:off x="5132043" y="16764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838200" y="17526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1524000" y="17526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2160243" y="16764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03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Robot Position: </a:t>
            </a:r>
            <a:r>
              <a:rPr lang="en-US" sz="2800" dirty="0" smtClean="0">
                <a:latin typeface="Courier New"/>
                <a:cs typeface="Courier New"/>
              </a:rPr>
              <a:t>ξ</a:t>
            </a:r>
            <a:r>
              <a:rPr lang="en-US" sz="2800" baseline="-25000" dirty="0" smtClean="0">
                <a:latin typeface="Courier New"/>
                <a:cs typeface="Courier New"/>
              </a:rPr>
              <a:t>I</a:t>
            </a:r>
            <a:r>
              <a:rPr lang="en-US" sz="2800" dirty="0" smtClean="0">
                <a:latin typeface="Courier New"/>
                <a:cs typeface="Courier New"/>
              </a:rPr>
              <a:t>=</a:t>
            </a:r>
            <a:r>
              <a:rPr lang="en-US" sz="2800" dirty="0">
                <a:latin typeface="Courier New"/>
                <a:cs typeface="Courier New"/>
              </a:rPr>
              <a:t>[</a:t>
            </a:r>
            <a:r>
              <a:rPr lang="en-US" sz="2800" dirty="0" err="1">
                <a:latin typeface="Courier New"/>
                <a:cs typeface="Courier New"/>
              </a:rPr>
              <a:t>x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,y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,θ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]</a:t>
            </a:r>
            <a:r>
              <a:rPr lang="en-US" sz="2800" baseline="30000" dirty="0">
                <a:cs typeface="Courier New"/>
              </a:rPr>
              <a:t>T</a:t>
            </a:r>
          </a:p>
          <a:p>
            <a:r>
              <a:rPr lang="en-US" sz="2800" dirty="0" smtClean="0"/>
              <a:t>Mapping between frames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ξ</a:t>
            </a:r>
            <a:r>
              <a:rPr lang="en-US" sz="2800" baseline="-25000" dirty="0" err="1" smtClean="0">
                <a:latin typeface="Courier New"/>
                <a:cs typeface="Courier New"/>
              </a:rPr>
              <a:t>R</a:t>
            </a:r>
            <a:r>
              <a:rPr lang="en-US" sz="2800" dirty="0" smtClean="0">
                <a:latin typeface="Courier New"/>
                <a:cs typeface="Courier New"/>
              </a:rPr>
              <a:t>=R(</a:t>
            </a:r>
            <a:r>
              <a:rPr lang="en-US" sz="2800" dirty="0" err="1" smtClean="0">
                <a:latin typeface="Courier New"/>
                <a:cs typeface="Courier New"/>
              </a:rPr>
              <a:t>θ</a:t>
            </a:r>
            <a:r>
              <a:rPr lang="en-US" sz="2800" dirty="0" smtClean="0">
                <a:latin typeface="Courier New"/>
                <a:cs typeface="Courier New"/>
              </a:rPr>
              <a:t>)ξ</a:t>
            </a:r>
            <a:r>
              <a:rPr lang="en-US" sz="2800" baseline="-25000" dirty="0" smtClean="0">
                <a:latin typeface="Courier New"/>
                <a:cs typeface="Courier New"/>
              </a:rPr>
              <a:t>I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     </a:t>
            </a:r>
            <a:r>
              <a:rPr lang="en-US" sz="2800" dirty="0" smtClean="0">
                <a:latin typeface="Courier New"/>
                <a:cs typeface="Courier New"/>
              </a:rPr>
              <a:t>=R</a:t>
            </a:r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 err="1">
                <a:latin typeface="Courier New"/>
                <a:cs typeface="Courier New"/>
              </a:rPr>
              <a:t>θ</a:t>
            </a:r>
            <a:r>
              <a:rPr lang="en-US" sz="2800" dirty="0" smtClean="0">
                <a:latin typeface="Courier New"/>
                <a:cs typeface="Courier New"/>
              </a:rPr>
              <a:t>)[</a:t>
            </a:r>
            <a:r>
              <a:rPr lang="en-US" sz="2800" dirty="0" err="1">
                <a:latin typeface="Courier New"/>
                <a:cs typeface="Courier New"/>
              </a:rPr>
              <a:t>x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,y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,θ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]</a:t>
            </a:r>
            <a:r>
              <a:rPr lang="en-US" sz="2800" baseline="30000" dirty="0" smtClean="0">
                <a:cs typeface="Courier New"/>
              </a:rPr>
              <a:t>T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where</a:t>
            </a:r>
          </a:p>
          <a:p>
            <a:pPr marL="0" indent="0">
              <a:buNone/>
            </a:pPr>
            <a:r>
              <a:rPr lang="en-US" sz="2800" dirty="0" smtClean="0">
                <a:latin typeface="Courier New"/>
                <a:cs typeface="Courier New"/>
              </a:rPr>
              <a:t> R</a:t>
            </a:r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 err="1">
                <a:latin typeface="Courier New"/>
                <a:cs typeface="Courier New"/>
              </a:rPr>
              <a:t>θ</a:t>
            </a:r>
            <a:r>
              <a:rPr lang="en-US" sz="2800" dirty="0" smtClean="0">
                <a:latin typeface="Courier New"/>
                <a:cs typeface="Courier New"/>
              </a:rPr>
              <a:t>)=</a:t>
            </a:r>
            <a:endParaRPr lang="en-US" sz="2800" dirty="0" smtClean="0"/>
          </a:p>
        </p:txBody>
      </p:sp>
      <p:sp>
        <p:nvSpPr>
          <p:cNvPr id="5" name="Oval 4"/>
          <p:cNvSpPr/>
          <p:nvPr/>
        </p:nvSpPr>
        <p:spPr>
          <a:xfrm flipH="1">
            <a:off x="2971800" y="26670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H="1">
            <a:off x="3258838" y="32766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flipH="1">
            <a:off x="3822719" y="32766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flipH="1">
            <a:off x="4373881" y="3209281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1554481" y="26670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419600"/>
            <a:ext cx="2533227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30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R(</a:t>
            </a:r>
            <a:r>
              <a:rPr lang="en-US" dirty="0" err="1" smtClean="0"/>
              <a:t>θ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2438400"/>
            <a:ext cx="71247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572000"/>
            <a:ext cx="6172200" cy="215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2819400"/>
            <a:ext cx="1219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ξ</a:t>
            </a:r>
            <a:r>
              <a:rPr lang="en-US" baseline="-25000" dirty="0" err="1">
                <a:latin typeface="Courier New"/>
                <a:cs typeface="Courier New"/>
              </a:rPr>
              <a:t>R</a:t>
            </a:r>
            <a:r>
              <a:rPr lang="en-US" dirty="0">
                <a:latin typeface="Courier New"/>
                <a:cs typeface="Courier New"/>
              </a:rPr>
              <a:t>=R(</a:t>
            </a:r>
            <a:r>
              <a:rPr lang="en-US" dirty="0" err="1">
                <a:latin typeface="Courier New"/>
                <a:cs typeface="Courier New"/>
              </a:rPr>
              <a:t>θ</a:t>
            </a:r>
            <a:r>
              <a:rPr lang="en-US" dirty="0">
                <a:latin typeface="Courier New"/>
                <a:cs typeface="Courier New"/>
              </a:rPr>
              <a:t>)ξ</a:t>
            </a:r>
            <a:r>
              <a:rPr lang="en-US" baseline="-25000" dirty="0">
                <a:latin typeface="Courier New"/>
                <a:cs typeface="Courier New"/>
              </a:rPr>
              <a:t>I</a:t>
            </a:r>
            <a:endParaRPr lang="en-US" dirty="0" smtClean="0"/>
          </a:p>
          <a:p>
            <a:r>
              <a:rPr lang="en-US" dirty="0" smtClean="0"/>
              <a:t>Still isn’t what we want… we want the reverse </a:t>
            </a:r>
            <a:r>
              <a:rPr lang="en-US" smtClean="0"/>
              <a:t>of this</a:t>
            </a:r>
            <a:endParaRPr lang="en-US" dirty="0" smtClean="0"/>
          </a:p>
          <a:p>
            <a:r>
              <a:rPr lang="en-US" dirty="0" smtClean="0">
                <a:latin typeface="Courier New"/>
                <a:cs typeface="Courier New"/>
              </a:rPr>
              <a:t>ξ</a:t>
            </a:r>
            <a:r>
              <a:rPr lang="en-US" baseline="-25000" dirty="0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=</a:t>
            </a:r>
            <a:r>
              <a:rPr lang="en-US" dirty="0">
                <a:latin typeface="Courier New"/>
                <a:cs typeface="Courier New"/>
              </a:rPr>
              <a:t>R(</a:t>
            </a:r>
            <a:r>
              <a:rPr lang="en-US" dirty="0" err="1">
                <a:latin typeface="Courier New"/>
                <a:cs typeface="Courier New"/>
              </a:rPr>
              <a:t>θ</a:t>
            </a:r>
            <a:r>
              <a:rPr lang="en-US" dirty="0" smtClean="0">
                <a:latin typeface="Courier New"/>
                <a:cs typeface="Courier New"/>
              </a:rPr>
              <a:t>)</a:t>
            </a:r>
            <a:r>
              <a:rPr lang="en-US" baseline="30000" dirty="0" smtClean="0">
                <a:latin typeface="Courier New"/>
                <a:cs typeface="Courier New"/>
              </a:rPr>
              <a:t>-1</a:t>
            </a:r>
            <a:r>
              <a:rPr lang="en-US" dirty="0" smtClean="0">
                <a:latin typeface="Courier New"/>
                <a:cs typeface="Courier New"/>
              </a:rPr>
              <a:t>ξ</a:t>
            </a:r>
            <a:r>
              <a:rPr lang="en-US" baseline="-25000" dirty="0" smtClean="0">
                <a:latin typeface="Courier New"/>
                <a:cs typeface="Courier New"/>
              </a:rPr>
              <a:t>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286000"/>
            <a:ext cx="3429000" cy="1825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648200"/>
            <a:ext cx="5194300" cy="177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flipH="1">
            <a:off x="2621281" y="457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flipH="1">
            <a:off x="990600" y="4831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flipH="1">
            <a:off x="2971800" y="21595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990600" y="21595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50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R(</a:t>
            </a:r>
            <a:r>
              <a:rPr lang="en-US" dirty="0" err="1"/>
              <a:t>θ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2514600"/>
            <a:ext cx="74422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724400"/>
            <a:ext cx="5994400" cy="1892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2819400"/>
            <a:ext cx="1600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10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know the relative changes in x, y, and </a:t>
            </a:r>
            <a:r>
              <a:rPr lang="en-US" dirty="0" err="1" smtClean="0"/>
              <a:t>θ</a:t>
            </a:r>
            <a:r>
              <a:rPr lang="en-US" dirty="0" smtClean="0"/>
              <a:t>, we can find the global position. </a:t>
            </a:r>
            <a:r>
              <a:rPr lang="en-US" dirty="0" smtClean="0">
                <a:solidFill>
                  <a:srgbClr val="FF0000"/>
                </a:solidFill>
              </a:rPr>
              <a:t>How do we know what these values are?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50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Speed of the wheels</a:t>
            </a:r>
          </a:p>
          <a:p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Movement on a horizontal plane</a:t>
            </a:r>
          </a:p>
          <a:p>
            <a:pPr lvl="1"/>
            <a:r>
              <a:rPr lang="en-US" dirty="0" smtClean="0"/>
              <a:t>Point contact of wheels</a:t>
            </a:r>
          </a:p>
          <a:p>
            <a:pPr lvl="1"/>
            <a:r>
              <a:rPr lang="en-US" dirty="0" smtClean="0"/>
              <a:t>Wheels are not deformable</a:t>
            </a:r>
          </a:p>
          <a:p>
            <a:pPr lvl="1"/>
            <a:r>
              <a:rPr lang="en-US" dirty="0" smtClean="0"/>
              <a:t>Pure rolling: velocity is 0 at contact point</a:t>
            </a:r>
          </a:p>
          <a:p>
            <a:pPr lvl="1"/>
            <a:r>
              <a:rPr lang="en-US" dirty="0" smtClean="0"/>
              <a:t>No friction for rotation</a:t>
            </a:r>
          </a:p>
          <a:p>
            <a:pPr lvl="1"/>
            <a:r>
              <a:rPr lang="en-US" dirty="0" smtClean="0"/>
              <a:t>Steering axes orthogonal to surface</a:t>
            </a:r>
          </a:p>
          <a:p>
            <a:pPr lvl="1"/>
            <a:r>
              <a:rPr lang="en-US" dirty="0" smtClean="0"/>
              <a:t>Wheels connected by rigid frame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81000"/>
            <a:ext cx="20447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9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676400"/>
            <a:ext cx="3403600" cy="31877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954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Wheels rotate at </a:t>
            </a:r>
            <a:r>
              <a:rPr lang="en-US" dirty="0" err="1">
                <a:latin typeface="Courier New"/>
                <a:cs typeface="Courier New"/>
              </a:rPr>
              <a:t>φ</a:t>
            </a:r>
            <a:endParaRPr lang="en-US" dirty="0"/>
          </a:p>
          <a:p>
            <a:r>
              <a:rPr lang="en-US" dirty="0" smtClean="0"/>
              <a:t>Each wheel contributes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latin typeface="Courier New"/>
                <a:cs typeface="Courier New"/>
              </a:rPr>
              <a:t>rφ</a:t>
            </a:r>
            <a:r>
              <a:rPr lang="en-US" dirty="0" smtClean="0">
                <a:latin typeface="Courier New"/>
                <a:cs typeface="Courier New"/>
              </a:rPr>
              <a:t>/2</a:t>
            </a:r>
          </a:p>
          <a:p>
            <a:pPr marL="0" indent="0">
              <a:buNone/>
            </a:pPr>
            <a:r>
              <a:rPr lang="en-US" dirty="0" smtClean="0"/>
              <a:t>to motion of center of rotation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Speed</a:t>
            </a:r>
            <a:r>
              <a:rPr lang="en-US" dirty="0" smtClean="0"/>
              <a:t> = sum of two wheels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Rotation</a:t>
            </a:r>
            <a:r>
              <a:rPr lang="en-US" dirty="0" smtClean="0"/>
              <a:t> due to right wheel is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latin typeface="Courier New"/>
                <a:cs typeface="Courier New"/>
              </a:rPr>
              <a:t>ω</a:t>
            </a:r>
            <a:r>
              <a:rPr lang="en-US" baseline="-25000" dirty="0" err="1" smtClean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=</a:t>
            </a:r>
            <a:r>
              <a:rPr lang="en-US" dirty="0" err="1">
                <a:latin typeface="Courier New"/>
                <a:cs typeface="Courier New"/>
              </a:rPr>
              <a:t>rφ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smtClean="0">
                <a:latin typeface="Courier New"/>
                <a:cs typeface="Courier New"/>
              </a:rPr>
              <a:t>2l</a:t>
            </a:r>
          </a:p>
          <a:p>
            <a:pPr marL="0" indent="0">
              <a:buNone/>
            </a:pPr>
            <a:r>
              <a:rPr lang="en-US" dirty="0" smtClean="0"/>
              <a:t>Counterclockwise about left wheel</a:t>
            </a:r>
          </a:p>
          <a:p>
            <a:r>
              <a:rPr lang="en-US" dirty="0">
                <a:latin typeface="Courier New"/>
                <a:cs typeface="Courier New"/>
              </a:rPr>
              <a:t>l</a:t>
            </a:r>
            <a:r>
              <a:rPr lang="en-US" dirty="0" smtClean="0"/>
              <a:t> is distance between </a:t>
            </a:r>
            <a:r>
              <a:rPr lang="en-US" dirty="0" smtClean="0"/>
              <a:t>wheel and center </a:t>
            </a:r>
            <a:r>
              <a:rPr lang="en-US" smtClean="0"/>
              <a:t>of rotation</a:t>
            </a:r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 flipH="1">
            <a:off x="3611881" y="14478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1600200" y="25146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2209800" y="4648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9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Transportation</a:t>
            </a:r>
            <a:endParaRPr lang="en-US" dirty="0"/>
          </a:p>
        </p:txBody>
      </p:sp>
      <p:pic>
        <p:nvPicPr>
          <p:cNvPr id="4" name="Content Placeholder 3" descr="Screen Shot 2012-10-31 at 10.05.2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16" r="-25516"/>
          <a:stretch>
            <a:fillRect/>
          </a:stretch>
        </p:blipFill>
        <p:spPr>
          <a:xfrm>
            <a:off x="-152400" y="1524000"/>
            <a:ext cx="9560306" cy="5257800"/>
          </a:xfrm>
        </p:spPr>
      </p:pic>
    </p:spTree>
    <p:extLst>
      <p:ext uri="{BB962C8B-B14F-4D97-AF65-F5344CB8AC3E}">
        <p14:creationId xmlns:p14="http://schemas.microsoft.com/office/powerpoint/2010/main" val="2601310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00200"/>
            <a:ext cx="3403600" cy="31877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954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Rotation due to left wheel: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latin typeface="Courier New"/>
                <a:cs typeface="Courier New"/>
              </a:rPr>
              <a:t>ω</a:t>
            </a:r>
            <a:r>
              <a:rPr lang="en-US" baseline="-25000" dirty="0" err="1" smtClean="0">
                <a:latin typeface="Courier New"/>
                <a:cs typeface="Courier New"/>
              </a:rPr>
              <a:t>l</a:t>
            </a:r>
            <a:r>
              <a:rPr lang="en-US" dirty="0" smtClean="0">
                <a:latin typeface="Courier New"/>
                <a:cs typeface="Courier New"/>
              </a:rPr>
              <a:t>=-</a:t>
            </a:r>
            <a:r>
              <a:rPr lang="en-US" dirty="0" err="1" smtClean="0">
                <a:latin typeface="Courier New"/>
                <a:cs typeface="Courier New"/>
              </a:rPr>
              <a:t>rφ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smtClean="0">
                <a:latin typeface="Courier New"/>
                <a:cs typeface="Courier New"/>
              </a:rPr>
              <a:t>2l</a:t>
            </a:r>
          </a:p>
          <a:p>
            <a:pPr marL="0" indent="0">
              <a:buNone/>
            </a:pPr>
            <a:r>
              <a:rPr lang="en-US" dirty="0" smtClean="0"/>
              <a:t>Counterclockwise about right wheel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Combining components:</a:t>
            </a:r>
          </a:p>
        </p:txBody>
      </p:sp>
      <p:sp>
        <p:nvSpPr>
          <p:cNvPr id="12" name="Oval 11"/>
          <p:cNvSpPr/>
          <p:nvPr/>
        </p:nvSpPr>
        <p:spPr>
          <a:xfrm flipH="1">
            <a:off x="2438400" y="20574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114800"/>
            <a:ext cx="34036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09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Courier New"/>
                <a:cs typeface="Courier New"/>
              </a:rPr>
              <a:t>θ</a:t>
            </a:r>
            <a:r>
              <a:rPr lang="en-US" dirty="0" smtClean="0">
                <a:latin typeface="Courier New"/>
                <a:cs typeface="Courier New"/>
              </a:rPr>
              <a:t>=π/2=90 degrees</a:t>
            </a:r>
          </a:p>
          <a:p>
            <a:r>
              <a:rPr lang="en-US" dirty="0" smtClean="0">
                <a:latin typeface="Courier New"/>
                <a:cs typeface="Courier New"/>
              </a:rPr>
              <a:t>r=1</a:t>
            </a:r>
          </a:p>
          <a:p>
            <a:r>
              <a:rPr lang="en-US" dirty="0" smtClean="0">
                <a:latin typeface="Courier New"/>
                <a:cs typeface="Courier New"/>
              </a:rPr>
              <a:t>l=1</a:t>
            </a:r>
          </a:p>
          <a:p>
            <a:r>
              <a:rPr lang="el-GR" dirty="0" smtClean="0">
                <a:latin typeface="Courier New"/>
                <a:cs typeface="Courier New"/>
              </a:rPr>
              <a:t>φ</a:t>
            </a:r>
            <a:r>
              <a:rPr lang="en-US" baseline="-25000" dirty="0" smtClean="0">
                <a:latin typeface="Courier New"/>
                <a:cs typeface="Courier New"/>
              </a:rPr>
              <a:t>l</a:t>
            </a:r>
            <a:r>
              <a:rPr lang="en-US" dirty="0" smtClean="0">
                <a:latin typeface="Courier New"/>
                <a:cs typeface="Courier New"/>
              </a:rPr>
              <a:t>=4,</a:t>
            </a:r>
            <a:r>
              <a:rPr lang="el-GR" dirty="0">
                <a:latin typeface="Courier New"/>
                <a:cs typeface="Courier New"/>
              </a:rPr>
              <a:t> </a:t>
            </a:r>
            <a:r>
              <a:rPr lang="el-GR" dirty="0" smtClean="0">
                <a:latin typeface="Courier New"/>
                <a:cs typeface="Courier New"/>
              </a:rPr>
              <a:t>φ</a:t>
            </a:r>
            <a:r>
              <a:rPr lang="en-US" baseline="-25000" dirty="0" smtClean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=2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change in the initial frame of reference?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sin(</a:t>
            </a:r>
            <a:r>
              <a:rPr lang="en-US" dirty="0">
                <a:latin typeface="Courier New"/>
                <a:cs typeface="Courier New"/>
              </a:rPr>
              <a:t>π/</a:t>
            </a:r>
            <a:r>
              <a:rPr lang="en-US" dirty="0" smtClean="0">
                <a:latin typeface="Courier New"/>
                <a:cs typeface="Courier New"/>
              </a:rPr>
              <a:t>2)=1, </a:t>
            </a:r>
            <a:r>
              <a:rPr lang="en-US" dirty="0" err="1" smtClean="0">
                <a:latin typeface="Courier New"/>
                <a:cs typeface="Courier New"/>
              </a:rPr>
              <a:t>cos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>
                <a:latin typeface="Courier New"/>
                <a:cs typeface="Courier New"/>
              </a:rPr>
              <a:t>π/</a:t>
            </a:r>
            <a:r>
              <a:rPr lang="en-US" dirty="0" smtClean="0">
                <a:latin typeface="Courier New"/>
                <a:cs typeface="Courier New"/>
              </a:rPr>
              <a:t>2)=0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flipH="1">
            <a:off x="2392681" y="33528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>
            <a:off x="990600" y="33528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88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ourier New"/>
                <a:cs typeface="Courier New"/>
              </a:rPr>
              <a:t>θ</a:t>
            </a:r>
            <a:r>
              <a:rPr lang="en-US" dirty="0" smtClean="0">
                <a:latin typeface="Courier New"/>
                <a:cs typeface="Courier New"/>
              </a:rPr>
              <a:t>=π/4=45 degrees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r</a:t>
            </a:r>
            <a:r>
              <a:rPr lang="en-US" baseline="-25000" dirty="0" err="1" smtClean="0">
                <a:latin typeface="Courier New"/>
                <a:cs typeface="Courier New"/>
              </a:rPr>
              <a:t>l</a:t>
            </a:r>
            <a:r>
              <a:rPr lang="en-US" dirty="0" smtClean="0">
                <a:latin typeface="Courier New"/>
                <a:cs typeface="Courier New"/>
              </a:rPr>
              <a:t>=2, </a:t>
            </a:r>
            <a:r>
              <a:rPr lang="en-US" dirty="0" err="1" smtClean="0">
                <a:latin typeface="Courier New"/>
                <a:cs typeface="Courier New"/>
              </a:rPr>
              <a:t>r</a:t>
            </a:r>
            <a:r>
              <a:rPr lang="en-US" baseline="-25000" dirty="0" err="1" smtClean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=3</a:t>
            </a:r>
          </a:p>
          <a:p>
            <a:r>
              <a:rPr lang="en-US" dirty="0" smtClean="0">
                <a:latin typeface="Courier New"/>
                <a:cs typeface="Courier New"/>
              </a:rPr>
              <a:t>l=5</a:t>
            </a:r>
          </a:p>
          <a:p>
            <a:r>
              <a:rPr lang="el-GR" dirty="0" smtClean="0">
                <a:latin typeface="Courier New"/>
                <a:cs typeface="Courier New"/>
              </a:rPr>
              <a:t>φ</a:t>
            </a:r>
            <a:r>
              <a:rPr lang="en-US" baseline="-25000" dirty="0" smtClean="0">
                <a:latin typeface="Courier New"/>
                <a:cs typeface="Courier New"/>
              </a:rPr>
              <a:t>l</a:t>
            </a:r>
            <a:r>
              <a:rPr lang="en-US" dirty="0" smtClean="0">
                <a:latin typeface="Courier New"/>
                <a:cs typeface="Courier New"/>
              </a:rPr>
              <a:t>= </a:t>
            </a:r>
            <a:r>
              <a:rPr lang="el-GR" dirty="0" smtClean="0">
                <a:latin typeface="Courier New"/>
                <a:cs typeface="Courier New"/>
              </a:rPr>
              <a:t>φ</a:t>
            </a:r>
            <a:r>
              <a:rPr lang="en-US" baseline="-25000" dirty="0" smtClean="0">
                <a:latin typeface="Courier New"/>
                <a:cs typeface="Courier New"/>
              </a:rPr>
              <a:t>r </a:t>
            </a:r>
            <a:r>
              <a:rPr lang="en-US" dirty="0" smtClean="0">
                <a:latin typeface="Courier New"/>
                <a:cs typeface="Courier New"/>
              </a:rPr>
              <a:t>=6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sin(π</a:t>
            </a:r>
            <a:r>
              <a:rPr lang="en-US" dirty="0" smtClean="0">
                <a:latin typeface="Courier New"/>
                <a:cs typeface="Courier New"/>
              </a:rPr>
              <a:t>/4)=1/√2, </a:t>
            </a:r>
            <a:r>
              <a:rPr lang="en-US" dirty="0" err="1">
                <a:latin typeface="Courier New"/>
                <a:cs typeface="Courier New"/>
              </a:rPr>
              <a:t>cos</a:t>
            </a:r>
            <a:r>
              <a:rPr lang="en-US" dirty="0">
                <a:latin typeface="Courier New"/>
                <a:cs typeface="Courier New"/>
              </a:rPr>
              <a:t>(π</a:t>
            </a:r>
            <a:r>
              <a:rPr lang="en-US" dirty="0" smtClean="0">
                <a:latin typeface="Courier New"/>
                <a:cs typeface="Courier New"/>
              </a:rPr>
              <a:t>/4)=</a:t>
            </a:r>
            <a:r>
              <a:rPr lang="en-US" dirty="0">
                <a:latin typeface="Courier New"/>
                <a:cs typeface="Courier New"/>
              </a:rPr>
              <a:t>1/√2</a:t>
            </a:r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 flipH="1">
            <a:off x="1905000" y="3505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>
            <a:off x="990600" y="35311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0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Wheeled Mobile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popular locomotion mechanism</a:t>
            </a:r>
          </a:p>
          <a:p>
            <a:r>
              <a:rPr lang="en-US" dirty="0" smtClean="0"/>
              <a:t>Highly efficient</a:t>
            </a:r>
          </a:p>
          <a:p>
            <a:r>
              <a:rPr lang="en-US" dirty="0" smtClean="0"/>
              <a:t>Simple mechanical implementation</a:t>
            </a:r>
          </a:p>
          <a:p>
            <a:r>
              <a:rPr lang="en-US" dirty="0" smtClean="0"/>
              <a:t>Balancing is not </a:t>
            </a:r>
            <a:r>
              <a:rPr lang="en-US" dirty="0" smtClean="0">
                <a:solidFill>
                  <a:srgbClr val="3366FF"/>
                </a:solidFill>
              </a:rPr>
              <a:t>usually </a:t>
            </a:r>
            <a:r>
              <a:rPr lang="en-US" dirty="0" smtClean="0"/>
              <a:t>a problem</a:t>
            </a:r>
          </a:p>
          <a:p>
            <a:r>
              <a:rPr lang="en-US" dirty="0" smtClean="0"/>
              <a:t>Suspension system needed to allow all wheels to maintain ground contact on uneven terrain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5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Wheeled Mobile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is on</a:t>
            </a:r>
          </a:p>
          <a:p>
            <a:pPr lvl="1"/>
            <a:r>
              <a:rPr lang="en-US" dirty="0" smtClean="0"/>
              <a:t>Traction</a:t>
            </a:r>
          </a:p>
          <a:p>
            <a:pPr lvl="1"/>
            <a:r>
              <a:rPr lang="en-US" dirty="0" smtClean="0"/>
              <a:t>Stability </a:t>
            </a:r>
          </a:p>
          <a:p>
            <a:pPr lvl="1"/>
            <a:r>
              <a:rPr lang="en-US" dirty="0" smtClean="0"/>
              <a:t>Maneuverability</a:t>
            </a:r>
          </a:p>
          <a:p>
            <a:pPr lvl="1"/>
            <a:r>
              <a:rPr lang="en-US" dirty="0" smtClean="0"/>
              <a:t>Control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7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Designs</a:t>
            </a:r>
            <a:endParaRPr lang="en-US" dirty="0"/>
          </a:p>
        </p:txBody>
      </p:sp>
      <p:pic>
        <p:nvPicPr>
          <p:cNvPr id="4" name="Content Placeholder 3" descr="Screen Shot 2012-10-31 at 10.13.56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07" r="-27307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a) Standard wheels</a:t>
            </a:r>
          </a:p>
          <a:p>
            <a:pPr lvl="1"/>
            <a:r>
              <a:rPr lang="en-US" dirty="0" smtClean="0"/>
              <a:t>2 DOF</a:t>
            </a:r>
          </a:p>
          <a:p>
            <a:pPr marL="109728" indent="0">
              <a:buNone/>
            </a:pPr>
            <a:r>
              <a:rPr lang="en-US" dirty="0" smtClean="0"/>
              <a:t>b) Castor wheels</a:t>
            </a:r>
          </a:p>
          <a:p>
            <a:pPr lvl="1"/>
            <a:r>
              <a:rPr lang="en-US" dirty="0" smtClean="0"/>
              <a:t>2 DOF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4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Designs</a:t>
            </a:r>
            <a:endParaRPr lang="en-US" dirty="0"/>
          </a:p>
        </p:txBody>
      </p:sp>
      <p:pic>
        <p:nvPicPr>
          <p:cNvPr id="5" name="Content Placeholder 4" descr="Screen Shot 2012-10-31 at 10.16.53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0" r="-282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c) Swedish (Omni) wheels</a:t>
            </a:r>
          </a:p>
          <a:p>
            <a:pPr lvl="1"/>
            <a:r>
              <a:rPr lang="en-US" dirty="0" smtClean="0"/>
              <a:t>3 DOF</a:t>
            </a:r>
          </a:p>
          <a:p>
            <a:pPr marL="109728" indent="0">
              <a:buNone/>
            </a:pPr>
            <a:r>
              <a:rPr lang="en-US" dirty="0" smtClean="0"/>
              <a:t>d) Ball or spherical wheel</a:t>
            </a:r>
          </a:p>
          <a:p>
            <a:pPr lvl="1"/>
            <a:r>
              <a:rPr lang="en-US" dirty="0" smtClean="0"/>
              <a:t>3 DOF</a:t>
            </a:r>
          </a:p>
          <a:p>
            <a:pPr lvl="1"/>
            <a:r>
              <a:rPr lang="en-US" dirty="0" smtClean="0"/>
              <a:t>Think mouse ball</a:t>
            </a:r>
          </a:p>
          <a:p>
            <a:pPr lvl="1"/>
            <a:r>
              <a:rPr lang="en-US" dirty="0" smtClean="0"/>
              <a:t>Suspension issue</a:t>
            </a:r>
            <a:endParaRPr lang="en-US" dirty="0"/>
          </a:p>
        </p:txBody>
      </p:sp>
      <p:pic>
        <p:nvPicPr>
          <p:cNvPr id="1026" name="Picture 2" descr="Picture of KUKA youBot omni-directional mobile platform with a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t="60875" r="35321" b="11442"/>
          <a:stretch/>
        </p:blipFill>
        <p:spPr bwMode="auto">
          <a:xfrm>
            <a:off x="134678" y="5360581"/>
            <a:ext cx="797443" cy="65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cietyofrobots.com/images/robot_omni_wheel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4" y="5986130"/>
            <a:ext cx="855921" cy="85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6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Wheeled Mobile Robots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Stability </a:t>
            </a:r>
            <a:r>
              <a:rPr lang="en-US" dirty="0"/>
              <a:t>of a vehicle is </a:t>
            </a:r>
            <a:r>
              <a:rPr lang="en-US" dirty="0" smtClean="0"/>
              <a:t>guaranteed </a:t>
            </a:r>
            <a:r>
              <a:rPr lang="en-US" dirty="0"/>
              <a:t>with 3 </a:t>
            </a:r>
            <a:r>
              <a:rPr lang="en-US" dirty="0" smtClean="0"/>
              <a:t>wheel </a:t>
            </a:r>
          </a:p>
          <a:p>
            <a:pPr lvl="1"/>
            <a:r>
              <a:rPr lang="en-US" dirty="0" smtClean="0"/>
              <a:t>center </a:t>
            </a:r>
            <a:r>
              <a:rPr lang="en-US" dirty="0"/>
              <a:t>of gravity is within the triangle </a:t>
            </a:r>
            <a:r>
              <a:rPr lang="en-US" dirty="0" smtClean="0"/>
              <a:t>formed </a:t>
            </a:r>
            <a:r>
              <a:rPr lang="en-US" dirty="0"/>
              <a:t>by </a:t>
            </a:r>
            <a:r>
              <a:rPr lang="en-US" dirty="0" smtClean="0"/>
              <a:t>ground </a:t>
            </a:r>
            <a:r>
              <a:rPr lang="en-US" dirty="0"/>
              <a:t>contact </a:t>
            </a:r>
            <a:r>
              <a:rPr lang="en-US" dirty="0" smtClean="0"/>
              <a:t>points of wheels</a:t>
            </a:r>
            <a:endParaRPr lang="en-US" dirty="0"/>
          </a:p>
          <a:p>
            <a:r>
              <a:rPr lang="en-US" dirty="0" smtClean="0"/>
              <a:t>Stability </a:t>
            </a:r>
            <a:r>
              <a:rPr lang="en-US" dirty="0"/>
              <a:t>is improved by 4 and more </a:t>
            </a:r>
            <a:r>
              <a:rPr lang="en-US" dirty="0" smtClean="0"/>
              <a:t>wheels</a:t>
            </a:r>
          </a:p>
          <a:p>
            <a:r>
              <a:rPr lang="en-US" dirty="0" smtClean="0"/>
              <a:t>Bigger </a:t>
            </a:r>
            <a:r>
              <a:rPr lang="en-US" dirty="0"/>
              <a:t>wheels allow to overcome higher </a:t>
            </a:r>
            <a:r>
              <a:rPr lang="en-US" dirty="0" smtClean="0"/>
              <a:t>obstacles</a:t>
            </a:r>
          </a:p>
          <a:p>
            <a:pPr lvl="1"/>
            <a:r>
              <a:rPr lang="en-US" dirty="0" smtClean="0"/>
              <a:t>But require </a:t>
            </a:r>
            <a:r>
              <a:rPr lang="en-US" dirty="0"/>
              <a:t>higher torque or reductions in the gear </a:t>
            </a:r>
            <a:r>
              <a:rPr lang="en-US" dirty="0" smtClean="0"/>
              <a:t>box</a:t>
            </a:r>
          </a:p>
          <a:p>
            <a:r>
              <a:rPr lang="en-US" dirty="0" smtClean="0"/>
              <a:t>Most </a:t>
            </a:r>
            <a:r>
              <a:rPr lang="en-US" dirty="0"/>
              <a:t>arrangements are non</a:t>
            </a:r>
            <a:r>
              <a:rPr lang="en-US" dirty="0" smtClean="0"/>
              <a:t>-</a:t>
            </a:r>
            <a:r>
              <a:rPr lang="en-US" dirty="0" err="1" smtClean="0">
                <a:solidFill>
                  <a:srgbClr val="3366FF"/>
                </a:solidFill>
              </a:rPr>
              <a:t>holonomic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require </a:t>
            </a:r>
            <a:r>
              <a:rPr lang="en-US" dirty="0"/>
              <a:t>high control </a:t>
            </a:r>
            <a:r>
              <a:rPr lang="en-US" dirty="0" smtClean="0"/>
              <a:t>effort</a:t>
            </a:r>
          </a:p>
          <a:p>
            <a:r>
              <a:rPr lang="en-US" dirty="0" smtClean="0"/>
              <a:t>Combining </a:t>
            </a:r>
            <a:r>
              <a:rPr lang="en-US" dirty="0"/>
              <a:t>actuation and steering on one wheel makes </a:t>
            </a:r>
            <a:r>
              <a:rPr lang="en-US" dirty="0" smtClean="0"/>
              <a:t>design  complex </a:t>
            </a:r>
            <a:r>
              <a:rPr lang="en-US" dirty="0"/>
              <a:t>and adds additional errors for </a:t>
            </a:r>
            <a:r>
              <a:rPr lang="en-US" dirty="0" err="1" smtClean="0"/>
              <a:t>odometry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3"/>
    </mc:Choice>
    <mc:Fallback xmlns="">
      <p:transition spd="slow" advTm="35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Stability with Two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0010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Achieved by ensuring center of mass is below wheel axis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Or using fancy balancing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2050" name="Picture 2" descr="http://www.cs.cmu.edu/~parag/research/cye/chromecyes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3305175" cy="264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535" y="2286000"/>
            <a:ext cx="4853032" cy="3753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33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6"/>
    </mc:Choice>
    <mc:Fallback xmlns="">
      <p:transition spd="slow" advTm="62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7769</TotalTime>
  <Words>887</Words>
  <Application>Microsoft Macintosh PowerPoint</Application>
  <PresentationFormat>On-screen Show (4:3)</PresentationFormat>
  <Paragraphs>188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Gaits</vt:lpstr>
      <vt:lpstr>Cost of Transportation</vt:lpstr>
      <vt:lpstr>Wheeled Mobile Robots</vt:lpstr>
      <vt:lpstr>Wheeled Mobile Robots</vt:lpstr>
      <vt:lpstr>Wheel Designs</vt:lpstr>
      <vt:lpstr>Wheel Designs</vt:lpstr>
      <vt:lpstr>Wheeled Mobile Robots</vt:lpstr>
      <vt:lpstr>Static Stability with Two Wheels</vt:lpstr>
      <vt:lpstr>Motion Control</vt:lpstr>
      <vt:lpstr>Mobile Robot Kinematics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Robot can know</vt:lpstr>
      <vt:lpstr>Robot can know</vt:lpstr>
      <vt:lpstr>Want we want</vt:lpstr>
      <vt:lpstr>Robot </vt:lpstr>
      <vt:lpstr>PowerPoint Presentation</vt:lpstr>
      <vt:lpstr>PowerPoint Presentation</vt:lpstr>
      <vt:lpstr>PowerPoint Presentation</vt:lpstr>
      <vt:lpstr>R(θ)</vt:lpstr>
      <vt:lpstr>PowerPoint Presentation</vt:lpstr>
      <vt:lpstr>R(θ)-1</vt:lpstr>
      <vt:lpstr>PowerPoint Presentation</vt:lpstr>
      <vt:lpstr>PowerPoint Presentation</vt:lpstr>
      <vt:lpstr>Differential Drive</vt:lpstr>
      <vt:lpstr>Differential Drive</vt:lpstr>
      <vt:lpstr>Example 1/3</vt:lpstr>
      <vt:lpstr>Example 2/3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238</cp:revision>
  <dcterms:created xsi:type="dcterms:W3CDTF">2006-08-16T00:00:00Z</dcterms:created>
  <dcterms:modified xsi:type="dcterms:W3CDTF">2016-02-23T19:49:09Z</dcterms:modified>
</cp:coreProperties>
</file>