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65" r:id="rId5"/>
    <p:sldId id="264" r:id="rId6"/>
    <p:sldId id="258" r:id="rId7"/>
    <p:sldId id="267" r:id="rId8"/>
    <p:sldId id="268" r:id="rId9"/>
    <p:sldId id="259" r:id="rId10"/>
    <p:sldId id="272" r:id="rId11"/>
    <p:sldId id="269" r:id="rId12"/>
    <p:sldId id="266" r:id="rId13"/>
    <p:sldId id="263" r:id="rId14"/>
    <p:sldId id="261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33" autoAdjust="0"/>
  </p:normalViewPr>
  <p:slideViewPr>
    <p:cSldViewPr>
      <p:cViewPr varScale="1">
        <p:scale>
          <a:sx n="143" d="100"/>
          <a:sy n="143" d="100"/>
        </p:scale>
        <p:origin x="-104" y="-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B26A7-A4BB-4FC7-B9A4-651736ADF8CB}" type="datetimeFigureOut">
              <a:rPr lang="en-US" smtClean="0"/>
              <a:t>8/21/13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72A3-7CAD-4E54-9CCB-4B395CB6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north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98M</a:t>
            </a:r>
            <a:r>
              <a:rPr lang="en-US" baseline="0" dirty="0" smtClean="0"/>
              <a:t> per year to WA fruit growers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0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embedded&amp;v=ocqB6_y71xE" TargetMode="External"/><Relationship Id="rId4" Type="http://schemas.openxmlformats.org/officeDocument/2006/relationships/hyperlink" Target="http://www.youtube.com/watch?v=chPanW0QWhA" TargetMode="External"/><Relationship Id="rId5" Type="http://schemas.openxmlformats.org/officeDocument/2006/relationships/hyperlink" Target="http://www.youtube.com/watch?v=Tqk7fSAjsx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TVrxvqYlCD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ople.csail.mit.edu/stefie10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3Cq0sy4TBs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geqip_0Vjec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610600" cy="1470025"/>
          </a:xfrm>
        </p:spPr>
        <p:txBody>
          <a:bodyPr/>
          <a:lstStyle/>
          <a:p>
            <a:r>
              <a:rPr lang="en-US" dirty="0" err="1" smtClean="0"/>
              <a:t>CptS</a:t>
            </a:r>
            <a:r>
              <a:rPr lang="en-US" dirty="0" smtClean="0"/>
              <a:t> 483: Introduction to Robotics</a:t>
            </a:r>
            <a:endParaRPr lang="en-US" sz="3600" dirty="0"/>
          </a:p>
        </p:txBody>
      </p:sp>
      <p:pic>
        <p:nvPicPr>
          <p:cNvPr id="1026" name="Picture 2" descr="http://www.warcrafthuntersunion.com/wp-content/uploads/2011/07/robo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0775" y="3914775"/>
            <a:ext cx="2943225" cy="2943225"/>
          </a:xfrm>
          <a:prstGeom prst="rect">
            <a:avLst/>
          </a:prstGeom>
          <a:noFill/>
        </p:spPr>
      </p:pic>
      <p:pic>
        <p:nvPicPr>
          <p:cNvPr id="1028" name="Picture 4" descr="http://images.wikia.com/terminator/images/archive/4/49/20100204104618!Termina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2633"/>
            <a:ext cx="3657600" cy="2925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030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or Proposed Research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Real-time Path Finding (U. Alberta)</a:t>
            </a:r>
          </a:p>
          <a:p>
            <a:r>
              <a:rPr lang="en-US" dirty="0" smtClean="0"/>
              <a:t>Heterogeneous robot teams (Liverpool)</a:t>
            </a:r>
          </a:p>
          <a:p>
            <a:r>
              <a:rPr lang="en-US" dirty="0" smtClean="0"/>
              <a:t>Self-righting robots (OSU, Army)</a:t>
            </a:r>
          </a:p>
          <a:p>
            <a:r>
              <a:rPr lang="en-US" dirty="0"/>
              <a:t>Effect of instructions on </a:t>
            </a:r>
            <a:r>
              <a:rPr lang="en-US" dirty="0" smtClean="0"/>
              <a:t>demonstrations (WPI)</a:t>
            </a:r>
          </a:p>
          <a:p>
            <a:r>
              <a:rPr lang="en-US" dirty="0"/>
              <a:t>Learning from, and teaching, humans</a:t>
            </a:r>
          </a:p>
          <a:p>
            <a:endParaRPr lang="en-US" dirty="0" smtClean="0"/>
          </a:p>
          <a:p>
            <a:r>
              <a:rPr lang="en-US" dirty="0" smtClean="0"/>
              <a:t>UAS for Bird Protection (ME, Ag)</a:t>
            </a:r>
            <a:endParaRPr lang="en-US" dirty="0"/>
          </a:p>
          <a:p>
            <a:r>
              <a:rPr lang="en-US" dirty="0" smtClean="0"/>
              <a:t>Home Healthcare Robot (Seattle Startup)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262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ALWAYS work</a:t>
            </a:r>
            <a:endParaRPr lang="en-US" dirty="0" smtClean="0"/>
          </a:p>
          <a:p>
            <a:r>
              <a:rPr lang="en-US" dirty="0" smtClean="0"/>
              <a:t>Even for </a:t>
            </a:r>
            <a:r>
              <a:rPr lang="en-US" dirty="0" smtClean="0">
                <a:hlinkClick r:id="rId3"/>
              </a:rPr>
              <a:t>photography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Cheetah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Big Dog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753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would this course be useful?</a:t>
            </a:r>
          </a:p>
          <a:p>
            <a:r>
              <a:rPr lang="en-US" dirty="0" smtClean="0"/>
              <a:t>What comes next?</a:t>
            </a:r>
          </a:p>
          <a:p>
            <a:endParaRPr lang="en-US" dirty="0"/>
          </a:p>
          <a:p>
            <a:r>
              <a:rPr lang="en-US" dirty="0" smtClean="0"/>
              <a:t>S. </a:t>
            </a:r>
            <a:r>
              <a:rPr lang="en-US" dirty="0" err="1" smtClean="0"/>
              <a:t>Tellex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://people.csail.mit.edu/stefie10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A. </a:t>
            </a:r>
            <a:r>
              <a:rPr lang="en-US" dirty="0" err="1" smtClean="0"/>
              <a:t>Thomaz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robot?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A robot may not injure a human being or, through inaction, allow a human being to come to harm.</a:t>
            </a:r>
          </a:p>
          <a:p>
            <a:r>
              <a:rPr lang="en-US" dirty="0"/>
              <a:t>A robot must obey the orders given to it by human beings, except where such orders would conflict with the First Law.</a:t>
            </a:r>
          </a:p>
          <a:p>
            <a:r>
              <a:rPr lang="en-US" dirty="0"/>
              <a:t>A robot must protect its own existence as long as such protection does not conflict with the First or Second Law.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505200" y="1066800"/>
            <a:ext cx="2286000" cy="1143000"/>
          </a:xfrm>
          <a:prstGeom prst="cloud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 World Environment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05600" y="1905000"/>
            <a:ext cx="1905000" cy="10668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Perception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05600" y="4406705"/>
            <a:ext cx="1905000" cy="10668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Localization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4406705"/>
            <a:ext cx="1905000" cy="10668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Cognition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1905000"/>
            <a:ext cx="1905000" cy="10668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Motion Control</a:t>
            </a:r>
            <a:endParaRPr lang="en-US" dirty="0"/>
          </a:p>
        </p:txBody>
      </p:sp>
      <p:cxnSp>
        <p:nvCxnSpPr>
          <p:cNvPr id="10" name="Straight Arrow Connector 9"/>
          <p:cNvCxnSpPr>
            <a:stCxn id="4" idx="0"/>
            <a:endCxn id="5" idx="1"/>
          </p:cNvCxnSpPr>
          <p:nvPr/>
        </p:nvCxnSpPr>
        <p:spPr>
          <a:xfrm>
            <a:off x="5789295" y="1638300"/>
            <a:ext cx="916305" cy="800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>
            <a:off x="7658100" y="2971800"/>
            <a:ext cx="0" cy="14349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1"/>
            <a:endCxn id="7" idx="3"/>
          </p:cNvCxnSpPr>
          <p:nvPr/>
        </p:nvCxnSpPr>
        <p:spPr>
          <a:xfrm flipH="1">
            <a:off x="2743200" y="4940105"/>
            <a:ext cx="3962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0"/>
            <a:endCxn id="8" idx="2"/>
          </p:cNvCxnSpPr>
          <p:nvPr/>
        </p:nvCxnSpPr>
        <p:spPr>
          <a:xfrm flipV="1">
            <a:off x="1790700" y="2971800"/>
            <a:ext cx="0" cy="14349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4" idx="2"/>
          </p:cNvCxnSpPr>
          <p:nvPr/>
        </p:nvCxnSpPr>
        <p:spPr>
          <a:xfrm flipV="1">
            <a:off x="2743200" y="1638300"/>
            <a:ext cx="769091" cy="800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10200" y="3227587"/>
            <a:ext cx="221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Environment Model, Local Map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18055" y="4293774"/>
            <a:ext cx="221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Position</a:t>
            </a:r>
          </a:p>
          <a:p>
            <a:pPr algn="ctr"/>
            <a:r>
              <a:rPr lang="en-US" dirty="0" smtClean="0"/>
              <a:t>Global Map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" y="3352800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12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65083" y="-304800"/>
            <a:ext cx="7178917" cy="5257800"/>
            <a:chOff x="3733801" y="2895600"/>
            <a:chExt cx="5410199" cy="3962400"/>
          </a:xfrm>
        </p:grpSpPr>
        <p:pic>
          <p:nvPicPr>
            <p:cNvPr id="18434" name="Picture 2" descr="USA Map and state capital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33801" y="2958320"/>
              <a:ext cx="5410199" cy="389968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5943600" y="2895600"/>
              <a:ext cx="9144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2399" y="381000"/>
            <a:ext cx="179414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Born: VT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Raised: NH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High school: CT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College: MA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Worked: WI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Grad School: TX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Postdoc</a:t>
            </a:r>
            <a:r>
              <a:rPr lang="en-US" dirty="0" smtClean="0"/>
              <a:t>: CA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Taught: PA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NOW: WA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6096000"/>
            <a:ext cx="8277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Research Interests:  intelligent agents, multi-agent systems, machine learning, robotics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281577" y="12192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23562" y="1125238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292290" y="1436185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382000" y="1295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24600" y="15240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57800" y="3733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590800" y="28194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077200" y="164938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124200" y="685800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Dana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RoboSub</a:t>
            </a:r>
            <a:endParaRPr lang="en-US" dirty="0" smtClean="0"/>
          </a:p>
          <a:p>
            <a:r>
              <a:rPr lang="en-US" dirty="0" smtClean="0"/>
              <a:t>Robot Club: </a:t>
            </a:r>
            <a:r>
              <a:rPr lang="en-US" dirty="0" smtClean="0">
                <a:solidFill>
                  <a:srgbClr val="FF0000"/>
                </a:solidFill>
              </a:rPr>
              <a:t>Open M-</a:t>
            </a:r>
            <a:r>
              <a:rPr lang="en-US" dirty="0" err="1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, 6:30-9pm</a:t>
            </a:r>
          </a:p>
          <a:p>
            <a:endParaRPr lang="en-US" dirty="0"/>
          </a:p>
          <a:p>
            <a:r>
              <a:rPr lang="en-US" dirty="0"/>
              <a:t>AUVSI </a:t>
            </a:r>
            <a:r>
              <a:rPr lang="en-US" dirty="0" smtClean="0"/>
              <a:t>Competition?</a:t>
            </a:r>
            <a:endParaRPr lang="en-US" dirty="0"/>
          </a:p>
          <a:p>
            <a:r>
              <a:rPr lang="en-US" dirty="0" smtClean="0"/>
              <a:t>Brown’s annual maze Competition?</a:t>
            </a:r>
          </a:p>
          <a:p>
            <a:r>
              <a:rPr lang="en-US" dirty="0" err="1" smtClean="0"/>
              <a:t>RoboCup</a:t>
            </a:r>
            <a:r>
              <a:rPr lang="en-US" dirty="0" smtClean="0"/>
              <a:t> @ Home Competition?</a:t>
            </a:r>
          </a:p>
        </p:txBody>
      </p:sp>
    </p:spTree>
    <p:extLst>
      <p:ext uri="{BB962C8B-B14F-4D97-AF65-F5344CB8AC3E}">
        <p14:creationId xmlns:p14="http://schemas.microsoft.com/office/powerpoint/2010/main" val="419816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Autonomous Mobile Robotics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EE (Sensors, Actuators)</a:t>
            </a:r>
          </a:p>
          <a:p>
            <a:r>
              <a:rPr lang="en-US" dirty="0" smtClean="0"/>
              <a:t>ME (Control of </a:t>
            </a:r>
            <a:r>
              <a:rPr lang="en-US" dirty="0" smtClean="0">
                <a:hlinkClick r:id="rId2"/>
              </a:rPr>
              <a:t>Quadcopters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CS (AI)</a:t>
            </a:r>
          </a:p>
          <a:p>
            <a:endParaRPr lang="en-US" dirty="0"/>
          </a:p>
          <a:p>
            <a:r>
              <a:rPr lang="en-US" dirty="0" smtClean="0"/>
              <a:t>Manufacturing</a:t>
            </a:r>
          </a:p>
          <a:p>
            <a:r>
              <a:rPr lang="en-US" dirty="0" err="1" smtClean="0"/>
              <a:t>Teleoperation</a:t>
            </a:r>
            <a:endParaRPr lang="en-US" dirty="0" smtClean="0"/>
          </a:p>
          <a:p>
            <a:r>
              <a:rPr lang="en-US" dirty="0" smtClean="0"/>
              <a:t>Agriculture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PR2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191000"/>
            <a:ext cx="3675362" cy="269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8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(Some)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ROS</a:t>
            </a:r>
          </a:p>
          <a:p>
            <a:pPr marL="0" indent="0">
              <a:buNone/>
            </a:pPr>
            <a:r>
              <a:rPr lang="en-US" dirty="0" smtClean="0"/>
              <a:t>Sensors </a:t>
            </a:r>
            <a:r>
              <a:rPr lang="en-US" dirty="0"/>
              <a:t>and Vision</a:t>
            </a:r>
          </a:p>
          <a:p>
            <a:pPr marL="0" indent="0">
              <a:buNone/>
            </a:pPr>
            <a:r>
              <a:rPr lang="en-US" dirty="0" smtClean="0"/>
              <a:t>Locomotion</a:t>
            </a:r>
            <a:r>
              <a:rPr lang="en-US" dirty="0"/>
              <a:t>, Kinematics, and Maneuverability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Localization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Mapping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Planning</a:t>
            </a:r>
            <a:r>
              <a:rPr lang="en-US" dirty="0" smtClean="0"/>
              <a:t> </a:t>
            </a:r>
            <a:r>
              <a:rPr lang="en-US" dirty="0"/>
              <a:t>and Navigation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Robot </a:t>
            </a:r>
            <a:r>
              <a:rPr lang="en-US" dirty="0">
                <a:solidFill>
                  <a:srgbClr val="FF0000"/>
                </a:solidFill>
              </a:rPr>
              <a:t>Learning</a:t>
            </a:r>
          </a:p>
          <a:p>
            <a:pPr marL="0" indent="0">
              <a:buNone/>
            </a:pPr>
            <a:r>
              <a:rPr lang="en-US" dirty="0" smtClean="0"/>
              <a:t>Multi</a:t>
            </a:r>
            <a:r>
              <a:rPr lang="en-US" dirty="0"/>
              <a:t>-robot coordination</a:t>
            </a:r>
          </a:p>
        </p:txBody>
      </p:sp>
    </p:spTree>
    <p:extLst>
      <p:ext uri="{BB962C8B-B14F-4D97-AF65-F5344CB8AC3E}">
        <p14:creationId xmlns:p14="http://schemas.microsoft.com/office/powerpoint/2010/main" val="1316335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Goals of Course</a:t>
            </a:r>
          </a:p>
          <a:p>
            <a:r>
              <a:rPr lang="en-US" dirty="0" smtClean="0"/>
              <a:t>Course Web Page</a:t>
            </a:r>
          </a:p>
          <a:p>
            <a:r>
              <a:rPr lang="en-US" dirty="0" smtClean="0"/>
              <a:t>Syllabus</a:t>
            </a:r>
          </a:p>
          <a:p>
            <a:r>
              <a:rPr lang="en-US" dirty="0" smtClean="0"/>
              <a:t>Textbook copies</a:t>
            </a:r>
          </a:p>
          <a:p>
            <a:r>
              <a:rPr lang="en-US" dirty="0" smtClean="0"/>
              <a:t>Office hours OK?</a:t>
            </a:r>
          </a:p>
          <a:p>
            <a:r>
              <a:rPr lang="en-US" dirty="0" smtClean="0"/>
              <a:t>Note Lab hours</a:t>
            </a:r>
          </a:p>
          <a:p>
            <a:r>
              <a:rPr lang="en-US" dirty="0" smtClean="0"/>
              <a:t>Course Content</a:t>
            </a:r>
          </a:p>
          <a:p>
            <a:r>
              <a:rPr lang="en-US" dirty="0" smtClean="0"/>
              <a:t>Final Project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Parrot </a:t>
            </a:r>
            <a:r>
              <a:rPr lang="en-US" dirty="0" err="1" smtClean="0"/>
              <a:t>ARDrone</a:t>
            </a:r>
            <a:r>
              <a:rPr lang="en-US" dirty="0" smtClean="0"/>
              <a:t> 2</a:t>
            </a:r>
          </a:p>
          <a:p>
            <a:pPr lvl="1"/>
            <a:r>
              <a:rPr lang="en-US" dirty="0" smtClean="0"/>
              <a:t>HD Video (720p, 30fps, 92deg.)</a:t>
            </a:r>
          </a:p>
          <a:p>
            <a:pPr lvl="1"/>
            <a:r>
              <a:rPr lang="en-US" dirty="0" smtClean="0"/>
              <a:t>3-axis gyroscope: orientation</a:t>
            </a:r>
          </a:p>
          <a:p>
            <a:pPr lvl="1"/>
            <a:r>
              <a:rPr lang="en-US" dirty="0" smtClean="0"/>
              <a:t>3-axis accelerometer: measure acceleration movements</a:t>
            </a:r>
          </a:p>
          <a:p>
            <a:pPr lvl="1"/>
            <a:r>
              <a:rPr lang="en-US" dirty="0" smtClean="0"/>
              <a:t>3-axis magnetometer: compass</a:t>
            </a:r>
          </a:p>
          <a:p>
            <a:pPr lvl="1"/>
            <a:r>
              <a:rPr lang="en-US" dirty="0" smtClean="0"/>
              <a:t>Pressure sensor: vertical stability at height</a:t>
            </a:r>
          </a:p>
          <a:p>
            <a:pPr lvl="1"/>
            <a:r>
              <a:rPr lang="en-US" dirty="0" smtClean="0"/>
              <a:t>Ultrasound sensors: ground altitude measurement</a:t>
            </a:r>
          </a:p>
          <a:p>
            <a:pPr lvl="1"/>
            <a:r>
              <a:rPr lang="en-US" dirty="0" smtClean="0"/>
              <a:t>60fps 320x240 camera: downward pictures &amp; speed measurement</a:t>
            </a:r>
          </a:p>
          <a:p>
            <a:pPr lvl="1"/>
            <a:r>
              <a:rPr lang="en-US" dirty="0" smtClean="0"/>
              <a:t>28,500 RMP motors</a:t>
            </a:r>
          </a:p>
        </p:txBody>
      </p:sp>
    </p:spTree>
    <p:extLst>
      <p:ext uri="{BB962C8B-B14F-4D97-AF65-F5344CB8AC3E}">
        <p14:creationId xmlns:p14="http://schemas.microsoft.com/office/powerpoint/2010/main" val="1216917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tore.iheartengineering.com/media/catalog/product/cache/1/image/9df78eab33525d08d6e5fb8d27136e95/i/h/ihe-2700-000c-0000-00_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733800"/>
            <a:ext cx="4165600" cy="3124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TurtleBot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Open source hardware and software</a:t>
            </a:r>
          </a:p>
          <a:p>
            <a:r>
              <a:rPr lang="en-US" dirty="0" err="1" smtClean="0"/>
              <a:t>Kobuki</a:t>
            </a:r>
            <a:r>
              <a:rPr lang="en-US" dirty="0" smtClean="0"/>
              <a:t> base (formerly Create by iRobot)</a:t>
            </a:r>
          </a:p>
          <a:p>
            <a:pPr lvl="1"/>
            <a:r>
              <a:rPr lang="en-US" dirty="0" smtClean="0"/>
              <a:t>25.6 in/s, 180 deg/s</a:t>
            </a:r>
          </a:p>
          <a:p>
            <a:pPr lvl="1"/>
            <a:r>
              <a:rPr lang="en-US" dirty="0" smtClean="0"/>
              <a:t>3 forward bump sensors</a:t>
            </a:r>
          </a:p>
          <a:p>
            <a:pPr lvl="1"/>
            <a:r>
              <a:rPr lang="en-US" dirty="0" smtClean="0"/>
              <a:t>3 cliff sensors</a:t>
            </a:r>
          </a:p>
          <a:p>
            <a:pPr lvl="1"/>
            <a:r>
              <a:rPr lang="en-US" dirty="0" smtClean="0"/>
              <a:t>2 wheel drop sensors (picked up / stuck)</a:t>
            </a:r>
          </a:p>
          <a:p>
            <a:pPr lvl="1"/>
            <a:r>
              <a:rPr lang="en-US" dirty="0" err="1" smtClean="0"/>
              <a:t>Odometry</a:t>
            </a:r>
            <a:r>
              <a:rPr lang="en-US" dirty="0" smtClean="0"/>
              <a:t>: 11.7 ticks / mm, 2578 ticks / wheel rev</a:t>
            </a:r>
          </a:p>
          <a:p>
            <a:r>
              <a:rPr lang="en-US" dirty="0" err="1" smtClean="0"/>
              <a:t>Kinect</a:t>
            </a:r>
            <a:r>
              <a:rPr lang="en-US" dirty="0" smtClean="0"/>
              <a:t> Sensor: RGBD, can simulate laser</a:t>
            </a:r>
          </a:p>
          <a:p>
            <a:pPr lvl="1"/>
            <a:r>
              <a:rPr lang="en-US" dirty="0" smtClean="0"/>
              <a:t>540x480px, 30fps</a:t>
            </a:r>
          </a:p>
          <a:p>
            <a:pPr lvl="1"/>
            <a:r>
              <a:rPr lang="en-US" dirty="0" smtClean="0"/>
              <a:t>Depth: 0.5-4.0m</a:t>
            </a:r>
          </a:p>
          <a:p>
            <a:r>
              <a:rPr lang="en-US" dirty="0" smtClean="0"/>
              <a:t>Onboard gyroscope</a:t>
            </a:r>
          </a:p>
          <a:p>
            <a:r>
              <a:rPr lang="en-US" dirty="0" err="1" smtClean="0"/>
              <a:t>Netbook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62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(Great) Expectations</a:t>
            </a:r>
          </a:p>
          <a:p>
            <a:r>
              <a:rPr lang="en-US" dirty="0" smtClean="0"/>
              <a:t>Course Languages</a:t>
            </a:r>
          </a:p>
          <a:p>
            <a:r>
              <a:rPr lang="en-US" dirty="0" smtClean="0"/>
              <a:t>Linux</a:t>
            </a:r>
            <a:endParaRPr lang="en-US" dirty="0"/>
          </a:p>
        </p:txBody>
      </p:sp>
      <p:pic>
        <p:nvPicPr>
          <p:cNvPr id="16386" name="Picture 2" descr="http://www.quorrischarmyn.com/wp-content/uploads/2013/01/nod32rob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9332" y="2638425"/>
            <a:ext cx="2984668" cy="421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2580</TotalTime>
  <Words>492</Words>
  <Application>Microsoft Macintosh PowerPoint</Application>
  <PresentationFormat>On-screen Show (4:3)</PresentationFormat>
  <Paragraphs>110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CptS 483: Introduction to Robotics</vt:lpstr>
      <vt:lpstr>PowerPoint Presentation</vt:lpstr>
      <vt:lpstr>Dana 3</vt:lpstr>
      <vt:lpstr>Autonomous Mobile Robotics</vt:lpstr>
      <vt:lpstr>(Some) Topics</vt:lpstr>
      <vt:lpstr>PowerPoint Presentation</vt:lpstr>
      <vt:lpstr>PowerPoint Presentation</vt:lpstr>
      <vt:lpstr>TurtleBot 2</vt:lpstr>
      <vt:lpstr>PowerPoint Presentation</vt:lpstr>
      <vt:lpstr>Final Project</vt:lpstr>
      <vt:lpstr>Current or Proposed Research Projects</vt:lpstr>
      <vt:lpstr>PowerPoint Presentation</vt:lpstr>
      <vt:lpstr>PowerPoint Presentation</vt:lpstr>
      <vt:lpstr>What is a robot?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CptS: Introduction to Robotics</dc:title>
  <dc:creator>Matthew Taylor</dc:creator>
  <cp:lastModifiedBy>Matthew Taylor</cp:lastModifiedBy>
  <cp:revision>179</cp:revision>
  <dcterms:created xsi:type="dcterms:W3CDTF">2006-08-16T00:00:00Z</dcterms:created>
  <dcterms:modified xsi:type="dcterms:W3CDTF">2013-08-21T21:22:31Z</dcterms:modified>
</cp:coreProperties>
</file>