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mp4" ContentType="video/unknown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82" r:id="rId2"/>
    <p:sldId id="508" r:id="rId3"/>
    <p:sldId id="440" r:id="rId4"/>
    <p:sldId id="431" r:id="rId5"/>
    <p:sldId id="454" r:id="rId6"/>
    <p:sldId id="455" r:id="rId7"/>
    <p:sldId id="479" r:id="rId8"/>
    <p:sldId id="500" r:id="rId9"/>
    <p:sldId id="452" r:id="rId10"/>
    <p:sldId id="459" r:id="rId11"/>
    <p:sldId id="460" r:id="rId12"/>
    <p:sldId id="461" r:id="rId13"/>
    <p:sldId id="501" r:id="rId14"/>
    <p:sldId id="502" r:id="rId15"/>
    <p:sldId id="503" r:id="rId16"/>
    <p:sldId id="504" r:id="rId17"/>
    <p:sldId id="505" r:id="rId18"/>
    <p:sldId id="462" r:id="rId19"/>
    <p:sldId id="463" r:id="rId20"/>
    <p:sldId id="464" r:id="rId21"/>
    <p:sldId id="465" r:id="rId22"/>
    <p:sldId id="466" r:id="rId23"/>
    <p:sldId id="468" r:id="rId24"/>
    <p:sldId id="469" r:id="rId25"/>
    <p:sldId id="471" r:id="rId26"/>
    <p:sldId id="472" r:id="rId27"/>
    <p:sldId id="480" r:id="rId28"/>
    <p:sldId id="481" r:id="rId29"/>
    <p:sldId id="473" r:id="rId30"/>
    <p:sldId id="474" r:id="rId31"/>
    <p:sldId id="475" r:id="rId32"/>
    <p:sldId id="476" r:id="rId33"/>
    <p:sldId id="477" r:id="rId34"/>
    <p:sldId id="478" r:id="rId35"/>
    <p:sldId id="4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94" autoAdjust="0"/>
    <p:restoredTop sz="83333" autoAdjust="0"/>
  </p:normalViewPr>
  <p:slideViewPr>
    <p:cSldViewPr>
      <p:cViewPr varScale="1">
        <p:scale>
          <a:sx n="131" d="100"/>
          <a:sy n="131" d="100"/>
        </p:scale>
        <p:origin x="-112" y="-1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1CB00-706D-4048-B05C-5C5F7B635396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1A42920F-44D6-4B2B-9627-79B555C74D8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Compute Path</a:t>
          </a:r>
          <a:endParaRPr lang="en-US" dirty="0">
            <a:solidFill>
              <a:schemeClr val="tx1"/>
            </a:solidFill>
          </a:endParaRPr>
        </a:p>
      </dgm:t>
    </dgm:pt>
    <dgm:pt modelId="{EFA6BFF7-EE71-4FE9-87CA-E72CED3CFF30}" type="parTrans" cxnId="{20C5EF74-2478-410F-BA4D-2283A993C96F}">
      <dgm:prSet/>
      <dgm:spPr/>
      <dgm:t>
        <a:bodyPr/>
        <a:lstStyle/>
        <a:p>
          <a:endParaRPr lang="en-US"/>
        </a:p>
      </dgm:t>
    </dgm:pt>
    <dgm:pt modelId="{CCB65002-ABE9-49CA-B022-8132562276D9}" type="sibTrans" cxnId="{20C5EF74-2478-410F-BA4D-2283A993C96F}">
      <dgm:prSet/>
      <dgm:spPr/>
      <dgm:t>
        <a:bodyPr/>
        <a:lstStyle/>
        <a:p>
          <a:endParaRPr lang="en-US"/>
        </a:p>
      </dgm:t>
    </dgm:pt>
    <dgm:pt modelId="{504EFE41-8A69-4AAF-92FE-D77451AA633F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Smooth it and satisfy differential constraints</a:t>
          </a:r>
          <a:endParaRPr lang="en-US" dirty="0">
            <a:solidFill>
              <a:schemeClr val="tx1"/>
            </a:solidFill>
          </a:endParaRPr>
        </a:p>
      </dgm:t>
    </dgm:pt>
    <dgm:pt modelId="{84B96C96-5E62-4C58-A681-D225C1B765F8}" type="parTrans" cxnId="{2D1CBBAC-0DB7-4A23-A7EB-4B49F004BD64}">
      <dgm:prSet/>
      <dgm:spPr/>
      <dgm:t>
        <a:bodyPr/>
        <a:lstStyle/>
        <a:p>
          <a:endParaRPr lang="en-US"/>
        </a:p>
      </dgm:t>
    </dgm:pt>
    <dgm:pt modelId="{2971AA34-56BE-4938-9092-2C80B6D89E5F}" type="sibTrans" cxnId="{2D1CBBAC-0DB7-4A23-A7EB-4B49F004BD64}">
      <dgm:prSet/>
      <dgm:spPr/>
      <dgm:t>
        <a:bodyPr/>
        <a:lstStyle/>
        <a:p>
          <a:endParaRPr lang="en-US"/>
        </a:p>
      </dgm:t>
    </dgm:pt>
    <dgm:pt modelId="{6E4DE0F5-6095-48C5-A454-9E57F2F374D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Design a feedback control law that tracks the trajectory</a:t>
          </a:r>
          <a:endParaRPr lang="en-US" dirty="0">
            <a:solidFill>
              <a:schemeClr val="tx1"/>
            </a:solidFill>
          </a:endParaRPr>
        </a:p>
      </dgm:t>
    </dgm:pt>
    <dgm:pt modelId="{A650D83A-0FAA-48A6-8EB7-6E90A078C103}" type="parTrans" cxnId="{67C33C7B-DAAD-40F6-A595-F45E1E8842B5}">
      <dgm:prSet/>
      <dgm:spPr/>
      <dgm:t>
        <a:bodyPr/>
        <a:lstStyle/>
        <a:p>
          <a:endParaRPr lang="en-US"/>
        </a:p>
      </dgm:t>
    </dgm:pt>
    <dgm:pt modelId="{BE7F2194-4E38-4FF6-821F-53CF5C6378D3}" type="sibTrans" cxnId="{67C33C7B-DAAD-40F6-A595-F45E1E8842B5}">
      <dgm:prSet/>
      <dgm:spPr/>
      <dgm:t>
        <a:bodyPr/>
        <a:lstStyle/>
        <a:p>
          <a:endParaRPr lang="en-US"/>
        </a:p>
      </dgm:t>
    </dgm:pt>
    <dgm:pt modelId="{61F01829-50CF-47CF-88BD-595B28543096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Design a trajectory (velocity function) along the path</a:t>
          </a:r>
          <a:endParaRPr lang="en-US" dirty="0">
            <a:solidFill>
              <a:schemeClr val="tx1"/>
            </a:solidFill>
          </a:endParaRPr>
        </a:p>
      </dgm:t>
    </dgm:pt>
    <dgm:pt modelId="{41833743-E04C-4CDE-8F51-67C7A1DAE805}" type="parTrans" cxnId="{D1F8303C-53CC-4BE1-B294-5A0CF5A18065}">
      <dgm:prSet/>
      <dgm:spPr/>
      <dgm:t>
        <a:bodyPr/>
        <a:lstStyle/>
        <a:p>
          <a:endParaRPr lang="en-US"/>
        </a:p>
      </dgm:t>
    </dgm:pt>
    <dgm:pt modelId="{101E221E-207C-45FF-8FAC-FF1CB7E1AC19}" type="sibTrans" cxnId="{D1F8303C-53CC-4BE1-B294-5A0CF5A18065}">
      <dgm:prSet/>
      <dgm:spPr/>
      <dgm:t>
        <a:bodyPr/>
        <a:lstStyle/>
        <a:p>
          <a:endParaRPr lang="en-US"/>
        </a:p>
      </dgm:t>
    </dgm:pt>
    <dgm:pt modelId="{11A4C944-8988-4EF8-BA92-738A49E2B346}" type="pres">
      <dgm:prSet presAssocID="{A241CB00-706D-4048-B05C-5C5F7B635396}" presName="CompostProcess" presStyleCnt="0">
        <dgm:presLayoutVars>
          <dgm:dir/>
          <dgm:resizeHandles val="exact"/>
        </dgm:presLayoutVars>
      </dgm:prSet>
      <dgm:spPr/>
    </dgm:pt>
    <dgm:pt modelId="{C4C9F125-9C6F-4A1E-933A-BE4EE2FC2F5E}" type="pres">
      <dgm:prSet presAssocID="{A241CB00-706D-4048-B05C-5C5F7B635396}" presName="arrow" presStyleLbl="bgShp" presStyleIdx="0" presStyleCnt="1"/>
      <dgm:spPr/>
    </dgm:pt>
    <dgm:pt modelId="{B9707268-0488-4D6C-A463-C8A6128726ED}" type="pres">
      <dgm:prSet presAssocID="{A241CB00-706D-4048-B05C-5C5F7B635396}" presName="linearProcess" presStyleCnt="0"/>
      <dgm:spPr/>
    </dgm:pt>
    <dgm:pt modelId="{67CF4DEA-8942-4D68-B2B1-F69A5BBFE7B1}" type="pres">
      <dgm:prSet presAssocID="{1A42920F-44D6-4B2B-9627-79B555C74D8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78EC5-744D-4F35-AF44-326BD9707289}" type="pres">
      <dgm:prSet presAssocID="{CCB65002-ABE9-49CA-B022-8132562276D9}" presName="sibTrans" presStyleCnt="0"/>
      <dgm:spPr/>
    </dgm:pt>
    <dgm:pt modelId="{62FBEE1A-9534-4E82-B782-440EF964D7F6}" type="pres">
      <dgm:prSet presAssocID="{504EFE41-8A69-4AAF-92FE-D77451AA633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50F9F-F037-48AB-A613-1F0A587F86DF}" type="pres">
      <dgm:prSet presAssocID="{2971AA34-56BE-4938-9092-2C80B6D89E5F}" presName="sibTrans" presStyleCnt="0"/>
      <dgm:spPr/>
    </dgm:pt>
    <dgm:pt modelId="{BA55468C-A3C1-4CFF-9FA8-E62A0D0AE0BC}" type="pres">
      <dgm:prSet presAssocID="{61F01829-50CF-47CF-88BD-595B2854309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E61A8-3BEE-4C04-89D9-C268EBFBA81D}" type="pres">
      <dgm:prSet presAssocID="{101E221E-207C-45FF-8FAC-FF1CB7E1AC19}" presName="sibTrans" presStyleCnt="0"/>
      <dgm:spPr/>
    </dgm:pt>
    <dgm:pt modelId="{265E6C24-0337-48D4-B440-39504F3C3A21}" type="pres">
      <dgm:prSet presAssocID="{6E4DE0F5-6095-48C5-A454-9E57F2F374D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C33C7B-DAAD-40F6-A595-F45E1E8842B5}" srcId="{A241CB00-706D-4048-B05C-5C5F7B635396}" destId="{6E4DE0F5-6095-48C5-A454-9E57F2F374D1}" srcOrd="3" destOrd="0" parTransId="{A650D83A-0FAA-48A6-8EB7-6E90A078C103}" sibTransId="{BE7F2194-4E38-4FF6-821F-53CF5C6378D3}"/>
    <dgm:cxn modelId="{95EACE1E-B614-014E-B8B0-7313F6BB458A}" type="presOf" srcId="{504EFE41-8A69-4AAF-92FE-D77451AA633F}" destId="{62FBEE1A-9534-4E82-B782-440EF964D7F6}" srcOrd="0" destOrd="0" presId="urn:microsoft.com/office/officeart/2005/8/layout/hProcess9"/>
    <dgm:cxn modelId="{1A778690-C049-0849-B64F-B93855608AE6}" type="presOf" srcId="{6E4DE0F5-6095-48C5-A454-9E57F2F374D1}" destId="{265E6C24-0337-48D4-B440-39504F3C3A21}" srcOrd="0" destOrd="0" presId="urn:microsoft.com/office/officeart/2005/8/layout/hProcess9"/>
    <dgm:cxn modelId="{D1F8303C-53CC-4BE1-B294-5A0CF5A18065}" srcId="{A241CB00-706D-4048-B05C-5C5F7B635396}" destId="{61F01829-50CF-47CF-88BD-595B28543096}" srcOrd="2" destOrd="0" parTransId="{41833743-E04C-4CDE-8F51-67C7A1DAE805}" sibTransId="{101E221E-207C-45FF-8FAC-FF1CB7E1AC19}"/>
    <dgm:cxn modelId="{F5635B2B-E6C9-D040-8D4B-A82A41D40C18}" type="presOf" srcId="{61F01829-50CF-47CF-88BD-595B28543096}" destId="{BA55468C-A3C1-4CFF-9FA8-E62A0D0AE0BC}" srcOrd="0" destOrd="0" presId="urn:microsoft.com/office/officeart/2005/8/layout/hProcess9"/>
    <dgm:cxn modelId="{2D1CBBAC-0DB7-4A23-A7EB-4B49F004BD64}" srcId="{A241CB00-706D-4048-B05C-5C5F7B635396}" destId="{504EFE41-8A69-4AAF-92FE-D77451AA633F}" srcOrd="1" destOrd="0" parTransId="{84B96C96-5E62-4C58-A681-D225C1B765F8}" sibTransId="{2971AA34-56BE-4938-9092-2C80B6D89E5F}"/>
    <dgm:cxn modelId="{DE45D716-E9FB-1540-B770-3376722DE43D}" type="presOf" srcId="{A241CB00-706D-4048-B05C-5C5F7B635396}" destId="{11A4C944-8988-4EF8-BA92-738A49E2B346}" srcOrd="0" destOrd="0" presId="urn:microsoft.com/office/officeart/2005/8/layout/hProcess9"/>
    <dgm:cxn modelId="{9072DA5B-6E09-0546-89BC-3C4A3E740726}" type="presOf" srcId="{1A42920F-44D6-4B2B-9627-79B555C74D86}" destId="{67CF4DEA-8942-4D68-B2B1-F69A5BBFE7B1}" srcOrd="0" destOrd="0" presId="urn:microsoft.com/office/officeart/2005/8/layout/hProcess9"/>
    <dgm:cxn modelId="{20C5EF74-2478-410F-BA4D-2283A993C96F}" srcId="{A241CB00-706D-4048-B05C-5C5F7B635396}" destId="{1A42920F-44D6-4B2B-9627-79B555C74D86}" srcOrd="0" destOrd="0" parTransId="{EFA6BFF7-EE71-4FE9-87CA-E72CED3CFF30}" sibTransId="{CCB65002-ABE9-49CA-B022-8132562276D9}"/>
    <dgm:cxn modelId="{EEA8B84E-81EE-B740-8483-CAC827BF9E54}" type="presParOf" srcId="{11A4C944-8988-4EF8-BA92-738A49E2B346}" destId="{C4C9F125-9C6F-4A1E-933A-BE4EE2FC2F5E}" srcOrd="0" destOrd="0" presId="urn:microsoft.com/office/officeart/2005/8/layout/hProcess9"/>
    <dgm:cxn modelId="{35EA7EE6-5FB5-1A40-9FE1-D0073054953E}" type="presParOf" srcId="{11A4C944-8988-4EF8-BA92-738A49E2B346}" destId="{B9707268-0488-4D6C-A463-C8A6128726ED}" srcOrd="1" destOrd="0" presId="urn:microsoft.com/office/officeart/2005/8/layout/hProcess9"/>
    <dgm:cxn modelId="{528AF255-343B-814A-B314-4DBE42BE38CE}" type="presParOf" srcId="{B9707268-0488-4D6C-A463-C8A6128726ED}" destId="{67CF4DEA-8942-4D68-B2B1-F69A5BBFE7B1}" srcOrd="0" destOrd="0" presId="urn:microsoft.com/office/officeart/2005/8/layout/hProcess9"/>
    <dgm:cxn modelId="{F1FBF9B0-BB0D-9344-96FD-9BF4F1640874}" type="presParOf" srcId="{B9707268-0488-4D6C-A463-C8A6128726ED}" destId="{5BF78EC5-744D-4F35-AF44-326BD9707289}" srcOrd="1" destOrd="0" presId="urn:microsoft.com/office/officeart/2005/8/layout/hProcess9"/>
    <dgm:cxn modelId="{1972FA47-BA85-E54B-8AEE-EDA9BBAD2FE5}" type="presParOf" srcId="{B9707268-0488-4D6C-A463-C8A6128726ED}" destId="{62FBEE1A-9534-4E82-B782-440EF964D7F6}" srcOrd="2" destOrd="0" presId="urn:microsoft.com/office/officeart/2005/8/layout/hProcess9"/>
    <dgm:cxn modelId="{3F845A4E-395C-2F47-A73E-F5AE698AAE53}" type="presParOf" srcId="{B9707268-0488-4D6C-A463-C8A6128726ED}" destId="{B5450F9F-F037-48AB-A613-1F0A587F86DF}" srcOrd="3" destOrd="0" presId="urn:microsoft.com/office/officeart/2005/8/layout/hProcess9"/>
    <dgm:cxn modelId="{705E8941-F1E4-8B49-95DF-EDFF74C0DBDB}" type="presParOf" srcId="{B9707268-0488-4D6C-A463-C8A6128726ED}" destId="{BA55468C-A3C1-4CFF-9FA8-E62A0D0AE0BC}" srcOrd="4" destOrd="0" presId="urn:microsoft.com/office/officeart/2005/8/layout/hProcess9"/>
    <dgm:cxn modelId="{373C14B0-E2D7-5D4B-9CDC-29C4CC3F9BC3}" type="presParOf" srcId="{B9707268-0488-4D6C-A463-C8A6128726ED}" destId="{A63E61A8-3BEE-4C04-89D9-C268EBFBA81D}" srcOrd="5" destOrd="0" presId="urn:microsoft.com/office/officeart/2005/8/layout/hProcess9"/>
    <dgm:cxn modelId="{0DB40748-F28E-7542-9D51-67CA054928A5}" type="presParOf" srcId="{B9707268-0488-4D6C-A463-C8A6128726ED}" destId="{265E6C24-0337-48D4-B440-39504F3C3A2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9/18/13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material vs. Lab material</a:t>
            </a:r>
          </a:p>
          <a:p>
            <a:pPr lvl="1"/>
            <a:r>
              <a:rPr lang="en-US" dirty="0" smtClean="0"/>
              <a:t>Lab 2, 3 vs. 4 ,5, 6</a:t>
            </a:r>
          </a:p>
          <a:p>
            <a:r>
              <a:rPr lang="en-US" dirty="0" err="1" smtClean="0"/>
              <a:t>BeagleBoard</a:t>
            </a:r>
            <a:r>
              <a:rPr lang="en-US" dirty="0" smtClean="0"/>
              <a:t> / TI / </a:t>
            </a:r>
            <a:r>
              <a:rPr lang="en-US" dirty="0" err="1" smtClean="0"/>
              <a:t>Digilent</a:t>
            </a:r>
            <a:endParaRPr lang="en-US" dirty="0" smtClean="0"/>
          </a:p>
          <a:p>
            <a:r>
              <a:rPr lang="en-US" dirty="0" err="1" smtClean="0"/>
              <a:t>GoPro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7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AI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Mobile robot path planning:  identifying a trajectory </a:t>
            </a:r>
            <a:r>
              <a:rPr lang="en-US" dirty="0"/>
              <a:t>that, when </a:t>
            </a:r>
            <a:r>
              <a:rPr lang="en-US" dirty="0" smtClean="0"/>
              <a:t>executed, will enable the robot to reach the goal location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Representation</a:t>
            </a:r>
          </a:p>
          <a:p>
            <a:pPr lvl="1">
              <a:defRPr/>
            </a:pPr>
            <a:r>
              <a:rPr lang="en-US" dirty="0" smtClean="0"/>
              <a:t>State (state space)</a:t>
            </a:r>
          </a:p>
          <a:p>
            <a:pPr lvl="1">
              <a:defRPr/>
            </a:pPr>
            <a:r>
              <a:rPr lang="en-US" dirty="0" smtClean="0"/>
              <a:t>Actions (operators)</a:t>
            </a:r>
          </a:p>
          <a:p>
            <a:pPr lvl="1">
              <a:defRPr/>
            </a:pPr>
            <a:r>
              <a:rPr lang="en-US" dirty="0" smtClean="0"/>
              <a:t>Initial and goal states</a:t>
            </a:r>
          </a:p>
          <a:p>
            <a:endParaRPr lang="en-US" dirty="0" smtClean="0"/>
          </a:p>
          <a:p>
            <a:r>
              <a:rPr lang="en-US" dirty="0" smtClean="0"/>
              <a:t>Plan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Sequence of actions/states that achieve desired goal state.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4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B363BC-E736-4572-8CF7-18DD5D7F792A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3124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Model of the world</a:t>
            </a:r>
            <a:endParaRPr lang="en-US" sz="1600" dirty="0"/>
          </a:p>
        </p:txBody>
      </p:sp>
      <p:graphicFrame>
        <p:nvGraphicFramePr>
          <p:cNvPr id="21" name="Diagram 20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696200" y="32766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Execute</a:t>
            </a:r>
            <a:endParaRPr lang="en-US" sz="1600" dirty="0"/>
          </a:p>
        </p:txBody>
      </p:sp>
      <p:cxnSp>
        <p:nvCxnSpPr>
          <p:cNvPr id="3" name="Straight Arrow Connector 2"/>
          <p:cNvCxnSpPr>
            <a:stCxn id="19" idx="3"/>
          </p:cNvCxnSpPr>
          <p:nvPr/>
        </p:nvCxnSpPr>
        <p:spPr>
          <a:xfrm flipV="1">
            <a:off x="1371600" y="3416587"/>
            <a:ext cx="762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772400" y="3429000"/>
            <a:ext cx="762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77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Fundamental Questions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a plan represented?</a:t>
            </a:r>
          </a:p>
          <a:p>
            <a:r>
              <a:rPr lang="en-US" dirty="0" smtClean="0"/>
              <a:t>How is a plan computed?</a:t>
            </a:r>
          </a:p>
          <a:p>
            <a:r>
              <a:rPr lang="en-US" dirty="0" smtClean="0"/>
              <a:t>What does the plan achieve?</a:t>
            </a:r>
          </a:p>
          <a:p>
            <a:r>
              <a:rPr lang="en-US" dirty="0" smtClean="0"/>
              <a:t>How do we evaluate a plan’s quality?</a:t>
            </a:r>
          </a:p>
        </p:txBody>
      </p:sp>
    </p:spTree>
    <p:extLst>
      <p:ext uri="{BB962C8B-B14F-4D97-AF65-F5344CB8AC3E}">
        <p14:creationId xmlns:p14="http://schemas.microsoft.com/office/powerpoint/2010/main" val="410033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361891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World is known, goal is not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162800"/>
            <a:ext cx="635493" cy="4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1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798898"/>
              </p:ext>
            </p:extLst>
          </p:nvPr>
        </p:nvGraphicFramePr>
        <p:xfrm>
          <a:off x="6096000" y="1828800"/>
          <a:ext cx="762000" cy="76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2) Goal is known, world is not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867400"/>
            <a:ext cx="635493" cy="4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5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524043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3) World is known, goal is known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1200"/>
            <a:ext cx="635493" cy="4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5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425007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4) Finding shortest path?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1200"/>
            <a:ext cx="635493" cy="4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98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445743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5) Finding shortest path with costs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1200"/>
            <a:ext cx="635493" cy="405169"/>
          </a:xfrm>
          <a:prstGeom prst="rect">
            <a:avLst/>
          </a:prstGeom>
        </p:spPr>
      </p:pic>
      <p:pic>
        <p:nvPicPr>
          <p:cNvPr id="10" name="Picture 9" descr="WL0027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6200" y="3352800"/>
            <a:ext cx="450410" cy="73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4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/>
              <a:t>The World consists of...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856038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Obstacles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Places where the robot can’t (shouldn’t) go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Free Space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Unoccupied space within the world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Robots “might” </a:t>
            </a:r>
            <a:r>
              <a:rPr lang="en-US" sz="2400" dirty="0" smtClean="0"/>
              <a:t>be </a:t>
            </a:r>
            <a:r>
              <a:rPr lang="en-US" sz="2400" dirty="0"/>
              <a:t>able to go </a:t>
            </a:r>
            <a:r>
              <a:rPr lang="en-US" sz="2400" dirty="0" smtClean="0"/>
              <a:t>here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There may be unknown obstacles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The state may be unreachable</a:t>
            </a:r>
          </a:p>
          <a:p>
            <a:pPr>
              <a:lnSpc>
                <a:spcPct val="90000"/>
              </a:lnSpc>
            </a:pPr>
            <a:endParaRPr lang="en-US" sz="2700" dirty="0" smtClean="0"/>
          </a:p>
          <a:p>
            <a:pPr lvl="1"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802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Space (C-Space)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/>
              <a:t>Configuration Space: </a:t>
            </a:r>
            <a:r>
              <a:rPr lang="en-US" altLang="en-US" dirty="0" smtClean="0"/>
              <a:t>the space of all possible robot configurations.</a:t>
            </a:r>
            <a:endParaRPr lang="en-US" altLang="en-US" sz="2400" dirty="0" smtClean="0"/>
          </a:p>
          <a:p>
            <a:pPr lvl="1"/>
            <a:r>
              <a:rPr lang="en-US" dirty="0" smtClean="0"/>
              <a:t>Data structure that allows us to represent occupied and free space in the environment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519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material vs. Lab material</a:t>
            </a:r>
          </a:p>
          <a:p>
            <a:pPr lvl="1"/>
            <a:r>
              <a:rPr lang="en-US" dirty="0" smtClean="0"/>
              <a:t>Lab 2, 3 vs. 4 ,5, 6</a:t>
            </a:r>
          </a:p>
          <a:p>
            <a:r>
              <a:rPr lang="en-US" dirty="0" err="1" smtClean="0"/>
              <a:t>BeagleBoard</a:t>
            </a:r>
            <a:r>
              <a:rPr lang="en-US" dirty="0" smtClean="0"/>
              <a:t> / TI / </a:t>
            </a:r>
            <a:r>
              <a:rPr lang="en-US" dirty="0" err="1" smtClean="0"/>
              <a:t>Digilent</a:t>
            </a:r>
            <a:endParaRPr lang="en-US" dirty="0" smtClean="0"/>
          </a:p>
          <a:p>
            <a:r>
              <a:rPr lang="en-US" dirty="0" err="1" smtClean="0"/>
              <a:t>GoPro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2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Configuration </a:t>
            </a:r>
            <a:r>
              <a:rPr lang="en-US" altLang="en-US" dirty="0" smtClean="0"/>
              <a:t>Space</a:t>
            </a:r>
            <a:endParaRPr lang="en-US" dirty="0"/>
          </a:p>
        </p:txBody>
      </p:sp>
      <p:sp>
        <p:nvSpPr>
          <p:cNvPr id="945156" name="Text Box 4"/>
          <p:cNvSpPr txBox="1">
            <a:spLocks noChangeArrowheads="1"/>
          </p:cNvSpPr>
          <p:nvPr/>
        </p:nvSpPr>
        <p:spPr bwMode="auto">
          <a:xfrm>
            <a:off x="1407587" y="5649157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dirty="0">
                <a:latin typeface="Times" pitchFamily="18" charset="0"/>
              </a:rPr>
              <a:t>For a point robot moving in 2-D plane, C-space is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69962" y="2362200"/>
            <a:ext cx="7183438" cy="3200400"/>
            <a:chOff x="1295400" y="2895600"/>
            <a:chExt cx="6497638" cy="2971800"/>
          </a:xfrm>
        </p:grpSpPr>
        <p:sp>
          <p:nvSpPr>
            <p:cNvPr id="945159" name="Rectangle 7"/>
            <p:cNvSpPr>
              <a:spLocks noChangeArrowheads="1"/>
            </p:cNvSpPr>
            <p:nvPr/>
          </p:nvSpPr>
          <p:spPr bwMode="auto">
            <a:xfrm>
              <a:off x="1295400" y="2895600"/>
              <a:ext cx="6400800" cy="2971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5160" name="Rectangle 8"/>
            <p:cNvSpPr>
              <a:spLocks noChangeArrowheads="1"/>
            </p:cNvSpPr>
            <p:nvPr/>
          </p:nvSpPr>
          <p:spPr bwMode="auto">
            <a:xfrm>
              <a:off x="2133600" y="3429000"/>
              <a:ext cx="685800" cy="6858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5161" name="Freeform 9"/>
            <p:cNvSpPr>
              <a:spLocks/>
            </p:cNvSpPr>
            <p:nvPr/>
          </p:nvSpPr>
          <p:spPr bwMode="auto">
            <a:xfrm>
              <a:off x="3505200" y="3657600"/>
              <a:ext cx="2362200" cy="1371600"/>
            </a:xfrm>
            <a:custGeom>
              <a:avLst/>
              <a:gdLst/>
              <a:ahLst/>
              <a:cxnLst>
                <a:cxn ang="0">
                  <a:pos x="672" y="0"/>
                </a:cxn>
                <a:cxn ang="0">
                  <a:pos x="0" y="672"/>
                </a:cxn>
                <a:cxn ang="0">
                  <a:pos x="480" y="864"/>
                </a:cxn>
                <a:cxn ang="0">
                  <a:pos x="1488" y="336"/>
                </a:cxn>
                <a:cxn ang="0">
                  <a:pos x="672" y="0"/>
                </a:cxn>
              </a:cxnLst>
              <a:rect l="0" t="0" r="r" b="b"/>
              <a:pathLst>
                <a:path w="1488" h="864">
                  <a:moveTo>
                    <a:pt x="672" y="0"/>
                  </a:moveTo>
                  <a:lnTo>
                    <a:pt x="0" y="672"/>
                  </a:lnTo>
                  <a:lnTo>
                    <a:pt x="480" y="864"/>
                  </a:lnTo>
                  <a:lnTo>
                    <a:pt x="1488" y="336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5162" name="Oval 10"/>
            <p:cNvSpPr>
              <a:spLocks noChangeArrowheads="1"/>
            </p:cNvSpPr>
            <p:nvPr/>
          </p:nvSpPr>
          <p:spPr bwMode="auto">
            <a:xfrm>
              <a:off x="6400800" y="4422775"/>
              <a:ext cx="685800" cy="98742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45163" name="Oval 11"/>
            <p:cNvSpPr>
              <a:spLocks noChangeArrowheads="1"/>
            </p:cNvSpPr>
            <p:nvPr/>
          </p:nvSpPr>
          <p:spPr bwMode="auto">
            <a:xfrm>
              <a:off x="2286000" y="5181600"/>
              <a:ext cx="74613" cy="74613"/>
            </a:xfrm>
            <a:prstGeom prst="ellipse">
              <a:avLst/>
            </a:prstGeom>
            <a:solidFill>
              <a:srgbClr val="CC0000"/>
            </a:solidFill>
            <a:ln w="127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45164" name="Oval 12"/>
            <p:cNvSpPr>
              <a:spLocks noChangeArrowheads="1"/>
            </p:cNvSpPr>
            <p:nvPr/>
          </p:nvSpPr>
          <p:spPr bwMode="auto">
            <a:xfrm>
              <a:off x="7010400" y="3581400"/>
              <a:ext cx="74613" cy="74613"/>
            </a:xfrm>
            <a:prstGeom prst="ellipse">
              <a:avLst/>
            </a:prstGeom>
            <a:solidFill>
              <a:srgbClr val="008000"/>
            </a:solidFill>
            <a:ln w="127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45165" name="Text Box 13"/>
            <p:cNvSpPr txBox="1">
              <a:spLocks noChangeArrowheads="1"/>
            </p:cNvSpPr>
            <p:nvPr/>
          </p:nvSpPr>
          <p:spPr bwMode="auto">
            <a:xfrm>
              <a:off x="7031038" y="3481388"/>
              <a:ext cx="7620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dirty="0" err="1" smtClean="0">
                  <a:latin typeface="Times" pitchFamily="18" charset="0"/>
                </a:rPr>
                <a:t>q</a:t>
              </a:r>
              <a:r>
                <a:rPr lang="en-US" altLang="en-US" sz="2400" baseline="-25000" dirty="0" err="1" smtClean="0">
                  <a:latin typeface="Times" pitchFamily="18" charset="0"/>
                </a:rPr>
                <a:t>goal</a:t>
              </a:r>
              <a:endParaRPr lang="en-US" altLang="en-US" sz="2400" dirty="0">
                <a:latin typeface="Times" pitchFamily="18" charset="0"/>
              </a:endParaRPr>
            </a:p>
          </p:txBody>
        </p:sp>
        <p:sp>
          <p:nvSpPr>
            <p:cNvPr id="945166" name="Text Box 14"/>
            <p:cNvSpPr txBox="1">
              <a:spLocks noChangeArrowheads="1"/>
            </p:cNvSpPr>
            <p:nvPr/>
          </p:nvSpPr>
          <p:spPr bwMode="auto">
            <a:xfrm>
              <a:off x="2286000" y="5105400"/>
              <a:ext cx="9906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dirty="0" err="1" smtClean="0">
                  <a:latin typeface="Times" pitchFamily="18" charset="0"/>
                </a:rPr>
                <a:t>q</a:t>
              </a:r>
              <a:r>
                <a:rPr lang="en-US" altLang="en-US" sz="2400" baseline="-25000" dirty="0" err="1" smtClean="0">
                  <a:latin typeface="Times" pitchFamily="18" charset="0"/>
                </a:rPr>
                <a:t>init</a:t>
              </a:r>
              <a:endParaRPr lang="en-US" altLang="en-US" sz="2400" dirty="0">
                <a:latin typeface="Times" pitchFamily="18" charset="0"/>
              </a:endParaRPr>
            </a:p>
          </p:txBody>
        </p:sp>
        <p:sp>
          <p:nvSpPr>
            <p:cNvPr id="945167" name="Text Box 15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6858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latin typeface="Times" pitchFamily="18" charset="0"/>
                </a:rPr>
                <a:t>C</a:t>
              </a:r>
            </a:p>
          </p:txBody>
        </p:sp>
        <p:sp>
          <p:nvSpPr>
            <p:cNvPr id="945168" name="Text Box 16"/>
            <p:cNvSpPr txBox="1">
              <a:spLocks noChangeArrowheads="1"/>
            </p:cNvSpPr>
            <p:nvPr/>
          </p:nvSpPr>
          <p:spPr bwMode="auto">
            <a:xfrm>
              <a:off x="3200400" y="3200400"/>
              <a:ext cx="8382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Times" pitchFamily="18" charset="0"/>
                </a:rPr>
                <a:t>C</a:t>
              </a:r>
              <a:r>
                <a:rPr lang="en-US" altLang="en-US" sz="2400" baseline="-25000">
                  <a:latin typeface="Times" pitchFamily="18" charset="0"/>
                </a:rPr>
                <a:t>free</a:t>
              </a: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945169" name="Text Box 17"/>
            <p:cNvSpPr txBox="1">
              <a:spLocks noChangeArrowheads="1"/>
            </p:cNvSpPr>
            <p:nvPr/>
          </p:nvSpPr>
          <p:spPr bwMode="auto">
            <a:xfrm>
              <a:off x="4191000" y="4114800"/>
              <a:ext cx="8382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Times" pitchFamily="18" charset="0"/>
                </a:rPr>
                <a:t>C</a:t>
              </a:r>
              <a:r>
                <a:rPr lang="en-US" altLang="en-US" sz="2400" baseline="-25000">
                  <a:latin typeface="Times" pitchFamily="18" charset="0"/>
                </a:rPr>
                <a:t>obs</a:t>
              </a: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945170" name="Freeform 18"/>
            <p:cNvSpPr>
              <a:spLocks/>
            </p:cNvSpPr>
            <p:nvPr/>
          </p:nvSpPr>
          <p:spPr bwMode="auto">
            <a:xfrm>
              <a:off x="2389188" y="3294063"/>
              <a:ext cx="4579937" cy="1976437"/>
            </a:xfrm>
            <a:custGeom>
              <a:avLst/>
              <a:gdLst/>
              <a:ahLst/>
              <a:cxnLst>
                <a:cxn ang="0">
                  <a:pos x="0" y="1185"/>
                </a:cxn>
                <a:cxn ang="0">
                  <a:pos x="115" y="915"/>
                </a:cxn>
                <a:cxn ang="0">
                  <a:pos x="315" y="830"/>
                </a:cxn>
                <a:cxn ang="0">
                  <a:pos x="555" y="865"/>
                </a:cxn>
                <a:cxn ang="0">
                  <a:pos x="875" y="1225"/>
                </a:cxn>
                <a:cxn ang="0">
                  <a:pos x="1025" y="1245"/>
                </a:cxn>
                <a:cxn ang="0">
                  <a:pos x="1495" y="1190"/>
                </a:cxn>
                <a:cxn ang="0">
                  <a:pos x="1715" y="1035"/>
                </a:cxn>
                <a:cxn ang="0">
                  <a:pos x="1895" y="980"/>
                </a:cxn>
                <a:cxn ang="0">
                  <a:pos x="2110" y="995"/>
                </a:cxn>
                <a:cxn ang="0">
                  <a:pos x="2195" y="985"/>
                </a:cxn>
                <a:cxn ang="0">
                  <a:pos x="2245" y="775"/>
                </a:cxn>
                <a:cxn ang="0">
                  <a:pos x="2210" y="395"/>
                </a:cxn>
                <a:cxn ang="0">
                  <a:pos x="2305" y="0"/>
                </a:cxn>
                <a:cxn ang="0">
                  <a:pos x="2615" y="120"/>
                </a:cxn>
                <a:cxn ang="0">
                  <a:pos x="2740" y="230"/>
                </a:cxn>
                <a:cxn ang="0">
                  <a:pos x="2885" y="220"/>
                </a:cxn>
              </a:cxnLst>
              <a:rect l="0" t="0" r="r" b="b"/>
              <a:pathLst>
                <a:path w="2885" h="1245">
                  <a:moveTo>
                    <a:pt x="0" y="1185"/>
                  </a:moveTo>
                  <a:cubicBezTo>
                    <a:pt x="10" y="1109"/>
                    <a:pt x="51" y="961"/>
                    <a:pt x="115" y="915"/>
                  </a:cubicBezTo>
                  <a:cubicBezTo>
                    <a:pt x="180" y="866"/>
                    <a:pt x="240" y="848"/>
                    <a:pt x="315" y="830"/>
                  </a:cubicBezTo>
                  <a:cubicBezTo>
                    <a:pt x="322" y="830"/>
                    <a:pt x="511" y="823"/>
                    <a:pt x="555" y="865"/>
                  </a:cubicBezTo>
                  <a:cubicBezTo>
                    <a:pt x="633" y="939"/>
                    <a:pt x="759" y="1173"/>
                    <a:pt x="875" y="1225"/>
                  </a:cubicBezTo>
                  <a:cubicBezTo>
                    <a:pt x="910" y="1240"/>
                    <a:pt x="987" y="1242"/>
                    <a:pt x="1025" y="1245"/>
                  </a:cubicBezTo>
                  <a:cubicBezTo>
                    <a:pt x="1087" y="1240"/>
                    <a:pt x="1383" y="1238"/>
                    <a:pt x="1495" y="1190"/>
                  </a:cubicBezTo>
                  <a:cubicBezTo>
                    <a:pt x="1580" y="1152"/>
                    <a:pt x="1633" y="1081"/>
                    <a:pt x="1715" y="1035"/>
                  </a:cubicBezTo>
                  <a:cubicBezTo>
                    <a:pt x="1796" y="988"/>
                    <a:pt x="1806" y="994"/>
                    <a:pt x="1895" y="980"/>
                  </a:cubicBezTo>
                  <a:cubicBezTo>
                    <a:pt x="1970" y="983"/>
                    <a:pt x="2035" y="989"/>
                    <a:pt x="2110" y="995"/>
                  </a:cubicBezTo>
                  <a:cubicBezTo>
                    <a:pt x="2141" y="1002"/>
                    <a:pt x="2165" y="996"/>
                    <a:pt x="2195" y="985"/>
                  </a:cubicBezTo>
                  <a:cubicBezTo>
                    <a:pt x="2220" y="917"/>
                    <a:pt x="2232" y="846"/>
                    <a:pt x="2245" y="775"/>
                  </a:cubicBezTo>
                  <a:cubicBezTo>
                    <a:pt x="2250" y="633"/>
                    <a:pt x="2240" y="535"/>
                    <a:pt x="2210" y="395"/>
                  </a:cubicBezTo>
                  <a:cubicBezTo>
                    <a:pt x="2205" y="270"/>
                    <a:pt x="2188" y="83"/>
                    <a:pt x="2305" y="0"/>
                  </a:cubicBezTo>
                  <a:cubicBezTo>
                    <a:pt x="2442" y="18"/>
                    <a:pt x="2505" y="20"/>
                    <a:pt x="2615" y="120"/>
                  </a:cubicBezTo>
                  <a:cubicBezTo>
                    <a:pt x="2650" y="152"/>
                    <a:pt x="2693" y="214"/>
                    <a:pt x="2740" y="230"/>
                  </a:cubicBezTo>
                  <a:cubicBezTo>
                    <a:pt x="2792" y="216"/>
                    <a:pt x="2821" y="220"/>
                    <a:pt x="2885" y="220"/>
                  </a:cubicBezTo>
                </a:path>
              </a:pathLst>
            </a:custGeom>
            <a:noFill/>
            <a:ln w="12700" cap="flat" cmpd="sng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94517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043250"/>
              </p:ext>
            </p:extLst>
          </p:nvPr>
        </p:nvGraphicFramePr>
        <p:xfrm>
          <a:off x="7162800" y="5638800"/>
          <a:ext cx="3810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203040" imgH="190440" progId="Equation.3">
                  <p:embed/>
                </p:oleObj>
              </mc:Choice>
              <mc:Fallback>
                <p:oleObj name="Equation" r:id="rId3" imgW="203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638800"/>
                        <a:ext cx="3810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5172" name="Text Box 20"/>
          <p:cNvSpPr txBox="1">
            <a:spLocks noChangeArrowheads="1"/>
          </p:cNvSpPr>
          <p:nvPr/>
        </p:nvSpPr>
        <p:spPr bwMode="auto">
          <a:xfrm>
            <a:off x="2819400" y="1828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Point robot </a:t>
            </a:r>
            <a:r>
              <a:rPr lang="en-US" sz="2000" dirty="0" smtClean="0">
                <a:latin typeface="Times New Roman" pitchFamily="18" charset="0"/>
              </a:rPr>
              <a:t>(no </a:t>
            </a:r>
            <a:r>
              <a:rPr lang="en-US" sz="2000" dirty="0">
                <a:latin typeface="Times New Roman" pitchFamily="18" charset="0"/>
              </a:rPr>
              <a:t>constraints)</a:t>
            </a:r>
          </a:p>
        </p:txBody>
      </p:sp>
    </p:spTree>
    <p:extLst>
      <p:ext uri="{BB962C8B-B14F-4D97-AF65-F5344CB8AC3E}">
        <p14:creationId xmlns:p14="http://schemas.microsoft.com/office/powerpoint/2010/main" val="205815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1298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75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alt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51299" name="Picture 3"/>
          <p:cNvPicPr>
            <a:picLocks noChangeAspect="1" noChangeArrowheads="1"/>
          </p:cNvPicPr>
          <p:nvPr/>
        </p:nvPicPr>
        <p:blipFill>
          <a:blip r:embed="rId2" cstate="print"/>
          <a:srcRect t="5167" r="9773" b="8620"/>
          <a:stretch>
            <a:fillRect/>
          </a:stretch>
        </p:blipFill>
        <p:spPr bwMode="auto">
          <a:xfrm>
            <a:off x="457200" y="1371600"/>
            <a:ext cx="3360738" cy="4800600"/>
          </a:xfrm>
          <a:prstGeom prst="rect">
            <a:avLst/>
          </a:prstGeom>
          <a:noFill/>
        </p:spPr>
      </p:pic>
      <p:sp>
        <p:nvSpPr>
          <p:cNvPr id="951300" name="Oval 4"/>
          <p:cNvSpPr>
            <a:spLocks noChangeArrowheads="1"/>
          </p:cNvSpPr>
          <p:nvPr/>
        </p:nvSpPr>
        <p:spPr bwMode="auto">
          <a:xfrm>
            <a:off x="2209800" y="1066800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8382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209800" y="5127978"/>
            <a:ext cx="304800" cy="304800"/>
            <a:chOff x="4267200" y="4038600"/>
            <a:chExt cx="533400" cy="533400"/>
          </a:xfrm>
        </p:grpSpPr>
        <p:sp>
          <p:nvSpPr>
            <p:cNvPr id="20" name="Oval 19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if the robot is not a point</a:t>
            </a:r>
            <a:r>
              <a:rPr lang="en-US" alt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5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0800" y="5899150"/>
            <a:ext cx="2289048" cy="365760"/>
          </a:xfrm>
        </p:spPr>
        <p:txBody>
          <a:bodyPr/>
          <a:lstStyle/>
          <a:p>
            <a:fld id="{B07B6C59-830C-4355-9897-8C90251BFA1C}" type="slidenum">
              <a:rPr lang="en-US"/>
              <a:pPr/>
              <a:t>22</a:t>
            </a:fld>
            <a:endParaRPr lang="en-US"/>
          </a:p>
        </p:txBody>
      </p:sp>
      <p:pic>
        <p:nvPicPr>
          <p:cNvPr id="952323" name="Picture 3"/>
          <p:cNvPicPr>
            <a:picLocks noChangeAspect="1" noChangeArrowheads="1"/>
          </p:cNvPicPr>
          <p:nvPr/>
        </p:nvPicPr>
        <p:blipFill>
          <a:blip r:embed="rId2" cstate="print"/>
          <a:srcRect t="5167" r="9773" b="8620"/>
          <a:stretch>
            <a:fillRect/>
          </a:stretch>
        </p:blipFill>
        <p:spPr bwMode="auto">
          <a:xfrm>
            <a:off x="457200" y="1371600"/>
            <a:ext cx="3360738" cy="4800600"/>
          </a:xfrm>
          <a:prstGeom prst="rect">
            <a:avLst/>
          </a:prstGeom>
          <a:noFill/>
        </p:spPr>
      </p:pic>
      <p:sp>
        <p:nvSpPr>
          <p:cNvPr id="952324" name="Oval 4"/>
          <p:cNvSpPr>
            <a:spLocks noChangeArrowheads="1"/>
          </p:cNvSpPr>
          <p:nvPr/>
        </p:nvSpPr>
        <p:spPr bwMode="auto">
          <a:xfrm>
            <a:off x="2209800" y="914400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66950" y="5210175"/>
            <a:ext cx="152400" cy="152400"/>
            <a:chOff x="4560" y="960"/>
            <a:chExt cx="96" cy="96"/>
          </a:xfrm>
        </p:grpSpPr>
        <p:sp>
          <p:nvSpPr>
            <p:cNvPr id="952326" name="Oval 6"/>
            <p:cNvSpPr>
              <a:spLocks noChangeArrowheads="1"/>
            </p:cNvSpPr>
            <p:nvPr/>
          </p:nvSpPr>
          <p:spPr bwMode="auto">
            <a:xfrm>
              <a:off x="4560" y="960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52327" name="Line 7"/>
            <p:cNvSpPr>
              <a:spLocks noChangeShapeType="1"/>
            </p:cNvSpPr>
            <p:nvPr/>
          </p:nvSpPr>
          <p:spPr bwMode="auto">
            <a:xfrm>
              <a:off x="4593" y="1003"/>
              <a:ext cx="61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952328" name="Picture 8"/>
          <p:cNvPicPr>
            <a:picLocks noChangeAspect="1" noChangeArrowheads="1"/>
          </p:cNvPicPr>
          <p:nvPr/>
        </p:nvPicPr>
        <p:blipFill>
          <a:blip r:embed="rId2" cstate="print"/>
          <a:srcRect t="5167" r="9773" b="8620"/>
          <a:stretch>
            <a:fillRect/>
          </a:stretch>
        </p:blipFill>
        <p:spPr bwMode="auto">
          <a:xfrm>
            <a:off x="5021263" y="1371600"/>
            <a:ext cx="3360737" cy="4800600"/>
          </a:xfrm>
          <a:prstGeom prst="rect">
            <a:avLst/>
          </a:prstGeom>
          <a:noFill/>
        </p:spPr>
      </p:pic>
      <p:sp>
        <p:nvSpPr>
          <p:cNvPr id="952329" name="Line 9"/>
          <p:cNvSpPr>
            <a:spLocks noChangeShapeType="1"/>
          </p:cNvSpPr>
          <p:nvPr/>
        </p:nvSpPr>
        <p:spPr bwMode="auto">
          <a:xfrm>
            <a:off x="3886200" y="3810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330" name="Rectangle 10"/>
          <p:cNvSpPr>
            <a:spLocks noChangeArrowheads="1"/>
          </p:cNvSpPr>
          <p:nvPr/>
        </p:nvSpPr>
        <p:spPr bwMode="auto">
          <a:xfrm>
            <a:off x="6629400" y="5029200"/>
            <a:ext cx="6096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331" name="Oval 11"/>
          <p:cNvSpPr>
            <a:spLocks noChangeArrowheads="1"/>
          </p:cNvSpPr>
          <p:nvPr/>
        </p:nvSpPr>
        <p:spPr bwMode="auto">
          <a:xfrm>
            <a:off x="6937375" y="5205413"/>
            <a:ext cx="74613" cy="74612"/>
          </a:xfrm>
          <a:prstGeom prst="ellipse">
            <a:avLst/>
          </a:prstGeom>
          <a:solidFill>
            <a:srgbClr val="CC0000"/>
          </a:solidFill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2332" name="Oval 12"/>
          <p:cNvSpPr>
            <a:spLocks noChangeArrowheads="1"/>
          </p:cNvSpPr>
          <p:nvPr/>
        </p:nvSpPr>
        <p:spPr bwMode="auto">
          <a:xfrm>
            <a:off x="6937375" y="896938"/>
            <a:ext cx="74613" cy="74612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2333" name="Freeform 13"/>
          <p:cNvSpPr>
            <a:spLocks/>
          </p:cNvSpPr>
          <p:nvPr/>
        </p:nvSpPr>
        <p:spPr bwMode="auto">
          <a:xfrm>
            <a:off x="5365750" y="1328738"/>
            <a:ext cx="2944813" cy="4897437"/>
          </a:xfrm>
          <a:custGeom>
            <a:avLst/>
            <a:gdLst/>
            <a:ahLst/>
            <a:cxnLst>
              <a:cxn ang="0">
                <a:pos x="412" y="272"/>
              </a:cxn>
              <a:cxn ang="0">
                <a:pos x="412" y="560"/>
              </a:cxn>
              <a:cxn ang="0">
                <a:pos x="1185" y="560"/>
              </a:cxn>
              <a:cxn ang="0">
                <a:pos x="1185" y="1020"/>
              </a:cxn>
              <a:cxn ang="0">
                <a:pos x="415" y="1020"/>
              </a:cxn>
              <a:cxn ang="0">
                <a:pos x="415" y="2690"/>
              </a:cxn>
              <a:cxn ang="0">
                <a:pos x="1320" y="2690"/>
              </a:cxn>
              <a:cxn ang="0">
                <a:pos x="1320" y="1960"/>
              </a:cxn>
              <a:cxn ang="0">
                <a:pos x="725" y="1960"/>
              </a:cxn>
              <a:cxn ang="0">
                <a:pos x="725" y="1530"/>
              </a:cxn>
              <a:cxn ang="0">
                <a:pos x="1335" y="1530"/>
              </a:cxn>
              <a:cxn ang="0">
                <a:pos x="1335" y="0"/>
              </a:cxn>
              <a:cxn ang="0">
                <a:pos x="1855" y="0"/>
              </a:cxn>
              <a:cxn ang="0">
                <a:pos x="1855" y="3085"/>
              </a:cxn>
              <a:cxn ang="0">
                <a:pos x="0" y="3085"/>
              </a:cxn>
              <a:cxn ang="0">
                <a:pos x="0" y="265"/>
              </a:cxn>
              <a:cxn ang="0">
                <a:pos x="315" y="265"/>
              </a:cxn>
              <a:cxn ang="0">
                <a:pos x="315" y="355"/>
              </a:cxn>
              <a:cxn ang="0">
                <a:pos x="95" y="355"/>
              </a:cxn>
              <a:cxn ang="0">
                <a:pos x="95" y="3010"/>
              </a:cxn>
              <a:cxn ang="0">
                <a:pos x="1770" y="3010"/>
              </a:cxn>
              <a:cxn ang="0">
                <a:pos x="1770" y="75"/>
              </a:cxn>
              <a:cxn ang="0">
                <a:pos x="1430" y="75"/>
              </a:cxn>
              <a:cxn ang="0">
                <a:pos x="1430" y="1640"/>
              </a:cxn>
              <a:cxn ang="0">
                <a:pos x="805" y="1640"/>
              </a:cxn>
              <a:cxn ang="0">
                <a:pos x="805" y="1870"/>
              </a:cxn>
              <a:cxn ang="0">
                <a:pos x="1430" y="1870"/>
              </a:cxn>
              <a:cxn ang="0">
                <a:pos x="1430" y="2780"/>
              </a:cxn>
              <a:cxn ang="0">
                <a:pos x="325" y="2780"/>
              </a:cxn>
              <a:cxn ang="0">
                <a:pos x="325" y="925"/>
              </a:cxn>
              <a:cxn ang="0">
                <a:pos x="1105" y="925"/>
              </a:cxn>
              <a:cxn ang="0">
                <a:pos x="1105" y="650"/>
              </a:cxn>
              <a:cxn ang="0">
                <a:pos x="320" y="650"/>
              </a:cxn>
              <a:cxn ang="0">
                <a:pos x="320" y="265"/>
              </a:cxn>
              <a:cxn ang="0">
                <a:pos x="412" y="272"/>
              </a:cxn>
            </a:cxnLst>
            <a:rect l="0" t="0" r="r" b="b"/>
            <a:pathLst>
              <a:path w="1855" h="3085">
                <a:moveTo>
                  <a:pt x="412" y="272"/>
                </a:moveTo>
                <a:lnTo>
                  <a:pt x="412" y="560"/>
                </a:lnTo>
                <a:lnTo>
                  <a:pt x="1185" y="560"/>
                </a:lnTo>
                <a:lnTo>
                  <a:pt x="1185" y="1020"/>
                </a:lnTo>
                <a:lnTo>
                  <a:pt x="415" y="1020"/>
                </a:lnTo>
                <a:lnTo>
                  <a:pt x="415" y="2690"/>
                </a:lnTo>
                <a:lnTo>
                  <a:pt x="1320" y="2690"/>
                </a:lnTo>
                <a:lnTo>
                  <a:pt x="1320" y="1960"/>
                </a:lnTo>
                <a:lnTo>
                  <a:pt x="725" y="1960"/>
                </a:lnTo>
                <a:lnTo>
                  <a:pt x="725" y="1530"/>
                </a:lnTo>
                <a:lnTo>
                  <a:pt x="1335" y="1530"/>
                </a:lnTo>
                <a:lnTo>
                  <a:pt x="1335" y="0"/>
                </a:lnTo>
                <a:lnTo>
                  <a:pt x="1855" y="0"/>
                </a:lnTo>
                <a:lnTo>
                  <a:pt x="1855" y="3085"/>
                </a:lnTo>
                <a:lnTo>
                  <a:pt x="0" y="3085"/>
                </a:lnTo>
                <a:lnTo>
                  <a:pt x="0" y="265"/>
                </a:lnTo>
                <a:lnTo>
                  <a:pt x="315" y="265"/>
                </a:lnTo>
                <a:lnTo>
                  <a:pt x="315" y="355"/>
                </a:lnTo>
                <a:lnTo>
                  <a:pt x="95" y="355"/>
                </a:lnTo>
                <a:lnTo>
                  <a:pt x="95" y="3010"/>
                </a:lnTo>
                <a:lnTo>
                  <a:pt x="1770" y="3010"/>
                </a:lnTo>
                <a:lnTo>
                  <a:pt x="1770" y="75"/>
                </a:lnTo>
                <a:lnTo>
                  <a:pt x="1430" y="75"/>
                </a:lnTo>
                <a:lnTo>
                  <a:pt x="1430" y="1640"/>
                </a:lnTo>
                <a:lnTo>
                  <a:pt x="805" y="1640"/>
                </a:lnTo>
                <a:lnTo>
                  <a:pt x="805" y="1870"/>
                </a:lnTo>
                <a:lnTo>
                  <a:pt x="1430" y="1870"/>
                </a:lnTo>
                <a:lnTo>
                  <a:pt x="1430" y="2780"/>
                </a:lnTo>
                <a:lnTo>
                  <a:pt x="325" y="2780"/>
                </a:lnTo>
                <a:lnTo>
                  <a:pt x="325" y="925"/>
                </a:lnTo>
                <a:lnTo>
                  <a:pt x="1105" y="925"/>
                </a:lnTo>
                <a:lnTo>
                  <a:pt x="1105" y="650"/>
                </a:lnTo>
                <a:lnTo>
                  <a:pt x="320" y="650"/>
                </a:lnTo>
                <a:lnTo>
                  <a:pt x="320" y="265"/>
                </a:lnTo>
                <a:lnTo>
                  <a:pt x="412" y="272"/>
                </a:lnTo>
                <a:close/>
              </a:path>
            </a:pathLst>
          </a:custGeom>
          <a:solidFill>
            <a:srgbClr val="FF33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334" name="Rectangle 14"/>
          <p:cNvSpPr>
            <a:spLocks noChangeArrowheads="1"/>
          </p:cNvSpPr>
          <p:nvPr/>
        </p:nvSpPr>
        <p:spPr bwMode="auto">
          <a:xfrm>
            <a:off x="5421313" y="1749425"/>
            <a:ext cx="587375" cy="134938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335" name="Text Box 15"/>
          <p:cNvSpPr txBox="1">
            <a:spLocks noChangeArrowheads="1"/>
          </p:cNvSpPr>
          <p:nvPr/>
        </p:nvSpPr>
        <p:spPr bwMode="auto">
          <a:xfrm>
            <a:off x="3746500" y="3060700"/>
            <a:ext cx="1447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>
                <a:latin typeface="Times" pitchFamily="18" charset="0"/>
              </a:rPr>
              <a:t>Expand obstacle(s)</a:t>
            </a:r>
          </a:p>
        </p:txBody>
      </p:sp>
      <p:sp>
        <p:nvSpPr>
          <p:cNvPr id="952336" name="Text Box 16"/>
          <p:cNvSpPr txBox="1">
            <a:spLocks noChangeArrowheads="1"/>
          </p:cNvSpPr>
          <p:nvPr/>
        </p:nvSpPr>
        <p:spPr bwMode="auto">
          <a:xfrm>
            <a:off x="3757613" y="3881438"/>
            <a:ext cx="1447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>
                <a:latin typeface="Times" pitchFamily="18" charset="0"/>
              </a:rPr>
              <a:t>Reduce robot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209800" y="5127978"/>
            <a:ext cx="304800" cy="304800"/>
            <a:chOff x="4267200" y="4038600"/>
            <a:chExt cx="533400" cy="533400"/>
          </a:xfrm>
        </p:grpSpPr>
        <p:sp>
          <p:nvSpPr>
            <p:cNvPr id="20" name="Oval 19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33600" y="8382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81800" y="8382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533400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What if the robot is not a point?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6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450" y="1547813"/>
            <a:ext cx="65151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Workspace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6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063" y="1528763"/>
            <a:ext cx="66198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Workspace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3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438275"/>
            <a:ext cx="66008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0600" y="1295400"/>
            <a:ext cx="41148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we want to preserve the angular component…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4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775" y="1581150"/>
            <a:ext cx="43624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 Body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0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Transfer in Reinforcement Learning via Shared </a:t>
            </a:r>
            <a:r>
              <a:rPr lang="en-US" sz="3200" dirty="0" smtClean="0"/>
              <a:t>Features: </a:t>
            </a:r>
            <a:r>
              <a:rPr lang="en-US" sz="3200" dirty="0" err="1" smtClean="0"/>
              <a:t>Konidaris</a:t>
            </a:r>
            <a:r>
              <a:rPr lang="en-US" sz="3200" dirty="0" smtClean="0"/>
              <a:t>, </a:t>
            </a:r>
            <a:r>
              <a:rPr lang="en-US" sz="3200" dirty="0" err="1" smtClean="0"/>
              <a:t>Scheidwasser</a:t>
            </a:r>
            <a:r>
              <a:rPr lang="en-US" sz="3200" dirty="0" smtClean="0"/>
              <a:t>, and </a:t>
            </a:r>
            <a:r>
              <a:rPr lang="en-US" sz="3200" dirty="0" err="1" smtClean="0"/>
              <a:t>Barto</a:t>
            </a:r>
            <a:r>
              <a:rPr lang="en-US" sz="3200" dirty="0" smtClean="0"/>
              <a:t>, 2002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80518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5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096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5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Path Planning…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simplifying assumptions for indoor mobile robots:</a:t>
            </a:r>
          </a:p>
          <a:p>
            <a:pPr lvl="1"/>
            <a:r>
              <a:rPr lang="en-US" dirty="0" smtClean="0"/>
              <a:t>2 DOF for representation</a:t>
            </a:r>
          </a:p>
          <a:p>
            <a:pPr lvl="1"/>
            <a:r>
              <a:rPr lang="en-US" dirty="0" smtClean="0"/>
              <a:t>robot is round, so that orientation doesn’t matter</a:t>
            </a:r>
          </a:p>
          <a:p>
            <a:pPr lvl="1"/>
            <a:r>
              <a:rPr lang="en-US" dirty="0" smtClean="0"/>
              <a:t>robot is </a:t>
            </a:r>
            <a:r>
              <a:rPr lang="en-US" dirty="0" err="1" smtClean="0"/>
              <a:t>holonomic</a:t>
            </a:r>
            <a:r>
              <a:rPr lang="en-US" dirty="0" smtClean="0"/>
              <a:t>, can move in any direction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916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smtClean="0"/>
              <a:t>There is no ideal drive configuration that simultaneously maximizes stability, maneuverability, and controllability.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example, typically inverse correlation between controllability and maneuverability.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9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Path Planning…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Now lets assume that someone gave us a map.  How do we plan a path from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US" sz="2400" dirty="0" smtClean="0"/>
                  <a:t> to </a:t>
                </a:r>
                <a14:m>
                  <m:oMath xmlns=""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𝑔𝑜𝑎𝑙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?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-4152" y="4724400"/>
            <a:ext cx="3048000" cy="128016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is a plan represented?</a:t>
            </a:r>
          </a:p>
          <a:p>
            <a:r>
              <a:rPr lang="en-US" dirty="0" smtClean="0"/>
              <a:t>How is a plan computed?</a:t>
            </a:r>
          </a:p>
          <a:p>
            <a:r>
              <a:rPr lang="en-US" dirty="0" smtClean="0"/>
              <a:t>What does the plan achieve?</a:t>
            </a:r>
          </a:p>
          <a:p>
            <a:r>
              <a:rPr lang="en-US" dirty="0" smtClean="0"/>
              <a:t>How do we evaluate a plan’s quality?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3962400"/>
            <a:ext cx="2209800" cy="68580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smtClean="0">
                <a:solidFill>
                  <a:schemeClr val="tx1"/>
                </a:solidFill>
              </a:rPr>
              <a:t>Fundamental Questions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57814" y="2667000"/>
            <a:ext cx="5753100" cy="3581400"/>
            <a:chOff x="571500" y="1363891"/>
            <a:chExt cx="8001000" cy="4732109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1367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71500" y="1363891"/>
            <a:ext cx="8001000" cy="4732109"/>
            <a:chOff x="571500" y="1363891"/>
            <a:chExt cx="8001000" cy="47321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741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Grid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1500" y="1363891"/>
            <a:ext cx="8001000" cy="4732109"/>
            <a:chOff x="571500" y="1363891"/>
            <a:chExt cx="8001000" cy="47321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107596"/>
              </p:ext>
            </p:extLst>
          </p:nvPr>
        </p:nvGraphicFramePr>
        <p:xfrm>
          <a:off x="609599" y="1447804"/>
          <a:ext cx="7924811" cy="45719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</a:tblGrid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959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Occupancy Grid, accounting for C-Space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1500" y="1066800"/>
            <a:ext cx="8001000" cy="4732109"/>
            <a:chOff x="571500" y="1363891"/>
            <a:chExt cx="8001000" cy="47321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98283"/>
              </p:ext>
            </p:extLst>
          </p:nvPr>
        </p:nvGraphicFramePr>
        <p:xfrm>
          <a:off x="609599" y="1150713"/>
          <a:ext cx="7924811" cy="45719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</a:tblGrid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36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Occupancy Grid, accounting for C-Space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1500" y="1066800"/>
            <a:ext cx="8001000" cy="4732109"/>
            <a:chOff x="571500" y="1363891"/>
            <a:chExt cx="8001000" cy="47321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76752"/>
              </p:ext>
            </p:extLst>
          </p:nvPr>
        </p:nvGraphicFramePr>
        <p:xfrm>
          <a:off x="609599" y="1150713"/>
          <a:ext cx="7924812" cy="45719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</a:tblGrid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US" sz="1400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400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400" kern="120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US" sz="1400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5885520"/>
            <a:ext cx="81673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Slightly larger grid size can make the goal unreachable.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Problem if grid is “too small”?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5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2-10-31 at 3.20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23" r="-10123"/>
          <a:stretch>
            <a:fillRect/>
          </a:stretch>
        </p:blipFill>
        <p:spPr>
          <a:xfrm>
            <a:off x="-152400" y="304800"/>
            <a:ext cx="8229600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746" y="3352800"/>
            <a:ext cx="4635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7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Holonomicity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If the </a:t>
            </a:r>
            <a:r>
              <a:rPr lang="en-US" b="1" dirty="0"/>
              <a:t>controllable</a:t>
            </a:r>
            <a:r>
              <a:rPr lang="en-US" dirty="0"/>
              <a:t> degrees of freedom is </a:t>
            </a:r>
            <a:r>
              <a:rPr lang="en-US" b="1" dirty="0"/>
              <a:t>equal</a:t>
            </a:r>
            <a:r>
              <a:rPr lang="en-US" dirty="0"/>
              <a:t> to the </a:t>
            </a:r>
            <a:r>
              <a:rPr lang="en-US" b="1" dirty="0"/>
              <a:t>total</a:t>
            </a:r>
            <a:r>
              <a:rPr lang="en-US" dirty="0"/>
              <a:t> degrees of freedom then the robot is said to be </a:t>
            </a:r>
            <a:r>
              <a:rPr lang="en-US" b="1" dirty="0" err="1">
                <a:solidFill>
                  <a:srgbClr val="FF0000"/>
                </a:solidFill>
              </a:rPr>
              <a:t>holonomic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err="1"/>
              <a:t>Holonomic</a:t>
            </a:r>
            <a:r>
              <a:rPr lang="en-US" dirty="0"/>
              <a:t> </a:t>
            </a:r>
            <a:r>
              <a:rPr lang="en-US" dirty="0" smtClean="0"/>
              <a:t>constraints reduce </a:t>
            </a:r>
            <a:r>
              <a:rPr lang="en-US" dirty="0"/>
              <a:t>the number of degrees of freedom of the system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b="1" dirty="0"/>
              <a:t>controllable</a:t>
            </a:r>
            <a:r>
              <a:rPr lang="en-US" dirty="0"/>
              <a:t> degrees of freedom are </a:t>
            </a:r>
            <a:r>
              <a:rPr lang="en-US" b="1" dirty="0"/>
              <a:t>less</a:t>
            </a:r>
            <a:r>
              <a:rPr lang="en-US" dirty="0"/>
              <a:t> than the total degrees of freedom it is </a:t>
            </a:r>
            <a:r>
              <a:rPr lang="en-US" b="1" dirty="0">
                <a:solidFill>
                  <a:srgbClr val="FF0000"/>
                </a:solidFill>
              </a:rPr>
              <a:t>non-</a:t>
            </a:r>
            <a:r>
              <a:rPr lang="en-US" b="1" dirty="0" err="1">
                <a:solidFill>
                  <a:srgbClr val="FF0000"/>
                </a:solidFill>
              </a:rPr>
              <a:t>holonomic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robot is considered to be </a:t>
            </a:r>
            <a:r>
              <a:rPr lang="en-US" b="1" dirty="0"/>
              <a:t>redundant</a:t>
            </a:r>
            <a:r>
              <a:rPr lang="en-US" dirty="0"/>
              <a:t> if it has </a:t>
            </a:r>
            <a:r>
              <a:rPr lang="en-US" b="1" dirty="0"/>
              <a:t>more</a:t>
            </a:r>
            <a:r>
              <a:rPr lang="en-US" dirty="0"/>
              <a:t> controllable degrees of freedom than degrees of freedom in its task space.</a:t>
            </a:r>
          </a:p>
        </p:txBody>
      </p:sp>
    </p:spTree>
    <p:extLst>
      <p:ext uri="{BB962C8B-B14F-4D97-AF65-F5344CB8AC3E}">
        <p14:creationId xmlns:p14="http://schemas.microsoft.com/office/powerpoint/2010/main" val="276158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</a:t>
            </a:r>
            <a:r>
              <a:rPr lang="en-US" dirty="0" err="1" smtClean="0"/>
              <a:t>holonomic</a:t>
            </a:r>
            <a:r>
              <a:rPr lang="en-US" dirty="0" smtClean="0"/>
              <a:t> constraints?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many independent motions can our turtlebot robot produce?</a:t>
            </a:r>
          </a:p>
          <a:p>
            <a:pPr lvl="1"/>
            <a:r>
              <a:rPr lang="en-US" dirty="0" smtClean="0"/>
              <a:t>2 at the most</a:t>
            </a:r>
          </a:p>
          <a:p>
            <a:pPr lvl="1"/>
            <a:endParaRPr lang="en-US" dirty="0"/>
          </a:p>
          <a:p>
            <a:r>
              <a:rPr lang="en-US" dirty="0" smtClean="0"/>
              <a:t>How many DOF in the task space does the robot need to control?</a:t>
            </a:r>
          </a:p>
          <a:p>
            <a:pPr lvl="1"/>
            <a:r>
              <a:rPr lang="en-US" dirty="0" smtClean="0"/>
              <a:t>3 DOF</a:t>
            </a:r>
          </a:p>
          <a:p>
            <a:pPr lvl="1"/>
            <a:endParaRPr lang="en-US" dirty="0"/>
          </a:p>
          <a:p>
            <a:r>
              <a:rPr lang="en-US" dirty="0" smtClean="0"/>
              <a:t>The difference implies that our system has </a:t>
            </a:r>
            <a:r>
              <a:rPr lang="en-US" dirty="0" err="1" smtClean="0"/>
              <a:t>holonomic</a:t>
            </a:r>
            <a:r>
              <a:rPr lang="en-US" dirty="0" smtClean="0"/>
              <a:t>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4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610"/>
            <a:ext cx="8229600" cy="4525963"/>
          </a:xfrm>
        </p:spPr>
        <p:txBody>
          <a:bodyPr/>
          <a:lstStyle/>
          <a:p>
            <a:r>
              <a:rPr lang="en-US" dirty="0" smtClean="0"/>
              <a:t>Open loop control vs. Closed loop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4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control-schem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06" r="-28006"/>
          <a:stretch>
            <a:fillRect/>
          </a:stretch>
        </p:blipFill>
        <p:spPr>
          <a:xfrm>
            <a:off x="3276600" y="3144164"/>
            <a:ext cx="6705600" cy="36878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610"/>
            <a:ext cx="8229600" cy="4525963"/>
          </a:xfrm>
        </p:spPr>
        <p:txBody>
          <a:bodyPr/>
          <a:lstStyle/>
          <a:p>
            <a:r>
              <a:rPr lang="en-US" dirty="0" smtClean="0"/>
              <a:t>Open loop control vs. Closed loop control</a:t>
            </a:r>
          </a:p>
          <a:p>
            <a:endParaRPr lang="en-US" dirty="0"/>
          </a:p>
          <a:p>
            <a:r>
              <a:rPr lang="en-US" dirty="0" smtClean="0"/>
              <a:t>Recap</a:t>
            </a:r>
            <a:endParaRPr lang="en-US" dirty="0"/>
          </a:p>
          <a:p>
            <a:pPr lvl="1"/>
            <a:r>
              <a:rPr lang="en-US" dirty="0" smtClean="0"/>
              <a:t>Control Architectures</a:t>
            </a:r>
          </a:p>
          <a:p>
            <a:pPr lvl="1"/>
            <a:r>
              <a:rPr lang="en-US" dirty="0" smtClean="0"/>
              <a:t>Sensors &amp; Vision</a:t>
            </a:r>
          </a:p>
          <a:p>
            <a:pPr lvl="1"/>
            <a:r>
              <a:rPr lang="en-US" dirty="0" smtClean="0"/>
              <a:t>Control &amp; Kinematics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77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WorkshopVIdeo19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-11365"/>
            <a:ext cx="7123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5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15841</TotalTime>
  <Words>680</Words>
  <Application>Microsoft Macintosh PowerPoint</Application>
  <PresentationFormat>On-screen Show (4:3)</PresentationFormat>
  <Paragraphs>117</Paragraphs>
  <Slides>35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Holonomicity </vt:lpstr>
      <vt:lpstr>Why study holonomic constraints?</vt:lpstr>
      <vt:lpstr>PowerPoint Presentation</vt:lpstr>
      <vt:lpstr>PowerPoint Presentation</vt:lpstr>
      <vt:lpstr>PowerPoint Presentation</vt:lpstr>
      <vt:lpstr>Core AI Problem</vt:lpstr>
      <vt:lpstr>PowerPoint Presentation</vt:lpstr>
      <vt:lpstr>Fundamental Questions</vt:lpstr>
      <vt:lpstr>1) World is known, goal is not</vt:lpstr>
      <vt:lpstr>2) Goal is known, world is not</vt:lpstr>
      <vt:lpstr>3) World is known, goal is known</vt:lpstr>
      <vt:lpstr>4) Finding shortest path?</vt:lpstr>
      <vt:lpstr>5) Finding shortest path with costs</vt:lpstr>
      <vt:lpstr>The World consists of...</vt:lpstr>
      <vt:lpstr>Configuration Space (C-Space)</vt:lpstr>
      <vt:lpstr>Configuration Space</vt:lpstr>
      <vt:lpstr>What if the robot is not a point?</vt:lpstr>
      <vt:lpstr>PowerPoint Presentation</vt:lpstr>
      <vt:lpstr>Example Workspace</vt:lpstr>
      <vt:lpstr>Example Workspace</vt:lpstr>
      <vt:lpstr>If we want to preserve the angular component…</vt:lpstr>
      <vt:lpstr>Rigid Body Planning</vt:lpstr>
      <vt:lpstr>Transfer in Reinforcement Learning via Shared Features: Konidaris, Scheidwasser, and Barto, 2002</vt:lpstr>
      <vt:lpstr>PowerPoint Presentation</vt:lpstr>
      <vt:lpstr>Back to Path Planning…</vt:lpstr>
      <vt:lpstr>Back to Path Planning…</vt:lpstr>
      <vt:lpstr>PowerPoint Presentation</vt:lpstr>
      <vt:lpstr>Occupancy Grid</vt:lpstr>
      <vt:lpstr>Occupancy Grid, accounting for C-Space</vt:lpstr>
      <vt:lpstr>Occupancy Grid, accounting for C-Space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254</cp:revision>
  <dcterms:created xsi:type="dcterms:W3CDTF">2006-08-16T00:00:00Z</dcterms:created>
  <dcterms:modified xsi:type="dcterms:W3CDTF">2013-09-18T17:58:34Z</dcterms:modified>
</cp:coreProperties>
</file>