
<file path=[Content_Types].xml><?xml version="1.0" encoding="utf-8"?>
<Types xmlns="http://schemas.openxmlformats.org/package/2006/content-types">
  <Override PartName="/ppt/embeddings/Microsoft_Equation12.bin" ContentType="application/vnd.openxmlformats-officedocument.oleObject"/>
  <Override PartName="/ppt/embeddings/Microsoft_Equation36.bin" ContentType="application/vnd.openxmlformats-officedocument.oleObject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Microsoft_Equation7.bin" ContentType="application/vnd.openxmlformats-officedocument.oleObject"/>
  <Default Extension="rels" ContentType="application/vnd.openxmlformats-package.relationships+xml"/>
  <Override PartName="/ppt/embeddings/Microsoft_Equation24.bin" ContentType="application/vnd.openxmlformats-officedocument.oleObject"/>
  <Override PartName="/ppt/embeddings/Microsoft_Equation32.bin" ContentType="application/vnd.openxmlformats-officedocument.oleObject"/>
  <Default Extension="jpeg" ContentType="image/jpeg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embeddings/Microsoft_Equation3.bin" ContentType="application/vnd.openxmlformats-officedocument.oleObject"/>
  <Override PartName="/ppt/embeddings/Microsoft_Equation20.bin" ContentType="application/vnd.openxmlformats-officedocument.oleObject"/>
  <Override PartName="/ppt/embeddings/Microsoft_Equation29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Microsoft_Equation44.bin" ContentType="application/vnd.openxmlformats-officedocument.oleObject"/>
  <Override PartName="/ppt/embeddings/Microsoft_Equation48.bin" ContentType="application/vnd.openxmlformats-officedocument.oleObject"/>
  <Override PartName="/ppt/embeddings/Microsoft_Equation17.bin" ContentType="application/vnd.openxmlformats-officedocument.oleObject"/>
  <Override PartName="/docProps/app.xml" ContentType="application/vnd.openxmlformats-officedocument.extended-properties+xml"/>
  <Default Extension="xml" ContentType="application/xml"/>
  <Override PartName="/ppt/embeddings/Microsoft_Equation40.bin" ContentType="application/vnd.openxmlformats-officedocument.oleObject"/>
  <Override PartName="/ppt/tableStyles.xml" ContentType="application/vnd.openxmlformats-officedocument.presentationml.tableStyles+xml"/>
  <Override PartName="/ppt/embeddings/Microsoft_Equation13.bin" ContentType="application/vnd.openxmlformats-officedocument.oleObject"/>
  <Override PartName="/ppt/embeddings/Microsoft_Equation37.bin" ContentType="application/vnd.openxmlformats-officedocument.oleObject"/>
  <Override PartName="/ppt/notesSlides/notesSlide1.xml" ContentType="application/vnd.openxmlformats-officedocument.presentationml.notesSlide+xml"/>
  <Override PartName="/ppt/embeddings/Microsoft_Equation8.bin" ContentType="application/vnd.openxmlformats-officedocument.oleObject"/>
  <Override PartName="/ppt/embeddings/Microsoft_Equation25.bin" ContentType="application/vnd.openxmlformats-officedocument.oleObject"/>
  <Override PartName="/ppt/embeddings/Microsoft_Equation33.bin" ContentType="application/vnd.openxmlformats-officedocument.oleObject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embeddings/Microsoft_Equation4.bin" ContentType="application/vnd.openxmlformats-officedocument.oleObject"/>
  <Override PartName="/ppt/embeddings/Microsoft_Equation21.bin" ContentType="application/vnd.openxmlformats-officedocument.oleObject"/>
  <Override PartName="/ppt/slideLayouts/slideLayout2.xml" ContentType="application/vnd.openxmlformats-officedocument.presentationml.slideLayout+xml"/>
  <Override PartName="/ppt/embeddings/Microsoft_Equation45.bin" ContentType="application/vnd.openxmlformats-officedocument.oleObject"/>
  <Override PartName="/ppt/embeddings/Microsoft_Equation18.bin" ContentType="application/vnd.openxmlformats-officedocument.oleObject"/>
  <Override PartName="/ppt/embeddings/Microsoft_Equation26.bin" ContentType="application/vnd.openxmlformats-officedocument.oleObject"/>
  <Override PartName="/ppt/embeddings/Microsoft_Equation41.bin" ContentType="application/vnd.openxmlformats-officedocument.oleObject"/>
  <Override PartName="/ppt/embeddings/Microsoft_Equation14.bin" ContentType="application/vnd.openxmlformats-officedocument.oleObject"/>
  <Override PartName="/ppt/embeddings/Microsoft_Equation38.bin" ContentType="application/vnd.openxmlformats-officedocument.oleObject"/>
  <Override PartName="/ppt/embeddings/Microsoft_Equation10.bin" ContentType="application/vnd.openxmlformats-officedocument.oleObject"/>
  <Override PartName="/ppt/embeddings/Microsoft_Equation9.bin" ContentType="application/vnd.openxmlformats-officedocument.oleObject"/>
  <Override PartName="/ppt/presentation.xml" ContentType="application/vnd.openxmlformats-officedocument.presentationml.presentation.main+xml"/>
  <Override PartName="/ppt/embeddings/Microsoft_Equation34.bin" ContentType="application/vnd.openxmlformats-officedocument.oleObject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embeddings/Microsoft_Equation5.bin" ContentType="application/vnd.openxmlformats-officedocument.oleObject"/>
  <Override PartName="/ppt/embeddings/Microsoft_Equation22.bin" ContentType="application/vnd.openxmlformats-officedocument.oleObject"/>
  <Override PartName="/ppt/embeddings/Microsoft_Equation30.bin" ContentType="application/vnd.openxmlformats-officedocument.oleObject"/>
  <Override PartName="/ppt/slideLayouts/slideLayout3.xml" ContentType="application/vnd.openxmlformats-officedocument.presentationml.slideLayout+xml"/>
  <Override PartName="/ppt/embeddings/Microsoft_Equation46.bin" ContentType="application/vnd.openxmlformats-officedocument.oleObject"/>
  <Override PartName="/ppt/embeddings/Microsoft_Equation1.bin" ContentType="application/vnd.openxmlformats-officedocument.oleObject"/>
  <Override PartName="/ppt/embeddings/Microsoft_Equation19.bin" ContentType="application/vnd.openxmlformats-officedocument.oleObject"/>
  <Override PartName="/ppt/embeddings/Microsoft_Equation27.bin" ContentType="application/vnd.openxmlformats-officedocument.oleObject"/>
  <Default Extension="tiff" ContentType="image/tiff"/>
  <Override PartName="/ppt/embeddings/Microsoft_Equation42.bin" ContentType="application/vnd.openxmlformats-officedocument.oleObject"/>
  <Override PartName="/ppt/embeddings/Microsoft_Equation15.bin" ContentType="application/vnd.openxmlformats-officedocument.oleObject"/>
  <Override PartName="/ppt/embeddings/Microsoft_Equation39.bin" ContentType="application/vnd.openxmlformats-officedocument.oleObject"/>
  <Override PartName="/ppt/embeddings/Microsoft_Equation11.bin" ContentType="application/vnd.openxmlformats-officedocument.oleObject"/>
  <Override PartName="/ppt/presProps.xml" ContentType="application/vnd.openxmlformats-officedocument.presentationml.presProps+xml"/>
  <Override PartName="/ppt/embeddings/Microsoft_Equation35.bin" ContentType="application/vnd.openxmlformats-officedocument.oleObject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Microsoft_Equation6.bin" ContentType="application/vnd.openxmlformats-officedocument.oleObject"/>
  <Default Extension="wmf" ContentType="image/x-wmf"/>
  <Override PartName="/ppt/embeddings/Microsoft_Equation23.bin" ContentType="application/vnd.openxmlformats-officedocument.oleObject"/>
  <Override PartName="/ppt/embeddings/Microsoft_Equation31.bin" ContentType="application/vnd.openxmlformats-officedocument.oleObject"/>
  <Override PartName="/ppt/slideLayouts/slideLayout4.xml" ContentType="application/vnd.openxmlformats-officedocument.presentationml.slideLayout+xml"/>
  <Override PartName="/ppt/embeddings/Microsoft_Equation47.bin" ContentType="application/vnd.openxmlformats-officedocument.oleObject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embeddings/Microsoft_Equation28.bin" ContentType="application/vnd.openxmlformats-officedocument.oleObject"/>
  <Override PartName="/ppt/theme/theme1.xml" ContentType="application/vnd.openxmlformats-officedocument.theme+xml"/>
  <Override PartName="/ppt/embeddings/Microsoft_Equation43.bin" ContentType="application/vnd.openxmlformats-officedocument.oleObject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Microsoft_Equation16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7526575" cy="36004500"/>
  <p:notesSz cx="6858000" cy="9144000"/>
  <p:defaultTextStyle>
    <a:defPPr>
      <a:defRPr lang="en-US"/>
    </a:defPPr>
    <a:lvl1pPr marL="0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5016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0033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5049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0066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25082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0098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55115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0131" algn="l" defTabSz="4730033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AEAEA"/>
    <a:srgbClr val="DDDDDD"/>
    <a:srgbClr val="FFFFFF"/>
    <a:srgbClr val="5F5F5F"/>
    <a:srgbClr val="CC00CC"/>
    <a:srgbClr val="B2B2B2"/>
    <a:srgbClr val="F8F8F8"/>
    <a:srgbClr val="FBFBFB"/>
    <a:srgbClr val="F7F7F7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2794" autoAdjust="0"/>
    <p:restoredTop sz="95849" autoAdjust="0"/>
  </p:normalViewPr>
  <p:slideViewPr>
    <p:cSldViewPr>
      <p:cViewPr>
        <p:scale>
          <a:sx n="30" d="100"/>
          <a:sy n="30" d="100"/>
        </p:scale>
        <p:origin x="-1232" y="424"/>
      </p:cViewPr>
      <p:guideLst>
        <p:guide orient="horz" pos="11345"/>
        <p:guide pos="14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46" Type="http://schemas.openxmlformats.org/officeDocument/2006/relationships/image" Target="../media/image46.wmf"/><Relationship Id="rId47" Type="http://schemas.openxmlformats.org/officeDocument/2006/relationships/image" Target="../media/image47.wmf"/><Relationship Id="rId48" Type="http://schemas.openxmlformats.org/officeDocument/2006/relationships/image" Target="../media/image48.wmf"/><Relationship Id="rId20" Type="http://schemas.openxmlformats.org/officeDocument/2006/relationships/image" Target="../media/image20.wmf"/><Relationship Id="rId21" Type="http://schemas.openxmlformats.org/officeDocument/2006/relationships/image" Target="../media/image21.wmf"/><Relationship Id="rId22" Type="http://schemas.openxmlformats.org/officeDocument/2006/relationships/image" Target="../media/image22.wmf"/><Relationship Id="rId23" Type="http://schemas.openxmlformats.org/officeDocument/2006/relationships/image" Target="../media/image23.wmf"/><Relationship Id="rId24" Type="http://schemas.openxmlformats.org/officeDocument/2006/relationships/image" Target="../media/image24.wmf"/><Relationship Id="rId25" Type="http://schemas.openxmlformats.org/officeDocument/2006/relationships/image" Target="../media/image25.wmf"/><Relationship Id="rId26" Type="http://schemas.openxmlformats.org/officeDocument/2006/relationships/image" Target="../media/image26.wmf"/><Relationship Id="rId27" Type="http://schemas.openxmlformats.org/officeDocument/2006/relationships/image" Target="../media/image27.wmf"/><Relationship Id="rId28" Type="http://schemas.openxmlformats.org/officeDocument/2006/relationships/image" Target="../media/image28.wmf"/><Relationship Id="rId29" Type="http://schemas.openxmlformats.org/officeDocument/2006/relationships/image" Target="../media/image29.wmf"/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30" Type="http://schemas.openxmlformats.org/officeDocument/2006/relationships/image" Target="../media/image30.wmf"/><Relationship Id="rId31" Type="http://schemas.openxmlformats.org/officeDocument/2006/relationships/image" Target="../media/image31.wmf"/><Relationship Id="rId32" Type="http://schemas.openxmlformats.org/officeDocument/2006/relationships/image" Target="../media/image32.wmf"/><Relationship Id="rId9" Type="http://schemas.openxmlformats.org/officeDocument/2006/relationships/image" Target="../media/image9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8" Type="http://schemas.openxmlformats.org/officeDocument/2006/relationships/image" Target="../media/image8.wmf"/><Relationship Id="rId33" Type="http://schemas.openxmlformats.org/officeDocument/2006/relationships/image" Target="../media/image33.wmf"/><Relationship Id="rId34" Type="http://schemas.openxmlformats.org/officeDocument/2006/relationships/image" Target="../media/image34.wmf"/><Relationship Id="rId35" Type="http://schemas.openxmlformats.org/officeDocument/2006/relationships/image" Target="../media/image35.wmf"/><Relationship Id="rId36" Type="http://schemas.openxmlformats.org/officeDocument/2006/relationships/image" Target="../media/image36.wmf"/><Relationship Id="rId10" Type="http://schemas.openxmlformats.org/officeDocument/2006/relationships/image" Target="../media/image10.wmf"/><Relationship Id="rId11" Type="http://schemas.openxmlformats.org/officeDocument/2006/relationships/image" Target="../media/image11.wmf"/><Relationship Id="rId12" Type="http://schemas.openxmlformats.org/officeDocument/2006/relationships/image" Target="../media/image12.wmf"/><Relationship Id="rId13" Type="http://schemas.openxmlformats.org/officeDocument/2006/relationships/image" Target="../media/image13.wmf"/><Relationship Id="rId14" Type="http://schemas.openxmlformats.org/officeDocument/2006/relationships/image" Target="../media/image14.wmf"/><Relationship Id="rId15" Type="http://schemas.openxmlformats.org/officeDocument/2006/relationships/image" Target="../media/image15.wmf"/><Relationship Id="rId16" Type="http://schemas.openxmlformats.org/officeDocument/2006/relationships/image" Target="../media/image16.wmf"/><Relationship Id="rId17" Type="http://schemas.openxmlformats.org/officeDocument/2006/relationships/image" Target="../media/image17.wmf"/><Relationship Id="rId18" Type="http://schemas.openxmlformats.org/officeDocument/2006/relationships/image" Target="../media/image18.wmf"/><Relationship Id="rId19" Type="http://schemas.openxmlformats.org/officeDocument/2006/relationships/image" Target="../media/image19.wmf"/><Relationship Id="rId37" Type="http://schemas.openxmlformats.org/officeDocument/2006/relationships/image" Target="../media/image37.wmf"/><Relationship Id="rId38" Type="http://schemas.openxmlformats.org/officeDocument/2006/relationships/image" Target="../media/image38.wmf"/><Relationship Id="rId39" Type="http://schemas.openxmlformats.org/officeDocument/2006/relationships/image" Target="../media/image39.wmf"/><Relationship Id="rId40" Type="http://schemas.openxmlformats.org/officeDocument/2006/relationships/image" Target="../media/image40.wmf"/><Relationship Id="rId41" Type="http://schemas.openxmlformats.org/officeDocument/2006/relationships/image" Target="../media/image41.wmf"/><Relationship Id="rId42" Type="http://schemas.openxmlformats.org/officeDocument/2006/relationships/image" Target="../media/image42.wmf"/><Relationship Id="rId43" Type="http://schemas.openxmlformats.org/officeDocument/2006/relationships/image" Target="../media/image43.wmf"/><Relationship Id="rId44" Type="http://schemas.openxmlformats.org/officeDocument/2006/relationships/image" Target="../media/image44.wmf"/><Relationship Id="rId45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D5E1D-A74B-40DD-919D-7FBF851DFAEB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85800"/>
            <a:ext cx="4524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E1F9B-A48A-4450-8F5E-CA1C5224C26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685800"/>
            <a:ext cx="45243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E1F9B-A48A-4450-8F5E-CA1C5224C264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4506" y="11184739"/>
            <a:ext cx="40397589" cy="7717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28989" y="20402555"/>
            <a:ext cx="33268603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0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0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25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55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4456772" y="1441852"/>
            <a:ext cx="10693479" cy="307205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76333" y="1441852"/>
            <a:ext cx="31288328" cy="3072050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4284" y="23136238"/>
            <a:ext cx="40397589" cy="7150894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4284" y="15260251"/>
            <a:ext cx="40397589" cy="7875982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5016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0033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504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0066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25082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009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5511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0131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6334" y="8401063"/>
            <a:ext cx="20990904" cy="2376130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159350" y="8401063"/>
            <a:ext cx="20990904" cy="2376130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6329" y="8059355"/>
            <a:ext cx="20999157" cy="33587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5016" indent="0">
              <a:buNone/>
              <a:defRPr sz="10400" b="1"/>
            </a:lvl2pPr>
            <a:lvl3pPr marL="4730033" indent="0">
              <a:buNone/>
              <a:defRPr sz="9300" b="1"/>
            </a:lvl3pPr>
            <a:lvl4pPr marL="7095049" indent="0">
              <a:buNone/>
              <a:defRPr sz="8300" b="1"/>
            </a:lvl4pPr>
            <a:lvl5pPr marL="9460066" indent="0">
              <a:buNone/>
              <a:defRPr sz="8300" b="1"/>
            </a:lvl5pPr>
            <a:lvl6pPr marL="11825082" indent="0">
              <a:buNone/>
              <a:defRPr sz="8300" b="1"/>
            </a:lvl6pPr>
            <a:lvl7pPr marL="14190098" indent="0">
              <a:buNone/>
              <a:defRPr sz="8300" b="1"/>
            </a:lvl7pPr>
            <a:lvl8pPr marL="16555115" indent="0">
              <a:buNone/>
              <a:defRPr sz="8300" b="1"/>
            </a:lvl8pPr>
            <a:lvl9pPr marL="18920131" indent="0">
              <a:buNone/>
              <a:defRPr sz="8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76329" y="11418094"/>
            <a:ext cx="20999157" cy="20744262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142843" y="8059355"/>
            <a:ext cx="21007406" cy="33587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5016" indent="0">
              <a:buNone/>
              <a:defRPr sz="10400" b="1"/>
            </a:lvl2pPr>
            <a:lvl3pPr marL="4730033" indent="0">
              <a:buNone/>
              <a:defRPr sz="9300" b="1"/>
            </a:lvl3pPr>
            <a:lvl4pPr marL="7095049" indent="0">
              <a:buNone/>
              <a:defRPr sz="8300" b="1"/>
            </a:lvl4pPr>
            <a:lvl5pPr marL="9460066" indent="0">
              <a:buNone/>
              <a:defRPr sz="8300" b="1"/>
            </a:lvl5pPr>
            <a:lvl6pPr marL="11825082" indent="0">
              <a:buNone/>
              <a:defRPr sz="8300" b="1"/>
            </a:lvl6pPr>
            <a:lvl7pPr marL="14190098" indent="0">
              <a:buNone/>
              <a:defRPr sz="8300" b="1"/>
            </a:lvl7pPr>
            <a:lvl8pPr marL="16555115" indent="0">
              <a:buNone/>
              <a:defRPr sz="8300" b="1"/>
            </a:lvl8pPr>
            <a:lvl9pPr marL="18920131" indent="0">
              <a:buNone/>
              <a:defRPr sz="8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142843" y="11418094"/>
            <a:ext cx="21007406" cy="20744262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341" y="1433525"/>
            <a:ext cx="15635916" cy="6100763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1571" y="1433522"/>
            <a:ext cx="26568675" cy="30728843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6341" y="7534295"/>
            <a:ext cx="15635916" cy="24628081"/>
          </a:xfrm>
        </p:spPr>
        <p:txBody>
          <a:bodyPr/>
          <a:lstStyle>
            <a:lvl1pPr marL="0" indent="0">
              <a:buNone/>
              <a:defRPr sz="7200"/>
            </a:lvl1pPr>
            <a:lvl2pPr marL="2365016" indent="0">
              <a:buNone/>
              <a:defRPr sz="6200"/>
            </a:lvl2pPr>
            <a:lvl3pPr marL="4730033" indent="0">
              <a:buNone/>
              <a:defRPr sz="5200"/>
            </a:lvl3pPr>
            <a:lvl4pPr marL="7095049" indent="0">
              <a:buNone/>
              <a:defRPr sz="4700"/>
            </a:lvl4pPr>
            <a:lvl5pPr marL="9460066" indent="0">
              <a:buNone/>
              <a:defRPr sz="4700"/>
            </a:lvl5pPr>
            <a:lvl6pPr marL="11825082" indent="0">
              <a:buNone/>
              <a:defRPr sz="4700"/>
            </a:lvl6pPr>
            <a:lvl7pPr marL="14190098" indent="0">
              <a:buNone/>
              <a:defRPr sz="4700"/>
            </a:lvl7pPr>
            <a:lvl8pPr marL="16555115" indent="0">
              <a:buNone/>
              <a:defRPr sz="4700"/>
            </a:lvl8pPr>
            <a:lvl9pPr marL="18920131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547" y="25203167"/>
            <a:ext cx="28515945" cy="2975375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15547" y="3217074"/>
            <a:ext cx="28515945" cy="21602700"/>
          </a:xfrm>
        </p:spPr>
        <p:txBody>
          <a:bodyPr/>
          <a:lstStyle>
            <a:lvl1pPr marL="0" indent="0">
              <a:buNone/>
              <a:defRPr sz="16600"/>
            </a:lvl1pPr>
            <a:lvl2pPr marL="2365016" indent="0">
              <a:buNone/>
              <a:defRPr sz="14500"/>
            </a:lvl2pPr>
            <a:lvl3pPr marL="4730033" indent="0">
              <a:buNone/>
              <a:defRPr sz="12400"/>
            </a:lvl3pPr>
            <a:lvl4pPr marL="7095049" indent="0">
              <a:buNone/>
              <a:defRPr sz="10400"/>
            </a:lvl4pPr>
            <a:lvl5pPr marL="9460066" indent="0">
              <a:buNone/>
              <a:defRPr sz="10400"/>
            </a:lvl5pPr>
            <a:lvl6pPr marL="11825082" indent="0">
              <a:buNone/>
              <a:defRPr sz="10400"/>
            </a:lvl6pPr>
            <a:lvl7pPr marL="14190098" indent="0">
              <a:buNone/>
              <a:defRPr sz="10400"/>
            </a:lvl7pPr>
            <a:lvl8pPr marL="16555115" indent="0">
              <a:buNone/>
              <a:defRPr sz="10400"/>
            </a:lvl8pPr>
            <a:lvl9pPr marL="18920131" indent="0">
              <a:buNone/>
              <a:defRPr sz="104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5547" y="28178530"/>
            <a:ext cx="28515945" cy="4225526"/>
          </a:xfrm>
        </p:spPr>
        <p:txBody>
          <a:bodyPr/>
          <a:lstStyle>
            <a:lvl1pPr marL="0" indent="0">
              <a:buNone/>
              <a:defRPr sz="7200"/>
            </a:lvl1pPr>
            <a:lvl2pPr marL="2365016" indent="0">
              <a:buNone/>
              <a:defRPr sz="6200"/>
            </a:lvl2pPr>
            <a:lvl3pPr marL="4730033" indent="0">
              <a:buNone/>
              <a:defRPr sz="5200"/>
            </a:lvl3pPr>
            <a:lvl4pPr marL="7095049" indent="0">
              <a:buNone/>
              <a:defRPr sz="4700"/>
            </a:lvl4pPr>
            <a:lvl5pPr marL="9460066" indent="0">
              <a:buNone/>
              <a:defRPr sz="4700"/>
            </a:lvl5pPr>
            <a:lvl6pPr marL="11825082" indent="0">
              <a:buNone/>
              <a:defRPr sz="4700"/>
            </a:lvl6pPr>
            <a:lvl7pPr marL="14190098" indent="0">
              <a:buNone/>
              <a:defRPr sz="4700"/>
            </a:lvl7pPr>
            <a:lvl8pPr marL="16555115" indent="0">
              <a:buNone/>
              <a:defRPr sz="4700"/>
            </a:lvl8pPr>
            <a:lvl9pPr marL="18920131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6341" y="1441850"/>
            <a:ext cx="42773918" cy="6000750"/>
          </a:xfrm>
          <a:prstGeom prst="rect">
            <a:avLst/>
          </a:prstGeom>
        </p:spPr>
        <p:txBody>
          <a:bodyPr vert="horz" lIns="473005" tIns="236503" rIns="473005" bIns="23650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6341" y="8401063"/>
            <a:ext cx="42773918" cy="23761306"/>
          </a:xfrm>
          <a:prstGeom prst="rect">
            <a:avLst/>
          </a:prstGeom>
        </p:spPr>
        <p:txBody>
          <a:bodyPr vert="horz" lIns="473005" tIns="236503" rIns="473005" bIns="2365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6341" y="33370851"/>
            <a:ext cx="11089534" cy="1916906"/>
          </a:xfrm>
          <a:prstGeom prst="rect">
            <a:avLst/>
          </a:prstGeom>
        </p:spPr>
        <p:txBody>
          <a:bodyPr vert="horz" lIns="473005" tIns="236503" rIns="473005" bIns="236503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8F35D-16E8-4EEA-AF43-37846C53AABD}" type="datetimeFigureOut">
              <a:rPr lang="en-CA" smtClean="0"/>
              <a:pPr/>
              <a:t>6/30/11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38259" y="33370851"/>
            <a:ext cx="15050083" cy="1916906"/>
          </a:xfrm>
          <a:prstGeom prst="rect">
            <a:avLst/>
          </a:prstGeom>
        </p:spPr>
        <p:txBody>
          <a:bodyPr vert="horz" lIns="473005" tIns="236503" rIns="473005" bIns="236503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060724" y="33370851"/>
            <a:ext cx="11089534" cy="1916906"/>
          </a:xfrm>
          <a:prstGeom prst="rect">
            <a:avLst/>
          </a:prstGeom>
        </p:spPr>
        <p:txBody>
          <a:bodyPr vert="horz" lIns="473005" tIns="236503" rIns="473005" bIns="236503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31FF0-6199-4B4E-A656-AD7E8A381CB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30033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3762" indent="-1773762" algn="l" defTabSz="4730033" rtl="0" eaLnBrk="1" latinLnBrk="0" hangingPunct="1">
        <a:spcBef>
          <a:spcPct val="20000"/>
        </a:spcBef>
        <a:buFont typeface="Arial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3152" indent="-1478135" algn="l" defTabSz="4730033" rtl="0" eaLnBrk="1" latinLnBrk="0" hangingPunct="1">
        <a:spcBef>
          <a:spcPct val="20000"/>
        </a:spcBef>
        <a:buFont typeface="Arial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2541" indent="-1182508" algn="l" defTabSz="4730033" rtl="0" eaLnBrk="1" latinLnBrk="0" hangingPunct="1">
        <a:spcBef>
          <a:spcPct val="20000"/>
        </a:spcBef>
        <a:buFont typeface="Arial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77557" indent="-1182508" algn="l" defTabSz="4730033" rtl="0" eaLnBrk="1" latinLnBrk="0" hangingPunct="1">
        <a:spcBef>
          <a:spcPct val="20000"/>
        </a:spcBef>
        <a:buFont typeface="Arial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2574" indent="-1182508" algn="l" defTabSz="4730033" rtl="0" eaLnBrk="1" latinLnBrk="0" hangingPunct="1">
        <a:spcBef>
          <a:spcPct val="20000"/>
        </a:spcBef>
        <a:buFont typeface="Arial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07590" indent="-1182508" algn="l" defTabSz="4730033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2607" indent="-1182508" algn="l" defTabSz="4730033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37623" indent="-1182508" algn="l" defTabSz="4730033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02639" indent="-1182508" algn="l" defTabSz="4730033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016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0033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5049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0066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25082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0098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55115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0131" algn="l" defTabSz="4730033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6" Type="http://schemas.openxmlformats.org/officeDocument/2006/relationships/image" Target="../media/image49.tiff"/><Relationship Id="rId47" Type="http://schemas.openxmlformats.org/officeDocument/2006/relationships/oleObject" Target="../embeddings/Microsoft_Equation43.bin"/><Relationship Id="rId48" Type="http://schemas.openxmlformats.org/officeDocument/2006/relationships/oleObject" Target="../embeddings/Microsoft_Equation44.bin"/><Relationship Id="rId49" Type="http://schemas.openxmlformats.org/officeDocument/2006/relationships/oleObject" Target="../embeddings/Microsoft_Equation45.bin"/><Relationship Id="rId20" Type="http://schemas.openxmlformats.org/officeDocument/2006/relationships/oleObject" Target="../embeddings/Microsoft_Equation17.bin"/><Relationship Id="rId21" Type="http://schemas.openxmlformats.org/officeDocument/2006/relationships/oleObject" Target="../embeddings/Microsoft_Equation18.bin"/><Relationship Id="rId22" Type="http://schemas.openxmlformats.org/officeDocument/2006/relationships/oleObject" Target="../embeddings/Microsoft_Equation19.bin"/><Relationship Id="rId23" Type="http://schemas.openxmlformats.org/officeDocument/2006/relationships/oleObject" Target="../embeddings/Microsoft_Equation20.bin"/><Relationship Id="rId24" Type="http://schemas.openxmlformats.org/officeDocument/2006/relationships/oleObject" Target="../embeddings/Microsoft_Equation21.bin"/><Relationship Id="rId25" Type="http://schemas.openxmlformats.org/officeDocument/2006/relationships/oleObject" Target="../embeddings/Microsoft_Equation22.bin"/><Relationship Id="rId26" Type="http://schemas.openxmlformats.org/officeDocument/2006/relationships/oleObject" Target="../embeddings/Microsoft_Equation23.bin"/><Relationship Id="rId27" Type="http://schemas.openxmlformats.org/officeDocument/2006/relationships/oleObject" Target="../embeddings/Microsoft_Equation24.bin"/><Relationship Id="rId28" Type="http://schemas.openxmlformats.org/officeDocument/2006/relationships/oleObject" Target="../embeddings/Microsoft_Equation25.bin"/><Relationship Id="rId29" Type="http://schemas.openxmlformats.org/officeDocument/2006/relationships/oleObject" Target="../embeddings/Microsoft_Equation26.bin"/><Relationship Id="rId50" Type="http://schemas.openxmlformats.org/officeDocument/2006/relationships/oleObject" Target="../embeddings/Microsoft_Equation46.bin"/><Relationship Id="rId51" Type="http://schemas.openxmlformats.org/officeDocument/2006/relationships/oleObject" Target="../embeddings/Microsoft_Equation47.bin"/><Relationship Id="rId52" Type="http://schemas.openxmlformats.org/officeDocument/2006/relationships/oleObject" Target="../embeddings/Microsoft_Equation48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Equation1.bin"/><Relationship Id="rId5" Type="http://schemas.openxmlformats.org/officeDocument/2006/relationships/oleObject" Target="../embeddings/Microsoft_Equation2.bin"/><Relationship Id="rId30" Type="http://schemas.openxmlformats.org/officeDocument/2006/relationships/oleObject" Target="../embeddings/Microsoft_Equation27.bin"/><Relationship Id="rId31" Type="http://schemas.openxmlformats.org/officeDocument/2006/relationships/oleObject" Target="../embeddings/Microsoft_Equation28.bin"/><Relationship Id="rId32" Type="http://schemas.openxmlformats.org/officeDocument/2006/relationships/oleObject" Target="../embeddings/Microsoft_Equation29.bin"/><Relationship Id="rId9" Type="http://schemas.openxmlformats.org/officeDocument/2006/relationships/oleObject" Target="../embeddings/Microsoft_Equation6.bin"/><Relationship Id="rId6" Type="http://schemas.openxmlformats.org/officeDocument/2006/relationships/oleObject" Target="../embeddings/Microsoft_Equation3.bin"/><Relationship Id="rId7" Type="http://schemas.openxmlformats.org/officeDocument/2006/relationships/oleObject" Target="../embeddings/Microsoft_Equation4.bin"/><Relationship Id="rId8" Type="http://schemas.openxmlformats.org/officeDocument/2006/relationships/oleObject" Target="../embeddings/Microsoft_Equation5.bin"/><Relationship Id="rId33" Type="http://schemas.openxmlformats.org/officeDocument/2006/relationships/oleObject" Target="../embeddings/Microsoft_Equation30.bin"/><Relationship Id="rId34" Type="http://schemas.openxmlformats.org/officeDocument/2006/relationships/oleObject" Target="../embeddings/Microsoft_Equation31.bin"/><Relationship Id="rId35" Type="http://schemas.openxmlformats.org/officeDocument/2006/relationships/oleObject" Target="../embeddings/Microsoft_Equation32.bin"/><Relationship Id="rId36" Type="http://schemas.openxmlformats.org/officeDocument/2006/relationships/oleObject" Target="../embeddings/Microsoft_Equation33.bin"/><Relationship Id="rId10" Type="http://schemas.openxmlformats.org/officeDocument/2006/relationships/oleObject" Target="../embeddings/Microsoft_Equation7.bin"/><Relationship Id="rId11" Type="http://schemas.openxmlformats.org/officeDocument/2006/relationships/oleObject" Target="../embeddings/Microsoft_Equation8.bin"/><Relationship Id="rId12" Type="http://schemas.openxmlformats.org/officeDocument/2006/relationships/oleObject" Target="../embeddings/Microsoft_Equation9.bin"/><Relationship Id="rId13" Type="http://schemas.openxmlformats.org/officeDocument/2006/relationships/oleObject" Target="../embeddings/Microsoft_Equation10.bin"/><Relationship Id="rId14" Type="http://schemas.openxmlformats.org/officeDocument/2006/relationships/oleObject" Target="../embeddings/Microsoft_Equation11.bin"/><Relationship Id="rId15" Type="http://schemas.openxmlformats.org/officeDocument/2006/relationships/oleObject" Target="../embeddings/Microsoft_Equation12.bin"/><Relationship Id="rId16" Type="http://schemas.openxmlformats.org/officeDocument/2006/relationships/oleObject" Target="../embeddings/Microsoft_Equation13.bin"/><Relationship Id="rId17" Type="http://schemas.openxmlformats.org/officeDocument/2006/relationships/oleObject" Target="../embeddings/Microsoft_Equation14.bin"/><Relationship Id="rId18" Type="http://schemas.openxmlformats.org/officeDocument/2006/relationships/oleObject" Target="../embeddings/Microsoft_Equation15.bin"/><Relationship Id="rId19" Type="http://schemas.openxmlformats.org/officeDocument/2006/relationships/oleObject" Target="../embeddings/Microsoft_Equation16.bin"/><Relationship Id="rId37" Type="http://schemas.openxmlformats.org/officeDocument/2006/relationships/oleObject" Target="../embeddings/Microsoft_Equation34.bin"/><Relationship Id="rId38" Type="http://schemas.openxmlformats.org/officeDocument/2006/relationships/oleObject" Target="../embeddings/Microsoft_Equation35.bin"/><Relationship Id="rId39" Type="http://schemas.openxmlformats.org/officeDocument/2006/relationships/oleObject" Target="../embeddings/Microsoft_Equation36.bin"/><Relationship Id="rId40" Type="http://schemas.openxmlformats.org/officeDocument/2006/relationships/oleObject" Target="../embeddings/Microsoft_Equation37.bin"/><Relationship Id="rId41" Type="http://schemas.openxmlformats.org/officeDocument/2006/relationships/oleObject" Target="../embeddings/Microsoft_Equation38.bin"/><Relationship Id="rId42" Type="http://schemas.openxmlformats.org/officeDocument/2006/relationships/oleObject" Target="../embeddings/Microsoft_Equation39.bin"/><Relationship Id="rId43" Type="http://schemas.openxmlformats.org/officeDocument/2006/relationships/oleObject" Target="../embeddings/Microsoft_Equation40.bin"/><Relationship Id="rId44" Type="http://schemas.openxmlformats.org/officeDocument/2006/relationships/oleObject" Target="../embeddings/Microsoft_Equation41.bin"/><Relationship Id="rId45" Type="http://schemas.openxmlformats.org/officeDocument/2006/relationships/oleObject" Target="../embeddings/Microsoft_Equation42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Rectangle 914"/>
          <p:cNvSpPr/>
          <p:nvPr/>
        </p:nvSpPr>
        <p:spPr>
          <a:xfrm>
            <a:off x="-1" y="0"/>
            <a:ext cx="47526575" cy="3960690"/>
          </a:xfrm>
          <a:prstGeom prst="rect">
            <a:avLst/>
          </a:prstGeom>
          <a:solidFill>
            <a:srgbClr val="EAEAEA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4" name="Rectangle 653"/>
          <p:cNvSpPr/>
          <p:nvPr/>
        </p:nvSpPr>
        <p:spPr>
          <a:xfrm>
            <a:off x="36412487" y="4438650"/>
            <a:ext cx="10801200" cy="18578064"/>
          </a:xfrm>
          <a:prstGeom prst="rect">
            <a:avLst/>
          </a:prstGeom>
          <a:solidFill>
            <a:srgbClr val="FBF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5" name="Rectangle 654"/>
          <p:cNvSpPr/>
          <p:nvPr/>
        </p:nvSpPr>
        <p:spPr>
          <a:xfrm>
            <a:off x="27147341" y="18794338"/>
            <a:ext cx="10153450" cy="4248472"/>
          </a:xfrm>
          <a:prstGeom prst="rect">
            <a:avLst/>
          </a:prstGeom>
          <a:solidFill>
            <a:srgbClr val="FBF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6" name="TextBox 655"/>
          <p:cNvSpPr txBox="1"/>
          <p:nvPr/>
        </p:nvSpPr>
        <p:spPr>
          <a:xfrm>
            <a:off x="-12670" y="8412128"/>
            <a:ext cx="11210251" cy="1093178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II.  Plane </a:t>
            </a:r>
            <a:r>
              <a:rPr lang="en-CA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Wave </a:t>
            </a:r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Solution in Uniform Medium</a:t>
            </a:r>
            <a:endParaRPr lang="en-CA" sz="40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7" name="TextBox 656"/>
          <p:cNvSpPr txBox="1"/>
          <p:nvPr/>
        </p:nvSpPr>
        <p:spPr>
          <a:xfrm>
            <a:off x="-35667" y="22947291"/>
            <a:ext cx="13321480" cy="1031623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For plane waves, Maxwell’s equations reduce to a 1D problem</a:t>
            </a:r>
            <a:endParaRPr lang="en-CA" sz="36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8" name="TextBox 657"/>
          <p:cNvSpPr txBox="1"/>
          <p:nvPr/>
        </p:nvSpPr>
        <p:spPr>
          <a:xfrm>
            <a:off x="903287" y="22034698"/>
            <a:ext cx="8758776" cy="970068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r>
              <a:rPr lang="en-CA" sz="3200" b="1" dirty="0" smtClean="0">
                <a:latin typeface="Times New Roman" pitchFamily="18" charset="0"/>
                <a:cs typeface="Times New Roman" pitchFamily="18" charset="0"/>
              </a:rPr>
              <a:t>This is independent of time and frequency.</a:t>
            </a:r>
            <a:endParaRPr lang="en-CA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9" name="Group 658"/>
          <p:cNvGrpSpPr/>
          <p:nvPr/>
        </p:nvGrpSpPr>
        <p:grpSpPr>
          <a:xfrm>
            <a:off x="2844653" y="17858234"/>
            <a:ext cx="6624736" cy="1008112"/>
            <a:chOff x="-1079896" y="4078800"/>
            <a:chExt cx="1584176" cy="216024"/>
          </a:xfrm>
        </p:grpSpPr>
        <p:graphicFrame>
          <p:nvGraphicFramePr>
            <p:cNvPr id="660" name="Object 20"/>
            <p:cNvGraphicFramePr>
              <a:graphicFrameLocks/>
            </p:cNvGraphicFramePr>
            <p:nvPr/>
          </p:nvGraphicFramePr>
          <p:xfrm>
            <a:off x="-1049112" y="4094104"/>
            <a:ext cx="1457739" cy="168048"/>
          </p:xfrm>
          <a:graphic>
            <a:graphicData uri="http://schemas.openxmlformats.org/presentationml/2006/ole">
              <p:oleObj spid="_x0000_s1147" name="Equation" r:id="rId4" imgW="1866600" imgH="228600" progId="Equation.3">
                <p:embed/>
              </p:oleObj>
            </a:graphicData>
          </a:graphic>
        </p:graphicFrame>
        <p:sp>
          <p:nvSpPr>
            <p:cNvPr id="661" name="Rectangle 660"/>
            <p:cNvSpPr/>
            <p:nvPr/>
          </p:nvSpPr>
          <p:spPr>
            <a:xfrm>
              <a:off x="-1079896" y="4078800"/>
              <a:ext cx="1584176" cy="216024"/>
            </a:xfrm>
            <a:prstGeom prst="rect">
              <a:avLst/>
            </a:prstGeom>
            <a:noFill/>
            <a:ln w="6350"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662" name="TextBox 661"/>
          <p:cNvSpPr txBox="1"/>
          <p:nvPr/>
        </p:nvSpPr>
        <p:spPr>
          <a:xfrm>
            <a:off x="26774188" y="4392738"/>
            <a:ext cx="9518169" cy="1093178"/>
          </a:xfrm>
          <a:prstGeom prst="rect">
            <a:avLst/>
          </a:prstGeom>
          <a:noFill/>
        </p:spPr>
        <p:txBody>
          <a:bodyPr wrap="none" lIns="473005" tIns="236503" rIns="473005" bIns="236503" rtlCol="0">
            <a:spAutoFit/>
          </a:bodyPr>
          <a:lstStyle/>
          <a:p>
            <a:pPr algn="ctr"/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IV.  Proposed Boundary Value Solution</a:t>
            </a:r>
            <a:endParaRPr lang="en-CA" sz="40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3" name="TextBox 662"/>
          <p:cNvSpPr txBox="1"/>
          <p:nvPr/>
        </p:nvSpPr>
        <p:spPr>
          <a:xfrm>
            <a:off x="750887" y="5331782"/>
            <a:ext cx="11875321" cy="1077180"/>
          </a:xfrm>
          <a:prstGeom prst="rect">
            <a:avLst/>
          </a:prstGeom>
          <a:noFill/>
        </p:spPr>
        <p:txBody>
          <a:bodyPr wrap="square" lIns="91402" tIns="45701" rIns="91402" bIns="45701" rtlCol="0">
            <a:spAutoFit/>
          </a:bodyPr>
          <a:lstStyle/>
          <a:p>
            <a:r>
              <a:rPr lang="en-CA" sz="3200" dirty="0" smtClean="0">
                <a:latin typeface="Times New Roman" pitchFamily="18" charset="0"/>
                <a:cs typeface="Times New Roman" pitchFamily="18" charset="0"/>
              </a:rPr>
              <a:t>Free 1D Multipoint Auxiliary Propagator (1D-MAP) method from requiring propagation at rational angles.</a:t>
            </a:r>
          </a:p>
        </p:txBody>
      </p:sp>
      <p:sp>
        <p:nvSpPr>
          <p:cNvPr id="664" name="TextBox 663"/>
          <p:cNvSpPr txBox="1"/>
          <p:nvPr/>
        </p:nvSpPr>
        <p:spPr>
          <a:xfrm>
            <a:off x="4825183" y="-76797"/>
            <a:ext cx="38135251" cy="1585621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algn="ctr"/>
            <a:r>
              <a:rPr lang="en-CA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FDTD 1D-MAP  Plane Wave TFSF Simulation for </a:t>
            </a:r>
            <a:r>
              <a:rPr lang="en-CA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Lossy</a:t>
            </a:r>
            <a:r>
              <a:rPr lang="en-CA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and Stratified Media</a:t>
            </a:r>
            <a:endParaRPr lang="en-CA" sz="7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" name="TextBox 664"/>
          <p:cNvSpPr txBox="1"/>
          <p:nvPr/>
        </p:nvSpPr>
        <p:spPr>
          <a:xfrm>
            <a:off x="6409359" y="1267074"/>
            <a:ext cx="35380574" cy="2693616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algn="ctr"/>
            <a:r>
              <a:rPr lang="en-CA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Tengmeng</a:t>
            </a:r>
            <a:r>
              <a:rPr lang="en-CA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Tan and John Schneider</a:t>
            </a:r>
            <a:r>
              <a:rPr lang="en-CA" sz="4800" b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*</a:t>
            </a:r>
            <a:endParaRPr lang="en-CA" sz="4800" b="1" baseline="30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CA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Northwestern</a:t>
            </a:r>
            <a:r>
              <a:rPr lang="en-CA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University, Biomedical Engineering Department, 2145 Sheridan Rd, Evanston, IL, 60208-3107 </a:t>
            </a:r>
          </a:p>
          <a:p>
            <a:pPr algn="ctr"/>
            <a:r>
              <a:rPr lang="en-CA" sz="4800" b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*</a:t>
            </a:r>
            <a:r>
              <a:rPr lang="en-CA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Washington State University, School of Electrical Engineering and Computer Science, P.O. Box 642752, Pullman, WA,  99164-2752</a:t>
            </a:r>
            <a:r>
              <a:rPr lang="en-CA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CA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6" name="TextBox 665"/>
          <p:cNvSpPr txBox="1"/>
          <p:nvPr/>
        </p:nvSpPr>
        <p:spPr>
          <a:xfrm>
            <a:off x="108349" y="4320730"/>
            <a:ext cx="4464496" cy="1093178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I.  Objectives</a:t>
            </a:r>
            <a:endParaRPr lang="en-CA" sz="40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7" name="TextBox 666"/>
          <p:cNvSpPr txBox="1"/>
          <p:nvPr/>
        </p:nvSpPr>
        <p:spPr>
          <a:xfrm>
            <a:off x="750887" y="6472297"/>
            <a:ext cx="12235361" cy="584737"/>
          </a:xfrm>
          <a:prstGeom prst="rect">
            <a:avLst/>
          </a:prstGeom>
          <a:noFill/>
        </p:spPr>
        <p:txBody>
          <a:bodyPr wrap="square" lIns="91402" tIns="45701" rIns="91402" bIns="45701" rtlCol="0">
            <a:spAutoFit/>
          </a:bodyPr>
          <a:lstStyle/>
          <a:p>
            <a:r>
              <a:rPr lang="en-CA" sz="3200" dirty="0" smtClean="0">
                <a:latin typeface="Times New Roman" pitchFamily="18" charset="0"/>
                <a:cs typeface="Times New Roman" pitchFamily="18" charset="0"/>
              </a:rPr>
              <a:t>Extend the 1D-MAP methodology to stratified media.</a:t>
            </a:r>
            <a:endParaRPr lang="en-CA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8" name="Group 667"/>
          <p:cNvGrpSpPr/>
          <p:nvPr/>
        </p:nvGrpSpPr>
        <p:grpSpPr>
          <a:xfrm>
            <a:off x="234176" y="12601650"/>
            <a:ext cx="11143735" cy="3490348"/>
            <a:chOff x="234176" y="12855718"/>
            <a:chExt cx="11143735" cy="3490348"/>
          </a:xfrm>
        </p:grpSpPr>
        <p:graphicFrame>
          <p:nvGraphicFramePr>
            <p:cNvPr id="669" name="Object 11"/>
            <p:cNvGraphicFramePr>
              <a:graphicFrameLocks/>
            </p:cNvGraphicFramePr>
            <p:nvPr/>
          </p:nvGraphicFramePr>
          <p:xfrm>
            <a:off x="2628629" y="13825786"/>
            <a:ext cx="7776863" cy="576063"/>
          </p:xfrm>
          <a:graphic>
            <a:graphicData uri="http://schemas.openxmlformats.org/presentationml/2006/ole">
              <p:oleObj spid="_x0000_s1148" name="Equation" r:id="rId5" imgW="2895480" imgH="241200" progId="Equation.3">
                <p:embed/>
              </p:oleObj>
            </a:graphicData>
          </a:graphic>
        </p:graphicFrame>
        <p:sp>
          <p:nvSpPr>
            <p:cNvPr id="670" name="TextBox 669"/>
            <p:cNvSpPr txBox="1"/>
            <p:nvPr/>
          </p:nvSpPr>
          <p:spPr>
            <a:xfrm>
              <a:off x="234176" y="12855718"/>
              <a:ext cx="11143735" cy="970068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r>
                <a:rPr lang="en-CA" sz="3200" dirty="0" smtClean="0">
                  <a:latin typeface="Times New Roman" pitchFamily="18" charset="0"/>
                  <a:cs typeface="Times New Roman" pitchFamily="18" charset="0"/>
                </a:rPr>
                <a:t>Let (</a:t>
              </a:r>
              <a:r>
                <a:rPr lang="en-CA" sz="32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</a:t>
              </a:r>
              <a:r>
                <a:rPr lang="en-CA" sz="32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, </a:t>
              </a:r>
              <a:r>
                <a:rPr lang="en-CA" sz="32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</a:t>
              </a:r>
              <a:r>
                <a:rPr lang="en-CA" sz="3200" dirty="0" smtClean="0">
                  <a:latin typeface="Times New Roman" pitchFamily="18" charset="0"/>
                  <a:cs typeface="Times New Roman" pitchFamily="18" charset="0"/>
                </a:rPr>
                <a:t>)  be direction angles and define a directional vector:</a:t>
              </a:r>
              <a:endParaRPr lang="en-CA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71" name="Group 377"/>
            <p:cNvGrpSpPr/>
            <p:nvPr/>
          </p:nvGrpSpPr>
          <p:grpSpPr>
            <a:xfrm>
              <a:off x="2628629" y="14905683"/>
              <a:ext cx="7848872" cy="1440383"/>
              <a:chOff x="2412605" y="14617651"/>
              <a:chExt cx="7848872" cy="1440383"/>
            </a:xfrm>
          </p:grpSpPr>
          <p:graphicFrame>
            <p:nvGraphicFramePr>
              <p:cNvPr id="672" name="Object 16"/>
              <p:cNvGraphicFramePr>
                <a:graphicFrameLocks noChangeAspect="1"/>
              </p:cNvGraphicFramePr>
              <p:nvPr/>
            </p:nvGraphicFramePr>
            <p:xfrm>
              <a:off x="2412605" y="14905683"/>
              <a:ext cx="4216400" cy="712787"/>
            </p:xfrm>
            <a:graphic>
              <a:graphicData uri="http://schemas.openxmlformats.org/presentationml/2006/ole">
                <p:oleObj spid="_x0000_s1149" name="Equation" r:id="rId6" imgW="1790640" imgH="266400" progId="Equation.3">
                  <p:embed/>
                </p:oleObj>
              </a:graphicData>
            </a:graphic>
          </p:graphicFrame>
          <p:graphicFrame>
            <p:nvGraphicFramePr>
              <p:cNvPr id="673" name="Object 57"/>
              <p:cNvGraphicFramePr>
                <a:graphicFrameLocks noChangeAspect="1"/>
              </p:cNvGraphicFramePr>
              <p:nvPr/>
            </p:nvGraphicFramePr>
            <p:xfrm>
              <a:off x="7381157" y="14619611"/>
              <a:ext cx="2273300" cy="646112"/>
            </p:xfrm>
            <a:graphic>
              <a:graphicData uri="http://schemas.openxmlformats.org/presentationml/2006/ole">
                <p:oleObj spid="_x0000_s1150" name="Equation" r:id="rId7" imgW="965160" imgH="241200" progId="Equation.3">
                  <p:embed/>
                </p:oleObj>
              </a:graphicData>
            </a:graphic>
          </p:graphicFrame>
          <p:sp>
            <p:nvSpPr>
              <p:cNvPr id="674" name="Left Brace 673"/>
              <p:cNvSpPr/>
              <p:nvPr/>
            </p:nvSpPr>
            <p:spPr>
              <a:xfrm>
                <a:off x="6805093" y="14617651"/>
                <a:ext cx="432048" cy="1368152"/>
              </a:xfrm>
              <a:prstGeom prst="leftBrac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graphicFrame>
            <p:nvGraphicFramePr>
              <p:cNvPr id="675" name="Object 58"/>
              <p:cNvGraphicFramePr>
                <a:graphicFrameLocks noChangeAspect="1"/>
              </p:cNvGraphicFramePr>
              <p:nvPr/>
            </p:nvGraphicFramePr>
            <p:xfrm>
              <a:off x="7419852" y="15411922"/>
              <a:ext cx="2841625" cy="646112"/>
            </p:xfrm>
            <a:graphic>
              <a:graphicData uri="http://schemas.openxmlformats.org/presentationml/2006/ole">
                <p:oleObj spid="_x0000_s1151" name="Equation" r:id="rId8" imgW="1206360" imgH="241200" progId="Equation.3">
                  <p:embed/>
                </p:oleObj>
              </a:graphicData>
            </a:graphic>
          </p:graphicFrame>
        </p:grpSp>
      </p:grpSp>
      <p:sp>
        <p:nvSpPr>
          <p:cNvPr id="676" name="TextBox 675"/>
          <p:cNvSpPr txBox="1"/>
          <p:nvPr/>
        </p:nvSpPr>
        <p:spPr>
          <a:xfrm>
            <a:off x="288679" y="18938354"/>
            <a:ext cx="11665296" cy="970068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en-CA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one defines a subspace coordinate transformation:</a:t>
            </a:r>
            <a:endParaRPr lang="en-CA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77" name="Group 676"/>
          <p:cNvGrpSpPr/>
          <p:nvPr/>
        </p:nvGrpSpPr>
        <p:grpSpPr>
          <a:xfrm>
            <a:off x="2700637" y="20810562"/>
            <a:ext cx="5400600" cy="1008112"/>
            <a:chOff x="4500838" y="17498194"/>
            <a:chExt cx="5400600" cy="1008112"/>
          </a:xfrm>
        </p:grpSpPr>
        <p:graphicFrame>
          <p:nvGraphicFramePr>
            <p:cNvPr id="678" name="Object 21"/>
            <p:cNvGraphicFramePr>
              <a:graphicFrameLocks noChangeAspect="1"/>
            </p:cNvGraphicFramePr>
            <p:nvPr/>
          </p:nvGraphicFramePr>
          <p:xfrm>
            <a:off x="4673154" y="17610386"/>
            <a:ext cx="3932139" cy="823912"/>
          </p:xfrm>
          <a:graphic>
            <a:graphicData uri="http://schemas.openxmlformats.org/presentationml/2006/ole">
              <p:oleObj spid="_x0000_s1152" name="Equation" r:id="rId9" imgW="1333440" imgH="241200" progId="Equation.3">
                <p:embed/>
              </p:oleObj>
            </a:graphicData>
          </a:graphic>
        </p:graphicFrame>
        <p:sp>
          <p:nvSpPr>
            <p:cNvPr id="679" name="Rectangle 678"/>
            <p:cNvSpPr/>
            <p:nvPr/>
          </p:nvSpPr>
          <p:spPr>
            <a:xfrm>
              <a:off x="4500838" y="17498194"/>
              <a:ext cx="5400600" cy="1008112"/>
            </a:xfrm>
            <a:prstGeom prst="rect">
              <a:avLst/>
            </a:prstGeom>
            <a:noFill/>
            <a:ln w="6350"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680" name="Object 59"/>
          <p:cNvGraphicFramePr>
            <a:graphicFrameLocks noChangeAspect="1"/>
          </p:cNvGraphicFramePr>
          <p:nvPr/>
        </p:nvGraphicFramePr>
        <p:xfrm>
          <a:off x="4599361" y="19874458"/>
          <a:ext cx="1917700" cy="852487"/>
        </p:xfrm>
        <a:graphic>
          <a:graphicData uri="http://schemas.openxmlformats.org/presentationml/2006/ole">
            <p:oleObj spid="_x0000_s1153" name="Equation" r:id="rId10" imgW="850680" imgH="241200" progId="Equation.3">
              <p:embed/>
            </p:oleObj>
          </a:graphicData>
        </a:graphic>
      </p:graphicFrame>
      <p:sp>
        <p:nvSpPr>
          <p:cNvPr id="681" name="TextBox 680"/>
          <p:cNvSpPr txBox="1"/>
          <p:nvPr/>
        </p:nvSpPr>
        <p:spPr>
          <a:xfrm>
            <a:off x="180357" y="16672142"/>
            <a:ext cx="12385622" cy="970068"/>
          </a:xfrm>
          <a:prstGeom prst="rect">
            <a:avLst/>
          </a:prstGeom>
          <a:noFill/>
        </p:spPr>
        <p:txBody>
          <a:bodyPr wrap="none" lIns="473005" tIns="236503" rIns="473005" bIns="236503" rtlCol="0">
            <a:spAutoFit/>
          </a:bodyPr>
          <a:lstStyle/>
          <a:p>
            <a:r>
              <a:rPr lang="en-CA" sz="3200" b="1" dirty="0" smtClean="0">
                <a:latin typeface="Times New Roman" pitchFamily="18" charset="0"/>
                <a:cs typeface="Times New Roman" pitchFamily="18" charset="0"/>
              </a:rPr>
              <a:t>Mathematically, a plane wave can be expressed as a 1D problem: </a:t>
            </a:r>
            <a:endParaRPr lang="en-CA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82" name="Group 681"/>
          <p:cNvGrpSpPr/>
          <p:nvPr/>
        </p:nvGrpSpPr>
        <p:grpSpPr>
          <a:xfrm>
            <a:off x="1188469" y="9793338"/>
            <a:ext cx="10369152" cy="1008112"/>
            <a:chOff x="468390" y="10081370"/>
            <a:chExt cx="10369152" cy="1008112"/>
          </a:xfrm>
        </p:grpSpPr>
        <p:grpSp>
          <p:nvGrpSpPr>
            <p:cNvPr id="683" name="Group 171"/>
            <p:cNvGrpSpPr/>
            <p:nvPr/>
          </p:nvGrpSpPr>
          <p:grpSpPr>
            <a:xfrm>
              <a:off x="468390" y="10081370"/>
              <a:ext cx="10369152" cy="1008112"/>
              <a:chOff x="392224" y="1765275"/>
              <a:chExt cx="2448469" cy="216024"/>
            </a:xfrm>
          </p:grpSpPr>
          <p:graphicFrame>
            <p:nvGraphicFramePr>
              <p:cNvPr id="685" name="Object 684"/>
              <p:cNvGraphicFramePr>
                <a:graphicFrameLocks/>
              </p:cNvGraphicFramePr>
              <p:nvPr/>
            </p:nvGraphicFramePr>
            <p:xfrm>
              <a:off x="394080" y="1770898"/>
              <a:ext cx="2172668" cy="178934"/>
            </p:xfrm>
            <a:graphic>
              <a:graphicData uri="http://schemas.openxmlformats.org/presentationml/2006/ole">
                <p:oleObj spid="_x0000_s1154" name="Equation" r:id="rId11" imgW="2590560" imgH="253800" progId="Equation.3">
                  <p:embed/>
                </p:oleObj>
              </a:graphicData>
            </a:graphic>
          </p:graphicFrame>
          <p:sp>
            <p:nvSpPr>
              <p:cNvPr id="686" name="Rectangle 685"/>
              <p:cNvSpPr/>
              <p:nvPr/>
            </p:nvSpPr>
            <p:spPr>
              <a:xfrm>
                <a:off x="392224" y="1765275"/>
                <a:ext cx="2448469" cy="21602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684" name="TextBox 683"/>
            <p:cNvSpPr txBox="1"/>
            <p:nvPr/>
          </p:nvSpPr>
          <p:spPr>
            <a:xfrm>
              <a:off x="10043988" y="10297394"/>
              <a:ext cx="6495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b="1" dirty="0" smtClean="0"/>
                <a:t>(1)</a:t>
              </a:r>
              <a:endParaRPr lang="en-CA" sz="3200" b="1" dirty="0"/>
            </a:p>
          </p:txBody>
        </p:sp>
      </p:grpSp>
      <p:grpSp>
        <p:nvGrpSpPr>
          <p:cNvPr id="687" name="Group 686"/>
          <p:cNvGrpSpPr/>
          <p:nvPr/>
        </p:nvGrpSpPr>
        <p:grpSpPr>
          <a:xfrm>
            <a:off x="1512887" y="24299313"/>
            <a:ext cx="9469362" cy="1440160"/>
            <a:chOff x="2268589" y="24122930"/>
            <a:chExt cx="9469362" cy="1440160"/>
          </a:xfrm>
        </p:grpSpPr>
        <p:grpSp>
          <p:nvGrpSpPr>
            <p:cNvPr id="688" name="Group 206"/>
            <p:cNvGrpSpPr/>
            <p:nvPr/>
          </p:nvGrpSpPr>
          <p:grpSpPr>
            <a:xfrm>
              <a:off x="2268589" y="24122930"/>
              <a:ext cx="9469362" cy="1440160"/>
              <a:chOff x="2268589" y="24194938"/>
              <a:chExt cx="8970975" cy="1440160"/>
            </a:xfrm>
          </p:grpSpPr>
          <p:grpSp>
            <p:nvGrpSpPr>
              <p:cNvPr id="690" name="Group 90"/>
              <p:cNvGrpSpPr/>
              <p:nvPr/>
            </p:nvGrpSpPr>
            <p:grpSpPr>
              <a:xfrm>
                <a:off x="2628629" y="24266946"/>
                <a:ext cx="6624736" cy="1368151"/>
                <a:chOff x="288256" y="4500563"/>
                <a:chExt cx="1667544" cy="359866"/>
              </a:xfrm>
            </p:grpSpPr>
            <p:graphicFrame>
              <p:nvGraphicFramePr>
                <p:cNvPr id="692" name="Object 7"/>
                <p:cNvGraphicFramePr>
                  <a:graphicFrameLocks/>
                </p:cNvGraphicFramePr>
                <p:nvPr/>
              </p:nvGraphicFramePr>
              <p:xfrm>
                <a:off x="288256" y="4676279"/>
                <a:ext cx="1417638" cy="184150"/>
              </p:xfrm>
              <a:graphic>
                <a:graphicData uri="http://schemas.openxmlformats.org/presentationml/2006/ole">
                  <p:oleObj spid="_x0000_s1155" name="Equation" r:id="rId12" imgW="1688760" imgH="228600" progId="Equation.3">
                    <p:embed/>
                  </p:oleObj>
                </a:graphicData>
              </a:graphic>
            </p:graphicFrame>
            <p:graphicFrame>
              <p:nvGraphicFramePr>
                <p:cNvPr id="693" name="Object 8"/>
                <p:cNvGraphicFramePr>
                  <a:graphicFrameLocks/>
                </p:cNvGraphicFramePr>
                <p:nvPr/>
              </p:nvGraphicFramePr>
              <p:xfrm>
                <a:off x="288925" y="4500563"/>
                <a:ext cx="1666875" cy="184150"/>
              </p:xfrm>
              <a:graphic>
                <a:graphicData uri="http://schemas.openxmlformats.org/presentationml/2006/ole">
                  <p:oleObj spid="_x0000_s1156" name="Equation" r:id="rId13" imgW="2298600" imgH="228600" progId="Equation.3">
                    <p:embed/>
                  </p:oleObj>
                </a:graphicData>
              </a:graphic>
            </p:graphicFrame>
          </p:grpSp>
          <p:sp>
            <p:nvSpPr>
              <p:cNvPr id="691" name="Rectangle 690"/>
              <p:cNvSpPr/>
              <p:nvPr/>
            </p:nvSpPr>
            <p:spPr>
              <a:xfrm>
                <a:off x="2268589" y="24194938"/>
                <a:ext cx="8970975" cy="1440160"/>
              </a:xfrm>
              <a:prstGeom prst="rect">
                <a:avLst/>
              </a:prstGeom>
              <a:noFill/>
              <a:ln w="6350">
                <a:solidFill>
                  <a:srgbClr val="B2B2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689" name="TextBox 688"/>
            <p:cNvSpPr txBox="1"/>
            <p:nvPr/>
          </p:nvSpPr>
          <p:spPr>
            <a:xfrm>
              <a:off x="10908084" y="24554978"/>
              <a:ext cx="6495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b="1" dirty="0" smtClean="0"/>
                <a:t>(3)</a:t>
              </a:r>
              <a:endParaRPr lang="en-CA" sz="3200" b="1" dirty="0"/>
            </a:p>
          </p:txBody>
        </p:sp>
      </p:grpSp>
      <p:grpSp>
        <p:nvGrpSpPr>
          <p:cNvPr id="694" name="Group 693"/>
          <p:cNvGrpSpPr/>
          <p:nvPr/>
        </p:nvGrpSpPr>
        <p:grpSpPr>
          <a:xfrm>
            <a:off x="1512887" y="27546212"/>
            <a:ext cx="9397354" cy="1473262"/>
            <a:chOff x="2268589" y="26167237"/>
            <a:chExt cx="9397354" cy="1473262"/>
          </a:xfrm>
        </p:grpSpPr>
        <p:grpSp>
          <p:nvGrpSpPr>
            <p:cNvPr id="695" name="Group 205"/>
            <p:cNvGrpSpPr/>
            <p:nvPr/>
          </p:nvGrpSpPr>
          <p:grpSpPr>
            <a:xfrm>
              <a:off x="2268589" y="26167237"/>
              <a:ext cx="9397354" cy="1473262"/>
              <a:chOff x="1332485" y="26283170"/>
              <a:chExt cx="8825341" cy="1473262"/>
            </a:xfrm>
          </p:grpSpPr>
          <p:grpSp>
            <p:nvGrpSpPr>
              <p:cNvPr id="697" name="Group 93"/>
              <p:cNvGrpSpPr>
                <a:grpSpLocks/>
              </p:cNvGrpSpPr>
              <p:nvPr/>
            </p:nvGrpSpPr>
            <p:grpSpPr>
              <a:xfrm>
                <a:off x="1476500" y="26314991"/>
                <a:ext cx="7599326" cy="1441441"/>
                <a:chOff x="628484" y="4946431"/>
                <a:chExt cx="2090815" cy="336595"/>
              </a:xfrm>
            </p:grpSpPr>
            <p:grpSp>
              <p:nvGrpSpPr>
                <p:cNvPr id="699" name="Group 91"/>
                <p:cNvGrpSpPr/>
                <p:nvPr/>
              </p:nvGrpSpPr>
              <p:grpSpPr>
                <a:xfrm>
                  <a:off x="969859" y="4946431"/>
                  <a:ext cx="1749440" cy="336595"/>
                  <a:chOff x="754256" y="5090819"/>
                  <a:chExt cx="1749440" cy="336595"/>
                </a:xfrm>
              </p:grpSpPr>
              <p:graphicFrame>
                <p:nvGraphicFramePr>
                  <p:cNvPr id="701" name="Object 9"/>
                  <p:cNvGraphicFramePr>
                    <a:graphicFrameLocks/>
                  </p:cNvGraphicFramePr>
                  <p:nvPr/>
                </p:nvGraphicFramePr>
                <p:xfrm>
                  <a:off x="760415" y="5090819"/>
                  <a:ext cx="1278138" cy="166445"/>
                </p:xfrm>
                <a:graphic>
                  <a:graphicData uri="http://schemas.openxmlformats.org/presentationml/2006/ole">
                    <p:oleObj spid="_x0000_s1157" name="Equation" r:id="rId14" imgW="1752480" imgH="228600" progId="Equation.3">
                      <p:embed/>
                    </p:oleObj>
                  </a:graphicData>
                </a:graphic>
              </p:graphicFrame>
              <p:graphicFrame>
                <p:nvGraphicFramePr>
                  <p:cNvPr id="702" name="Object 10"/>
                  <p:cNvGraphicFramePr>
                    <a:graphicFrameLocks/>
                  </p:cNvGraphicFramePr>
                  <p:nvPr/>
                </p:nvGraphicFramePr>
                <p:xfrm>
                  <a:off x="754256" y="5260228"/>
                  <a:ext cx="1749440" cy="167186"/>
                </p:xfrm>
                <a:graphic>
                  <a:graphicData uri="http://schemas.openxmlformats.org/presentationml/2006/ole">
                    <p:oleObj spid="_x0000_s1158" name="Equation" r:id="rId15" imgW="2336760" imgH="228600" progId="Equation.3">
                      <p:embed/>
                    </p:oleObj>
                  </a:graphicData>
                </a:graphic>
              </p:graphicFrame>
            </p:grpSp>
            <p:sp>
              <p:nvSpPr>
                <p:cNvPr id="700" name="Left-Right Arrow 699"/>
                <p:cNvSpPr>
                  <a:spLocks/>
                </p:cNvSpPr>
                <p:nvPr/>
              </p:nvSpPr>
              <p:spPr>
                <a:xfrm>
                  <a:off x="628484" y="5056698"/>
                  <a:ext cx="211704" cy="99371"/>
                </a:xfrm>
                <a:prstGeom prst="leftRightArrow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</p:grpSp>
          <p:sp>
            <p:nvSpPr>
              <p:cNvPr id="698" name="Rectangle 697"/>
              <p:cNvSpPr/>
              <p:nvPr/>
            </p:nvSpPr>
            <p:spPr>
              <a:xfrm>
                <a:off x="1332485" y="26283170"/>
                <a:ext cx="8825341" cy="1440160"/>
              </a:xfrm>
              <a:prstGeom prst="rect">
                <a:avLst/>
              </a:prstGeom>
              <a:noFill/>
              <a:ln w="6350">
                <a:solidFill>
                  <a:srgbClr val="B2B2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696" name="TextBox 695"/>
            <p:cNvSpPr txBox="1"/>
            <p:nvPr/>
          </p:nvSpPr>
          <p:spPr>
            <a:xfrm>
              <a:off x="10729839" y="26571202"/>
              <a:ext cx="8515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b="1" dirty="0" smtClean="0"/>
                <a:t>(4a)</a:t>
              </a:r>
              <a:endParaRPr lang="en-CA" sz="3200" b="1" dirty="0"/>
            </a:p>
          </p:txBody>
        </p:sp>
      </p:grpSp>
      <p:sp>
        <p:nvSpPr>
          <p:cNvPr id="703" name="TextBox 702"/>
          <p:cNvSpPr txBox="1"/>
          <p:nvPr/>
        </p:nvSpPr>
        <p:spPr>
          <a:xfrm>
            <a:off x="7235676" y="21098594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b="1" dirty="0" smtClean="0"/>
              <a:t>(2)</a:t>
            </a:r>
            <a:endParaRPr lang="en-CA" sz="3200" b="1" dirty="0"/>
          </a:p>
        </p:txBody>
      </p:sp>
      <p:grpSp>
        <p:nvGrpSpPr>
          <p:cNvPr id="704" name="Group 703"/>
          <p:cNvGrpSpPr/>
          <p:nvPr/>
        </p:nvGrpSpPr>
        <p:grpSpPr>
          <a:xfrm>
            <a:off x="26571277" y="5528042"/>
            <a:ext cx="8640960" cy="4481320"/>
            <a:chOff x="42409449" y="5960090"/>
            <a:chExt cx="6264696" cy="4481320"/>
          </a:xfrm>
        </p:grpSpPr>
        <p:sp>
          <p:nvSpPr>
            <p:cNvPr id="705" name="TextBox 704"/>
            <p:cNvSpPr txBox="1"/>
            <p:nvPr/>
          </p:nvSpPr>
          <p:spPr>
            <a:xfrm>
              <a:off x="42409449" y="5960090"/>
              <a:ext cx="6264696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pPr algn="ctr"/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Transform ONLY along the boundaries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06" name="Group 246"/>
            <p:cNvGrpSpPr/>
            <p:nvPr/>
          </p:nvGrpSpPr>
          <p:grpSpPr>
            <a:xfrm>
              <a:off x="42953109" y="6769002"/>
              <a:ext cx="5328592" cy="3672408"/>
              <a:chOff x="38128573" y="6913018"/>
              <a:chExt cx="5400600" cy="3672408"/>
            </a:xfrm>
          </p:grpSpPr>
          <p:sp>
            <p:nvSpPr>
              <p:cNvPr id="707" name="Rectangle 706"/>
              <p:cNvSpPr/>
              <p:nvPr/>
            </p:nvSpPr>
            <p:spPr>
              <a:xfrm>
                <a:off x="38136417" y="6913019"/>
                <a:ext cx="5372258" cy="360040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08" name="Rectangle 707"/>
              <p:cNvSpPr/>
              <p:nvPr/>
            </p:nvSpPr>
            <p:spPr>
              <a:xfrm>
                <a:off x="38128573" y="6913018"/>
                <a:ext cx="5400600" cy="295232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22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09" name="Rectangle 708"/>
              <p:cNvSpPr/>
              <p:nvPr/>
            </p:nvSpPr>
            <p:spPr>
              <a:xfrm>
                <a:off x="38136416" y="7921130"/>
                <a:ext cx="5392756" cy="45106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10" name="TextBox 709"/>
              <p:cNvSpPr txBox="1"/>
              <p:nvPr/>
            </p:nvSpPr>
            <p:spPr>
              <a:xfrm>
                <a:off x="40018376" y="7109878"/>
                <a:ext cx="1031895" cy="523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>
                    <a:latin typeface="Blackadder ITC" pitchFamily="82" charset="0"/>
                  </a:rPr>
                  <a:t>f</a:t>
                </a:r>
                <a:r>
                  <a:rPr lang="en-CA" sz="2800" b="1" dirty="0" smtClean="0">
                    <a:latin typeface="Candara" pitchFamily="34" charset="0"/>
                  </a:rPr>
                  <a:t>(</a:t>
                </a:r>
                <a:r>
                  <a:rPr lang="en-CA" sz="2800" b="1" i="1" dirty="0" err="1" smtClean="0">
                    <a:latin typeface="Candara" pitchFamily="34" charset="0"/>
                  </a:rPr>
                  <a:t>x</a:t>
                </a:r>
                <a:r>
                  <a:rPr lang="en-CA" sz="2800" b="1" i="1" baseline="-25000" dirty="0" err="1" smtClean="0">
                    <a:latin typeface="Candara" pitchFamily="34" charset="0"/>
                  </a:rPr>
                  <a:t>T</a:t>
                </a:r>
                <a:r>
                  <a:rPr lang="en-CA" sz="2800" b="1" i="1" dirty="0" err="1" smtClean="0">
                    <a:latin typeface="Candara" pitchFamily="34" charset="0"/>
                  </a:rPr>
                  <a:t>,y,t</a:t>
                </a:r>
                <a:r>
                  <a:rPr lang="en-CA" sz="2800" dirty="0" smtClean="0">
                    <a:latin typeface="Candara" pitchFamily="34" charset="0"/>
                  </a:rPr>
                  <a:t>)</a:t>
                </a:r>
                <a:endParaRPr lang="en-CA" sz="2800" dirty="0">
                  <a:latin typeface="Candara" pitchFamily="34" charset="0"/>
                </a:endParaRPr>
              </a:p>
            </p:txBody>
          </p:sp>
          <p:sp>
            <p:nvSpPr>
              <p:cNvPr id="711" name="Rectangle 710"/>
              <p:cNvSpPr/>
              <p:nvPr/>
            </p:nvSpPr>
            <p:spPr>
              <a:xfrm>
                <a:off x="38136417" y="8372198"/>
                <a:ext cx="5392756" cy="9363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12" name="Rectangle 711"/>
              <p:cNvSpPr/>
              <p:nvPr/>
            </p:nvSpPr>
            <p:spPr>
              <a:xfrm>
                <a:off x="38136417" y="8996444"/>
                <a:ext cx="5392756" cy="508861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13" name="Rectangle 712"/>
              <p:cNvSpPr>
                <a:spLocks/>
              </p:cNvSpPr>
              <p:nvPr/>
            </p:nvSpPr>
            <p:spPr>
              <a:xfrm>
                <a:off x="38136417" y="9361289"/>
                <a:ext cx="5392756" cy="121103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714" name="Rectangle 713"/>
              <p:cNvSpPr/>
              <p:nvPr/>
            </p:nvSpPr>
            <p:spPr>
              <a:xfrm>
                <a:off x="39208693" y="7633098"/>
                <a:ext cx="2869533" cy="2160242"/>
              </a:xfrm>
              <a:prstGeom prst="rect">
                <a:avLst/>
              </a:prstGeom>
              <a:noFill/>
              <a:ln w="73025">
                <a:solidFill>
                  <a:srgbClr val="5F5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15" name="TextBox 714"/>
              <p:cNvSpPr txBox="1"/>
              <p:nvPr/>
            </p:nvSpPr>
            <p:spPr>
              <a:xfrm rot="16200000">
                <a:off x="41668561" y="8622404"/>
                <a:ext cx="1350052" cy="4157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CA" sz="2800" b="1" dirty="0" smtClean="0">
                    <a:latin typeface="Blackadder ITC" pitchFamily="82" charset="0"/>
                  </a:rPr>
                  <a:t>f</a:t>
                </a:r>
                <a:r>
                  <a:rPr lang="en-CA" sz="2800" b="1" i="1" dirty="0" smtClean="0">
                    <a:latin typeface="Candara" pitchFamily="34" charset="0"/>
                  </a:rPr>
                  <a:t>(</a:t>
                </a:r>
                <a:r>
                  <a:rPr lang="en-CA" sz="2800" b="1" i="1" dirty="0" err="1" smtClean="0">
                    <a:latin typeface="Candara" pitchFamily="34" charset="0"/>
                  </a:rPr>
                  <a:t>x,y</a:t>
                </a:r>
                <a:r>
                  <a:rPr lang="en-CA" sz="2800" b="1" i="1" baseline="-25000" dirty="0" err="1" smtClean="0">
                    <a:latin typeface="Candara" pitchFamily="34" charset="0"/>
                  </a:rPr>
                  <a:t>R</a:t>
                </a:r>
                <a:r>
                  <a:rPr lang="en-CA" sz="2800" b="1" i="1" dirty="0" err="1" smtClean="0">
                    <a:latin typeface="Candara" pitchFamily="34" charset="0"/>
                  </a:rPr>
                  <a:t>,t</a:t>
                </a:r>
                <a:r>
                  <a:rPr lang="en-CA" sz="2800" b="1" dirty="0" smtClean="0">
                    <a:latin typeface="Candara" pitchFamily="34" charset="0"/>
                  </a:rPr>
                  <a:t>)</a:t>
                </a:r>
                <a:endParaRPr lang="en-CA" sz="2800" b="1" dirty="0">
                  <a:latin typeface="Candara" pitchFamily="34" charset="0"/>
                </a:endParaRPr>
              </a:p>
            </p:txBody>
          </p:sp>
          <p:sp>
            <p:nvSpPr>
              <p:cNvPr id="716" name="TextBox 715"/>
              <p:cNvSpPr txBox="1"/>
              <p:nvPr/>
            </p:nvSpPr>
            <p:spPr>
              <a:xfrm rot="16200000">
                <a:off x="38295867" y="8518669"/>
                <a:ext cx="1322796" cy="4157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>
                    <a:latin typeface="Blackadder ITC" pitchFamily="82" charset="0"/>
                  </a:rPr>
                  <a:t>f</a:t>
                </a:r>
                <a:r>
                  <a:rPr lang="en-CA" sz="2800" b="1" dirty="0" smtClean="0">
                    <a:latin typeface="Candara" pitchFamily="34" charset="0"/>
                  </a:rPr>
                  <a:t>(</a:t>
                </a:r>
                <a:r>
                  <a:rPr lang="en-CA" sz="2800" b="1" i="1" dirty="0" err="1" smtClean="0">
                    <a:latin typeface="Candara" pitchFamily="34" charset="0"/>
                  </a:rPr>
                  <a:t>x,y</a:t>
                </a:r>
                <a:r>
                  <a:rPr lang="en-CA" sz="2800" b="1" i="1" baseline="-25000" dirty="0" err="1" smtClean="0">
                    <a:latin typeface="Candara" pitchFamily="34" charset="0"/>
                  </a:rPr>
                  <a:t>L</a:t>
                </a:r>
                <a:r>
                  <a:rPr lang="en-CA" sz="2800" b="1" i="1" dirty="0" err="1" smtClean="0">
                    <a:latin typeface="Candara" pitchFamily="34" charset="0"/>
                  </a:rPr>
                  <a:t>,t</a:t>
                </a:r>
                <a:r>
                  <a:rPr lang="en-CA" sz="2800" b="1" dirty="0" smtClean="0">
                    <a:latin typeface="Candara" pitchFamily="34" charset="0"/>
                  </a:rPr>
                  <a:t>)</a:t>
                </a:r>
                <a:endParaRPr lang="en-CA" sz="2800" b="1" dirty="0">
                  <a:latin typeface="Candara" pitchFamily="34" charset="0"/>
                </a:endParaRPr>
              </a:p>
            </p:txBody>
          </p:sp>
          <p:sp>
            <p:nvSpPr>
              <p:cNvPr id="717" name="TextBox 716"/>
              <p:cNvSpPr txBox="1"/>
              <p:nvPr/>
            </p:nvSpPr>
            <p:spPr>
              <a:xfrm>
                <a:off x="39928773" y="9793338"/>
                <a:ext cx="1383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800" b="1" dirty="0" smtClean="0">
                    <a:latin typeface="Blackadder ITC" pitchFamily="82" charset="0"/>
                  </a:rPr>
                  <a:t>f</a:t>
                </a:r>
                <a:r>
                  <a:rPr lang="en-CA" sz="2800" b="1" dirty="0" smtClean="0">
                    <a:latin typeface="Candara" pitchFamily="34" charset="0"/>
                  </a:rPr>
                  <a:t>(</a:t>
                </a:r>
                <a:r>
                  <a:rPr lang="en-CA" sz="2800" b="1" i="1" dirty="0" err="1" smtClean="0">
                    <a:latin typeface="Candara" pitchFamily="34" charset="0"/>
                  </a:rPr>
                  <a:t>x</a:t>
                </a:r>
                <a:r>
                  <a:rPr lang="en-CA" sz="2800" b="1" i="1" baseline="-25000" dirty="0" err="1" smtClean="0">
                    <a:latin typeface="Candara" pitchFamily="34" charset="0"/>
                  </a:rPr>
                  <a:t>B</a:t>
                </a:r>
                <a:r>
                  <a:rPr lang="en-CA" sz="2800" b="1" i="1" dirty="0" err="1" smtClean="0">
                    <a:latin typeface="Candara" pitchFamily="34" charset="0"/>
                  </a:rPr>
                  <a:t>,y,t</a:t>
                </a:r>
                <a:r>
                  <a:rPr lang="en-CA" sz="2800" dirty="0" smtClean="0">
                    <a:latin typeface="Candara" pitchFamily="34" charset="0"/>
                  </a:rPr>
                  <a:t>)</a:t>
                </a:r>
                <a:endParaRPr lang="en-CA" sz="2800" dirty="0">
                  <a:latin typeface="Candara" pitchFamily="34" charset="0"/>
                </a:endParaRPr>
              </a:p>
            </p:txBody>
          </p:sp>
          <p:sp>
            <p:nvSpPr>
              <p:cNvPr id="718" name="Rectangle 717"/>
              <p:cNvSpPr/>
              <p:nvPr/>
            </p:nvSpPr>
            <p:spPr>
              <a:xfrm>
                <a:off x="38136417" y="6913019"/>
                <a:ext cx="5392756" cy="3672407"/>
              </a:xfrm>
              <a:prstGeom prst="rect">
                <a:avLst/>
              </a:prstGeom>
              <a:noFill/>
              <a:ln w="317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19" name="TextBox 718"/>
              <p:cNvSpPr txBox="1"/>
              <p:nvPr/>
            </p:nvSpPr>
            <p:spPr>
              <a:xfrm>
                <a:off x="42521061" y="9937354"/>
                <a:ext cx="4716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400" b="1" dirty="0" smtClean="0"/>
                  <a:t>SF</a:t>
                </a:r>
                <a:endParaRPr lang="en-CA" sz="2400" b="1" dirty="0"/>
              </a:p>
            </p:txBody>
          </p:sp>
          <p:sp>
            <p:nvSpPr>
              <p:cNvPr id="720" name="TextBox 719"/>
              <p:cNvSpPr txBox="1"/>
              <p:nvPr/>
            </p:nvSpPr>
            <p:spPr>
              <a:xfrm>
                <a:off x="40288813" y="8497194"/>
                <a:ext cx="4780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400" b="1" dirty="0" smtClean="0"/>
                  <a:t>TF</a:t>
                </a:r>
                <a:endParaRPr lang="en-CA" sz="2400" b="1" dirty="0"/>
              </a:p>
            </p:txBody>
          </p:sp>
        </p:grpSp>
      </p:grpSp>
      <p:grpSp>
        <p:nvGrpSpPr>
          <p:cNvPr id="721" name="Group 720"/>
          <p:cNvGrpSpPr/>
          <p:nvPr/>
        </p:nvGrpSpPr>
        <p:grpSpPr>
          <a:xfrm>
            <a:off x="27003325" y="10297394"/>
            <a:ext cx="8209234" cy="3462756"/>
            <a:chOff x="30683711" y="5792562"/>
            <a:chExt cx="8209234" cy="3462756"/>
          </a:xfrm>
        </p:grpSpPr>
        <p:sp>
          <p:nvSpPr>
            <p:cNvPr id="722" name="TextBox 721"/>
            <p:cNvSpPr txBox="1"/>
            <p:nvPr/>
          </p:nvSpPr>
          <p:spPr>
            <a:xfrm>
              <a:off x="30683711" y="5792562"/>
              <a:ext cx="7993210" cy="939290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3000" dirty="0" smtClean="0">
                  <a:latin typeface="Times New Roman" pitchFamily="18" charset="0"/>
                  <a:cs typeface="Times New Roman" pitchFamily="18" charset="0"/>
                </a:rPr>
                <a:t>Parallel to the interface / along </a:t>
              </a:r>
              <a:r>
                <a:rPr lang="en-CA" sz="3000" i="1" dirty="0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3000" dirty="0" smtClean="0">
                  <a:latin typeface="Times New Roman" pitchFamily="18" charset="0"/>
                  <a:cs typeface="Times New Roman" pitchFamily="18" charset="0"/>
                </a:rPr>
                <a:t>-direction </a:t>
              </a:r>
              <a:endParaRPr lang="en-CA" sz="3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" name="Rectangle 722"/>
            <p:cNvSpPr/>
            <p:nvPr/>
          </p:nvSpPr>
          <p:spPr>
            <a:xfrm>
              <a:off x="31115759" y="6807046"/>
              <a:ext cx="4752850" cy="7920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24" name="Rectangle 723"/>
            <p:cNvSpPr/>
            <p:nvPr/>
          </p:nvSpPr>
          <p:spPr>
            <a:xfrm>
              <a:off x="35580577" y="6807046"/>
              <a:ext cx="2448272" cy="7920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725" name="Object 47"/>
            <p:cNvGraphicFramePr>
              <a:graphicFrameLocks noChangeAspect="1"/>
            </p:cNvGraphicFramePr>
            <p:nvPr/>
          </p:nvGraphicFramePr>
          <p:xfrm>
            <a:off x="31241243" y="6818073"/>
            <a:ext cx="6715598" cy="777875"/>
          </p:xfrm>
          <a:graphic>
            <a:graphicData uri="http://schemas.openxmlformats.org/presentationml/2006/ole">
              <p:oleObj spid="_x0000_s1159" name="Equation" r:id="rId16" imgW="2450880" imgH="279360" progId="Equation.3">
                <p:embed/>
              </p:oleObj>
            </a:graphicData>
          </a:graphic>
        </p:graphicFrame>
        <p:sp>
          <p:nvSpPr>
            <p:cNvPr id="726" name="Rectangle 725"/>
            <p:cNvSpPr/>
            <p:nvPr/>
          </p:nvSpPr>
          <p:spPr>
            <a:xfrm>
              <a:off x="30999781" y="5939764"/>
              <a:ext cx="7892842" cy="3315554"/>
            </a:xfrm>
            <a:prstGeom prst="rect">
              <a:avLst/>
            </a:prstGeom>
            <a:noFill/>
            <a:ln w="6350"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27" name="TextBox 726"/>
            <p:cNvSpPr txBox="1"/>
            <p:nvPr/>
          </p:nvSpPr>
          <p:spPr>
            <a:xfrm>
              <a:off x="38085092" y="6879054"/>
              <a:ext cx="5918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800" b="1" dirty="0" smtClean="0"/>
                <a:t>(5)</a:t>
              </a:r>
              <a:endParaRPr lang="en-CA" sz="2800" b="1" dirty="0"/>
            </a:p>
          </p:txBody>
        </p:sp>
        <p:grpSp>
          <p:nvGrpSpPr>
            <p:cNvPr id="728" name="Group 256"/>
            <p:cNvGrpSpPr/>
            <p:nvPr/>
          </p:nvGrpSpPr>
          <p:grpSpPr>
            <a:xfrm>
              <a:off x="31115755" y="7911012"/>
              <a:ext cx="7777190" cy="1200290"/>
              <a:chOff x="31046820" y="7839004"/>
              <a:chExt cx="6925873" cy="1200290"/>
            </a:xfrm>
          </p:grpSpPr>
          <p:sp>
            <p:nvSpPr>
              <p:cNvPr id="729" name="TextBox 728"/>
              <p:cNvSpPr txBox="1"/>
              <p:nvPr/>
            </p:nvSpPr>
            <p:spPr>
              <a:xfrm>
                <a:off x="33740099" y="7839004"/>
                <a:ext cx="4232594" cy="1200290"/>
              </a:xfrm>
              <a:prstGeom prst="rect">
                <a:avLst/>
              </a:prstGeom>
              <a:noFill/>
            </p:spPr>
            <p:txBody>
              <a:bodyPr wrap="square" lIns="91402" tIns="45701" rIns="91402" bIns="45701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is</a:t>
                </a:r>
                <a:r>
                  <a:rPr lang="en-CA" sz="24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considered excitation, this becomes 1D-plane wave problem propagating along </a:t>
                </a:r>
                <a:r>
                  <a:rPr lang="en-CA" sz="2400" b="1" i="1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CA" sz="24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-direction.</a:t>
                </a:r>
                <a:endParaRPr lang="en-CA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30" name="Group 252"/>
              <p:cNvGrpSpPr/>
              <p:nvPr/>
            </p:nvGrpSpPr>
            <p:grpSpPr>
              <a:xfrm>
                <a:off x="31446999" y="8103186"/>
                <a:ext cx="1972756" cy="720080"/>
                <a:chOff x="34354379" y="10508935"/>
                <a:chExt cx="2584991" cy="777010"/>
              </a:xfrm>
            </p:grpSpPr>
            <p:sp>
              <p:nvSpPr>
                <p:cNvPr id="732" name="Rectangle 731"/>
                <p:cNvSpPr/>
                <p:nvPr/>
              </p:nvSpPr>
              <p:spPr>
                <a:xfrm>
                  <a:off x="34491098" y="10508935"/>
                  <a:ext cx="2448272" cy="77701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graphicFrame>
              <p:nvGraphicFramePr>
                <p:cNvPr id="733" name="Object 61"/>
                <p:cNvGraphicFramePr>
                  <a:graphicFrameLocks noChangeAspect="1"/>
                </p:cNvGraphicFramePr>
                <p:nvPr/>
              </p:nvGraphicFramePr>
              <p:xfrm>
                <a:off x="34354379" y="10527082"/>
                <a:ext cx="2416949" cy="742951"/>
              </p:xfrm>
              <a:graphic>
                <a:graphicData uri="http://schemas.openxmlformats.org/presentationml/2006/ole">
                  <p:oleObj spid="_x0000_s1160" name="Equation" r:id="rId17" imgW="965160" imgH="266400" progId="Equation.3">
                    <p:embed/>
                  </p:oleObj>
                </a:graphicData>
              </a:graphic>
            </p:graphicFrame>
          </p:grpSp>
          <p:sp>
            <p:nvSpPr>
              <p:cNvPr id="731" name="TextBox 730"/>
              <p:cNvSpPr txBox="1"/>
              <p:nvPr/>
            </p:nvSpPr>
            <p:spPr>
              <a:xfrm>
                <a:off x="31046820" y="8192002"/>
                <a:ext cx="1152128" cy="461626"/>
              </a:xfrm>
              <a:prstGeom prst="rect">
                <a:avLst/>
              </a:prstGeom>
              <a:noFill/>
            </p:spPr>
            <p:txBody>
              <a:bodyPr wrap="square" lIns="91402" tIns="45701" rIns="91402" bIns="45701" rtlCol="0">
                <a:spAutoFit/>
              </a:bodyPr>
              <a:lstStyle/>
              <a:p>
                <a:r>
                  <a:rPr lang="en-CA" sz="24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If </a:t>
                </a:r>
                <a:endParaRPr lang="en-CA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734" name="Group 733"/>
          <p:cNvGrpSpPr/>
          <p:nvPr/>
        </p:nvGrpSpPr>
        <p:grpSpPr>
          <a:xfrm>
            <a:off x="27003325" y="13897794"/>
            <a:ext cx="8497266" cy="4680520"/>
            <a:chOff x="39496725" y="9001250"/>
            <a:chExt cx="8497266" cy="4680520"/>
          </a:xfrm>
        </p:grpSpPr>
        <p:grpSp>
          <p:nvGrpSpPr>
            <p:cNvPr id="735" name="Group 258"/>
            <p:cNvGrpSpPr/>
            <p:nvPr/>
          </p:nvGrpSpPr>
          <p:grpSpPr>
            <a:xfrm>
              <a:off x="39496725" y="9001250"/>
              <a:ext cx="8497266" cy="4680520"/>
              <a:chOff x="30611703" y="5726926"/>
              <a:chExt cx="8497266" cy="4680520"/>
            </a:xfrm>
          </p:grpSpPr>
          <p:sp>
            <p:nvSpPr>
              <p:cNvPr id="737" name="TextBox 736"/>
              <p:cNvSpPr txBox="1"/>
              <p:nvPr/>
            </p:nvSpPr>
            <p:spPr>
              <a:xfrm>
                <a:off x="30611703" y="5726926"/>
                <a:ext cx="8497266" cy="939290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r>
                  <a:rPr lang="en-CA" sz="3000" dirty="0" smtClean="0">
                    <a:latin typeface="Times New Roman" pitchFamily="18" charset="0"/>
                    <a:cs typeface="Times New Roman" pitchFamily="18" charset="0"/>
                  </a:rPr>
                  <a:t>Perpendicular to the interface / along </a:t>
                </a:r>
                <a:r>
                  <a:rPr lang="en-CA" sz="3000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CA" sz="3000" dirty="0" smtClean="0">
                    <a:latin typeface="Times New Roman" pitchFamily="18" charset="0"/>
                    <a:cs typeface="Times New Roman" pitchFamily="18" charset="0"/>
                  </a:rPr>
                  <a:t>-direction</a:t>
                </a:r>
                <a:endParaRPr lang="en-CA" sz="3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38" name="Rectangle 737"/>
              <p:cNvSpPr/>
              <p:nvPr/>
            </p:nvSpPr>
            <p:spPr>
              <a:xfrm>
                <a:off x="31071789" y="6768986"/>
                <a:ext cx="5156538" cy="83014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39" name="Rectangle 738"/>
              <p:cNvSpPr/>
              <p:nvPr/>
            </p:nvSpPr>
            <p:spPr>
              <a:xfrm>
                <a:off x="35868287" y="6769003"/>
                <a:ext cx="2088232" cy="83013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graphicFrame>
            <p:nvGraphicFramePr>
              <p:cNvPr id="740" name="Object 47"/>
              <p:cNvGraphicFramePr>
                <a:graphicFrameLocks noChangeAspect="1"/>
              </p:cNvGraphicFramePr>
              <p:nvPr/>
            </p:nvGraphicFramePr>
            <p:xfrm>
              <a:off x="31188089" y="6821259"/>
              <a:ext cx="6699250" cy="777875"/>
            </p:xfrm>
            <a:graphic>
              <a:graphicData uri="http://schemas.openxmlformats.org/presentationml/2006/ole">
                <p:oleObj spid="_x0000_s1161" name="Equation" r:id="rId18" imgW="2438280" imgH="279360" progId="Equation.3">
                  <p:embed/>
                </p:oleObj>
              </a:graphicData>
            </a:graphic>
          </p:graphicFrame>
          <p:sp>
            <p:nvSpPr>
              <p:cNvPr id="741" name="Rectangle 740"/>
              <p:cNvSpPr/>
              <p:nvPr/>
            </p:nvSpPr>
            <p:spPr>
              <a:xfrm>
                <a:off x="30927773" y="5870942"/>
                <a:ext cx="7892842" cy="453650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42" name="TextBox 741"/>
              <p:cNvSpPr txBox="1"/>
              <p:nvPr/>
            </p:nvSpPr>
            <p:spPr>
              <a:xfrm>
                <a:off x="38172543" y="6845677"/>
                <a:ext cx="5918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/>
                  <a:t>(6)</a:t>
                </a:r>
                <a:endParaRPr lang="en-CA" sz="2800" b="1" dirty="0"/>
              </a:p>
            </p:txBody>
          </p:sp>
          <p:grpSp>
            <p:nvGrpSpPr>
              <p:cNvPr id="743" name="Group 256"/>
              <p:cNvGrpSpPr/>
              <p:nvPr/>
            </p:nvGrpSpPr>
            <p:grpSpPr>
              <a:xfrm>
                <a:off x="31143791" y="7743150"/>
                <a:ext cx="7316777" cy="1200290"/>
                <a:chOff x="31071789" y="7671142"/>
                <a:chExt cx="6515860" cy="1200290"/>
              </a:xfrm>
            </p:grpSpPr>
            <p:sp>
              <p:nvSpPr>
                <p:cNvPr id="744" name="TextBox 743"/>
                <p:cNvSpPr txBox="1"/>
                <p:nvPr/>
              </p:nvSpPr>
              <p:spPr>
                <a:xfrm>
                  <a:off x="33569918" y="7671142"/>
                  <a:ext cx="4017731" cy="1200290"/>
                </a:xfrm>
                <a:prstGeom prst="rect">
                  <a:avLst/>
                </a:prstGeom>
                <a:noFill/>
              </p:spPr>
              <p:txBody>
                <a:bodyPr wrap="square" lIns="91402" tIns="45701" rIns="91402" bIns="45701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is</a:t>
                  </a:r>
                  <a:r>
                    <a:rPr lang="en-CA" sz="2400" b="1" dirty="0" smtClean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 considered excitation, then the 1D-plane wave is propagating along </a:t>
                  </a:r>
                  <a:r>
                    <a:rPr lang="en-CA" sz="2400" b="1" i="1" dirty="0" smtClean="0"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r>
                    <a:rPr lang="en-CA" sz="2400" b="1" dirty="0" smtClean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-direction.</a:t>
                  </a:r>
                  <a:endParaRPr lang="en-CA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745" name="Group 252"/>
                <p:cNvGrpSpPr/>
                <p:nvPr/>
              </p:nvGrpSpPr>
              <p:grpSpPr>
                <a:xfrm>
                  <a:off x="31355719" y="8031175"/>
                  <a:ext cx="2011003" cy="720080"/>
                  <a:chOff x="34234762" y="10431235"/>
                  <a:chExt cx="2635107" cy="777010"/>
                </a:xfrm>
              </p:grpSpPr>
              <p:sp>
                <p:nvSpPr>
                  <p:cNvPr id="747" name="Rectangle 746"/>
                  <p:cNvSpPr/>
                  <p:nvPr/>
                </p:nvSpPr>
                <p:spPr>
                  <a:xfrm>
                    <a:off x="34421596" y="10431235"/>
                    <a:ext cx="2448273" cy="777010"/>
                  </a:xfrm>
                  <a:prstGeom prst="rect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graphicFrame>
                <p:nvGraphicFramePr>
                  <p:cNvPr id="748" name="Object 61"/>
                  <p:cNvGraphicFramePr>
                    <a:graphicFrameLocks noChangeAspect="1"/>
                  </p:cNvGraphicFramePr>
                  <p:nvPr/>
                </p:nvGraphicFramePr>
                <p:xfrm>
                  <a:off x="34234762" y="10431237"/>
                  <a:ext cx="2330407" cy="741732"/>
                </p:xfrm>
                <a:graphic>
                  <a:graphicData uri="http://schemas.openxmlformats.org/presentationml/2006/ole">
                    <p:oleObj spid="_x0000_s1162" name="Equation" r:id="rId19" imgW="863280" imgH="266400" progId="Equation.3">
                      <p:embed/>
                    </p:oleObj>
                  </a:graphicData>
                </a:graphic>
              </p:graphicFrame>
            </p:grpSp>
            <p:sp>
              <p:nvSpPr>
                <p:cNvPr id="746" name="TextBox 745"/>
                <p:cNvSpPr txBox="1"/>
                <p:nvPr/>
              </p:nvSpPr>
              <p:spPr>
                <a:xfrm>
                  <a:off x="31071789" y="8175198"/>
                  <a:ext cx="1152128" cy="461626"/>
                </a:xfrm>
                <a:prstGeom prst="rect">
                  <a:avLst/>
                </a:prstGeom>
                <a:noFill/>
              </p:spPr>
              <p:txBody>
                <a:bodyPr wrap="square" lIns="91402" tIns="45701" rIns="91402" bIns="45701" rtlCol="0">
                  <a:spAutoFit/>
                </a:bodyPr>
                <a:lstStyle/>
                <a:p>
                  <a:r>
                    <a:rPr lang="en-CA" sz="2400" b="1" dirty="0" smtClean="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If </a:t>
                  </a:r>
                  <a:endParaRPr lang="en-CA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736" name="TextBox 735"/>
            <p:cNvSpPr txBox="1"/>
            <p:nvPr/>
          </p:nvSpPr>
          <p:spPr>
            <a:xfrm>
              <a:off x="40000781" y="12673658"/>
              <a:ext cx="7344816" cy="830958"/>
            </a:xfrm>
            <a:prstGeom prst="rect">
              <a:avLst/>
            </a:prstGeom>
            <a:noFill/>
          </p:spPr>
          <p:txBody>
            <a:bodyPr wrap="square" lIns="91402" tIns="45701" rIns="91402" bIns="45701" rtlCol="0">
              <a:spAutoFit/>
            </a:bodyPr>
            <a:lstStyle/>
            <a:p>
              <a:r>
                <a:rPr lang="en-CA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In particular, if </a:t>
              </a:r>
              <a:r>
                <a:rPr lang="en-CA" sz="24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</a:t>
              </a:r>
              <a:r>
                <a:rPr lang="en-CA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and </a:t>
              </a:r>
              <a:r>
                <a:rPr lang="en-CA" sz="24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</a:t>
              </a:r>
              <a:r>
                <a:rPr lang="en-CA" sz="2400" b="1" dirty="0" smtClean="0">
                  <a:solidFill>
                    <a:srgbClr val="0000FF"/>
                  </a:solidFill>
                  <a:latin typeface="Calibri"/>
                  <a:cs typeface="Calibri"/>
                  <a:sym typeface="Symbol"/>
                </a:rPr>
                <a:t> are function of only </a:t>
              </a:r>
              <a:r>
                <a:rPr lang="en-CA" sz="2400" b="1" i="1" dirty="0" err="1" smtClean="0">
                  <a:solidFill>
                    <a:srgbClr val="0000FF"/>
                  </a:solidFill>
                  <a:latin typeface="Calibri"/>
                  <a:cs typeface="Calibri"/>
                  <a:sym typeface="Symbol"/>
                </a:rPr>
                <a:t>x</a:t>
              </a:r>
              <a:r>
                <a:rPr lang="en-CA" sz="2400" b="1" i="1" dirty="0" smtClean="0">
                  <a:solidFill>
                    <a:srgbClr val="0000FF"/>
                  </a:solidFill>
                  <a:latin typeface="Calibri"/>
                  <a:cs typeface="Calibri"/>
                  <a:sym typeface="Symbol"/>
                </a:rPr>
                <a:t>, </a:t>
              </a:r>
              <a:r>
                <a:rPr lang="en-CA" sz="2400" b="1" dirty="0" smtClean="0">
                  <a:solidFill>
                    <a:srgbClr val="0000FF"/>
                  </a:solidFill>
                  <a:latin typeface="Calibri"/>
                  <a:cs typeface="Calibri"/>
                  <a:sym typeface="Symbol"/>
                </a:rPr>
                <a:t>then these become transmission-line</a:t>
              </a:r>
              <a:r>
                <a:rPr lang="en-CA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problems.</a:t>
              </a:r>
              <a:endParaRPr lang="en-CA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49" name="Group 748"/>
          <p:cNvGrpSpPr/>
          <p:nvPr/>
        </p:nvGrpSpPr>
        <p:grpSpPr>
          <a:xfrm>
            <a:off x="36436373" y="4636354"/>
            <a:ext cx="10513168" cy="3212768"/>
            <a:chOff x="37624517" y="5356434"/>
            <a:chExt cx="10513168" cy="3212768"/>
          </a:xfrm>
        </p:grpSpPr>
        <p:sp>
          <p:nvSpPr>
            <p:cNvPr id="750" name="TextBox 749"/>
            <p:cNvSpPr txBox="1"/>
            <p:nvPr/>
          </p:nvSpPr>
          <p:spPr>
            <a:xfrm>
              <a:off x="37624517" y="5356434"/>
              <a:ext cx="8064896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Step 2: Partition this dispersion relation into: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51" name="Group 319"/>
            <p:cNvGrpSpPr/>
            <p:nvPr/>
          </p:nvGrpSpPr>
          <p:grpSpPr>
            <a:xfrm>
              <a:off x="38920983" y="6265094"/>
              <a:ext cx="9072686" cy="990600"/>
              <a:chOff x="38992991" y="10369550"/>
              <a:chExt cx="9072686" cy="990600"/>
            </a:xfrm>
          </p:grpSpPr>
          <p:graphicFrame>
            <p:nvGraphicFramePr>
              <p:cNvPr id="756" name="Object 68"/>
              <p:cNvGraphicFramePr>
                <a:graphicFrameLocks noChangeAspect="1"/>
              </p:cNvGraphicFramePr>
              <p:nvPr/>
            </p:nvGraphicFramePr>
            <p:xfrm>
              <a:off x="38992991" y="10369550"/>
              <a:ext cx="8208590" cy="990600"/>
            </p:xfrm>
            <a:graphic>
              <a:graphicData uri="http://schemas.openxmlformats.org/presentationml/2006/ole">
                <p:oleObj spid="_x0000_s1163" name="Equation" r:id="rId20" imgW="3429000" imgH="431640" progId="Equation.3">
                  <p:embed/>
                </p:oleObj>
              </a:graphicData>
            </a:graphic>
          </p:graphicFrame>
          <p:sp>
            <p:nvSpPr>
              <p:cNvPr id="757" name="TextBox 756"/>
              <p:cNvSpPr txBox="1"/>
              <p:nvPr/>
            </p:nvSpPr>
            <p:spPr>
              <a:xfrm>
                <a:off x="47473848" y="10585426"/>
                <a:ext cx="5918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/>
                  <a:t>(7)</a:t>
                </a:r>
                <a:endParaRPr lang="en-CA" sz="2800" b="1" dirty="0"/>
              </a:p>
            </p:txBody>
          </p:sp>
        </p:grpSp>
        <p:grpSp>
          <p:nvGrpSpPr>
            <p:cNvPr id="752" name="Group 320"/>
            <p:cNvGrpSpPr/>
            <p:nvPr/>
          </p:nvGrpSpPr>
          <p:grpSpPr>
            <a:xfrm>
              <a:off x="37768533" y="5472858"/>
              <a:ext cx="10369152" cy="3096344"/>
              <a:chOff x="37984557" y="9649322"/>
              <a:chExt cx="10225136" cy="3096344"/>
            </a:xfrm>
          </p:grpSpPr>
          <p:graphicFrame>
            <p:nvGraphicFramePr>
              <p:cNvPr id="753" name="Object 47"/>
              <p:cNvGraphicFramePr>
                <a:graphicFrameLocks/>
              </p:cNvGraphicFramePr>
              <p:nvPr/>
            </p:nvGraphicFramePr>
            <p:xfrm>
              <a:off x="39049993" y="11594083"/>
              <a:ext cx="8236915" cy="1065213"/>
            </p:xfrm>
            <a:graphic>
              <a:graphicData uri="http://schemas.openxmlformats.org/presentationml/2006/ole">
                <p:oleObj spid="_x0000_s1164" name="Equation" r:id="rId21" imgW="3377880" imgH="469800" progId="Equation.3">
                  <p:embed/>
                </p:oleObj>
              </a:graphicData>
            </a:graphic>
          </p:graphicFrame>
          <p:sp>
            <p:nvSpPr>
              <p:cNvPr id="754" name="Rectangle 753"/>
              <p:cNvSpPr/>
              <p:nvPr/>
            </p:nvSpPr>
            <p:spPr>
              <a:xfrm>
                <a:off x="37984557" y="9649322"/>
                <a:ext cx="10225136" cy="309634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55" name="TextBox 754"/>
              <p:cNvSpPr txBox="1"/>
              <p:nvPr/>
            </p:nvSpPr>
            <p:spPr>
              <a:xfrm>
                <a:off x="47473848" y="11862406"/>
                <a:ext cx="5918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/>
                  <a:t>(8)</a:t>
                </a:r>
                <a:endParaRPr lang="en-CA" sz="2800" b="1" dirty="0"/>
              </a:p>
            </p:txBody>
          </p:sp>
        </p:grpSp>
      </p:grpSp>
      <p:grpSp>
        <p:nvGrpSpPr>
          <p:cNvPr id="758" name="Group 757"/>
          <p:cNvGrpSpPr/>
          <p:nvPr/>
        </p:nvGrpSpPr>
        <p:grpSpPr>
          <a:xfrm>
            <a:off x="36508381" y="8065146"/>
            <a:ext cx="10441160" cy="3240360"/>
            <a:chOff x="37696525" y="8857234"/>
            <a:chExt cx="10441160" cy="3240360"/>
          </a:xfrm>
        </p:grpSpPr>
        <p:sp>
          <p:nvSpPr>
            <p:cNvPr id="759" name="TextBox 758"/>
            <p:cNvSpPr txBox="1"/>
            <p:nvPr/>
          </p:nvSpPr>
          <p:spPr>
            <a:xfrm>
              <a:off x="37696525" y="8857234"/>
              <a:ext cx="10038706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Step 3: An FDTD solution along (</a:t>
              </a:r>
              <a:r>
                <a:rPr lang="en-CA" sz="2800" b="1" i="1" dirty="0" err="1" smtClean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CA" sz="2800" b="1" i="1" baseline="-25000" dirty="0" err="1" smtClean="0">
                  <a:latin typeface="Times New Roman" pitchFamily="18" charset="0"/>
                  <a:cs typeface="Times New Roman" pitchFamily="18" charset="0"/>
                </a:rPr>
                <a:t>T,B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) comes from (8):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60" name="Group 331"/>
            <p:cNvGrpSpPr/>
            <p:nvPr/>
          </p:nvGrpSpPr>
          <p:grpSpPr>
            <a:xfrm>
              <a:off x="37768533" y="8929242"/>
              <a:ext cx="10369152" cy="3168352"/>
              <a:chOff x="39280701" y="13249722"/>
              <a:chExt cx="9001000" cy="3168352"/>
            </a:xfrm>
          </p:grpSpPr>
          <p:graphicFrame>
            <p:nvGraphicFramePr>
              <p:cNvPr id="761" name="Object 69"/>
              <p:cNvGraphicFramePr>
                <a:graphicFrameLocks noChangeAspect="1"/>
              </p:cNvGraphicFramePr>
              <p:nvPr/>
            </p:nvGraphicFramePr>
            <p:xfrm>
              <a:off x="39968277" y="14186024"/>
              <a:ext cx="7790073" cy="993775"/>
            </p:xfrm>
            <a:graphic>
              <a:graphicData uri="http://schemas.openxmlformats.org/presentationml/2006/ole">
                <p:oleObj spid="_x0000_s1165" name="Equation" r:id="rId22" imgW="3530520" imgH="431640" progId="Equation.3">
                  <p:embed/>
                </p:oleObj>
              </a:graphicData>
            </a:graphic>
          </p:graphicFrame>
          <p:graphicFrame>
            <p:nvGraphicFramePr>
              <p:cNvPr id="762" name="Object 70"/>
              <p:cNvGraphicFramePr>
                <a:graphicFrameLocks noChangeAspect="1"/>
              </p:cNvGraphicFramePr>
              <p:nvPr/>
            </p:nvGraphicFramePr>
            <p:xfrm>
              <a:off x="44340463" y="15294099"/>
              <a:ext cx="3441182" cy="1052513"/>
            </p:xfrm>
            <a:graphic>
              <a:graphicData uri="http://schemas.openxmlformats.org/presentationml/2006/ole">
                <p:oleObj spid="_x0000_s1166" name="Equation" r:id="rId23" imgW="1549080" imgH="457200" progId="Equation.3">
                  <p:embed/>
                </p:oleObj>
              </a:graphicData>
            </a:graphic>
          </p:graphicFrame>
          <p:sp>
            <p:nvSpPr>
              <p:cNvPr id="763" name="Rectangle 762"/>
              <p:cNvSpPr/>
              <p:nvPr/>
            </p:nvSpPr>
            <p:spPr>
              <a:xfrm>
                <a:off x="39280701" y="13249722"/>
                <a:ext cx="9001000" cy="3168352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764" name="Group 763"/>
          <p:cNvGrpSpPr/>
          <p:nvPr/>
        </p:nvGrpSpPr>
        <p:grpSpPr>
          <a:xfrm>
            <a:off x="26931317" y="19010362"/>
            <a:ext cx="9289032" cy="3860840"/>
            <a:chOff x="38920661" y="5400850"/>
            <a:chExt cx="9289032" cy="3860840"/>
          </a:xfrm>
        </p:grpSpPr>
        <p:sp>
          <p:nvSpPr>
            <p:cNvPr id="765" name="TextBox 764"/>
            <p:cNvSpPr txBox="1"/>
            <p:nvPr/>
          </p:nvSpPr>
          <p:spPr>
            <a:xfrm>
              <a:off x="38920661" y="5400850"/>
              <a:ext cx="7776864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Step 1: Write FDTD dispersion relation as: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6" name="TextBox 765"/>
            <p:cNvSpPr txBox="1"/>
            <p:nvPr/>
          </p:nvSpPr>
          <p:spPr>
            <a:xfrm>
              <a:off x="38920661" y="8353178"/>
              <a:ext cx="8928992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where 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CA" sz="2800" b="1" i="1" baseline="-25000" dirty="0" smtClean="0">
                  <a:latin typeface="Times New Roman" pitchFamily="18" charset="0"/>
                  <a:cs typeface="Times New Roman" pitchFamily="18" charset="0"/>
                </a:rPr>
                <a:t>s,</a:t>
              </a:r>
              <a:r>
                <a:rPr lang="en-CA" sz="2800" b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CA" sz="2800" b="1" i="1" baseline="-25000" dirty="0" smtClean="0">
                  <a:latin typeface="Times New Roman" pitchFamily="18" charset="0"/>
                  <a:cs typeface="Times New Roman" pitchFamily="18" charset="0"/>
                </a:rPr>
                <a:t>s,</a:t>
              </a:r>
              <a:r>
                <a:rPr lang="en-CA" sz="2800" b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CA" sz="2800" b="1" i="1" baseline="-25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CA" sz="2800" b="1" dirty="0" smtClean="0">
                  <a:cs typeface="Calibri"/>
                  <a:sym typeface="Symbol"/>
                </a:rPr>
                <a:t>µ, 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</a:t>
              </a:r>
              <a:r>
                <a:rPr lang="en-CA" sz="2800" b="1" baseline="-250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1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, t, 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)  </a:t>
              </a:r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is the </a:t>
              </a:r>
              <a:r>
                <a:rPr lang="en-CA" sz="2800" dirty="0" err="1" smtClean="0">
                  <a:latin typeface="Times New Roman" pitchFamily="18" charset="0"/>
                  <a:cs typeface="Times New Roman" pitchFamily="18" charset="0"/>
                </a:rPr>
                <a:t>lossy</a:t>
              </a:r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 term.</a:t>
              </a:r>
              <a:endParaRPr lang="en-CA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67" name="Group 330"/>
            <p:cNvGrpSpPr/>
            <p:nvPr/>
          </p:nvGrpSpPr>
          <p:grpSpPr>
            <a:xfrm>
              <a:off x="39280701" y="5472858"/>
              <a:ext cx="8928992" cy="3744416"/>
              <a:chOff x="39280701" y="5472858"/>
              <a:chExt cx="8928992" cy="3744416"/>
            </a:xfrm>
          </p:grpSpPr>
          <p:graphicFrame>
            <p:nvGraphicFramePr>
              <p:cNvPr id="768" name="Object 66"/>
              <p:cNvGraphicFramePr>
                <a:graphicFrameLocks noChangeAspect="1"/>
              </p:cNvGraphicFramePr>
              <p:nvPr/>
            </p:nvGraphicFramePr>
            <p:xfrm>
              <a:off x="39352709" y="6408962"/>
              <a:ext cx="6269038" cy="962025"/>
            </p:xfrm>
            <a:graphic>
              <a:graphicData uri="http://schemas.openxmlformats.org/presentationml/2006/ole">
                <p:oleObj spid="_x0000_s1167" name="Equation" r:id="rId24" imgW="2565360" imgH="419040" progId="Equation.3">
                  <p:embed/>
                </p:oleObj>
              </a:graphicData>
            </a:graphic>
          </p:graphicFrame>
          <p:graphicFrame>
            <p:nvGraphicFramePr>
              <p:cNvPr id="769" name="Object 67"/>
              <p:cNvGraphicFramePr>
                <a:graphicFrameLocks noChangeAspect="1"/>
              </p:cNvGraphicFramePr>
              <p:nvPr/>
            </p:nvGraphicFramePr>
            <p:xfrm>
              <a:off x="41944997" y="7345066"/>
              <a:ext cx="6059488" cy="1079500"/>
            </p:xfrm>
            <a:graphic>
              <a:graphicData uri="http://schemas.openxmlformats.org/presentationml/2006/ole">
                <p:oleObj spid="_x0000_s1168" name="Equation" r:id="rId25" imgW="2400120" imgH="469800" progId="Equation.3">
                  <p:embed/>
                </p:oleObj>
              </a:graphicData>
            </a:graphic>
          </p:graphicFrame>
          <p:sp>
            <p:nvSpPr>
              <p:cNvPr id="770" name="Rectangle 769"/>
              <p:cNvSpPr/>
              <p:nvPr/>
            </p:nvSpPr>
            <p:spPr>
              <a:xfrm>
                <a:off x="39280701" y="5472858"/>
                <a:ext cx="8928992" cy="3744416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771" name="Group 770"/>
          <p:cNvGrpSpPr/>
          <p:nvPr/>
        </p:nvGrpSpPr>
        <p:grpSpPr>
          <a:xfrm>
            <a:off x="36436373" y="11737550"/>
            <a:ext cx="10585498" cy="4608511"/>
            <a:chOff x="37624517" y="12313613"/>
            <a:chExt cx="10585498" cy="4608511"/>
          </a:xfrm>
        </p:grpSpPr>
        <p:sp>
          <p:nvSpPr>
            <p:cNvPr id="772" name="TextBox 771"/>
            <p:cNvSpPr txBox="1"/>
            <p:nvPr/>
          </p:nvSpPr>
          <p:spPr>
            <a:xfrm>
              <a:off x="37696847" y="12313618"/>
              <a:ext cx="10513168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Step 4: Solution along (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x, </a:t>
              </a:r>
              <a:r>
                <a:rPr lang="en-CA" sz="2800" b="1" i="1" dirty="0" err="1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2800" b="1" i="1" baseline="-25000" dirty="0" err="1" smtClean="0">
                  <a:latin typeface="Times New Roman" pitchFamily="18" charset="0"/>
                  <a:cs typeface="Times New Roman" pitchFamily="18" charset="0"/>
                </a:rPr>
                <a:t>L,R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) is obtained via phase matching: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3" name="TextBox 772"/>
            <p:cNvSpPr txBox="1"/>
            <p:nvPr/>
          </p:nvSpPr>
          <p:spPr>
            <a:xfrm>
              <a:off x="37624517" y="14645466"/>
              <a:ext cx="7309150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The dispersion relation in each layer is: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74" name="Object 71"/>
            <p:cNvGraphicFramePr>
              <a:graphicFrameLocks/>
            </p:cNvGraphicFramePr>
            <p:nvPr/>
          </p:nvGraphicFramePr>
          <p:xfrm>
            <a:off x="37912871" y="13249722"/>
            <a:ext cx="10153128" cy="1008111"/>
          </p:xfrm>
          <a:graphic>
            <a:graphicData uri="http://schemas.openxmlformats.org/presentationml/2006/ole">
              <p:oleObj spid="_x0000_s1169" name="Equation" r:id="rId26" imgW="4343400" imgH="469800" progId="Equation.3">
                <p:embed/>
              </p:oleObj>
            </a:graphicData>
          </a:graphic>
        </p:graphicFrame>
        <p:grpSp>
          <p:nvGrpSpPr>
            <p:cNvPr id="775" name="Group 338"/>
            <p:cNvGrpSpPr/>
            <p:nvPr/>
          </p:nvGrpSpPr>
          <p:grpSpPr>
            <a:xfrm>
              <a:off x="37768533" y="12313613"/>
              <a:ext cx="10369152" cy="4608511"/>
              <a:chOff x="37768533" y="16922130"/>
              <a:chExt cx="10369152" cy="4381864"/>
            </a:xfrm>
          </p:grpSpPr>
          <p:graphicFrame>
            <p:nvGraphicFramePr>
              <p:cNvPr id="776" name="Object 72"/>
              <p:cNvGraphicFramePr>
                <a:graphicFrameLocks noChangeAspect="1"/>
              </p:cNvGraphicFramePr>
              <p:nvPr/>
            </p:nvGraphicFramePr>
            <p:xfrm>
              <a:off x="38178482" y="20096859"/>
              <a:ext cx="9477375" cy="905656"/>
            </p:xfrm>
            <a:graphic>
              <a:graphicData uri="http://schemas.openxmlformats.org/presentationml/2006/ole">
                <p:oleObj spid="_x0000_s1170" name="Equation" r:id="rId27" imgW="3848100" imgH="444500" progId="Equation.3">
                  <p:embed/>
                </p:oleObj>
              </a:graphicData>
            </a:graphic>
          </p:graphicFrame>
          <p:sp>
            <p:nvSpPr>
              <p:cNvPr id="777" name="Rectangle 776"/>
              <p:cNvSpPr/>
              <p:nvPr/>
            </p:nvSpPr>
            <p:spPr>
              <a:xfrm>
                <a:off x="37768533" y="16922130"/>
                <a:ext cx="10369152" cy="438186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778" name="Group 777"/>
          <p:cNvGrpSpPr/>
          <p:nvPr/>
        </p:nvGrpSpPr>
        <p:grpSpPr>
          <a:xfrm>
            <a:off x="36391900" y="16418074"/>
            <a:ext cx="10629650" cy="3096344"/>
            <a:chOff x="38441905" y="16274058"/>
            <a:chExt cx="9767786" cy="3096344"/>
          </a:xfrm>
        </p:grpSpPr>
        <p:sp>
          <p:nvSpPr>
            <p:cNvPr id="779" name="TextBox 778"/>
            <p:cNvSpPr txBox="1"/>
            <p:nvPr/>
          </p:nvSpPr>
          <p:spPr>
            <a:xfrm>
              <a:off x="38441905" y="16274058"/>
              <a:ext cx="7848872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The dispersion along (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x, </a:t>
              </a:r>
              <a:r>
                <a:rPr lang="en-CA" sz="2800" b="1" i="1" dirty="0" err="1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2800" b="1" i="1" baseline="-25000" dirty="0" err="1" smtClean="0">
                  <a:latin typeface="Times New Roman" pitchFamily="18" charset="0"/>
                  <a:cs typeface="Times New Roman" pitchFamily="18" charset="0"/>
                </a:rPr>
                <a:t>L,R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) becomes: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80" name="Group 342"/>
            <p:cNvGrpSpPr/>
            <p:nvPr/>
          </p:nvGrpSpPr>
          <p:grpSpPr>
            <a:xfrm>
              <a:off x="38632627" y="16274058"/>
              <a:ext cx="9577064" cy="3096344"/>
              <a:chOff x="38704635" y="20378514"/>
              <a:chExt cx="9577064" cy="3096344"/>
            </a:xfrm>
          </p:grpSpPr>
          <p:grpSp>
            <p:nvGrpSpPr>
              <p:cNvPr id="781" name="Group 339"/>
              <p:cNvGrpSpPr/>
              <p:nvPr/>
            </p:nvGrpSpPr>
            <p:grpSpPr>
              <a:xfrm>
                <a:off x="38704635" y="20378514"/>
                <a:ext cx="9577064" cy="3096344"/>
                <a:chOff x="38704635" y="20594538"/>
                <a:chExt cx="9577064" cy="3096344"/>
              </a:xfrm>
            </p:grpSpPr>
            <p:graphicFrame>
              <p:nvGraphicFramePr>
                <p:cNvPr id="783" name="Object 73"/>
                <p:cNvGraphicFramePr>
                  <a:graphicFrameLocks noChangeAspect="1"/>
                </p:cNvGraphicFramePr>
                <p:nvPr/>
              </p:nvGraphicFramePr>
              <p:xfrm>
                <a:off x="39150602" y="21458635"/>
                <a:ext cx="7920880" cy="1008112"/>
              </p:xfrm>
              <a:graphic>
                <a:graphicData uri="http://schemas.openxmlformats.org/presentationml/2006/ole">
                  <p:oleObj spid="_x0000_s1171" name="Equation" r:id="rId28" imgW="2958840" imgH="419040" progId="Equation.3">
                    <p:embed/>
                  </p:oleObj>
                </a:graphicData>
              </a:graphic>
            </p:graphicFrame>
            <p:graphicFrame>
              <p:nvGraphicFramePr>
                <p:cNvPr id="784" name="Object 74"/>
                <p:cNvGraphicFramePr>
                  <a:graphicFrameLocks noChangeAspect="1"/>
                </p:cNvGraphicFramePr>
                <p:nvPr/>
              </p:nvGraphicFramePr>
              <p:xfrm>
                <a:off x="44047145" y="22466745"/>
                <a:ext cx="3205163" cy="1080121"/>
              </p:xfrm>
              <a:graphic>
                <a:graphicData uri="http://schemas.openxmlformats.org/presentationml/2006/ole">
                  <p:oleObj spid="_x0000_s1172" name="Equation" r:id="rId29" imgW="1269720" imgH="431640" progId="Equation.3">
                    <p:embed/>
                  </p:oleObj>
                </a:graphicData>
              </a:graphic>
            </p:graphicFrame>
            <p:sp>
              <p:nvSpPr>
                <p:cNvPr id="785" name="Rectangle 784"/>
                <p:cNvSpPr/>
                <p:nvPr/>
              </p:nvSpPr>
              <p:spPr>
                <a:xfrm>
                  <a:off x="38704635" y="20594538"/>
                  <a:ext cx="9577064" cy="3096344"/>
                </a:xfrm>
                <a:prstGeom prst="rect">
                  <a:avLst/>
                </a:prstGeom>
                <a:noFill/>
                <a:ln w="6350">
                  <a:solidFill>
                    <a:srgbClr val="DDDDD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</p:grpSp>
          <p:sp>
            <p:nvSpPr>
              <p:cNvPr id="782" name="TextBox 781"/>
              <p:cNvSpPr txBox="1"/>
              <p:nvPr/>
            </p:nvSpPr>
            <p:spPr>
              <a:xfrm>
                <a:off x="47617864" y="22591598"/>
                <a:ext cx="5918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800" b="1" dirty="0" smtClean="0"/>
                  <a:t>(9)</a:t>
                </a:r>
                <a:endParaRPr lang="en-CA" sz="2800" b="1" dirty="0"/>
              </a:p>
            </p:txBody>
          </p:sp>
        </p:grpSp>
      </p:grpSp>
      <p:grpSp>
        <p:nvGrpSpPr>
          <p:cNvPr id="786" name="Group 785"/>
          <p:cNvGrpSpPr/>
          <p:nvPr/>
        </p:nvGrpSpPr>
        <p:grpSpPr>
          <a:xfrm>
            <a:off x="36364365" y="19658434"/>
            <a:ext cx="10657184" cy="3168352"/>
            <a:chOff x="38344597" y="19514418"/>
            <a:chExt cx="9793088" cy="3168352"/>
          </a:xfrm>
        </p:grpSpPr>
        <p:sp>
          <p:nvSpPr>
            <p:cNvPr id="787" name="TextBox 786"/>
            <p:cNvSpPr txBox="1"/>
            <p:nvPr/>
          </p:nvSpPr>
          <p:spPr>
            <a:xfrm>
              <a:off x="38344597" y="19514418"/>
              <a:ext cx="9793088" cy="908512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Step 5: An FDTD solution along (</a:t>
              </a:r>
              <a:r>
                <a:rPr lang="en-CA" sz="2800" b="1" i="1" dirty="0" smtClean="0">
                  <a:latin typeface="Times New Roman" pitchFamily="18" charset="0"/>
                  <a:cs typeface="Times New Roman" pitchFamily="18" charset="0"/>
                </a:rPr>
                <a:t>x, </a:t>
              </a:r>
              <a:r>
                <a:rPr lang="en-CA" sz="2800" b="1" i="1" dirty="0" err="1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2800" b="1" i="1" baseline="-25000" dirty="0" err="1" smtClean="0">
                  <a:latin typeface="Times New Roman" pitchFamily="18" charset="0"/>
                  <a:cs typeface="Times New Roman" pitchFamily="18" charset="0"/>
                </a:rPr>
                <a:t>R,L</a:t>
              </a:r>
              <a:r>
                <a:rPr lang="en-CA" sz="2800" b="1" dirty="0" smtClean="0">
                  <a:latin typeface="Times New Roman" pitchFamily="18" charset="0"/>
                  <a:cs typeface="Times New Roman" pitchFamily="18" charset="0"/>
                </a:rPr>
                <a:t>) comes from (9)</a:t>
              </a:r>
              <a:endParaRPr lang="en-CA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88" name="Group 343"/>
            <p:cNvGrpSpPr/>
            <p:nvPr/>
          </p:nvGrpSpPr>
          <p:grpSpPr>
            <a:xfrm>
              <a:off x="38560621" y="19586426"/>
              <a:ext cx="9577064" cy="3096344"/>
              <a:chOff x="38704637" y="13321730"/>
              <a:chExt cx="9577064" cy="3096344"/>
            </a:xfrm>
          </p:grpSpPr>
          <p:graphicFrame>
            <p:nvGraphicFramePr>
              <p:cNvPr id="789" name="Object 69"/>
              <p:cNvGraphicFramePr>
                <a:graphicFrameLocks noChangeAspect="1"/>
              </p:cNvGraphicFramePr>
              <p:nvPr/>
            </p:nvGraphicFramePr>
            <p:xfrm>
              <a:off x="39084139" y="14185826"/>
              <a:ext cx="8469994" cy="936649"/>
            </p:xfrm>
            <a:graphic>
              <a:graphicData uri="http://schemas.openxmlformats.org/presentationml/2006/ole">
                <p:oleObj spid="_x0000_s1173" name="Equation" r:id="rId30" imgW="3644640" imgH="431640" progId="Equation.3">
                  <p:embed/>
                </p:oleObj>
              </a:graphicData>
            </a:graphic>
          </p:graphicFrame>
          <p:graphicFrame>
            <p:nvGraphicFramePr>
              <p:cNvPr id="790" name="Object 70"/>
              <p:cNvGraphicFramePr>
                <a:graphicFrameLocks noChangeAspect="1"/>
              </p:cNvGraphicFramePr>
              <p:nvPr/>
            </p:nvGraphicFramePr>
            <p:xfrm>
              <a:off x="42061767" y="15265946"/>
              <a:ext cx="5992812" cy="1080120"/>
            </p:xfrm>
            <a:graphic>
              <a:graphicData uri="http://schemas.openxmlformats.org/presentationml/2006/ole">
                <p:oleObj spid="_x0000_s1174" name="Equation" r:id="rId31" imgW="2374560" imgH="431640" progId="Equation.3">
                  <p:embed/>
                </p:oleObj>
              </a:graphicData>
            </a:graphic>
          </p:graphicFrame>
          <p:sp>
            <p:nvSpPr>
              <p:cNvPr id="791" name="Rectangle 790"/>
              <p:cNvSpPr/>
              <p:nvPr/>
            </p:nvSpPr>
            <p:spPr>
              <a:xfrm>
                <a:off x="38704637" y="13321730"/>
                <a:ext cx="9577064" cy="309634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793" name="Group 792"/>
          <p:cNvGrpSpPr/>
          <p:nvPr/>
        </p:nvGrpSpPr>
        <p:grpSpPr>
          <a:xfrm>
            <a:off x="756421" y="31891121"/>
            <a:ext cx="12055692" cy="3465057"/>
            <a:chOff x="870082" y="28866785"/>
            <a:chExt cx="12055692" cy="3465057"/>
          </a:xfrm>
        </p:grpSpPr>
        <p:sp>
          <p:nvSpPr>
            <p:cNvPr id="794" name="TextBox 793"/>
            <p:cNvSpPr txBox="1"/>
            <p:nvPr/>
          </p:nvSpPr>
          <p:spPr>
            <a:xfrm>
              <a:off x="1062774" y="30315618"/>
              <a:ext cx="6492406" cy="584737"/>
            </a:xfrm>
            <a:prstGeom prst="rect">
              <a:avLst/>
            </a:prstGeom>
            <a:noFill/>
          </p:spPr>
          <p:txBody>
            <a:bodyPr wrap="none" lIns="91402" tIns="45701" rIns="91402" bIns="45701" rtlCol="0">
              <a:spAutoFit/>
            </a:bodyPr>
            <a:lstStyle/>
            <a:p>
              <a:r>
                <a:rPr lang="en-CA" sz="3200" dirty="0" smtClean="0">
                  <a:latin typeface="Times New Roman" pitchFamily="18" charset="0"/>
                  <a:cs typeface="Times New Roman" pitchFamily="18" charset="0"/>
                </a:rPr>
                <a:t>Valid for any finite difference scheme.</a:t>
              </a:r>
              <a:endParaRPr lang="en-CA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95" name="Group 163"/>
            <p:cNvGrpSpPr/>
            <p:nvPr/>
          </p:nvGrpSpPr>
          <p:grpSpPr>
            <a:xfrm>
              <a:off x="1054476" y="29739542"/>
              <a:ext cx="8702945" cy="596496"/>
              <a:chOff x="382737" y="5508499"/>
              <a:chExt cx="1676180" cy="113329"/>
            </a:xfrm>
          </p:grpSpPr>
          <p:sp>
            <p:nvSpPr>
              <p:cNvPr id="800" name="TextBox 799"/>
              <p:cNvSpPr txBox="1"/>
              <p:nvPr/>
            </p:nvSpPr>
            <p:spPr>
              <a:xfrm>
                <a:off x="382737" y="5508499"/>
                <a:ext cx="1676180" cy="111095"/>
              </a:xfrm>
              <a:prstGeom prst="rect">
                <a:avLst/>
              </a:prstGeom>
              <a:noFill/>
            </p:spPr>
            <p:txBody>
              <a:bodyPr wrap="none" lIns="91402" tIns="45701" rIns="91402" bIns="45701" rtlCol="0">
                <a:spAutoFit/>
              </a:bodyPr>
              <a:lstStyle/>
              <a:p>
                <a:r>
                  <a:rPr lang="en-CA" sz="3200" dirty="0" err="1" smtClean="0">
                    <a:latin typeface="Times New Roman" pitchFamily="18" charset="0"/>
                    <a:cs typeface="Times New Roman" pitchFamily="18" charset="0"/>
                  </a:rPr>
                  <a:t>Discretizing</a:t>
                </a:r>
                <a:r>
                  <a:rPr lang="en-CA" sz="3200" dirty="0" smtClean="0">
                    <a:latin typeface="Times New Roman" pitchFamily="18" charset="0"/>
                    <a:cs typeface="Times New Roman" pitchFamily="18" charset="0"/>
                  </a:rPr>
                  <a:t> along</a:t>
                </a:r>
                <a:r>
                  <a:rPr lang="en-CA" sz="3200" b="1" dirty="0" smtClean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CA" sz="3200" dirty="0" smtClean="0">
                    <a:latin typeface="Times New Roman" pitchFamily="18" charset="0"/>
                    <a:cs typeface="Times New Roman" pitchFamily="18" charset="0"/>
                  </a:rPr>
                  <a:t>and     can be made identical.</a:t>
                </a:r>
                <a:endParaRPr lang="en-CA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801" name="Object 40"/>
              <p:cNvGraphicFramePr>
                <a:graphicFrameLocks noChangeAspect="1"/>
              </p:cNvGraphicFramePr>
              <p:nvPr/>
            </p:nvGraphicFramePr>
            <p:xfrm>
              <a:off x="978493" y="5511137"/>
              <a:ext cx="88362" cy="110691"/>
            </p:xfrm>
            <a:graphic>
              <a:graphicData uri="http://schemas.openxmlformats.org/presentationml/2006/ole">
                <p:oleObj spid="_x0000_s1175" name="Equation" r:id="rId32" imgW="139680" imgH="177480" progId="Equation.3">
                  <p:embed/>
                </p:oleObj>
              </a:graphicData>
            </a:graphic>
          </p:graphicFrame>
          <p:graphicFrame>
            <p:nvGraphicFramePr>
              <p:cNvPr id="802" name="Object 41"/>
              <p:cNvGraphicFramePr>
                <a:graphicFrameLocks noChangeAspect="1"/>
              </p:cNvGraphicFramePr>
              <p:nvPr/>
            </p:nvGraphicFramePr>
            <p:xfrm>
              <a:off x="1219464" y="5535863"/>
              <a:ext cx="64513" cy="76911"/>
            </p:xfrm>
            <a:graphic>
              <a:graphicData uri="http://schemas.openxmlformats.org/presentationml/2006/ole">
                <p:oleObj spid="_x0000_s1176" name="Equation" r:id="rId33" imgW="114120" imgH="126720" progId="Equation.3">
                  <p:embed/>
                </p:oleObj>
              </a:graphicData>
            </a:graphic>
          </p:graphicFrame>
        </p:grpSp>
        <p:sp>
          <p:nvSpPr>
            <p:cNvPr id="796" name="TextBox 795"/>
            <p:cNvSpPr txBox="1"/>
            <p:nvPr/>
          </p:nvSpPr>
          <p:spPr>
            <a:xfrm>
              <a:off x="1116461" y="31539754"/>
              <a:ext cx="9757322" cy="584737"/>
            </a:xfrm>
            <a:prstGeom prst="rect">
              <a:avLst/>
            </a:prstGeom>
            <a:noFill/>
          </p:spPr>
          <p:txBody>
            <a:bodyPr wrap="none" lIns="91402" tIns="45701" rIns="91402" bIns="45701" rtlCol="0">
              <a:spAutoFit/>
            </a:bodyPr>
            <a:lstStyle/>
            <a:p>
              <a:r>
                <a:rPr lang="en-CA" sz="3200" dirty="0" smtClean="0">
                  <a:latin typeface="Times New Roman" pitchFamily="18" charset="0"/>
                  <a:cs typeface="Times New Roman" pitchFamily="18" charset="0"/>
                </a:rPr>
                <a:t>Possible to construct a true plane wave for FDTD scheme.</a:t>
              </a:r>
              <a:endParaRPr lang="en-CA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7" name="TextBox 796"/>
            <p:cNvSpPr txBox="1"/>
            <p:nvPr/>
          </p:nvSpPr>
          <p:spPr>
            <a:xfrm>
              <a:off x="870082" y="28866785"/>
              <a:ext cx="6567683" cy="646292"/>
            </a:xfrm>
            <a:prstGeom prst="rect">
              <a:avLst/>
            </a:prstGeom>
            <a:noFill/>
          </p:spPr>
          <p:txBody>
            <a:bodyPr wrap="none" lIns="91402" tIns="45701" rIns="91402" bIns="45701" rtlCol="0">
              <a:spAutoFit/>
            </a:bodyPr>
            <a:lstStyle/>
            <a:p>
              <a:r>
                <a:rPr lang="en-CA" sz="3600" b="1" dirty="0" smtClean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IMPORTANT IMPLICATIONS</a:t>
              </a:r>
              <a:endParaRPr lang="en-CA" sz="3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8" name="Rectangle 797"/>
            <p:cNvSpPr/>
            <p:nvPr/>
          </p:nvSpPr>
          <p:spPr>
            <a:xfrm>
              <a:off x="908822" y="29603922"/>
              <a:ext cx="12016952" cy="2727920"/>
            </a:xfrm>
            <a:prstGeom prst="rect">
              <a:avLst/>
            </a:prstGeom>
            <a:noFill/>
            <a:ln w="6350"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99" name="TextBox 798"/>
            <p:cNvSpPr txBox="1"/>
            <p:nvPr/>
          </p:nvSpPr>
          <p:spPr>
            <a:xfrm>
              <a:off x="1044453" y="30891682"/>
              <a:ext cx="11814953" cy="584737"/>
            </a:xfrm>
            <a:prstGeom prst="rect">
              <a:avLst/>
            </a:prstGeom>
            <a:noFill/>
          </p:spPr>
          <p:txBody>
            <a:bodyPr wrap="none" lIns="91402" tIns="45701" rIns="91402" bIns="45701" rtlCol="0">
              <a:spAutoFit/>
            </a:bodyPr>
            <a:lstStyle/>
            <a:p>
              <a:r>
                <a:rPr lang="en-CA" sz="3200" dirty="0" smtClean="0">
                  <a:latin typeface="Times New Roman" pitchFamily="18" charset="0"/>
                  <a:cs typeface="Times New Roman" pitchFamily="18" charset="0"/>
                </a:rPr>
                <a:t>Applied to the central difference scheme results in FDTD formulation.</a:t>
              </a:r>
              <a:endParaRPr lang="en-CA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03" name="TextBox 802"/>
          <p:cNvSpPr txBox="1"/>
          <p:nvPr/>
        </p:nvSpPr>
        <p:spPr>
          <a:xfrm>
            <a:off x="750887" y="7192377"/>
            <a:ext cx="12235361" cy="584737"/>
          </a:xfrm>
          <a:prstGeom prst="rect">
            <a:avLst/>
          </a:prstGeom>
          <a:noFill/>
        </p:spPr>
        <p:txBody>
          <a:bodyPr wrap="square" lIns="91402" tIns="45701" rIns="91402" bIns="45701" rtlCol="0">
            <a:spAutoFit/>
          </a:bodyPr>
          <a:lstStyle/>
          <a:p>
            <a:r>
              <a:rPr lang="en-CA" sz="3200" dirty="0" smtClean="0">
                <a:latin typeface="Times New Roman" pitchFamily="18" charset="0"/>
                <a:cs typeface="Times New Roman" pitchFamily="18" charset="0"/>
              </a:rPr>
              <a:t>Preserve a perfectly matched TFSF solution.</a:t>
            </a:r>
            <a:endParaRPr lang="en-C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4" name="Rectangle 803"/>
          <p:cNvSpPr/>
          <p:nvPr/>
        </p:nvSpPr>
        <p:spPr>
          <a:xfrm>
            <a:off x="180357" y="8497194"/>
            <a:ext cx="12961440" cy="27003000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805" name="Group 804"/>
          <p:cNvGrpSpPr/>
          <p:nvPr/>
        </p:nvGrpSpPr>
        <p:grpSpPr>
          <a:xfrm>
            <a:off x="1980557" y="10873458"/>
            <a:ext cx="6192688" cy="1584176"/>
            <a:chOff x="2191669" y="10801450"/>
            <a:chExt cx="6192688" cy="1584176"/>
          </a:xfrm>
        </p:grpSpPr>
        <p:sp>
          <p:nvSpPr>
            <p:cNvPr id="806" name="TextBox 805"/>
            <p:cNvSpPr txBox="1"/>
            <p:nvPr/>
          </p:nvSpPr>
          <p:spPr>
            <a:xfrm>
              <a:off x="4014126" y="10801450"/>
              <a:ext cx="3794167" cy="908512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r>
                <a:rPr lang="en-CA" sz="2800" dirty="0" err="1" smtClean="0">
                  <a:latin typeface="Times New Roman" pitchFamily="18" charset="0"/>
                  <a:cs typeface="Times New Roman" pitchFamily="18" charset="0"/>
                </a:rPr>
                <a:t>wavenumber</a:t>
              </a:r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 vector</a:t>
              </a:r>
              <a:endParaRPr lang="en-CA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07" name="Object 55"/>
            <p:cNvGraphicFramePr>
              <a:graphicFrameLocks noChangeAspect="1"/>
            </p:cNvGraphicFramePr>
            <p:nvPr/>
          </p:nvGraphicFramePr>
          <p:xfrm>
            <a:off x="2191669" y="10945466"/>
            <a:ext cx="2088232" cy="642937"/>
          </p:xfrm>
          <a:graphic>
            <a:graphicData uri="http://schemas.openxmlformats.org/presentationml/2006/ole">
              <p:oleObj spid="_x0000_s1177" name="Equation" r:id="rId34" imgW="939600" imgH="266400" progId="Equation.3">
                <p:embed/>
              </p:oleObj>
            </a:graphicData>
          </a:graphic>
        </p:graphicFrame>
        <p:sp>
          <p:nvSpPr>
            <p:cNvPr id="808" name="TextBox 807"/>
            <p:cNvSpPr txBox="1"/>
            <p:nvPr/>
          </p:nvSpPr>
          <p:spPr>
            <a:xfrm>
              <a:off x="3955401" y="11477114"/>
              <a:ext cx="4428956" cy="908512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r>
                <a:rPr lang="en-CA" sz="2800" dirty="0" smtClean="0">
                  <a:latin typeface="Times New Roman" pitchFamily="18" charset="0"/>
                  <a:cs typeface="Times New Roman" pitchFamily="18" charset="0"/>
                </a:rPr>
                <a:t>coordinate space vector </a:t>
              </a:r>
              <a:endParaRPr lang="en-CA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09" name="Object 56"/>
            <p:cNvGraphicFramePr>
              <a:graphicFrameLocks noChangeAspect="1"/>
            </p:cNvGraphicFramePr>
            <p:nvPr/>
          </p:nvGraphicFramePr>
          <p:xfrm>
            <a:off x="2197424" y="11752660"/>
            <a:ext cx="1722437" cy="488950"/>
          </p:xfrm>
          <a:graphic>
            <a:graphicData uri="http://schemas.openxmlformats.org/presentationml/2006/ole">
              <p:oleObj spid="_x0000_s1178" name="Equation" r:id="rId35" imgW="774360" imgH="203040" progId="Equation.3">
                <p:embed/>
              </p:oleObj>
            </a:graphicData>
          </a:graphic>
        </p:graphicFrame>
      </p:grpSp>
      <p:sp>
        <p:nvSpPr>
          <p:cNvPr id="810" name="Rectangle 809"/>
          <p:cNvSpPr/>
          <p:nvPr/>
        </p:nvSpPr>
        <p:spPr>
          <a:xfrm>
            <a:off x="180357" y="4362450"/>
            <a:ext cx="12925746" cy="3630688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11" name="Object 7"/>
          <p:cNvGraphicFramePr>
            <a:graphicFrameLocks/>
          </p:cNvGraphicFramePr>
          <p:nvPr/>
        </p:nvGraphicFramePr>
        <p:xfrm>
          <a:off x="4457930" y="26211162"/>
          <a:ext cx="5926137" cy="1017588"/>
        </p:xfrm>
        <a:graphic>
          <a:graphicData uri="http://schemas.openxmlformats.org/presentationml/2006/ole">
            <p:oleObj spid="_x0000_s1179" name="Equation" r:id="rId36" imgW="1942920" imgH="419040" progId="Equation.3">
              <p:embed/>
            </p:oleObj>
          </a:graphicData>
        </a:graphic>
      </p:graphicFrame>
      <p:sp>
        <p:nvSpPr>
          <p:cNvPr id="812" name="TextBox 811"/>
          <p:cNvSpPr txBox="1"/>
          <p:nvPr/>
        </p:nvSpPr>
        <p:spPr>
          <a:xfrm>
            <a:off x="2122487" y="26427186"/>
            <a:ext cx="2212388" cy="584737"/>
          </a:xfrm>
          <a:prstGeom prst="rect">
            <a:avLst/>
          </a:prstGeom>
          <a:noFill/>
        </p:spPr>
        <p:txBody>
          <a:bodyPr wrap="none" lIns="91402" tIns="45701" rIns="91402" bIns="45701" rtlCol="0">
            <a:spAutoFit/>
          </a:bodyPr>
          <a:lstStyle/>
          <a:p>
            <a:r>
              <a:rPr lang="en-CA" sz="3200" b="1" dirty="0" smtClean="0">
                <a:latin typeface="Times New Roman" pitchFamily="18" charset="0"/>
                <a:cs typeface="Times New Roman" pitchFamily="18" charset="0"/>
              </a:rPr>
              <a:t>Chain-Rule</a:t>
            </a:r>
            <a:endParaRPr lang="en-C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3" name="Rectangle 812"/>
          <p:cNvSpPr/>
          <p:nvPr/>
        </p:nvSpPr>
        <p:spPr>
          <a:xfrm>
            <a:off x="27003325" y="4320730"/>
            <a:ext cx="20306256" cy="18938104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815" name="Group 240"/>
          <p:cNvGrpSpPr/>
          <p:nvPr/>
        </p:nvGrpSpPr>
        <p:grpSpPr>
          <a:xfrm>
            <a:off x="13752049" y="11597618"/>
            <a:ext cx="12281483" cy="1580096"/>
            <a:chOff x="14765198" y="11055518"/>
            <a:chExt cx="12793967" cy="1580096"/>
          </a:xfrm>
        </p:grpSpPr>
        <p:sp>
          <p:nvSpPr>
            <p:cNvPr id="836" name="TextBox 835"/>
            <p:cNvSpPr txBox="1"/>
            <p:nvPr/>
          </p:nvSpPr>
          <p:spPr>
            <a:xfrm>
              <a:off x="14795446" y="11665546"/>
              <a:ext cx="12763719" cy="970068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Perfectly matched plane wave source TFSF implementation.</a:t>
              </a:r>
              <a:endParaRPr lang="en-CA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7" name="TextBox 836"/>
            <p:cNvSpPr txBox="1"/>
            <p:nvPr/>
          </p:nvSpPr>
          <p:spPr>
            <a:xfrm>
              <a:off x="14765198" y="11055518"/>
              <a:ext cx="2777687" cy="970068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RESULT:</a:t>
              </a:r>
              <a:endParaRPr lang="en-CA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8" name="Rectangle 817"/>
          <p:cNvSpPr/>
          <p:nvPr/>
        </p:nvSpPr>
        <p:spPr>
          <a:xfrm>
            <a:off x="13792173" y="4320730"/>
            <a:ext cx="12529392" cy="1166529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19" name="TextBox 818"/>
          <p:cNvSpPr txBox="1"/>
          <p:nvPr/>
        </p:nvSpPr>
        <p:spPr>
          <a:xfrm>
            <a:off x="13178111" y="6048922"/>
            <a:ext cx="7848872" cy="1093178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algn="ctr"/>
            <a:r>
              <a:rPr lang="en-CA" sz="2800" b="1" dirty="0" smtClean="0">
                <a:latin typeface="Times New Roman" pitchFamily="18" charset="0"/>
                <a:cs typeface="Times New Roman" pitchFamily="18" charset="0"/>
              </a:rPr>
              <a:t>1D-MAP makes use of  a uniform </a:t>
            </a:r>
            <a:r>
              <a:rPr lang="en-CA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CA" sz="2800" b="1" dirty="0" smtClean="0">
                <a:latin typeface="Times New Roman" pitchFamily="18" charset="0"/>
                <a:cs typeface="Times New Roman" pitchFamily="18" charset="0"/>
              </a:rPr>
              <a:t>grid</a:t>
            </a:r>
            <a:endParaRPr lang="en-C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" name="TextBox 819"/>
          <p:cNvSpPr txBox="1"/>
          <p:nvPr/>
        </p:nvSpPr>
        <p:spPr>
          <a:xfrm>
            <a:off x="13720165" y="4320730"/>
            <a:ext cx="10225136" cy="1708731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marL="1478756" indent="-1478756"/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II.    1D-MAP Methodology</a:t>
            </a:r>
          </a:p>
          <a:p>
            <a:pPr marL="1478756" indent="-1478756"/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       (1D Multipoint Auxiliary Propagator)</a:t>
            </a:r>
            <a:endParaRPr lang="en-CA" sz="40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38" name="Group 837"/>
          <p:cNvGrpSpPr/>
          <p:nvPr/>
        </p:nvGrpSpPr>
        <p:grpSpPr>
          <a:xfrm>
            <a:off x="13429829" y="16610587"/>
            <a:ext cx="12889432" cy="18888161"/>
            <a:chOff x="13429829" y="16610587"/>
            <a:chExt cx="12889432" cy="18888161"/>
          </a:xfrm>
        </p:grpSpPr>
        <p:sp>
          <p:nvSpPr>
            <p:cNvPr id="839" name="TextBox 838"/>
            <p:cNvSpPr txBox="1"/>
            <p:nvPr/>
          </p:nvSpPr>
          <p:spPr>
            <a:xfrm>
              <a:off x="13682167" y="16610587"/>
              <a:ext cx="11809312" cy="1093178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4000" b="1" dirty="0" smtClean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III.      Challenges/Problems for Stratified Media</a:t>
              </a:r>
              <a:endParaRPr lang="en-CA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40" name="Group 323"/>
            <p:cNvGrpSpPr/>
            <p:nvPr/>
          </p:nvGrpSpPr>
          <p:grpSpPr>
            <a:xfrm>
              <a:off x="13429829" y="16656163"/>
              <a:ext cx="12889432" cy="18842585"/>
              <a:chOff x="13717861" y="16297568"/>
              <a:chExt cx="12889432" cy="18842585"/>
            </a:xfrm>
          </p:grpSpPr>
          <p:graphicFrame>
            <p:nvGraphicFramePr>
              <p:cNvPr id="841" name="Object 31"/>
              <p:cNvGraphicFramePr>
                <a:graphicFrameLocks noChangeAspect="1"/>
              </p:cNvGraphicFramePr>
              <p:nvPr/>
            </p:nvGraphicFramePr>
            <p:xfrm>
              <a:off x="15050319" y="31645455"/>
              <a:ext cx="8225358" cy="759840"/>
            </p:xfrm>
            <a:graphic>
              <a:graphicData uri="http://schemas.openxmlformats.org/presentationml/2006/ole">
                <p:oleObj spid="_x0000_s1181" name="Equation" r:id="rId37" imgW="2743200" imgH="266400" progId="Equation.3">
                  <p:embed/>
                </p:oleObj>
              </a:graphicData>
            </a:graphic>
          </p:graphicFrame>
          <p:sp>
            <p:nvSpPr>
              <p:cNvPr id="842" name="TextBox 841"/>
              <p:cNvSpPr txBox="1"/>
              <p:nvPr/>
            </p:nvSpPr>
            <p:spPr>
              <a:xfrm>
                <a:off x="13861877" y="34027515"/>
                <a:ext cx="12709722" cy="970068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r>
                  <a:rPr lang="en-CA" sz="32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Maxwell’s equations in </a:t>
                </a:r>
                <a:r>
                  <a:rPr lang="en-CA" sz="3200" b="1" i="1" dirty="0" err="1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CA" sz="3200" b="1" i="1" baseline="-25000" dirty="0" err="1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CA" sz="3200" b="1" dirty="0" err="1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CA" sz="3200" b="1" dirty="0" err="1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</a:t>
                </a:r>
                <a:r>
                  <a:rPr lang="en-CA" sz="3200" b="1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CA" sz="3200" b="1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space involve </a:t>
                </a:r>
                <a:r>
                  <a:rPr lang="en-CA" sz="3200" b="1" dirty="0" smtClean="0">
                    <a:solidFill>
                      <a:srgbClr val="CC00CC"/>
                    </a:solidFill>
                    <a:latin typeface="Times New Roman" pitchFamily="18" charset="0"/>
                    <a:cs typeface="Times New Roman" pitchFamily="18" charset="0"/>
                  </a:rPr>
                  <a:t>convolutions </a:t>
                </a:r>
                <a:endParaRPr lang="en-CA" sz="32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843" name="Group 230"/>
              <p:cNvGrpSpPr/>
              <p:nvPr/>
            </p:nvGrpSpPr>
            <p:grpSpPr>
              <a:xfrm>
                <a:off x="15050318" y="32766276"/>
                <a:ext cx="5608121" cy="1079180"/>
                <a:chOff x="985955" y="3417119"/>
                <a:chExt cx="1080120" cy="205035"/>
              </a:xfrm>
            </p:grpSpPr>
            <p:graphicFrame>
              <p:nvGraphicFramePr>
                <p:cNvPr id="891" name="Object 12"/>
                <p:cNvGraphicFramePr>
                  <a:graphicFrameLocks noChangeAspect="1"/>
                </p:cNvGraphicFramePr>
                <p:nvPr/>
              </p:nvGraphicFramePr>
              <p:xfrm>
                <a:off x="999824" y="3461456"/>
                <a:ext cx="1043352" cy="133336"/>
              </p:xfrm>
              <a:graphic>
                <a:graphicData uri="http://schemas.openxmlformats.org/presentationml/2006/ole">
                  <p:oleObj spid="_x0000_s1182" name="Equation" r:id="rId38" imgW="1854000" imgH="241200" progId="Equation.3">
                    <p:embed/>
                  </p:oleObj>
                </a:graphicData>
              </a:graphic>
            </p:graphicFrame>
            <p:sp>
              <p:nvSpPr>
                <p:cNvPr id="892" name="Rectangle 891"/>
                <p:cNvSpPr/>
                <p:nvPr/>
              </p:nvSpPr>
              <p:spPr>
                <a:xfrm>
                  <a:off x="985955" y="3417119"/>
                  <a:ext cx="1080120" cy="205035"/>
                </a:xfrm>
                <a:prstGeom prst="rect">
                  <a:avLst/>
                </a:prstGeom>
                <a:noFill/>
                <a:ln w="6350">
                  <a:solidFill>
                    <a:srgbClr val="DDDDD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</p:grpSp>
          <p:grpSp>
            <p:nvGrpSpPr>
              <p:cNvPr id="844" name="Group 198"/>
              <p:cNvGrpSpPr/>
              <p:nvPr/>
            </p:nvGrpSpPr>
            <p:grpSpPr>
              <a:xfrm>
                <a:off x="14293925" y="17449698"/>
                <a:ext cx="12061650" cy="6984776"/>
                <a:chOff x="23222917" y="17714219"/>
                <a:chExt cx="8809910" cy="4896544"/>
              </a:xfrm>
            </p:grpSpPr>
            <p:sp>
              <p:nvSpPr>
                <p:cNvPr id="859" name="Rectangle 194"/>
                <p:cNvSpPr/>
                <p:nvPr/>
              </p:nvSpPr>
              <p:spPr>
                <a:xfrm>
                  <a:off x="23222917" y="17714219"/>
                  <a:ext cx="8809910" cy="4896544"/>
                </a:xfrm>
                <a:prstGeom prst="rect">
                  <a:avLst/>
                </a:prstGeom>
                <a:solidFill>
                  <a:srgbClr val="EAEAEA"/>
                </a:solidFill>
                <a:ln w="952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grpSp>
              <p:nvGrpSpPr>
                <p:cNvPr id="860" name="Group 325"/>
                <p:cNvGrpSpPr/>
                <p:nvPr/>
              </p:nvGrpSpPr>
              <p:grpSpPr>
                <a:xfrm>
                  <a:off x="23366933" y="17785011"/>
                  <a:ext cx="6336704" cy="4754957"/>
                  <a:chOff x="16166133" y="16922130"/>
                  <a:chExt cx="6336704" cy="4754957"/>
                </a:xfrm>
              </p:grpSpPr>
              <p:cxnSp>
                <p:nvCxnSpPr>
                  <p:cNvPr id="861" name="Straight Connector 860"/>
                  <p:cNvCxnSpPr>
                    <a:cxnSpLocks noChangeAspect="1"/>
                  </p:cNvCxnSpPr>
                  <p:nvPr/>
                </p:nvCxnSpPr>
                <p:spPr>
                  <a:xfrm rot="16200000" flipH="1">
                    <a:off x="17583389" y="17676454"/>
                    <a:ext cx="1359847" cy="1314039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2" name="Straight Connector 35"/>
                  <p:cNvCxnSpPr/>
                  <p:nvPr/>
                </p:nvCxnSpPr>
                <p:spPr>
                  <a:xfrm>
                    <a:off x="18920333" y="19013397"/>
                    <a:ext cx="3510496" cy="934284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3" name="Straight Connector 37"/>
                  <p:cNvCxnSpPr/>
                  <p:nvPr/>
                </p:nvCxnSpPr>
                <p:spPr>
                  <a:xfrm>
                    <a:off x="18920333" y="19013397"/>
                    <a:ext cx="3582504" cy="1726372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4" name="Straight Connector 863"/>
                  <p:cNvCxnSpPr/>
                  <p:nvPr/>
                </p:nvCxnSpPr>
                <p:spPr>
                  <a:xfrm>
                    <a:off x="18920334" y="19013396"/>
                    <a:ext cx="2502385" cy="1869176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5" name="Straight Connector 864"/>
                  <p:cNvCxnSpPr/>
                  <p:nvPr/>
                </p:nvCxnSpPr>
                <p:spPr>
                  <a:xfrm flipV="1">
                    <a:off x="16166133" y="19010363"/>
                    <a:ext cx="5544616" cy="1214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aphicFrame>
                <p:nvGraphicFramePr>
                  <p:cNvPr id="866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16168688" y="17066146"/>
                  <a:ext cx="3021781" cy="505271"/>
                </p:xfrm>
                <a:graphic>
                  <a:graphicData uri="http://schemas.openxmlformats.org/presentationml/2006/ole">
                    <p:oleObj spid="_x0000_s1183" name="Equation" r:id="rId39" imgW="1447560" imgH="253800" progId="Equation.3">
                      <p:embed/>
                    </p:oleObj>
                  </a:graphicData>
                </a:graphic>
              </p:graphicFrame>
              <p:graphicFrame>
                <p:nvGraphicFramePr>
                  <p:cNvPr id="867" name="Object 22"/>
                  <p:cNvGraphicFramePr>
                    <a:graphicFrameLocks noChangeAspect="1"/>
                  </p:cNvGraphicFramePr>
                  <p:nvPr/>
                </p:nvGraphicFramePr>
                <p:xfrm>
                  <a:off x="18182357" y="21099809"/>
                  <a:ext cx="4188469" cy="577278"/>
                </p:xfrm>
                <a:graphic>
                  <a:graphicData uri="http://schemas.openxmlformats.org/presentationml/2006/ole">
                    <p:oleObj spid="_x0000_s1184" name="Equation" r:id="rId40" imgW="1942920" imgH="279360" progId="Equation.3">
                      <p:embed/>
                    </p:oleObj>
                  </a:graphicData>
                </a:graphic>
              </p:graphicFrame>
              <p:sp>
                <p:nvSpPr>
                  <p:cNvPr id="868" name="TextBox 867"/>
                  <p:cNvSpPr txBox="1"/>
                  <p:nvPr/>
                </p:nvSpPr>
                <p:spPr>
                  <a:xfrm>
                    <a:off x="16356017" y="18661304"/>
                    <a:ext cx="1526303" cy="461626"/>
                  </a:xfrm>
                  <a:prstGeom prst="rect">
                    <a:avLst/>
                  </a:prstGeom>
                  <a:noFill/>
                </p:spPr>
                <p:txBody>
                  <a:bodyPr wrap="none" lIns="91402" tIns="45701" rIns="91402" bIns="45701" rtlCol="0">
                    <a:spAutoFit/>
                  </a:bodyPr>
                  <a:lstStyle/>
                  <a:p>
                    <a:r>
                      <a:rPr lang="en-CA" sz="2400" b="1" dirty="0" smtClean="0">
                        <a:latin typeface="Times New Roman" pitchFamily="18" charset="0"/>
                        <a:cs typeface="Times New Roman" pitchFamily="18" charset="0"/>
                      </a:rPr>
                      <a:t>Medium 1</a:t>
                    </a:r>
                    <a:endParaRPr lang="en-CA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69" name="TextBox 868"/>
                  <p:cNvSpPr txBox="1"/>
                  <p:nvPr/>
                </p:nvSpPr>
                <p:spPr>
                  <a:xfrm>
                    <a:off x="16356017" y="19065142"/>
                    <a:ext cx="1526303" cy="461626"/>
                  </a:xfrm>
                  <a:prstGeom prst="rect">
                    <a:avLst/>
                  </a:prstGeom>
                  <a:noFill/>
                </p:spPr>
                <p:txBody>
                  <a:bodyPr wrap="none" lIns="91402" tIns="45701" rIns="91402" bIns="45701" rtlCol="0">
                    <a:spAutoFit/>
                  </a:bodyPr>
                  <a:lstStyle/>
                  <a:p>
                    <a:r>
                      <a:rPr lang="en-CA" sz="2400" b="1" dirty="0" smtClean="0">
                        <a:latin typeface="Times New Roman" pitchFamily="18" charset="0"/>
                        <a:cs typeface="Times New Roman" pitchFamily="18" charset="0"/>
                      </a:rPr>
                      <a:t>Medium 2</a:t>
                    </a:r>
                    <a:endParaRPr lang="en-CA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870" name="Straight Connector 869"/>
                  <p:cNvCxnSpPr>
                    <a:cxnSpLocks noChangeAspect="1"/>
                  </p:cNvCxnSpPr>
                  <p:nvPr/>
                </p:nvCxnSpPr>
                <p:spPr>
                  <a:xfrm rot="5400000">
                    <a:off x="17552880" y="19013397"/>
                    <a:ext cx="2734904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aphicFrame>
                <p:nvGraphicFramePr>
                  <p:cNvPr id="871" name="Object 23"/>
                  <p:cNvGraphicFramePr>
                    <a:graphicFrameLocks noChangeAspect="1"/>
                  </p:cNvGraphicFramePr>
                  <p:nvPr/>
                </p:nvGraphicFramePr>
                <p:xfrm>
                  <a:off x="18463785" y="18037872"/>
                  <a:ext cx="438652" cy="468434"/>
                </p:xfrm>
                <a:graphic>
                  <a:graphicData uri="http://schemas.openxmlformats.org/presentationml/2006/ole">
                    <p:oleObj spid="_x0000_s1185" name="Equation" r:id="rId41" imgW="152280" imgH="215640" progId="Equation.3">
                      <p:embed/>
                    </p:oleObj>
                  </a:graphicData>
                </a:graphic>
              </p:graphicFrame>
              <p:graphicFrame>
                <p:nvGraphicFramePr>
                  <p:cNvPr id="872" name="Object 24"/>
                  <p:cNvGraphicFramePr>
                    <a:graphicFrameLocks/>
                  </p:cNvGraphicFramePr>
                  <p:nvPr/>
                </p:nvGraphicFramePr>
                <p:xfrm>
                  <a:off x="18974445" y="19658434"/>
                  <a:ext cx="792088" cy="432048"/>
                </p:xfrm>
                <a:graphic>
                  <a:graphicData uri="http://schemas.openxmlformats.org/presentationml/2006/ole">
                    <p:oleObj spid="_x0000_s1186" name="Equation" r:id="rId42" imgW="419040" imgH="241200" progId="Equation.3">
                      <p:embed/>
                    </p:oleObj>
                  </a:graphicData>
                </a:graphic>
              </p:graphicFrame>
              <p:sp>
                <p:nvSpPr>
                  <p:cNvPr id="873" name="TextBox 872"/>
                  <p:cNvSpPr txBox="1"/>
                  <p:nvPr/>
                </p:nvSpPr>
                <p:spPr>
                  <a:xfrm>
                    <a:off x="20846653" y="17354178"/>
                    <a:ext cx="364126" cy="523182"/>
                  </a:xfrm>
                  <a:prstGeom prst="rect">
                    <a:avLst/>
                  </a:prstGeom>
                  <a:noFill/>
                </p:spPr>
                <p:txBody>
                  <a:bodyPr wrap="none" lIns="91402" tIns="45701" rIns="91402" bIns="45701" rtlCol="0">
                    <a:spAutoFit/>
                  </a:bodyPr>
                  <a:lstStyle/>
                  <a:p>
                    <a:r>
                      <a:rPr lang="en-CA" sz="2800" b="1" dirty="0" smtClean="0"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CA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74" name="Rectangle 98"/>
                  <p:cNvSpPr/>
                  <p:nvPr/>
                </p:nvSpPr>
                <p:spPr>
                  <a:xfrm>
                    <a:off x="21420489" y="17684601"/>
                    <a:ext cx="1082348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CA" sz="2400" b="1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 = 90</a:t>
                    </a:r>
                    <a:r>
                      <a:rPr lang="en-CA" sz="2400" b="1" baseline="30000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o</a:t>
                    </a:r>
                    <a:endParaRPr lang="en-CA" sz="2400" b="1" baseline="30000" dirty="0"/>
                  </a:p>
                </p:txBody>
              </p:sp>
              <p:grpSp>
                <p:nvGrpSpPr>
                  <p:cNvPr id="875" name="Group 312"/>
                  <p:cNvGrpSpPr/>
                  <p:nvPr/>
                </p:nvGrpSpPr>
                <p:grpSpPr>
                  <a:xfrm>
                    <a:off x="17685833" y="17714218"/>
                    <a:ext cx="856564" cy="834988"/>
                    <a:chOff x="17685833" y="17714218"/>
                    <a:chExt cx="856564" cy="834988"/>
                  </a:xfrm>
                </p:grpSpPr>
                <p:cxnSp>
                  <p:nvCxnSpPr>
                    <p:cNvPr id="889" name="Straight Connector 888"/>
                    <p:cNvCxnSpPr>
                      <a:cxnSpLocks noChangeAspect="1"/>
                    </p:cNvCxnSpPr>
                    <p:nvPr/>
                  </p:nvCxnSpPr>
                  <p:spPr>
                    <a:xfrm rot="10800000" flipV="1">
                      <a:off x="17685833" y="17714218"/>
                      <a:ext cx="640540" cy="618964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0" name="Straight Connector 889"/>
                    <p:cNvCxnSpPr>
                      <a:cxnSpLocks noChangeAspect="1"/>
                    </p:cNvCxnSpPr>
                    <p:nvPr/>
                  </p:nvCxnSpPr>
                  <p:spPr>
                    <a:xfrm rot="10800000" flipV="1">
                      <a:off x="17901857" y="17930242"/>
                      <a:ext cx="640540" cy="618964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6" name="Group 311"/>
                  <p:cNvGrpSpPr>
                    <a:grpSpLocks noChangeAspect="1"/>
                  </p:cNvGrpSpPr>
                  <p:nvPr/>
                </p:nvGrpSpPr>
                <p:grpSpPr>
                  <a:xfrm>
                    <a:off x="20126573" y="19874459"/>
                    <a:ext cx="467435" cy="504055"/>
                    <a:chOff x="20126573" y="19874459"/>
                    <a:chExt cx="467435" cy="504055"/>
                  </a:xfrm>
                </p:grpSpPr>
                <p:cxnSp>
                  <p:nvCxnSpPr>
                    <p:cNvPr id="887" name="Straight Connector 886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0104071" y="19896961"/>
                      <a:ext cx="360040" cy="315035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8" name="Straight Connector 887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0256471" y="20040976"/>
                      <a:ext cx="360040" cy="315035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7" name="Group 310"/>
                  <p:cNvGrpSpPr>
                    <a:grpSpLocks noChangeAspect="1"/>
                  </p:cNvGrpSpPr>
                  <p:nvPr/>
                </p:nvGrpSpPr>
                <p:grpSpPr>
                  <a:xfrm>
                    <a:off x="21576133" y="20018476"/>
                    <a:ext cx="566664" cy="728462"/>
                    <a:chOff x="21576133" y="20018476"/>
                    <a:chExt cx="566664" cy="728462"/>
                  </a:xfrm>
                </p:grpSpPr>
                <p:cxnSp>
                  <p:nvCxnSpPr>
                    <p:cNvPr id="885" name="Straight Connector 884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1438378" y="20156231"/>
                      <a:ext cx="576062" cy="300552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6" name="Straight Connector 885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1704490" y="20308631"/>
                      <a:ext cx="576062" cy="300552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8" name="Group 309"/>
                  <p:cNvGrpSpPr>
                    <a:grpSpLocks noChangeAspect="1"/>
                  </p:cNvGrpSpPr>
                  <p:nvPr/>
                </p:nvGrpSpPr>
                <p:grpSpPr>
                  <a:xfrm>
                    <a:off x="20990669" y="19370402"/>
                    <a:ext cx="432048" cy="576062"/>
                    <a:chOff x="20990669" y="19370402"/>
                    <a:chExt cx="432048" cy="576062"/>
                  </a:xfrm>
                </p:grpSpPr>
                <p:cxnSp>
                  <p:nvCxnSpPr>
                    <p:cNvPr id="883" name="Straight Connector 882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0810650" y="19550421"/>
                      <a:ext cx="504054" cy="144016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4" name="Straight Connector 883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1098682" y="19622429"/>
                      <a:ext cx="504054" cy="144016"/>
                    </a:xfrm>
                    <a:prstGeom prst="line">
                      <a:avLst/>
                    </a:prstGeom>
                    <a:ln w="31750">
                      <a:solidFill>
                        <a:srgbClr val="FF0000"/>
                      </a:solidFill>
                      <a:prstDash val="sysDash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79" name="TextBox 878"/>
                  <p:cNvSpPr txBox="1"/>
                  <p:nvPr/>
                </p:nvSpPr>
                <p:spPr>
                  <a:xfrm>
                    <a:off x="21854765" y="16922130"/>
                    <a:ext cx="364126" cy="523182"/>
                  </a:xfrm>
                  <a:prstGeom prst="rect">
                    <a:avLst/>
                  </a:prstGeom>
                  <a:noFill/>
                </p:spPr>
                <p:txBody>
                  <a:bodyPr wrap="none" lIns="91402" tIns="45701" rIns="91402" bIns="45701" rtlCol="0">
                    <a:spAutoFit/>
                  </a:bodyPr>
                  <a:lstStyle/>
                  <a:p>
                    <a:r>
                      <a:rPr lang="en-CA" sz="2800" b="1" dirty="0" smtClean="0">
                        <a:latin typeface="Times New Roman" pitchFamily="18" charset="0"/>
                        <a:cs typeface="Times New Roman" pitchFamily="18" charset="0"/>
                      </a:rPr>
                      <a:t>y</a:t>
                    </a:r>
                    <a:endParaRPr lang="en-CA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880" name="Group 322"/>
                  <p:cNvGrpSpPr>
                    <a:grpSpLocks noChangeAspect="1"/>
                  </p:cNvGrpSpPr>
                  <p:nvPr/>
                </p:nvGrpSpPr>
                <p:grpSpPr>
                  <a:xfrm>
                    <a:off x="20702637" y="17066146"/>
                    <a:ext cx="936104" cy="648072"/>
                    <a:chOff x="20702637" y="17066146"/>
                    <a:chExt cx="936104" cy="648072"/>
                  </a:xfrm>
                </p:grpSpPr>
                <p:cxnSp>
                  <p:nvCxnSpPr>
                    <p:cNvPr id="881" name="Straight Connector 880"/>
                    <p:cNvCxnSpPr>
                      <a:cxnSpLocks noChangeAspect="1"/>
                    </p:cNvCxnSpPr>
                    <p:nvPr/>
                  </p:nvCxnSpPr>
                  <p:spPr>
                    <a:xfrm rot="5400000">
                      <a:off x="20378601" y="17390182"/>
                      <a:ext cx="648072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tailEnd type="triangl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2" name="Straight Connector 881"/>
                    <p:cNvCxnSpPr>
                      <a:cxnSpLocks/>
                    </p:cNvCxnSpPr>
                    <p:nvPr/>
                  </p:nvCxnSpPr>
                  <p:spPr>
                    <a:xfrm>
                      <a:off x="20702637" y="17066146"/>
                      <a:ext cx="936104" cy="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  <a:tailEnd type="triangl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845" name="TextBox 844"/>
              <p:cNvSpPr txBox="1"/>
              <p:nvPr/>
            </p:nvSpPr>
            <p:spPr>
              <a:xfrm>
                <a:off x="22035095" y="19853553"/>
                <a:ext cx="4464496" cy="1954953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pPr algn="ctr"/>
                <a:r>
                  <a:rPr lang="en-CA" sz="3200" b="1" dirty="0" smtClean="0">
                    <a:latin typeface="Times New Roman" pitchFamily="18" charset="0"/>
                    <a:cs typeface="Times New Roman" pitchFamily="18" charset="0"/>
                  </a:rPr>
                  <a:t>transmitted angle</a:t>
                </a:r>
              </a:p>
              <a:p>
                <a:pPr algn="ctr"/>
                <a:r>
                  <a:rPr lang="en-CA" sz="3200" b="1" dirty="0" smtClean="0">
                    <a:latin typeface="Times New Roman" pitchFamily="18" charset="0"/>
                    <a:cs typeface="Times New Roman" pitchFamily="18" charset="0"/>
                  </a:rPr>
                  <a:t>depends on frequency</a:t>
                </a:r>
                <a:endParaRPr lang="en-CA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46" name="TextBox 845"/>
              <p:cNvSpPr txBox="1"/>
              <p:nvPr/>
            </p:nvSpPr>
            <p:spPr>
              <a:xfrm>
                <a:off x="13717861" y="30499123"/>
                <a:ext cx="9505056" cy="970068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pPr algn="ctr"/>
                <a:r>
                  <a:rPr lang="en-CA" sz="3200" b="1" dirty="0" smtClean="0">
                    <a:latin typeface="Times New Roman" pitchFamily="18" charset="0"/>
                    <a:cs typeface="Times New Roman" pitchFamily="18" charset="0"/>
                  </a:rPr>
                  <a:t>Frequency Dependent Coordinate Transform</a:t>
                </a:r>
                <a:endParaRPr lang="en-CA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847" name="Group 333"/>
              <p:cNvGrpSpPr/>
              <p:nvPr/>
            </p:nvGrpSpPr>
            <p:grpSpPr>
              <a:xfrm>
                <a:off x="14293920" y="24794513"/>
                <a:ext cx="9325352" cy="5378535"/>
                <a:chOff x="14221914" y="18146264"/>
                <a:chExt cx="8042191" cy="4917740"/>
              </a:xfrm>
            </p:grpSpPr>
            <p:grpSp>
              <p:nvGrpSpPr>
                <p:cNvPr id="850" name="Group 199"/>
                <p:cNvGrpSpPr/>
                <p:nvPr/>
              </p:nvGrpSpPr>
              <p:grpSpPr>
                <a:xfrm>
                  <a:off x="14221914" y="18146264"/>
                  <a:ext cx="8042191" cy="4917740"/>
                  <a:chOff x="15086010" y="18434297"/>
                  <a:chExt cx="8042191" cy="4917740"/>
                </a:xfrm>
              </p:grpSpPr>
              <p:sp>
                <p:nvSpPr>
                  <p:cNvPr id="852" name="Rectangle 193"/>
                  <p:cNvSpPr/>
                  <p:nvPr/>
                </p:nvSpPr>
                <p:spPr>
                  <a:xfrm>
                    <a:off x="15086013" y="19514418"/>
                    <a:ext cx="8042188" cy="3837619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853" name="Rectangle 192"/>
                  <p:cNvSpPr/>
                  <p:nvPr/>
                </p:nvSpPr>
                <p:spPr>
                  <a:xfrm>
                    <a:off x="15086010" y="18434298"/>
                    <a:ext cx="8042188" cy="1137021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854" name="TextBox 853"/>
                  <p:cNvSpPr txBox="1"/>
                  <p:nvPr/>
                </p:nvSpPr>
                <p:spPr>
                  <a:xfrm>
                    <a:off x="15230029" y="18722332"/>
                    <a:ext cx="2210913" cy="553959"/>
                  </a:xfrm>
                  <a:prstGeom prst="rect">
                    <a:avLst/>
                  </a:prstGeom>
                  <a:noFill/>
                </p:spPr>
                <p:txBody>
                  <a:bodyPr wrap="none" lIns="91402" tIns="45701" rIns="91402" bIns="45701" rtlCol="0">
                    <a:spAutoFit/>
                  </a:bodyPr>
                  <a:lstStyle/>
                  <a:p>
                    <a:r>
                      <a:rPr lang="en-CA" sz="3000" b="1" dirty="0" smtClean="0">
                        <a:latin typeface="Times New Roman" pitchFamily="18" charset="0"/>
                        <a:cs typeface="Times New Roman" pitchFamily="18" charset="0"/>
                      </a:rPr>
                      <a:t>Snell’s Law:</a:t>
                    </a:r>
                    <a:endParaRPr lang="en-CA" sz="30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aphicFrame>
                <p:nvGraphicFramePr>
                  <p:cNvPr id="855" name="Object 25"/>
                  <p:cNvGraphicFramePr>
                    <a:graphicFrameLocks noChangeAspect="1"/>
                  </p:cNvGraphicFramePr>
                  <p:nvPr/>
                </p:nvGraphicFramePr>
                <p:xfrm>
                  <a:off x="15117332" y="21989597"/>
                  <a:ext cx="5377246" cy="1316777"/>
                </p:xfrm>
                <a:graphic>
                  <a:graphicData uri="http://schemas.openxmlformats.org/presentationml/2006/ole">
                    <p:oleObj spid="_x0000_s1187" name="Equation" r:id="rId43" imgW="1942920" imgH="482400" progId="Equation.3">
                      <p:embed/>
                    </p:oleObj>
                  </a:graphicData>
                </a:graphic>
              </p:graphicFrame>
              <p:graphicFrame>
                <p:nvGraphicFramePr>
                  <p:cNvPr id="856" name="Object 27"/>
                  <p:cNvGraphicFramePr>
                    <a:graphicFrameLocks noChangeAspect="1"/>
                  </p:cNvGraphicFramePr>
                  <p:nvPr/>
                </p:nvGraphicFramePr>
                <p:xfrm>
                  <a:off x="17606293" y="18722975"/>
                  <a:ext cx="2810047" cy="647427"/>
                </p:xfrm>
                <a:graphic>
                  <a:graphicData uri="http://schemas.openxmlformats.org/presentationml/2006/ole">
                    <p:oleObj spid="_x0000_s1188" name="Equation" r:id="rId44" imgW="1015920" imgH="241200" progId="Equation.3">
                      <p:embed/>
                    </p:oleObj>
                  </a:graphicData>
                </a:graphic>
              </p:graphicFrame>
              <p:sp>
                <p:nvSpPr>
                  <p:cNvPr id="857" name="Rectangle 856"/>
                  <p:cNvSpPr/>
                  <p:nvPr/>
                </p:nvSpPr>
                <p:spPr>
                  <a:xfrm>
                    <a:off x="15086012" y="18434297"/>
                    <a:ext cx="8042187" cy="4917739"/>
                  </a:xfrm>
                  <a:prstGeom prst="rect">
                    <a:avLst/>
                  </a:prstGeom>
                  <a:noFill/>
                  <a:ln w="6350">
                    <a:solidFill>
                      <a:schemeClr val="bg1">
                        <a:lumMod val="8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graphicFrame>
                <p:nvGraphicFramePr>
                  <p:cNvPr id="858" name="Object 25"/>
                  <p:cNvGraphicFramePr>
                    <a:graphicFrameLocks/>
                  </p:cNvGraphicFramePr>
                  <p:nvPr/>
                </p:nvGraphicFramePr>
                <p:xfrm>
                  <a:off x="15164438" y="19751075"/>
                  <a:ext cx="7715364" cy="2106844"/>
                </p:xfrm>
                <a:graphic>
                  <a:graphicData uri="http://schemas.openxmlformats.org/presentationml/2006/ole">
                    <p:oleObj spid="_x0000_s1189" name="Equation" r:id="rId45" imgW="3365280" imgH="825480" progId="Equation.3">
                      <p:embed/>
                    </p:oleObj>
                  </a:graphicData>
                </a:graphic>
              </p:graphicFrame>
            </p:grpSp>
            <p:sp>
              <p:nvSpPr>
                <p:cNvPr id="851" name="TextBox 850"/>
                <p:cNvSpPr txBox="1"/>
                <p:nvPr/>
              </p:nvSpPr>
              <p:spPr>
                <a:xfrm>
                  <a:off x="19760799" y="18456403"/>
                  <a:ext cx="1438144" cy="506500"/>
                </a:xfrm>
                <a:prstGeom prst="rect">
                  <a:avLst/>
                </a:prstGeom>
                <a:noFill/>
              </p:spPr>
              <p:txBody>
                <a:bodyPr wrap="none" lIns="91402" tIns="45701" rIns="91402" bIns="45701" rtlCol="0">
                  <a:spAutoFit/>
                </a:bodyPr>
                <a:lstStyle/>
                <a:p>
                  <a:r>
                    <a:rPr lang="en-CA" sz="3000" b="1" dirty="0" smtClean="0">
                      <a:latin typeface="Times New Roman" pitchFamily="18" charset="0"/>
                      <a:cs typeface="Times New Roman" pitchFamily="18" charset="0"/>
                    </a:rPr>
                    <a:t>for all </a:t>
                  </a:r>
                  <a:r>
                    <a:rPr lang="en-CA" sz="3000" b="1" i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endParaRPr lang="en-CA" sz="30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48" name="Rectangle 847"/>
              <p:cNvSpPr/>
              <p:nvPr/>
            </p:nvSpPr>
            <p:spPr>
              <a:xfrm>
                <a:off x="14077901" y="16297568"/>
                <a:ext cx="12529392" cy="18842585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893" name="Group 892"/>
          <p:cNvGrpSpPr/>
          <p:nvPr/>
        </p:nvGrpSpPr>
        <p:grpSpPr>
          <a:xfrm>
            <a:off x="26787301" y="23618874"/>
            <a:ext cx="9577384" cy="11953327"/>
            <a:chOff x="26607293" y="23690882"/>
            <a:chExt cx="9577384" cy="11953327"/>
          </a:xfrm>
        </p:grpSpPr>
        <p:pic>
          <p:nvPicPr>
            <p:cNvPr id="894" name="Picture 893" descr="fig_ALL.tif"/>
            <p:cNvPicPr>
              <a:picLocks noChangeAspect="1"/>
            </p:cNvPicPr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26823639" y="24698994"/>
              <a:ext cx="5688955" cy="10945215"/>
            </a:xfrm>
            <a:prstGeom prst="rect">
              <a:avLst/>
            </a:prstGeom>
          </p:spPr>
        </p:pic>
        <p:sp>
          <p:nvSpPr>
            <p:cNvPr id="895" name="TextBox 894"/>
            <p:cNvSpPr txBox="1"/>
            <p:nvPr/>
          </p:nvSpPr>
          <p:spPr>
            <a:xfrm>
              <a:off x="26607293" y="23690882"/>
              <a:ext cx="6090886" cy="1093178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pPr algn="ctr"/>
              <a:r>
                <a:rPr lang="en-CA" sz="4000" b="1" dirty="0" smtClean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V. Numerical Examples</a:t>
              </a:r>
              <a:endParaRPr lang="en-CA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96" name="Group 178"/>
            <p:cNvGrpSpPr/>
            <p:nvPr/>
          </p:nvGrpSpPr>
          <p:grpSpPr>
            <a:xfrm>
              <a:off x="32008203" y="25707074"/>
              <a:ext cx="4176474" cy="965762"/>
              <a:chOff x="7098519" y="4712645"/>
              <a:chExt cx="799832" cy="183955"/>
            </a:xfrm>
          </p:grpSpPr>
          <p:sp>
            <p:nvSpPr>
              <p:cNvPr id="907" name="TextBox 162"/>
              <p:cNvSpPr txBox="1"/>
              <p:nvPr/>
            </p:nvSpPr>
            <p:spPr>
              <a:xfrm>
                <a:off x="7098519" y="4712650"/>
                <a:ext cx="293153" cy="87929"/>
              </a:xfrm>
              <a:prstGeom prst="rect">
                <a:avLst/>
              </a:prstGeom>
              <a:noFill/>
            </p:spPr>
            <p:txBody>
              <a:bodyPr wrap="square" lIns="91402" tIns="45701" rIns="91402" bIns="45701" rtlCol="0">
                <a:spAutoFit/>
              </a:bodyPr>
              <a:lstStyle/>
              <a:p>
                <a:r>
                  <a:rPr lang="en-CA" sz="24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</a:t>
                </a:r>
                <a:r>
                  <a:rPr lang="en-CA" sz="2400" b="1" baseline="-25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1</a:t>
                </a:r>
                <a:r>
                  <a:rPr lang="en-CA" sz="24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= 60</a:t>
                </a:r>
                <a:r>
                  <a:rPr lang="en-CA" sz="2400" b="1" baseline="36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o</a:t>
                </a:r>
                <a:endParaRPr lang="en-CA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908" name="Group 177"/>
              <p:cNvGrpSpPr/>
              <p:nvPr/>
            </p:nvGrpSpPr>
            <p:grpSpPr>
              <a:xfrm>
                <a:off x="7170786" y="4712645"/>
                <a:ext cx="727565" cy="183955"/>
                <a:chOff x="7170786" y="4712645"/>
                <a:chExt cx="727565" cy="183955"/>
              </a:xfrm>
            </p:grpSpPr>
            <p:sp>
              <p:nvSpPr>
                <p:cNvPr id="909" name="TextBox 210"/>
                <p:cNvSpPr txBox="1"/>
                <p:nvPr/>
              </p:nvSpPr>
              <p:spPr>
                <a:xfrm>
                  <a:off x="7285148" y="4712645"/>
                  <a:ext cx="613203" cy="87929"/>
                </a:xfrm>
                <a:prstGeom prst="rect">
                  <a:avLst/>
                </a:prstGeom>
                <a:noFill/>
              </p:spPr>
              <p:txBody>
                <a:bodyPr wrap="square" lIns="91402" tIns="45701" rIns="91402" bIns="45701" rtlCol="0">
                  <a:spAutoFit/>
                </a:bodyPr>
                <a:lstStyle/>
                <a:p>
                  <a:r>
                    <a:rPr lang="en-CA" sz="2400" b="1" dirty="0" smtClean="0">
                      <a:latin typeface="Times New Roman" pitchFamily="18" charset="0"/>
                      <a:cs typeface="Times New Roman" pitchFamily="18" charset="0"/>
                    </a:rPr>
                    <a:t>(not a rational angle)</a:t>
                  </a:r>
                  <a:endParaRPr lang="en-CA" sz="2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0" name="TextBox 909"/>
                <p:cNvSpPr txBox="1"/>
                <p:nvPr/>
              </p:nvSpPr>
              <p:spPr>
                <a:xfrm>
                  <a:off x="7170786" y="4808671"/>
                  <a:ext cx="603454" cy="87929"/>
                </a:xfrm>
                <a:prstGeom prst="rect">
                  <a:avLst/>
                </a:prstGeom>
                <a:noFill/>
              </p:spPr>
              <p:txBody>
                <a:bodyPr wrap="square" lIns="91402" tIns="45701" rIns="91402" bIns="45701" rtlCol="0">
                  <a:spAutoFit/>
                </a:bodyPr>
                <a:lstStyle/>
                <a:p>
                  <a:r>
                    <a:rPr lang="en-CA" sz="2400" b="1" dirty="0" smtClean="0">
                      <a:latin typeface="Times New Roman" pitchFamily="18" charset="0"/>
                      <a:cs typeface="Times New Roman" pitchFamily="18" charset="0"/>
                    </a:rPr>
                    <a:t>Stability value S =1/2</a:t>
                  </a:r>
                  <a:endParaRPr lang="en-CA" sz="2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897" name="Group 381"/>
            <p:cNvGrpSpPr/>
            <p:nvPr/>
          </p:nvGrpSpPr>
          <p:grpSpPr>
            <a:xfrm>
              <a:off x="32007893" y="31755778"/>
              <a:ext cx="3906775" cy="2232248"/>
              <a:chOff x="32205574" y="32763890"/>
              <a:chExt cx="3906775" cy="2232248"/>
            </a:xfrm>
          </p:grpSpPr>
          <p:sp>
            <p:nvSpPr>
              <p:cNvPr id="904" name="TextBox 903"/>
              <p:cNvSpPr txBox="1"/>
              <p:nvPr/>
            </p:nvSpPr>
            <p:spPr>
              <a:xfrm>
                <a:off x="32565614" y="33339954"/>
                <a:ext cx="3166188" cy="785600"/>
              </a:xfrm>
              <a:prstGeom prst="rect">
                <a:avLst/>
              </a:prstGeom>
              <a:noFill/>
            </p:spPr>
            <p:txBody>
              <a:bodyPr wrap="none" lIns="473202" tIns="236601" rIns="473202" bIns="236601" rtlCol="0">
                <a:spAutoFit/>
              </a:bodyPr>
              <a:lstStyle/>
              <a:p>
                <a:r>
                  <a:rPr lang="en-CA" sz="2000" b="1" i="1" dirty="0" smtClean="0">
                    <a:latin typeface="Calibri"/>
                    <a:cs typeface="Calibri"/>
                    <a:sym typeface="Symbol"/>
                  </a:rPr>
                  <a:t></a:t>
                </a:r>
                <a:r>
                  <a:rPr lang="en-CA" sz="2000" b="1" baseline="-25000" dirty="0" smtClean="0">
                    <a:latin typeface="Calibri"/>
                    <a:cs typeface="Calibri"/>
                    <a:sym typeface="Symbol"/>
                  </a:rPr>
                  <a:t>1</a:t>
                </a:r>
                <a:r>
                  <a:rPr lang="en-CA" sz="2000" b="1" i="1" dirty="0" smtClean="0">
                    <a:latin typeface="Calibri"/>
                    <a:cs typeface="Calibri"/>
                    <a:sym typeface="Symbol"/>
                  </a:rPr>
                  <a:t> 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 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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2</a:t>
                </a:r>
                <a:r>
                  <a:rPr lang="en-CA" sz="2000" b="1" i="1" dirty="0" smtClean="0">
                    <a:latin typeface="Calibri"/>
                    <a:cs typeface="Calibri"/>
                  </a:rPr>
                  <a:t> 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 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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3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 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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4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 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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5</a:t>
                </a:r>
                <a:endParaRPr lang="en-CA" sz="2000" b="1" i="1" dirty="0" smtClean="0"/>
              </a:p>
            </p:txBody>
          </p:sp>
          <p:sp>
            <p:nvSpPr>
              <p:cNvPr id="905" name="TextBox 904"/>
              <p:cNvSpPr txBox="1"/>
              <p:nvPr/>
            </p:nvSpPr>
            <p:spPr>
              <a:xfrm>
                <a:off x="32205574" y="34210538"/>
                <a:ext cx="3906775" cy="785600"/>
              </a:xfrm>
              <a:prstGeom prst="rect">
                <a:avLst/>
              </a:prstGeom>
              <a:noFill/>
            </p:spPr>
            <p:txBody>
              <a:bodyPr wrap="none" lIns="473202" tIns="236601" rIns="473202" bIns="236601" rtlCol="0">
                <a:spAutoFit/>
              </a:bodyPr>
              <a:lstStyle/>
              <a:p>
                <a:r>
                  <a:rPr lang="en-CA" sz="2000" b="1" i="1" dirty="0" smtClean="0">
                    <a:latin typeface="Calibri"/>
                    <a:cs typeface="Calibri"/>
                    <a:sym typeface="Symbol"/>
                  </a:rPr>
                  <a:t>3</a:t>
                </a:r>
                <a:r>
                  <a:rPr lang="en-CA" sz="2000" b="1" baseline="-25000" dirty="0" smtClean="0">
                    <a:latin typeface="Calibri"/>
                    <a:cs typeface="Calibri"/>
                    <a:sym typeface="Symbol"/>
                  </a:rPr>
                  <a:t>1</a:t>
                </a:r>
                <a:r>
                  <a:rPr lang="en-CA" sz="2000" b="1" i="1" dirty="0" smtClean="0">
                    <a:latin typeface="Calibri"/>
                    <a:cs typeface="Calibri"/>
                    <a:sym typeface="Symbol"/>
                  </a:rPr>
                  <a:t> 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= 9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 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2</a:t>
                </a:r>
                <a:r>
                  <a:rPr lang="en-CA" sz="2000" b="1" i="1" dirty="0" smtClean="0">
                    <a:latin typeface="Calibri"/>
                    <a:cs typeface="Calibri"/>
                  </a:rPr>
                  <a:t> 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= 2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 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3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= 6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 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4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= 5</a:t>
                </a:r>
                <a:r>
                  <a:rPr lang="en-CA" sz="2000" b="1" i="1" dirty="0" smtClean="0">
                    <a:cs typeface="Calibri"/>
                    <a:sym typeface="Symbol"/>
                  </a:rPr>
                  <a:t> </a:t>
                </a:r>
                <a:r>
                  <a:rPr lang="en-CA" sz="2000" b="1" baseline="-25000" dirty="0" smtClean="0">
                    <a:cs typeface="Calibri"/>
                    <a:sym typeface="Symbol"/>
                  </a:rPr>
                  <a:t>5</a:t>
                </a:r>
                <a:endParaRPr lang="en-CA" sz="2000" b="1" i="1" dirty="0"/>
              </a:p>
            </p:txBody>
          </p:sp>
          <p:sp>
            <p:nvSpPr>
              <p:cNvPr id="906" name="TextBox 905"/>
              <p:cNvSpPr txBox="1"/>
              <p:nvPr/>
            </p:nvSpPr>
            <p:spPr>
              <a:xfrm>
                <a:off x="32493928" y="32763890"/>
                <a:ext cx="3024336" cy="785402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pPr algn="ctr"/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</a:rPr>
                  <a:t>Gaussian Source</a:t>
                </a:r>
                <a:endParaRPr lang="en-CA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98" name="Rectangle 897"/>
            <p:cNvSpPr/>
            <p:nvPr/>
          </p:nvSpPr>
          <p:spPr>
            <a:xfrm>
              <a:off x="26823317" y="23762890"/>
              <a:ext cx="9145016" cy="11809312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899" name="Group 380"/>
            <p:cNvGrpSpPr/>
            <p:nvPr/>
          </p:nvGrpSpPr>
          <p:grpSpPr>
            <a:xfrm>
              <a:off x="32007893" y="26931242"/>
              <a:ext cx="3456384" cy="1584176"/>
              <a:chOff x="32007893" y="27160638"/>
              <a:chExt cx="3456384" cy="1584176"/>
            </a:xfrm>
          </p:grpSpPr>
          <p:grpSp>
            <p:nvGrpSpPr>
              <p:cNvPr id="900" name="Group 376"/>
              <p:cNvGrpSpPr/>
              <p:nvPr/>
            </p:nvGrpSpPr>
            <p:grpSpPr>
              <a:xfrm>
                <a:off x="32151909" y="27160638"/>
                <a:ext cx="3312368" cy="1210764"/>
                <a:chOff x="33160021" y="28522104"/>
                <a:chExt cx="3312368" cy="1210764"/>
              </a:xfrm>
            </p:grpSpPr>
            <p:sp>
              <p:nvSpPr>
                <p:cNvPr id="902" name="TextBox 901"/>
                <p:cNvSpPr txBox="1"/>
                <p:nvPr/>
              </p:nvSpPr>
              <p:spPr>
                <a:xfrm>
                  <a:off x="33160021" y="28947466"/>
                  <a:ext cx="3312368" cy="785402"/>
                </a:xfrm>
                <a:prstGeom prst="rect">
                  <a:avLst/>
                </a:prstGeom>
                <a:noFill/>
              </p:spPr>
              <p:txBody>
                <a:bodyPr wrap="square" lIns="473005" tIns="236503" rIns="473005" bIns="236503" rtlCol="0">
                  <a:spAutoFit/>
                </a:bodyPr>
                <a:lstStyle/>
                <a:p>
                  <a:pPr algn="ctr"/>
                  <a:r>
                    <a:rPr lang="en-CA" sz="2000" b="1" dirty="0" err="1" smtClean="0">
                      <a:latin typeface="Times New Roman" pitchFamily="18" charset="0"/>
                      <a:cs typeface="Times New Roman" pitchFamily="18" charset="0"/>
                    </a:rPr>
                    <a:t>Lossy</a:t>
                  </a:r>
                  <a:r>
                    <a:rPr lang="en-CA" sz="2000" b="1" dirty="0" smtClean="0">
                      <a:latin typeface="Times New Roman" pitchFamily="18" charset="0"/>
                      <a:cs typeface="Times New Roman" pitchFamily="18" charset="0"/>
                    </a:rPr>
                    <a:t> uniform </a:t>
                  </a:r>
                  <a:r>
                    <a:rPr lang="en-CA" sz="2000" b="1" dirty="0" smtClean="0">
                      <a:latin typeface="Times New Roman" pitchFamily="18" charset="0"/>
                      <a:cs typeface="Times New Roman" pitchFamily="18" charset="0"/>
                      <a:sym typeface="Symbol"/>
                    </a:rPr>
                    <a:t>  0</a:t>
                  </a:r>
                  <a:endParaRPr lang="en-CA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03" name="TextBox 250"/>
                <p:cNvSpPr txBox="1"/>
                <p:nvPr/>
              </p:nvSpPr>
              <p:spPr>
                <a:xfrm>
                  <a:off x="33232351" y="28522104"/>
                  <a:ext cx="3024336" cy="785402"/>
                </a:xfrm>
                <a:prstGeom prst="rect">
                  <a:avLst/>
                </a:prstGeom>
                <a:noFill/>
              </p:spPr>
              <p:txBody>
                <a:bodyPr wrap="square" lIns="473005" tIns="236503" rIns="473005" bIns="236503" rtlCol="0">
                  <a:spAutoFit/>
                </a:bodyPr>
                <a:lstStyle/>
                <a:p>
                  <a:pPr algn="ctr"/>
                  <a:r>
                    <a:rPr lang="en-CA" sz="2000" b="1" dirty="0" smtClean="0">
                      <a:latin typeface="Times New Roman" pitchFamily="18" charset="0"/>
                      <a:cs typeface="Times New Roman" pitchFamily="18" charset="0"/>
                    </a:rPr>
                    <a:t>Sine Wave Source</a:t>
                  </a:r>
                  <a:endParaRPr lang="en-CA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901" name="TextBox 900"/>
              <p:cNvSpPr txBox="1"/>
              <p:nvPr/>
            </p:nvSpPr>
            <p:spPr>
              <a:xfrm>
                <a:off x="32007893" y="27959412"/>
                <a:ext cx="3312368" cy="785402"/>
              </a:xfrm>
              <a:prstGeom prst="rect">
                <a:avLst/>
              </a:prstGeom>
              <a:noFill/>
            </p:spPr>
            <p:txBody>
              <a:bodyPr wrap="square" lIns="473005" tIns="236503" rIns="473005" bIns="236503" rtlCol="0">
                <a:spAutoFit/>
              </a:bodyPr>
              <a:lstStyle/>
              <a:p>
                <a:pPr algn="ctr"/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CA" sz="2000" b="1" dirty="0" err="1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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CA" sz="2000" b="1" baseline="30000" dirty="0" smtClean="0">
                    <a:latin typeface="Times New Roman" pitchFamily="18" charset="0"/>
                    <a:cs typeface="Times New Roman" pitchFamily="18" charset="0"/>
                  </a:rPr>
                  <a:t>-4</a:t>
                </a:r>
                <a:r>
                  <a:rPr lang="en-CA" sz="2000" b="1" dirty="0" smtClean="0">
                    <a:latin typeface="Times New Roman" pitchFamily="18" charset="0"/>
                    <a:cs typeface="Times New Roman" pitchFamily="18" charset="0"/>
                  </a:rPr>
                  <a:t>  S/m)</a:t>
                </a:r>
                <a:endParaRPr lang="en-CA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11" name="Rectangle 910"/>
          <p:cNvSpPr/>
          <p:nvPr/>
        </p:nvSpPr>
        <p:spPr>
          <a:xfrm>
            <a:off x="36580711" y="23690882"/>
            <a:ext cx="10729192" cy="770485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12" name="TextBox 911"/>
          <p:cNvSpPr txBox="1"/>
          <p:nvPr/>
        </p:nvSpPr>
        <p:spPr>
          <a:xfrm>
            <a:off x="32476255" y="32619874"/>
            <a:ext cx="3312368" cy="785402"/>
          </a:xfrm>
          <a:prstGeom prst="rect">
            <a:avLst/>
          </a:prstGeom>
          <a:noFill/>
        </p:spPr>
        <p:txBody>
          <a:bodyPr wrap="square" lIns="473005" tIns="236503" rIns="473005" bIns="236503" rtlCol="0">
            <a:spAutoFit/>
          </a:bodyPr>
          <a:lstStyle/>
          <a:p>
            <a:pPr algn="ctr"/>
            <a:r>
              <a:rPr lang="en-CA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0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</a:t>
            </a:r>
            <a:r>
              <a:rPr lang="en-CA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CA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CA" sz="2000" b="1" baseline="30000" dirty="0" smtClean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en-CA" sz="2000" b="1" dirty="0" smtClean="0">
                <a:latin typeface="Times New Roman" pitchFamily="18" charset="0"/>
                <a:cs typeface="Times New Roman" pitchFamily="18" charset="0"/>
              </a:rPr>
              <a:t> – 10</a:t>
            </a:r>
            <a:r>
              <a:rPr lang="en-CA" sz="2000" b="1" baseline="30000" dirty="0" smtClean="0">
                <a:latin typeface="Times New Roman" pitchFamily="18" charset="0"/>
                <a:cs typeface="Times New Roman" pitchFamily="18" charset="0"/>
              </a:rPr>
              <a:t>-3 </a:t>
            </a:r>
            <a:r>
              <a:rPr lang="en-CA" sz="2000" b="1" dirty="0" smtClean="0">
                <a:latin typeface="Times New Roman" pitchFamily="18" charset="0"/>
                <a:cs typeface="Times New Roman" pitchFamily="18" charset="0"/>
              </a:rPr>
              <a:t>S/m)</a:t>
            </a:r>
            <a:endParaRPr lang="en-CA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3" name="TextBox 912"/>
          <p:cNvSpPr txBox="1"/>
          <p:nvPr/>
        </p:nvSpPr>
        <p:spPr>
          <a:xfrm>
            <a:off x="36436695" y="23618874"/>
            <a:ext cx="7474662" cy="1093178"/>
          </a:xfrm>
          <a:prstGeom prst="rect">
            <a:avLst/>
          </a:prstGeom>
          <a:noFill/>
        </p:spPr>
        <p:txBody>
          <a:bodyPr wrap="none" lIns="473005" tIns="236503" rIns="473005" bIns="236503" rtlCol="0">
            <a:spAutoFit/>
          </a:bodyPr>
          <a:lstStyle/>
          <a:p>
            <a:pPr algn="ctr"/>
            <a:r>
              <a:rPr lang="en-CA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VI.  Discussions / Conclusions</a:t>
            </a:r>
            <a:endParaRPr lang="en-CA" sz="40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6" name="Group 275"/>
          <p:cNvGrpSpPr/>
          <p:nvPr/>
        </p:nvGrpSpPr>
        <p:grpSpPr>
          <a:xfrm>
            <a:off x="1512887" y="29667545"/>
            <a:ext cx="9397354" cy="1512169"/>
            <a:chOff x="2232895" y="29811561"/>
            <a:chExt cx="9397354" cy="1512169"/>
          </a:xfrm>
        </p:grpSpPr>
        <p:grpSp>
          <p:nvGrpSpPr>
            <p:cNvPr id="273" name="Group 272"/>
            <p:cNvGrpSpPr/>
            <p:nvPr/>
          </p:nvGrpSpPr>
          <p:grpSpPr>
            <a:xfrm>
              <a:off x="2232895" y="29811561"/>
              <a:ext cx="9397354" cy="1512169"/>
              <a:chOff x="2232895" y="29739554"/>
              <a:chExt cx="9397354" cy="1512169"/>
            </a:xfrm>
          </p:grpSpPr>
          <p:grpSp>
            <p:nvGrpSpPr>
              <p:cNvPr id="268" name="Group 91"/>
              <p:cNvGrpSpPr/>
              <p:nvPr/>
            </p:nvGrpSpPr>
            <p:grpSpPr>
              <a:xfrm>
                <a:off x="3385023" y="29739554"/>
                <a:ext cx="7102477" cy="1512169"/>
                <a:chOff x="739777" y="5079016"/>
                <a:chExt cx="1835170" cy="353111"/>
              </a:xfrm>
            </p:grpSpPr>
            <p:graphicFrame>
              <p:nvGraphicFramePr>
                <p:cNvPr id="270" name="Object 9"/>
                <p:cNvGraphicFramePr>
                  <a:graphicFrameLocks/>
                </p:cNvGraphicFramePr>
                <p:nvPr/>
              </p:nvGraphicFramePr>
              <p:xfrm>
                <a:off x="739777" y="5079016"/>
                <a:ext cx="1833529" cy="175713"/>
              </p:xfrm>
              <a:graphic>
                <a:graphicData uri="http://schemas.openxmlformats.org/presentationml/2006/ole">
                  <p:oleObj spid="_x0000_s1190" name="Equation" r:id="rId47" imgW="2514600" imgH="241200" progId="Equation.3">
                    <p:embed/>
                  </p:oleObj>
                </a:graphicData>
              </a:graphic>
            </p:graphicFrame>
            <p:graphicFrame>
              <p:nvGraphicFramePr>
                <p:cNvPr id="271" name="Object 10"/>
                <p:cNvGraphicFramePr>
                  <a:graphicFrameLocks/>
                </p:cNvGraphicFramePr>
                <p:nvPr/>
              </p:nvGraphicFramePr>
              <p:xfrm>
                <a:off x="739777" y="5255673"/>
                <a:ext cx="1835170" cy="176454"/>
              </p:xfrm>
              <a:graphic>
                <a:graphicData uri="http://schemas.openxmlformats.org/presentationml/2006/ole">
                  <p:oleObj spid="_x0000_s1191" name="Equation" r:id="rId48" imgW="2450880" imgH="241200" progId="Equation.3">
                    <p:embed/>
                  </p:oleObj>
                </a:graphicData>
              </a:graphic>
            </p:graphicFrame>
          </p:grpSp>
          <p:sp>
            <p:nvSpPr>
              <p:cNvPr id="265" name="TextBox 264"/>
              <p:cNvSpPr txBox="1"/>
              <p:nvPr/>
            </p:nvSpPr>
            <p:spPr>
              <a:xfrm>
                <a:off x="10724786" y="30171602"/>
                <a:ext cx="8691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3200" b="1" dirty="0" smtClean="0"/>
                  <a:t>(4b)</a:t>
                </a:r>
                <a:endParaRPr lang="en-CA" sz="3200" b="1" dirty="0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2232895" y="29739554"/>
                <a:ext cx="9397354" cy="1440160"/>
              </a:xfrm>
              <a:prstGeom prst="rect">
                <a:avLst/>
              </a:prstGeom>
              <a:noFill/>
              <a:ln w="6350">
                <a:solidFill>
                  <a:srgbClr val="B2B2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274" name="Left-Right Arrow 273"/>
            <p:cNvSpPr>
              <a:spLocks/>
            </p:cNvSpPr>
            <p:nvPr/>
          </p:nvSpPr>
          <p:spPr>
            <a:xfrm>
              <a:off x="2349662" y="30315617"/>
              <a:ext cx="819337" cy="425548"/>
            </a:xfrm>
            <a:prstGeom prst="left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20575410" y="6315924"/>
            <a:ext cx="5439427" cy="4989582"/>
            <a:chOff x="20575410" y="5944707"/>
            <a:chExt cx="5439427" cy="4989582"/>
          </a:xfrm>
        </p:grpSpPr>
        <p:grpSp>
          <p:nvGrpSpPr>
            <p:cNvPr id="280" name="Group 279"/>
            <p:cNvGrpSpPr/>
            <p:nvPr/>
          </p:nvGrpSpPr>
          <p:grpSpPr>
            <a:xfrm>
              <a:off x="20575410" y="5976914"/>
              <a:ext cx="5439427" cy="4957375"/>
              <a:chOff x="20339162" y="5976914"/>
              <a:chExt cx="5439427" cy="4957375"/>
            </a:xfrm>
          </p:grpSpPr>
          <p:sp>
            <p:nvSpPr>
              <p:cNvPr id="821" name="Rectangle 820"/>
              <p:cNvSpPr/>
              <p:nvPr/>
            </p:nvSpPr>
            <p:spPr>
              <a:xfrm>
                <a:off x="20738951" y="6340640"/>
                <a:ext cx="5039638" cy="39159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22" name="Rectangle 821"/>
              <p:cNvSpPr/>
              <p:nvPr/>
            </p:nvSpPr>
            <p:spPr>
              <a:xfrm>
                <a:off x="21675055" y="7319614"/>
                <a:ext cx="3168352" cy="195795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23" name="TextBox 822"/>
              <p:cNvSpPr txBox="1"/>
              <p:nvPr/>
            </p:nvSpPr>
            <p:spPr>
              <a:xfrm>
                <a:off x="24915415" y="8349194"/>
                <a:ext cx="691405" cy="660446"/>
              </a:xfrm>
              <a:prstGeom prst="rect">
                <a:avLst/>
              </a:prstGeom>
              <a:noFill/>
            </p:spPr>
            <p:txBody>
              <a:bodyPr wrap="none" lIns="91402" tIns="45701" rIns="91402" bIns="45701" rtlCol="0">
                <a:spAutoFit/>
              </a:bodyPr>
              <a:lstStyle/>
              <a:p>
                <a:r>
                  <a:rPr lang="en-CA" sz="2800" b="1" dirty="0" smtClean="0">
                    <a:latin typeface="Times New Roman" pitchFamily="18" charset="0"/>
                    <a:cs typeface="Times New Roman" pitchFamily="18" charset="0"/>
                  </a:rPr>
                  <a:t>SF</a:t>
                </a:r>
                <a:endParaRPr lang="en-CA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" name="TextBox 823"/>
              <p:cNvSpPr txBox="1"/>
              <p:nvPr/>
            </p:nvSpPr>
            <p:spPr>
              <a:xfrm>
                <a:off x="24234310" y="8349194"/>
                <a:ext cx="735402" cy="660446"/>
              </a:xfrm>
              <a:prstGeom prst="rect">
                <a:avLst/>
              </a:prstGeom>
              <a:noFill/>
            </p:spPr>
            <p:txBody>
              <a:bodyPr wrap="none" lIns="91402" tIns="45701" rIns="91402" bIns="45701" rtlCol="0">
                <a:spAutoFit/>
              </a:bodyPr>
              <a:lstStyle/>
              <a:p>
                <a:r>
                  <a:rPr lang="en-CA" sz="2800" b="1" dirty="0" smtClean="0">
                    <a:latin typeface="Times New Roman" pitchFamily="18" charset="0"/>
                    <a:cs typeface="Times New Roman" pitchFamily="18" charset="0"/>
                  </a:rPr>
                  <a:t>TF</a:t>
                </a:r>
                <a:endParaRPr lang="en-CA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25" name="Straight Connector 824"/>
              <p:cNvCxnSpPr>
                <a:cxnSpLocks noChangeAspect="1"/>
              </p:cNvCxnSpPr>
              <p:nvPr/>
            </p:nvCxnSpPr>
            <p:spPr>
              <a:xfrm>
                <a:off x="20930263" y="6828039"/>
                <a:ext cx="4573989" cy="3781442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7" name="Straight Connector 826"/>
              <p:cNvCxnSpPr>
                <a:cxnSpLocks noChangeAspect="1"/>
              </p:cNvCxnSpPr>
              <p:nvPr/>
            </p:nvCxnSpPr>
            <p:spPr>
              <a:xfrm rot="5400000">
                <a:off x="21234834" y="6472160"/>
                <a:ext cx="4031810" cy="332935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8" name="Straight Connector 827"/>
              <p:cNvCxnSpPr>
                <a:cxnSpLocks noChangeAspect="1"/>
              </p:cNvCxnSpPr>
              <p:nvPr/>
            </p:nvCxnSpPr>
            <p:spPr>
              <a:xfrm rot="5400000">
                <a:off x="21800124" y="6817922"/>
                <a:ext cx="4057612" cy="335064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9" name="Straight Connector 828"/>
              <p:cNvCxnSpPr>
                <a:cxnSpLocks noChangeAspect="1"/>
              </p:cNvCxnSpPr>
              <p:nvPr/>
            </p:nvCxnSpPr>
            <p:spPr>
              <a:xfrm rot="5400000">
                <a:off x="20116797" y="6271287"/>
                <a:ext cx="2552487" cy="2107757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830" name="Object 15"/>
              <p:cNvGraphicFramePr>
                <a:graphicFrameLocks noChangeAspect="1"/>
              </p:cNvGraphicFramePr>
              <p:nvPr/>
            </p:nvGraphicFramePr>
            <p:xfrm>
              <a:off x="23257991" y="10373141"/>
              <a:ext cx="2064840" cy="561148"/>
            </p:xfrm>
            <a:graphic>
              <a:graphicData uri="http://schemas.openxmlformats.org/presentationml/2006/ole">
                <p:oleObj spid="_x0000_s1180" name="Equation" r:id="rId49" imgW="812520" imgH="215640" progId="Equation.3">
                  <p:embed/>
                </p:oleObj>
              </a:graphicData>
            </a:graphic>
          </p:graphicFrame>
          <p:sp>
            <p:nvSpPr>
              <p:cNvPr id="831" name="TextBox 830"/>
              <p:cNvSpPr txBox="1"/>
              <p:nvPr/>
            </p:nvSpPr>
            <p:spPr>
              <a:xfrm rot="18640918">
                <a:off x="21959351" y="9644506"/>
                <a:ext cx="609497" cy="5279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2400" b="1" dirty="0" smtClean="0">
                    <a:sym typeface="Symbol"/>
                  </a:rPr>
                  <a:t></a:t>
                </a:r>
                <a:r>
                  <a:rPr lang="en-CA" sz="2400" b="1" dirty="0" smtClean="0"/>
                  <a:t>r</a:t>
                </a:r>
                <a:endParaRPr lang="en-CA" sz="2400" b="1" dirty="0"/>
              </a:p>
            </p:txBody>
          </p:sp>
          <p:cxnSp>
            <p:nvCxnSpPr>
              <p:cNvPr id="832" name="Straight Connector 831"/>
              <p:cNvCxnSpPr>
                <a:cxnSpLocks noChangeAspect="1"/>
              </p:cNvCxnSpPr>
              <p:nvPr/>
            </p:nvCxnSpPr>
            <p:spPr>
              <a:xfrm>
                <a:off x="22147978" y="9464140"/>
                <a:ext cx="549758" cy="45450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6" name="Straight Connector 825"/>
              <p:cNvCxnSpPr>
                <a:cxnSpLocks noChangeAspect="1"/>
              </p:cNvCxnSpPr>
              <p:nvPr/>
            </p:nvCxnSpPr>
            <p:spPr>
              <a:xfrm rot="5400000">
                <a:off x="20283202" y="6348321"/>
                <a:ext cx="4263316" cy="3520502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2" name="Straight Connector 281"/>
            <p:cNvCxnSpPr>
              <a:cxnSpLocks noChangeAspect="1"/>
            </p:cNvCxnSpPr>
            <p:nvPr/>
          </p:nvCxnSpPr>
          <p:spPr>
            <a:xfrm rot="5400000">
              <a:off x="20434594" y="6248621"/>
              <a:ext cx="3488591" cy="288076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5" name="Oval 284"/>
            <p:cNvSpPr>
              <a:spLocks noChangeAspect="1"/>
            </p:cNvSpPr>
            <p:nvPr/>
          </p:nvSpPr>
          <p:spPr>
            <a:xfrm>
              <a:off x="22575600" y="7974000"/>
              <a:ext cx="220344" cy="22034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6" name="TextBox 285"/>
            <p:cNvSpPr txBox="1"/>
            <p:nvPr/>
          </p:nvSpPr>
          <p:spPr>
            <a:xfrm rot="18640918">
              <a:off x="22046342" y="7820103"/>
              <a:ext cx="3818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b="1" i="1" dirty="0" err="1" smtClean="0">
                  <a:sym typeface="Symbol"/>
                </a:rPr>
                <a:t>i</a:t>
              </a:r>
              <a:r>
                <a:rPr lang="en-CA" sz="3200" b="1" i="1" baseline="-25000" dirty="0" err="1" smtClean="0"/>
                <a:t>r</a:t>
              </a:r>
              <a:endParaRPr lang="en-CA" sz="3200" b="1" i="1" baseline="-25000" dirty="0"/>
            </a:p>
          </p:txBody>
        </p:sp>
      </p:grpSp>
      <p:grpSp>
        <p:nvGrpSpPr>
          <p:cNvPr id="816" name="Group 247"/>
          <p:cNvGrpSpPr/>
          <p:nvPr/>
        </p:nvGrpSpPr>
        <p:grpSpPr>
          <a:xfrm>
            <a:off x="13754177" y="13105706"/>
            <a:ext cx="12309177" cy="2808312"/>
            <a:chOff x="13842741" y="13211678"/>
            <a:chExt cx="13439242" cy="2808312"/>
          </a:xfrm>
        </p:grpSpPr>
        <p:sp>
          <p:nvSpPr>
            <p:cNvPr id="833" name="TextBox 832"/>
            <p:cNvSpPr txBox="1"/>
            <p:nvPr/>
          </p:nvSpPr>
          <p:spPr>
            <a:xfrm>
              <a:off x="13872121" y="13841022"/>
              <a:ext cx="13409862" cy="1585621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Angles must align with a grid cell or propagate at rational angles </a:t>
              </a:r>
            </a:p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(because </a:t>
              </a:r>
              <a:r>
                <a:rPr lang="en-CA" sz="3200" b="1" i="1" dirty="0" err="1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CA" sz="3200" b="1" i="1" baseline="-25000" dirty="0" err="1" smtClean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CA" sz="3200" b="1" i="1" dirty="0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CA" sz="3200" b="1" i="1" baseline="-25000" dirty="0" smtClean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, and </a:t>
              </a:r>
              <a:r>
                <a:rPr lang="en-CA" sz="3200" b="1" i="1" dirty="0" err="1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CA" sz="3200" b="1" i="1" baseline="-25000" dirty="0" err="1" smtClean="0">
                  <a:latin typeface="Times New Roman" pitchFamily="18" charset="0"/>
                  <a:cs typeface="Times New Roman" pitchFamily="18" charset="0"/>
                </a:rPr>
                <a:t>z</a:t>
              </a:r>
              <a:r>
                <a:rPr lang="en-CA" sz="3200" b="1" baseline="-25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must be integers)</a:t>
              </a:r>
              <a:r>
                <a:rPr lang="en-CA" sz="40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CA" sz="3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4" name="TextBox 833"/>
            <p:cNvSpPr txBox="1"/>
            <p:nvPr/>
          </p:nvSpPr>
          <p:spPr>
            <a:xfrm>
              <a:off x="13842741" y="13211678"/>
              <a:ext cx="4402652" cy="970068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LIMITATIONS:</a:t>
              </a:r>
              <a:endParaRPr lang="en-CA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5" name="TextBox 834"/>
            <p:cNvSpPr txBox="1"/>
            <p:nvPr/>
          </p:nvSpPr>
          <p:spPr>
            <a:xfrm>
              <a:off x="13872121" y="15049922"/>
              <a:ext cx="12591157" cy="970068"/>
            </a:xfrm>
            <a:prstGeom prst="rect">
              <a:avLst/>
            </a:prstGeom>
            <a:noFill/>
          </p:spPr>
          <p:txBody>
            <a:bodyPr wrap="square" lIns="473005" tIns="236503" rIns="473005" bIns="236503" rtlCol="0">
              <a:spAutoFit/>
            </a:bodyPr>
            <a:lstStyle/>
            <a:p>
              <a:r>
                <a:rPr lang="en-CA" sz="3200" b="1" dirty="0" smtClean="0">
                  <a:latin typeface="Times New Roman" pitchFamily="18" charset="0"/>
                  <a:cs typeface="Times New Roman" pitchFamily="18" charset="0"/>
                </a:rPr>
                <a:t>Has not been extended to a stratified media.</a:t>
              </a:r>
              <a:endParaRPr lang="en-CA" sz="3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14114215" y="7201050"/>
            <a:ext cx="6408712" cy="3384376"/>
            <a:chOff x="13970199" y="7489082"/>
            <a:chExt cx="6408712" cy="3096344"/>
          </a:xfrm>
        </p:grpSpPr>
        <p:grpSp>
          <p:nvGrpSpPr>
            <p:cNvPr id="290" name="Group 289"/>
            <p:cNvGrpSpPr/>
            <p:nvPr/>
          </p:nvGrpSpPr>
          <p:grpSpPr>
            <a:xfrm>
              <a:off x="13970199" y="7489082"/>
              <a:ext cx="6408712" cy="3096344"/>
              <a:chOff x="13970199" y="7201050"/>
              <a:chExt cx="6408712" cy="3096344"/>
            </a:xfrm>
          </p:grpSpPr>
          <p:graphicFrame>
            <p:nvGraphicFramePr>
              <p:cNvPr id="275" name="Object 69"/>
              <p:cNvGraphicFramePr>
                <a:graphicFrameLocks noChangeAspect="1"/>
              </p:cNvGraphicFramePr>
              <p:nvPr/>
            </p:nvGraphicFramePr>
            <p:xfrm>
              <a:off x="13970199" y="7345363"/>
              <a:ext cx="6173465" cy="975642"/>
            </p:xfrm>
            <a:graphic>
              <a:graphicData uri="http://schemas.openxmlformats.org/presentationml/2006/ole">
                <p:oleObj spid="_x0000_s1192" name="Equation" r:id="rId50" imgW="2743200" imgH="431640" progId="Equation.3">
                  <p:embed/>
                </p:oleObj>
              </a:graphicData>
            </a:graphic>
          </p:graphicFrame>
          <p:graphicFrame>
            <p:nvGraphicFramePr>
              <p:cNvPr id="277" name="Object 70"/>
              <p:cNvGraphicFramePr>
                <a:graphicFrameLocks noChangeAspect="1"/>
              </p:cNvGraphicFramePr>
              <p:nvPr/>
            </p:nvGraphicFramePr>
            <p:xfrm>
              <a:off x="14042207" y="8322536"/>
              <a:ext cx="6120680" cy="1250182"/>
            </p:xfrm>
            <a:graphic>
              <a:graphicData uri="http://schemas.openxmlformats.org/presentationml/2006/ole">
                <p:oleObj spid="_x0000_s1193" name="Equation" r:id="rId51" imgW="2158920" imgH="495000" progId="Equation.3">
                  <p:embed/>
                </p:oleObj>
              </a:graphicData>
            </a:graphic>
          </p:graphicFrame>
          <p:sp>
            <p:nvSpPr>
              <p:cNvPr id="281" name="Rectangle 280"/>
              <p:cNvSpPr/>
              <p:nvPr/>
            </p:nvSpPr>
            <p:spPr>
              <a:xfrm>
                <a:off x="13970199" y="7201050"/>
                <a:ext cx="6408712" cy="3096344"/>
              </a:xfrm>
              <a:prstGeom prst="rect">
                <a:avLst/>
              </a:prstGeom>
              <a:noFill/>
              <a:ln w="6350">
                <a:solidFill>
                  <a:srgbClr val="DDD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graphicFrame>
          <p:nvGraphicFramePr>
            <p:cNvPr id="292" name="Object 70"/>
            <p:cNvGraphicFramePr>
              <a:graphicFrameLocks noChangeAspect="1"/>
            </p:cNvGraphicFramePr>
            <p:nvPr/>
          </p:nvGraphicFramePr>
          <p:xfrm>
            <a:off x="14633575" y="9950450"/>
            <a:ext cx="3287713" cy="563563"/>
          </p:xfrm>
          <a:graphic>
            <a:graphicData uri="http://schemas.openxmlformats.org/presentationml/2006/ole">
              <p:oleObj spid="_x0000_s1196" name="Equation" r:id="rId52" imgW="1307880" imgH="241200" progId="Equation.3">
                <p:embed/>
              </p:oleObj>
            </a:graphicData>
          </a:graphic>
        </p:graphicFrame>
      </p:grpSp>
      <p:grpSp>
        <p:nvGrpSpPr>
          <p:cNvPr id="283" name="Group 282"/>
          <p:cNvGrpSpPr/>
          <p:nvPr/>
        </p:nvGrpSpPr>
        <p:grpSpPr>
          <a:xfrm>
            <a:off x="36436695" y="31611762"/>
            <a:ext cx="10801200" cy="3888432"/>
            <a:chOff x="36436695" y="31611762"/>
            <a:chExt cx="10801200" cy="3888432"/>
          </a:xfrm>
        </p:grpSpPr>
        <p:sp>
          <p:nvSpPr>
            <p:cNvPr id="792" name="TextBox 791"/>
            <p:cNvSpPr txBox="1"/>
            <p:nvPr/>
          </p:nvSpPr>
          <p:spPr>
            <a:xfrm>
              <a:off x="36436695" y="31670712"/>
              <a:ext cx="4495000" cy="1093178"/>
            </a:xfrm>
            <a:prstGeom prst="rect">
              <a:avLst/>
            </a:prstGeom>
            <a:noFill/>
          </p:spPr>
          <p:txBody>
            <a:bodyPr wrap="none" lIns="473005" tIns="236503" rIns="473005" bIns="236503" rtlCol="0">
              <a:spAutoFit/>
            </a:bodyPr>
            <a:lstStyle/>
            <a:p>
              <a:pPr algn="ctr"/>
              <a:r>
                <a:rPr lang="en-CA" sz="4000" b="1" dirty="0" smtClean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VII.  References</a:t>
              </a:r>
              <a:endParaRPr lang="en-CA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14" name="Rectangle 913"/>
            <p:cNvSpPr/>
            <p:nvPr/>
          </p:nvSpPr>
          <p:spPr>
            <a:xfrm>
              <a:off x="36580711" y="31611762"/>
              <a:ext cx="10657184" cy="3888432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36868743" y="32619874"/>
              <a:ext cx="103691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dirty="0" smtClean="0"/>
                <a:t>T. Tan and M. E. Potter, “1-D Multipoint Auxiliary source propagator for the total-field/scattered-field FDTD formulation,” </a:t>
              </a:r>
              <a:r>
                <a:rPr lang="en-CA" sz="2400" i="1" dirty="0" smtClean="0"/>
                <a:t>IEEE Antennas Wireless </a:t>
              </a:r>
              <a:r>
                <a:rPr lang="en-CA" sz="2400" i="1" dirty="0" err="1" smtClean="0"/>
                <a:t>Propag</a:t>
              </a:r>
              <a:r>
                <a:rPr lang="en-CA" sz="2400" i="1" dirty="0" smtClean="0"/>
                <a:t>. </a:t>
              </a:r>
              <a:r>
                <a:rPr lang="en-CA" sz="2400" i="1" dirty="0" err="1" smtClean="0"/>
                <a:t>Lett</a:t>
              </a:r>
              <a:r>
                <a:rPr lang="en-CA" sz="2400" i="1" dirty="0" smtClean="0"/>
                <a:t>., vol. 6, pp. 144–148, 2007.</a:t>
              </a:r>
              <a:endParaRPr lang="en-CA" sz="2400" dirty="0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36868743" y="34011833"/>
              <a:ext cx="1022513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400" dirty="0" smtClean="0"/>
                <a:t>T. Tan and E. M. Potter, “FDTD Discrete </a:t>
              </a:r>
              <a:r>
                <a:rPr lang="en-CA" sz="2400" dirty="0" err="1" smtClean="0"/>
                <a:t>Planewave</a:t>
              </a:r>
              <a:r>
                <a:rPr lang="en-CA" sz="2400" dirty="0" smtClean="0"/>
                <a:t> (FDTD-DPW) Formulation for a  Perfectly Matched Source in TFSF Simulations,” </a:t>
              </a:r>
              <a:r>
                <a:rPr lang="en-CA" sz="2400" i="1" dirty="0" smtClean="0"/>
                <a:t>IEEE Transactions on Antennas and Propagation, vol. 58, no. 8, pp 2641-2648, August 2010.</a:t>
              </a:r>
              <a:endParaRPr lang="en-CA" sz="2400" dirty="0"/>
            </a:p>
          </p:txBody>
        </p:sp>
      </p:grpSp>
      <p:sp>
        <p:nvSpPr>
          <p:cNvPr id="284" name="TextBox 283"/>
          <p:cNvSpPr txBox="1"/>
          <p:nvPr/>
        </p:nvSpPr>
        <p:spPr>
          <a:xfrm>
            <a:off x="36945887" y="25782016"/>
            <a:ext cx="990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Field leakage from TFSF boundary is at machine precision (i.e., effectively zero).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36940751" y="26934144"/>
            <a:ext cx="990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Proposed technique introduces a spectrum of plane waves where angle of propagation is frequency dependent.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36940751" y="28109499"/>
            <a:ext cx="9906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Angular spreading can be quantified and represents an “opportunity” (e.g., sources along boundaries can be designed so that interior fields better match continuous-world fields).  This is area of current study.</a:t>
            </a:r>
          </a:p>
        </p:txBody>
      </p:sp>
      <p:sp>
        <p:nvSpPr>
          <p:cNvPr id="291" name="TextBox 290"/>
          <p:cNvSpPr txBox="1"/>
          <p:nvPr/>
        </p:nvSpPr>
        <p:spPr>
          <a:xfrm>
            <a:off x="36940751" y="30246512"/>
            <a:ext cx="990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Stability can be a concern but simple fix is to reduce Courant number.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36940751" y="24554978"/>
            <a:ext cx="9217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One</a:t>
            </a:r>
            <a:r>
              <a:rPr lang="en-US" sz="3200" dirty="0" smtClean="0">
                <a:latin typeface="Times New Roman"/>
                <a:cs typeface="Times New Roman"/>
              </a:rPr>
              <a:t> approach can be applied to solve  both uniform and stratified media problems.</a:t>
            </a:r>
            <a:endParaRPr lang="en-US" sz="3200" dirty="0" smtClean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3009</TotalTime>
  <Words>897</Words>
  <Application>Microsoft Macintosh PowerPoint</Application>
  <PresentationFormat>Custom</PresentationFormat>
  <Paragraphs>101</Paragraphs>
  <Slides>1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mySweetHeart</dc:creator>
  <cp:lastModifiedBy>John Schneider</cp:lastModifiedBy>
  <cp:revision>751</cp:revision>
  <dcterms:created xsi:type="dcterms:W3CDTF">2011-06-30T17:09:33Z</dcterms:created>
  <dcterms:modified xsi:type="dcterms:W3CDTF">2011-06-30T17:30:37Z</dcterms:modified>
</cp:coreProperties>
</file>