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7" r:id="rId1"/>
    <p:sldMasterId id="2147483743" r:id="rId2"/>
  </p:sldMasterIdLst>
  <p:notesMasterIdLst>
    <p:notesMasterId r:id="rId4"/>
  </p:notesMasterIdLst>
  <p:handoutMasterIdLst>
    <p:handoutMasterId r:id="rId5"/>
  </p:handoutMasterIdLst>
  <p:sldIdLst>
    <p:sldId id="28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06"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Times" pitchFamily="-106"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Times" pitchFamily="-106"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Times" pitchFamily="-106"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Times" pitchFamily="-106" charset="0"/>
        <a:ea typeface="ＭＳ Ｐゴシック" pitchFamily="-106" charset="-128"/>
        <a:cs typeface="+mn-cs"/>
      </a:defRPr>
    </a:lvl5pPr>
    <a:lvl6pPr marL="2286000" algn="l" defTabSz="914400" rtl="0" eaLnBrk="1" latinLnBrk="0" hangingPunct="1">
      <a:defRPr sz="2400" kern="1200">
        <a:solidFill>
          <a:schemeClr val="tx1"/>
        </a:solidFill>
        <a:latin typeface="Times" pitchFamily="-106" charset="0"/>
        <a:ea typeface="ＭＳ Ｐゴシック" pitchFamily="-106" charset="-128"/>
        <a:cs typeface="+mn-cs"/>
      </a:defRPr>
    </a:lvl6pPr>
    <a:lvl7pPr marL="2743200" algn="l" defTabSz="914400" rtl="0" eaLnBrk="1" latinLnBrk="0" hangingPunct="1">
      <a:defRPr sz="2400" kern="1200">
        <a:solidFill>
          <a:schemeClr val="tx1"/>
        </a:solidFill>
        <a:latin typeface="Times" pitchFamily="-106" charset="0"/>
        <a:ea typeface="ＭＳ Ｐゴシック" pitchFamily="-106" charset="-128"/>
        <a:cs typeface="+mn-cs"/>
      </a:defRPr>
    </a:lvl7pPr>
    <a:lvl8pPr marL="3200400" algn="l" defTabSz="914400" rtl="0" eaLnBrk="1" latinLnBrk="0" hangingPunct="1">
      <a:defRPr sz="2400" kern="1200">
        <a:solidFill>
          <a:schemeClr val="tx1"/>
        </a:solidFill>
        <a:latin typeface="Times" pitchFamily="-106" charset="0"/>
        <a:ea typeface="ＭＳ Ｐゴシック" pitchFamily="-106" charset="-128"/>
        <a:cs typeface="+mn-cs"/>
      </a:defRPr>
    </a:lvl8pPr>
    <a:lvl9pPr marL="3657600" algn="l" defTabSz="914400" rtl="0" eaLnBrk="1" latinLnBrk="0" hangingPunct="1">
      <a:defRPr sz="2400" kern="1200">
        <a:solidFill>
          <a:schemeClr val="tx1"/>
        </a:solidFill>
        <a:latin typeface="Times" pitchFamily="-106"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0000"/>
    <a:srgbClr val="065127"/>
    <a:srgbClr val="096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p:cViewPr varScale="1">
        <p:scale>
          <a:sx n="108" d="100"/>
          <a:sy n="108" d="100"/>
        </p:scale>
        <p:origin x="176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20E85E9-7EB2-4947-A210-E16A905AC6C7}" type="datetimeFigureOut">
              <a:rPr lang="en-US"/>
              <a:pPr>
                <a:defRPr/>
              </a:pPr>
              <a:t>12/7/15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287C2CA-0380-4AB2-A250-6F11AA6641D6}" type="slidenum">
              <a:rPr lang="en-US"/>
              <a:pPr>
                <a:defRPr/>
              </a:pPr>
              <a:t>‹#›</a:t>
            </a:fld>
            <a:endParaRPr lang="en-US"/>
          </a:p>
        </p:txBody>
      </p:sp>
    </p:spTree>
    <p:extLst>
      <p:ext uri="{BB962C8B-B14F-4D97-AF65-F5344CB8AC3E}">
        <p14:creationId xmlns:p14="http://schemas.microsoft.com/office/powerpoint/2010/main" val="1874443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6" charset="0"/>
                <a:ea typeface="+mn-ea"/>
              </a:defRPr>
            </a:lvl1pPr>
          </a:lstStyle>
          <a:p>
            <a:pPr>
              <a:defRPr/>
            </a:pPr>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6" charset="0"/>
                <a:ea typeface="+mn-ea"/>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6" charset="0"/>
                <a:ea typeface="+mn-ea"/>
              </a:defRPr>
            </a:lvl1pPr>
          </a:lstStyle>
          <a:p>
            <a:pPr>
              <a:defRPr/>
            </a:pPr>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734D8F-AF40-4F80-ACE8-9036ECB6AB6D}" type="slidenum">
              <a:rPr lang="en-US"/>
              <a:pPr>
                <a:defRPr/>
              </a:pPr>
              <a:t>‹#›</a:t>
            </a:fld>
            <a:endParaRPr lang="en-US"/>
          </a:p>
        </p:txBody>
      </p:sp>
    </p:spTree>
    <p:extLst>
      <p:ext uri="{BB962C8B-B14F-4D97-AF65-F5344CB8AC3E}">
        <p14:creationId xmlns:p14="http://schemas.microsoft.com/office/powerpoint/2010/main" val="16695792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Times"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Times"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Times"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25425"/>
            <a:ext cx="2057400"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25425"/>
            <a:ext cx="6019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p:nvPicPr>
        <p:blipFill>
          <a:blip r:embed="rId2"/>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smtClean="0"/>
              <a:t>Click to edit Master title style</a:t>
            </a:r>
            <a:endParaRPr lang="en-US" dirty="0"/>
          </a:p>
        </p:txBody>
      </p:sp>
      <p:sp>
        <p:nvSpPr>
          <p:cNvPr id="6" name="Footer Placeholder 4"/>
          <p:cNvSpPr>
            <a:spLocks noGrp="1"/>
          </p:cNvSpPr>
          <p:nvPr>
            <p:ph type="ftr" sz="quarter" idx="10"/>
          </p:nvPr>
        </p:nvSpPr>
        <p:spPr/>
        <p:txBody>
          <a:bodyPr/>
          <a:lstStyle>
            <a:lvl1pPr>
              <a:defRPr sz="1100">
                <a:latin typeface="+mn-lt"/>
              </a:defRPr>
            </a:lvl1pPr>
          </a:lstStyle>
          <a:p>
            <a:pPr>
              <a:defRPr/>
            </a:pPr>
            <a:r>
              <a:rPr lang="en-US"/>
              <a:t>DOE Exascale Initiative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FEAC44C2-D40F-4905-B814-1040AA9B437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rgbClr val="367317"/>
                </a:solidFill>
                <a:latin typeface="+mn-lt"/>
              </a:defRPr>
            </a:lvl2pPr>
            <a:lvl3pPr>
              <a:defRPr>
                <a:solidFill>
                  <a:schemeClr val="tx1"/>
                </a:solidFill>
                <a:latin typeface="+mn-lt"/>
              </a:defRPr>
            </a:lvl3pPr>
            <a:lvl4pPr>
              <a:defRPr>
                <a:solidFill>
                  <a:schemeClr val="tx2"/>
                </a:solidFill>
                <a:latin typeface="+mn-lt"/>
              </a:defRPr>
            </a:lvl4pPr>
            <a:lvl5pPr>
              <a:defRPr>
                <a:solidFill>
                  <a:schemeClr val="tx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normAutofit/>
          </a:bodyPr>
          <a:lstStyle>
            <a:lvl1pPr>
              <a:defRPr sz="3200">
                <a:solidFill>
                  <a:srgbClr val="367317"/>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DOE Exascale Initiative</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ABABB3C-B5F1-4DF7-8E9A-8A75FE39D49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DOE Exascale Initiative</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E39024B4-2041-4C04-9B51-95501608AFC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n-US"/>
              <a:t>DOE Exascale Initiative</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12CE512D-45CC-43BE-A0B1-86164C94928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8"/>
          <p:cNvSpPr>
            <a:spLocks noGrp="1"/>
          </p:cNvSpPr>
          <p:nvPr>
            <p:ph type="sldNum" sz="quarter" idx="10"/>
          </p:nvPr>
        </p:nvSpPr>
        <p:spPr>
          <a:xfrm>
            <a:off x="8382000" y="6351588"/>
            <a:ext cx="381000" cy="365125"/>
          </a:xfrm>
        </p:spPr>
        <p:txBody>
          <a:bodyPr/>
          <a:lstStyle>
            <a:lvl1pPr>
              <a:defRPr/>
            </a:lvl1pPr>
          </a:lstStyle>
          <a:p>
            <a:pPr>
              <a:defRPr/>
            </a:pPr>
            <a:fld id="{DECAE7E2-3F30-4491-90E7-B6AA7D81CD19}" type="slidenum">
              <a:rPr lang="en-US"/>
              <a:pPr>
                <a:defRPr/>
              </a:pPr>
              <a:t>‹#›</a:t>
            </a:fld>
            <a:endParaRPr lang="en-US"/>
          </a:p>
        </p:txBody>
      </p:sp>
      <p:sp>
        <p:nvSpPr>
          <p:cNvPr id="3" name="Footer Placeholder 2"/>
          <p:cNvSpPr>
            <a:spLocks noGrp="1"/>
          </p:cNvSpPr>
          <p:nvPr>
            <p:ph type="ftr" sz="quarter" idx="11"/>
          </p:nvPr>
        </p:nvSpPr>
        <p:spPr>
          <a:xfrm>
            <a:off x="3092450" y="6356350"/>
            <a:ext cx="5334000" cy="365125"/>
          </a:xfrm>
        </p:spPr>
        <p:txBody>
          <a:bodyPr/>
          <a:lstStyle>
            <a:lvl1pPr>
              <a:defRPr sz="1100">
                <a:latin typeface="+mn-lt"/>
              </a:defRPr>
            </a:lvl1pPr>
          </a:lstStyle>
          <a:p>
            <a:pPr>
              <a:defRPr/>
            </a:pPr>
            <a:r>
              <a:rPr lang="en-US"/>
              <a:t>DOE Exascale Initiative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Times" pitchFamily="-106" charset="0"/>
                <a:ea typeface="+mn-ea"/>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DOE Exascale Initiative</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FA72C41F-61EE-4DB3-97B1-D0D8E43337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r>
              <a:rPr lang="en-US"/>
              <a:t>DOE Exascale Initiative</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theme" Target="../theme/theme2.xml"/><Relationship Id="rId8" Type="http://schemas.openxmlformats.org/officeDocument/2006/relationships/image" Target="../media/image2.jpeg"/><Relationship Id="rId9"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3200" y="225425"/>
            <a:ext cx="6400800" cy="1069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1027" name="Rectangle 3"/>
          <p:cNvSpPr>
            <a:spLocks noGrp="1" noChangeArrowheads="1"/>
          </p:cNvSpPr>
          <p:nvPr>
            <p:ph type="body" idx="1"/>
          </p:nvPr>
        </p:nvSpPr>
        <p:spPr bwMode="auto">
          <a:xfrm>
            <a:off x="914400" y="1600200"/>
            <a:ext cx="7543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ftr" sz="quarter" idx="3"/>
          </p:nvPr>
        </p:nvSpPr>
        <p:spPr bwMode="auto">
          <a:xfrm>
            <a:off x="914400" y="6348413"/>
            <a:ext cx="7200900"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b="0">
                <a:solidFill>
                  <a:srgbClr val="000000"/>
                </a:solidFill>
                <a:latin typeface="Times" pitchFamily="-106" charset="0"/>
                <a:ea typeface="+mn-ea"/>
              </a:defRPr>
            </a:lvl1pPr>
          </a:lstStyle>
          <a:p>
            <a:pPr>
              <a:defRPr/>
            </a:pPr>
            <a:r>
              <a:rPr lang="en-US"/>
              <a:t>DOE Exascale Initiative</a:t>
            </a:r>
            <a:endParaRPr lang="en-US" dirty="0"/>
          </a:p>
        </p:txBody>
      </p:sp>
      <p:pic>
        <p:nvPicPr>
          <p:cNvPr id="1029" name="Picture 13" descr="701322021@28102008-0C1C"/>
          <p:cNvPicPr>
            <a:picLocks noChangeAspect="1" noChangeArrowheads="1"/>
          </p:cNvPicPr>
          <p:nvPr/>
        </p:nvPicPr>
        <p:blipFill>
          <a:blip r:embed="rId13"/>
          <a:srcRect r="22771"/>
          <a:stretch>
            <a:fillRect/>
          </a:stretch>
        </p:blipFill>
        <p:spPr bwMode="auto">
          <a:xfrm>
            <a:off x="0" y="320675"/>
            <a:ext cx="2308225" cy="1060450"/>
          </a:xfrm>
          <a:prstGeom prst="rect">
            <a:avLst/>
          </a:prstGeom>
          <a:noFill/>
          <a:ln w="9525">
            <a:noFill/>
            <a:miter lim="800000"/>
            <a:headEnd/>
            <a:tailEnd/>
          </a:ln>
        </p:spPr>
      </p:pic>
      <p:sp>
        <p:nvSpPr>
          <p:cNvPr id="1030" name="Line 14"/>
          <p:cNvSpPr>
            <a:spLocks noChangeShapeType="1"/>
          </p:cNvSpPr>
          <p:nvPr/>
        </p:nvSpPr>
        <p:spPr bwMode="auto">
          <a:xfrm>
            <a:off x="990600" y="1381125"/>
            <a:ext cx="7086600" cy="0"/>
          </a:xfrm>
          <a:prstGeom prst="line">
            <a:avLst/>
          </a:prstGeom>
          <a:noFill/>
          <a:ln w="38100">
            <a:solidFill>
              <a:srgbClr val="FFCC00"/>
            </a:solidFill>
            <a:round/>
            <a:headEnd/>
            <a:tailEnd/>
          </a:ln>
          <a:effectLst>
            <a:prstShdw prst="shdw17" dist="17961" dir="2700000">
              <a:srgbClr val="C0C0C0">
                <a:alpha val="74997"/>
              </a:srgbClr>
            </a:prstShdw>
          </a:effectLst>
        </p:spPr>
        <p:txBody>
          <a:bodyPr/>
          <a:lstStyle/>
          <a:p>
            <a:endParaRPr lang="en-US"/>
          </a:p>
        </p:txBody>
      </p:sp>
      <p:pic>
        <p:nvPicPr>
          <p:cNvPr id="1031" name="Picture 13" descr="701322021@28102008-0C1C"/>
          <p:cNvPicPr>
            <a:picLocks noChangeAspect="1" noChangeArrowheads="1"/>
          </p:cNvPicPr>
          <p:nvPr/>
        </p:nvPicPr>
        <p:blipFill>
          <a:blip r:embed="rId13"/>
          <a:srcRect r="22771"/>
          <a:stretch>
            <a:fillRect/>
          </a:stretch>
        </p:blipFill>
        <p:spPr bwMode="auto">
          <a:xfrm>
            <a:off x="0" y="190500"/>
            <a:ext cx="2590800" cy="1190625"/>
          </a:xfrm>
          <a:prstGeom prst="rect">
            <a:avLst/>
          </a:prstGeom>
          <a:noFill/>
          <a:ln w="9525">
            <a:noFill/>
            <a:miter lim="800000"/>
            <a:headEnd/>
            <a:tailEnd/>
          </a:ln>
        </p:spPr>
      </p:pic>
      <p:sp>
        <p:nvSpPr>
          <p:cNvPr id="1032" name="Line 14"/>
          <p:cNvSpPr>
            <a:spLocks noChangeShapeType="1"/>
          </p:cNvSpPr>
          <p:nvPr/>
        </p:nvSpPr>
        <p:spPr bwMode="auto">
          <a:xfrm>
            <a:off x="990600" y="1381125"/>
            <a:ext cx="7086600" cy="0"/>
          </a:xfrm>
          <a:prstGeom prst="line">
            <a:avLst/>
          </a:prstGeom>
          <a:noFill/>
          <a:ln w="38100">
            <a:solidFill>
              <a:srgbClr val="FFCC00"/>
            </a:solidFill>
            <a:round/>
            <a:headEnd/>
            <a:tailEnd/>
          </a:ln>
          <a:effectLst>
            <a:prstShdw prst="shdw17" dist="17961" dir="2700000">
              <a:srgbClr val="C0C0C0">
                <a:alpha val="74997"/>
              </a:srgbClr>
            </a:prstShdw>
          </a:effectLst>
        </p:spPr>
        <p:txBody>
          <a:bodyPr/>
          <a:lstStyle/>
          <a:p>
            <a:endParaRPr lang="en-US"/>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000000"/>
                </a:solidFill>
              </a:defRPr>
            </a:lvl1pPr>
          </a:lstStyle>
          <a:p>
            <a:pPr>
              <a:defRPr/>
            </a:pPr>
            <a:fld id="{CE33B3F8-45D9-4E70-9896-B6241E3B87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ransition/>
  <p:timing>
    <p:tnLst>
      <p:par>
        <p:cTn id="1" dur="indefinite" restart="never" nodeType="tmRoot"/>
      </p:par>
    </p:tnLst>
  </p:timing>
  <p:txStyles>
    <p:titleStyle>
      <a:lvl1pPr algn="ctr" rtl="0" eaLnBrk="0" fontAlgn="base" hangingPunct="0">
        <a:lnSpc>
          <a:spcPct val="80000"/>
        </a:lnSpc>
        <a:spcBef>
          <a:spcPct val="0"/>
        </a:spcBef>
        <a:spcAft>
          <a:spcPct val="0"/>
        </a:spcAft>
        <a:defRPr sz="3600" b="1">
          <a:solidFill>
            <a:srgbClr val="065127"/>
          </a:solidFill>
          <a:latin typeface="+mj-lt"/>
          <a:ea typeface="ＭＳ Ｐゴシック" pitchFamily="-106" charset="-128"/>
          <a:cs typeface="ＭＳ Ｐゴシック" pitchFamily="-106" charset="-128"/>
        </a:defRPr>
      </a:lvl1pPr>
      <a:lvl2pPr algn="ctr" rtl="0" eaLnBrk="0" fontAlgn="base" hangingPunct="0">
        <a:lnSpc>
          <a:spcPct val="80000"/>
        </a:lnSpc>
        <a:spcBef>
          <a:spcPct val="0"/>
        </a:spcBef>
        <a:spcAft>
          <a:spcPct val="0"/>
        </a:spcAft>
        <a:defRPr sz="3600" b="1">
          <a:solidFill>
            <a:srgbClr val="065127"/>
          </a:solidFill>
          <a:latin typeface="Arial" charset="0"/>
          <a:ea typeface="ＭＳ Ｐゴシック" pitchFamily="-106" charset="-128"/>
          <a:cs typeface="ＭＳ Ｐゴシック" pitchFamily="-106" charset="-128"/>
        </a:defRPr>
      </a:lvl2pPr>
      <a:lvl3pPr algn="ctr" rtl="0" eaLnBrk="0" fontAlgn="base" hangingPunct="0">
        <a:lnSpc>
          <a:spcPct val="80000"/>
        </a:lnSpc>
        <a:spcBef>
          <a:spcPct val="0"/>
        </a:spcBef>
        <a:spcAft>
          <a:spcPct val="0"/>
        </a:spcAft>
        <a:defRPr sz="3600" b="1">
          <a:solidFill>
            <a:srgbClr val="065127"/>
          </a:solidFill>
          <a:latin typeface="Arial" charset="0"/>
          <a:ea typeface="ＭＳ Ｐゴシック" pitchFamily="-106" charset="-128"/>
          <a:cs typeface="ＭＳ Ｐゴシック" pitchFamily="-106" charset="-128"/>
        </a:defRPr>
      </a:lvl3pPr>
      <a:lvl4pPr algn="ctr" rtl="0" eaLnBrk="0" fontAlgn="base" hangingPunct="0">
        <a:lnSpc>
          <a:spcPct val="80000"/>
        </a:lnSpc>
        <a:spcBef>
          <a:spcPct val="0"/>
        </a:spcBef>
        <a:spcAft>
          <a:spcPct val="0"/>
        </a:spcAft>
        <a:defRPr sz="3600" b="1">
          <a:solidFill>
            <a:srgbClr val="065127"/>
          </a:solidFill>
          <a:latin typeface="Arial" charset="0"/>
          <a:ea typeface="ＭＳ Ｐゴシック" pitchFamily="-106" charset="-128"/>
          <a:cs typeface="ＭＳ Ｐゴシック" pitchFamily="-106" charset="-128"/>
        </a:defRPr>
      </a:lvl4pPr>
      <a:lvl5pPr algn="ctr" rtl="0" eaLnBrk="0" fontAlgn="base" hangingPunct="0">
        <a:lnSpc>
          <a:spcPct val="80000"/>
        </a:lnSpc>
        <a:spcBef>
          <a:spcPct val="0"/>
        </a:spcBef>
        <a:spcAft>
          <a:spcPct val="0"/>
        </a:spcAft>
        <a:defRPr sz="3600" b="1">
          <a:solidFill>
            <a:srgbClr val="065127"/>
          </a:solidFill>
          <a:latin typeface="Arial" charset="0"/>
          <a:ea typeface="ＭＳ Ｐゴシック" pitchFamily="-106" charset="-128"/>
          <a:cs typeface="ＭＳ Ｐゴシック" pitchFamily="-106" charset="-128"/>
        </a:defRPr>
      </a:lvl5pPr>
      <a:lvl6pPr marL="457200" algn="l" rtl="0" eaLnBrk="1" fontAlgn="base" hangingPunct="1">
        <a:lnSpc>
          <a:spcPct val="80000"/>
        </a:lnSpc>
        <a:spcBef>
          <a:spcPct val="0"/>
        </a:spcBef>
        <a:spcAft>
          <a:spcPct val="0"/>
        </a:spcAft>
        <a:defRPr sz="3600" b="1">
          <a:solidFill>
            <a:schemeClr val="accent2"/>
          </a:solidFill>
          <a:latin typeface="Arial" charset="0"/>
        </a:defRPr>
      </a:lvl6pPr>
      <a:lvl7pPr marL="914400" algn="l" rtl="0" eaLnBrk="1" fontAlgn="base" hangingPunct="1">
        <a:lnSpc>
          <a:spcPct val="80000"/>
        </a:lnSpc>
        <a:spcBef>
          <a:spcPct val="0"/>
        </a:spcBef>
        <a:spcAft>
          <a:spcPct val="0"/>
        </a:spcAft>
        <a:defRPr sz="3600" b="1">
          <a:solidFill>
            <a:schemeClr val="accent2"/>
          </a:solidFill>
          <a:latin typeface="Arial" charset="0"/>
        </a:defRPr>
      </a:lvl7pPr>
      <a:lvl8pPr marL="1371600" algn="l" rtl="0" eaLnBrk="1" fontAlgn="base" hangingPunct="1">
        <a:lnSpc>
          <a:spcPct val="80000"/>
        </a:lnSpc>
        <a:spcBef>
          <a:spcPct val="0"/>
        </a:spcBef>
        <a:spcAft>
          <a:spcPct val="0"/>
        </a:spcAft>
        <a:defRPr sz="3600" b="1">
          <a:solidFill>
            <a:schemeClr val="accent2"/>
          </a:solidFill>
          <a:latin typeface="Arial" charset="0"/>
        </a:defRPr>
      </a:lvl8pPr>
      <a:lvl9pPr marL="1828800" algn="l" rtl="0" eaLnBrk="1" fontAlgn="base" hangingPunct="1">
        <a:lnSpc>
          <a:spcPct val="80000"/>
        </a:lnSpc>
        <a:spcBef>
          <a:spcPct val="0"/>
        </a:spcBef>
        <a:spcAft>
          <a:spcPct val="0"/>
        </a:spcAft>
        <a:defRPr sz="3600" b="1">
          <a:solidFill>
            <a:schemeClr val="accent2"/>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lr>
          <a:schemeClr val="tx1"/>
        </a:buClr>
        <a:buFont typeface="Times New Roman" pitchFamily="-106" charset="0"/>
        <a:buChar char="–"/>
        <a:defRPr sz="20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lr>
          <a:schemeClr val="tx1"/>
        </a:buClr>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lr>
          <a:schemeClr val="tx1"/>
        </a:buClr>
        <a:buFont typeface="Times New Roman" pitchFamily="-106" charset="0"/>
        <a:buChar char="–"/>
        <a:defRPr sz="16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lr>
          <a:schemeClr val="tx1"/>
        </a:buClr>
        <a:buFont typeface="Times New Roman" pitchFamily="-106" charset="0"/>
        <a:buChar char="»"/>
        <a:defRPr sz="1400">
          <a:solidFill>
            <a:schemeClr val="tx1"/>
          </a:solidFill>
          <a:latin typeface="+mn-lt"/>
          <a:ea typeface="ＭＳ Ｐゴシック" pitchFamily="-106" charset="-128"/>
        </a:defRPr>
      </a:lvl5pPr>
      <a:lvl6pPr marL="2514600" indent="-228600" algn="l" rtl="0" eaLnBrk="1" fontAlgn="base" hangingPunct="1">
        <a:spcBef>
          <a:spcPct val="20000"/>
        </a:spcBef>
        <a:spcAft>
          <a:spcPct val="0"/>
        </a:spcAft>
        <a:buClr>
          <a:schemeClr val="tx1"/>
        </a:buClr>
        <a:buFont typeface="Times New Roman" pitchFamily="18" charset="0"/>
        <a:buChar char="»"/>
        <a:defRPr sz="1400">
          <a:solidFill>
            <a:schemeClr val="tx1"/>
          </a:solidFill>
          <a:latin typeface="+mn-lt"/>
        </a:defRPr>
      </a:lvl6pPr>
      <a:lvl7pPr marL="2971800" indent="-228600" algn="l" rtl="0" eaLnBrk="1" fontAlgn="base" hangingPunct="1">
        <a:spcBef>
          <a:spcPct val="20000"/>
        </a:spcBef>
        <a:spcAft>
          <a:spcPct val="0"/>
        </a:spcAft>
        <a:buClr>
          <a:schemeClr val="tx1"/>
        </a:buClr>
        <a:buFont typeface="Times New Roman" pitchFamily="18" charset="0"/>
        <a:buChar char="»"/>
        <a:defRPr sz="1400">
          <a:solidFill>
            <a:schemeClr val="tx1"/>
          </a:solidFill>
          <a:latin typeface="+mn-lt"/>
        </a:defRPr>
      </a:lvl7pPr>
      <a:lvl8pPr marL="3429000" indent="-228600" algn="l" rtl="0" eaLnBrk="1" fontAlgn="base" hangingPunct="1">
        <a:spcBef>
          <a:spcPct val="20000"/>
        </a:spcBef>
        <a:spcAft>
          <a:spcPct val="0"/>
        </a:spcAft>
        <a:buClr>
          <a:schemeClr val="tx1"/>
        </a:buClr>
        <a:buFont typeface="Times New Roman" pitchFamily="18" charset="0"/>
        <a:buChar char="»"/>
        <a:defRPr sz="1400">
          <a:solidFill>
            <a:schemeClr val="tx1"/>
          </a:solidFill>
          <a:latin typeface="+mn-lt"/>
        </a:defRPr>
      </a:lvl8pPr>
      <a:lvl9pPr marL="3886200" indent="-228600" algn="l" rtl="0" eaLnBrk="1" fontAlgn="base" hangingPunct="1">
        <a:spcBef>
          <a:spcPct val="20000"/>
        </a:spcBef>
        <a:spcAft>
          <a:spcPct val="0"/>
        </a:spcAft>
        <a:buClr>
          <a:schemeClr val="tx1"/>
        </a:buClr>
        <a:buFont typeface="Times New Roman" pitchFamily="18"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960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4763"/>
            <a:ext cx="5334000" cy="365125"/>
          </a:xfrm>
          <a:prstGeom prst="rect">
            <a:avLst/>
          </a:prstGeom>
        </p:spPr>
        <p:txBody>
          <a:bodyPr vert="horz" lIns="91440" tIns="45720" rIns="91440" bIns="45720" rtlCol="0" anchor="ctr"/>
          <a:lstStyle>
            <a:lvl1pPr algn="r">
              <a:defRPr sz="1100">
                <a:solidFill>
                  <a:srgbClr val="106636"/>
                </a:solidFill>
                <a:latin typeface="+mn-lt"/>
                <a:ea typeface="+mn-ea"/>
                <a:cs typeface="Arial" pitchFamily="34" charset="0"/>
              </a:defRPr>
            </a:lvl1pPr>
          </a:lstStyle>
          <a:p>
            <a:pPr>
              <a:defRPr/>
            </a:pPr>
            <a:r>
              <a:rPr lang="en-US"/>
              <a:t>DOE Exascale Initiative</a:t>
            </a:r>
            <a:endParaRPr lang="en-US" dirty="0"/>
          </a:p>
        </p:txBody>
      </p:sp>
      <p:sp>
        <p:nvSpPr>
          <p:cNvPr id="6" name="Slide Number Placeholder 5"/>
          <p:cNvSpPr>
            <a:spLocks noGrp="1"/>
          </p:cNvSpPr>
          <p:nvPr>
            <p:ph type="sldNum" sz="quarter" idx="4"/>
          </p:nvPr>
        </p:nvSpPr>
        <p:spPr>
          <a:xfrm>
            <a:off x="8413750" y="6354763"/>
            <a:ext cx="3810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106636"/>
                </a:solidFill>
                <a:latin typeface="Calibri" pitchFamily="-106" charset="0"/>
                <a:cs typeface="Arial" charset="0"/>
              </a:defRPr>
            </a:lvl1pPr>
          </a:lstStyle>
          <a:p>
            <a:pPr>
              <a:defRPr/>
            </a:pPr>
            <a:fld id="{F823931A-19C8-47AC-B418-2FCD0CC3CAD0}" type="slidenum">
              <a:rPr lang="en-US"/>
              <a:pPr>
                <a:defRPr/>
              </a:pPr>
              <a:t>‹#›</a:t>
            </a:fld>
            <a:endParaRPr lang="en-US"/>
          </a:p>
        </p:txBody>
      </p:sp>
      <p:pic>
        <p:nvPicPr>
          <p:cNvPr id="2054" name="Picture 9" descr="horizontal-logo-green-text.jpg"/>
          <p:cNvPicPr>
            <a:picLocks noChangeAspect="1"/>
          </p:cNvPicPr>
          <p:nvPr/>
        </p:nvPicPr>
        <p:blipFill>
          <a:blip r:embed="rId9"/>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7" r:id="rId1"/>
    <p:sldLayoutId id="2147483983" r:id="rId2"/>
    <p:sldLayoutId id="2147483984" r:id="rId3"/>
    <p:sldLayoutId id="2147483985" r:id="rId4"/>
    <p:sldLayoutId id="2147483998" r:id="rId5"/>
    <p:sldLayoutId id="2147483999" r:id="rId6"/>
  </p:sldLayoutIdLst>
  <p:txStyles>
    <p:titleStyle>
      <a:lvl1pPr algn="ctr" rtl="0" eaLnBrk="0" fontAlgn="base" hangingPunct="0">
        <a:spcBef>
          <a:spcPct val="0"/>
        </a:spcBef>
        <a:spcAft>
          <a:spcPct val="0"/>
        </a:spcAft>
        <a:defRPr sz="2400" kern="1200">
          <a:solidFill>
            <a:srgbClr val="106636"/>
          </a:solidFill>
          <a:latin typeface="Arial" pitchFamily="34" charset="0"/>
          <a:ea typeface="ＭＳ Ｐゴシック" charset="-128"/>
          <a:cs typeface="Arial" pitchFamily="34" charset="0"/>
        </a:defRPr>
      </a:lvl1pPr>
      <a:lvl2pPr algn="ctr" rtl="0" eaLnBrk="0" fontAlgn="base" hangingPunct="0">
        <a:spcBef>
          <a:spcPct val="0"/>
        </a:spcBef>
        <a:spcAft>
          <a:spcPct val="0"/>
        </a:spcAft>
        <a:defRPr sz="2400">
          <a:solidFill>
            <a:srgbClr val="106636"/>
          </a:solidFill>
          <a:latin typeface="Arial" charset="0"/>
          <a:ea typeface="ＭＳ Ｐゴシック" charset="-128"/>
          <a:cs typeface="Arial" charset="0"/>
        </a:defRPr>
      </a:lvl2pPr>
      <a:lvl3pPr algn="ctr" rtl="0" eaLnBrk="0" fontAlgn="base" hangingPunct="0">
        <a:spcBef>
          <a:spcPct val="0"/>
        </a:spcBef>
        <a:spcAft>
          <a:spcPct val="0"/>
        </a:spcAft>
        <a:defRPr sz="2400">
          <a:solidFill>
            <a:srgbClr val="106636"/>
          </a:solidFill>
          <a:latin typeface="Arial" charset="0"/>
          <a:ea typeface="ＭＳ Ｐゴシック" charset="-128"/>
          <a:cs typeface="Arial" charset="0"/>
        </a:defRPr>
      </a:lvl3pPr>
      <a:lvl4pPr algn="ctr" rtl="0" eaLnBrk="0" fontAlgn="base" hangingPunct="0">
        <a:spcBef>
          <a:spcPct val="0"/>
        </a:spcBef>
        <a:spcAft>
          <a:spcPct val="0"/>
        </a:spcAft>
        <a:defRPr sz="2400">
          <a:solidFill>
            <a:srgbClr val="106636"/>
          </a:solidFill>
          <a:latin typeface="Arial" charset="0"/>
          <a:ea typeface="ＭＳ Ｐゴシック" charset="-128"/>
          <a:cs typeface="Arial" charset="0"/>
        </a:defRPr>
      </a:lvl4pPr>
      <a:lvl5pPr algn="ctr" rtl="0" eaLnBrk="0" fontAlgn="base" hangingPunct="0">
        <a:spcBef>
          <a:spcPct val="0"/>
        </a:spcBef>
        <a:spcAft>
          <a:spcPct val="0"/>
        </a:spcAft>
        <a:defRPr sz="2400">
          <a:solidFill>
            <a:srgbClr val="106636"/>
          </a:solidFill>
          <a:latin typeface="Arial" charset="0"/>
          <a:ea typeface="ＭＳ Ｐゴシック" charset="-128"/>
          <a:cs typeface="Arial" charset="0"/>
        </a:defRPr>
      </a:lvl5pPr>
      <a:lvl6pPr marL="457200" algn="ctr" rtl="0" fontAlgn="base">
        <a:spcBef>
          <a:spcPct val="0"/>
        </a:spcBef>
        <a:spcAft>
          <a:spcPct val="0"/>
        </a:spcAft>
        <a:defRPr sz="2400">
          <a:solidFill>
            <a:srgbClr val="106636"/>
          </a:solidFill>
          <a:latin typeface="Arial" charset="0"/>
          <a:ea typeface="ＭＳ Ｐゴシック" charset="-128"/>
        </a:defRPr>
      </a:lvl6pPr>
      <a:lvl7pPr marL="914400" algn="ctr" rtl="0" fontAlgn="base">
        <a:spcBef>
          <a:spcPct val="0"/>
        </a:spcBef>
        <a:spcAft>
          <a:spcPct val="0"/>
        </a:spcAft>
        <a:defRPr sz="2400">
          <a:solidFill>
            <a:srgbClr val="106636"/>
          </a:solidFill>
          <a:latin typeface="Arial" charset="0"/>
          <a:ea typeface="ＭＳ Ｐゴシック" charset="-128"/>
        </a:defRPr>
      </a:lvl7pPr>
      <a:lvl8pPr marL="1371600" algn="ctr" rtl="0" fontAlgn="base">
        <a:spcBef>
          <a:spcPct val="0"/>
        </a:spcBef>
        <a:spcAft>
          <a:spcPct val="0"/>
        </a:spcAft>
        <a:defRPr sz="2400">
          <a:solidFill>
            <a:srgbClr val="106636"/>
          </a:solidFill>
          <a:latin typeface="Arial" charset="0"/>
          <a:ea typeface="ＭＳ Ｐゴシック" charset="-128"/>
        </a:defRPr>
      </a:lvl8pPr>
      <a:lvl9pPr marL="1828800" algn="ctr" rtl="0" fontAlgn="base">
        <a:spcBef>
          <a:spcPct val="0"/>
        </a:spcBef>
        <a:spcAft>
          <a:spcPct val="0"/>
        </a:spcAft>
        <a:defRPr sz="2400">
          <a:solidFill>
            <a:srgbClr val="106636"/>
          </a:solidFill>
          <a:latin typeface="Arial"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ＭＳ Ｐゴシック" charset="-128"/>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ＭＳ Ｐゴシック" charset="-128"/>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ＭＳ Ｐゴシック" charset="-128"/>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ＭＳ Ｐゴシック" charset="-128"/>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ＭＳ Ｐゴシック"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5.png"/><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914400" y="4551363"/>
            <a:ext cx="3048000" cy="1981200"/>
          </a:xfrm>
          <a:prstGeom prst="rect">
            <a:avLst/>
          </a:prstGeom>
          <a:noFill/>
          <a:ln w="9525">
            <a:noFill/>
            <a:miter lim="800000"/>
            <a:headEnd/>
            <a:tailEnd/>
          </a:ln>
        </p:spPr>
        <p:txBody>
          <a:bodyPr wrap="none" anchor="ctr"/>
          <a:lstStyle/>
          <a:p>
            <a:endParaRPr lang="en-US" altLang="en-US">
              <a:cs typeface="Arial" charset="0"/>
            </a:endParaRPr>
          </a:p>
        </p:txBody>
      </p:sp>
      <p:sp>
        <p:nvSpPr>
          <p:cNvPr id="17412" name="Rectangle 4"/>
          <p:cNvSpPr>
            <a:spLocks noChangeArrowheads="1"/>
          </p:cNvSpPr>
          <p:nvPr/>
        </p:nvSpPr>
        <p:spPr bwMode="auto">
          <a:xfrm>
            <a:off x="5181600" y="3876675"/>
            <a:ext cx="3048000" cy="2590800"/>
          </a:xfrm>
          <a:prstGeom prst="rect">
            <a:avLst/>
          </a:prstGeom>
          <a:noFill/>
          <a:ln w="9525">
            <a:noFill/>
            <a:miter lim="800000"/>
            <a:headEnd/>
            <a:tailEnd/>
          </a:ln>
        </p:spPr>
        <p:txBody>
          <a:bodyPr wrap="none" anchor="ctr"/>
          <a:lstStyle/>
          <a:p>
            <a:endParaRPr lang="en-US" altLang="en-US">
              <a:cs typeface="Arial" charset="0"/>
            </a:endParaRPr>
          </a:p>
        </p:txBody>
      </p:sp>
      <p:sp>
        <p:nvSpPr>
          <p:cNvPr id="17413" name="Line 5"/>
          <p:cNvSpPr>
            <a:spLocks noChangeShapeType="1"/>
          </p:cNvSpPr>
          <p:nvPr/>
        </p:nvSpPr>
        <p:spPr bwMode="auto">
          <a:xfrm>
            <a:off x="4572000" y="919163"/>
            <a:ext cx="0" cy="5313362"/>
          </a:xfrm>
          <a:prstGeom prst="line">
            <a:avLst/>
          </a:prstGeom>
          <a:noFill/>
          <a:ln w="9525">
            <a:solidFill>
              <a:schemeClr val="tx1"/>
            </a:solidFill>
            <a:round/>
            <a:headEnd/>
            <a:tailEnd/>
          </a:ln>
        </p:spPr>
        <p:txBody>
          <a:bodyPr wrap="none" anchor="ctr"/>
          <a:lstStyle/>
          <a:p>
            <a:endParaRPr lang="en-US"/>
          </a:p>
        </p:txBody>
      </p:sp>
      <p:sp>
        <p:nvSpPr>
          <p:cNvPr id="17414" name="Text Box 6"/>
          <p:cNvSpPr txBox="1">
            <a:spLocks noChangeArrowheads="1"/>
          </p:cNvSpPr>
          <p:nvPr/>
        </p:nvSpPr>
        <p:spPr bwMode="auto">
          <a:xfrm>
            <a:off x="609600" y="3222625"/>
            <a:ext cx="3886200" cy="338554"/>
          </a:xfrm>
          <a:prstGeom prst="rect">
            <a:avLst/>
          </a:prstGeom>
          <a:noFill/>
          <a:ln w="9525">
            <a:noFill/>
            <a:miter lim="800000"/>
            <a:headEnd/>
            <a:tailEnd/>
          </a:ln>
        </p:spPr>
        <p:txBody>
          <a:bodyPr wrap="square">
            <a:spAutoFit/>
          </a:bodyPr>
          <a:lstStyle/>
          <a:p>
            <a:pPr algn="ctr">
              <a:spcBef>
                <a:spcPct val="50000"/>
              </a:spcBef>
            </a:pPr>
            <a:r>
              <a:rPr lang="en-US" altLang="en-US" sz="1600" b="1" dirty="0" smtClean="0">
                <a:solidFill>
                  <a:srgbClr val="000000"/>
                </a:solidFill>
                <a:latin typeface="Arial" charset="0"/>
                <a:cs typeface="Arial" charset="0"/>
              </a:rPr>
              <a:t>Problem and challenges</a:t>
            </a:r>
            <a:endParaRPr lang="en-US" altLang="en-US" dirty="0">
              <a:solidFill>
                <a:srgbClr val="000000"/>
              </a:solidFill>
              <a:latin typeface="Times New Roman" pitchFamily="-106" charset="0"/>
              <a:cs typeface="Arial" charset="0"/>
            </a:endParaRPr>
          </a:p>
        </p:txBody>
      </p:sp>
      <p:sp>
        <p:nvSpPr>
          <p:cNvPr id="17415" name="Text Box 7"/>
          <p:cNvSpPr txBox="1">
            <a:spLocks noChangeArrowheads="1"/>
          </p:cNvSpPr>
          <p:nvPr/>
        </p:nvSpPr>
        <p:spPr bwMode="auto">
          <a:xfrm>
            <a:off x="5189538" y="3222625"/>
            <a:ext cx="3105150" cy="336550"/>
          </a:xfrm>
          <a:prstGeom prst="rect">
            <a:avLst/>
          </a:prstGeom>
          <a:noFill/>
          <a:ln w="9525">
            <a:noFill/>
            <a:miter lim="800000"/>
            <a:headEnd/>
            <a:tailEnd/>
          </a:ln>
        </p:spPr>
        <p:txBody>
          <a:bodyPr>
            <a:spAutoFit/>
          </a:bodyPr>
          <a:lstStyle/>
          <a:p>
            <a:pPr algn="ctr">
              <a:spcBef>
                <a:spcPct val="50000"/>
              </a:spcBef>
            </a:pPr>
            <a:r>
              <a:rPr lang="en-US" altLang="en-US" sz="1600" b="1" dirty="0" smtClean="0">
                <a:solidFill>
                  <a:srgbClr val="000000"/>
                </a:solidFill>
                <a:latin typeface="Arial" charset="0"/>
                <a:cs typeface="Arial" charset="0"/>
              </a:rPr>
              <a:t>Main Outcomes</a:t>
            </a:r>
            <a:endParaRPr lang="en-US" altLang="en-US" dirty="0">
              <a:solidFill>
                <a:srgbClr val="000000"/>
              </a:solidFill>
              <a:latin typeface="Times New Roman" pitchFamily="-106" charset="0"/>
              <a:cs typeface="Arial" charset="0"/>
            </a:endParaRPr>
          </a:p>
        </p:txBody>
      </p:sp>
      <p:sp>
        <p:nvSpPr>
          <p:cNvPr id="17416" name="Text Box 8"/>
          <p:cNvSpPr txBox="1">
            <a:spLocks noChangeArrowheads="1"/>
          </p:cNvSpPr>
          <p:nvPr/>
        </p:nvSpPr>
        <p:spPr bwMode="auto">
          <a:xfrm>
            <a:off x="5181600" y="849313"/>
            <a:ext cx="3048000" cy="336550"/>
          </a:xfrm>
          <a:prstGeom prst="rect">
            <a:avLst/>
          </a:prstGeom>
          <a:noFill/>
          <a:ln w="9525">
            <a:noFill/>
            <a:miter lim="800000"/>
            <a:headEnd/>
            <a:tailEnd/>
          </a:ln>
        </p:spPr>
        <p:txBody>
          <a:bodyPr>
            <a:spAutoFit/>
          </a:bodyPr>
          <a:lstStyle/>
          <a:p>
            <a:pPr algn="ctr">
              <a:spcBef>
                <a:spcPct val="50000"/>
              </a:spcBef>
            </a:pPr>
            <a:r>
              <a:rPr lang="en-US" altLang="en-US" sz="1600" b="1" dirty="0" smtClean="0">
                <a:solidFill>
                  <a:srgbClr val="000000"/>
                </a:solidFill>
                <a:latin typeface="Arial" charset="0"/>
                <a:cs typeface="Arial" charset="0"/>
              </a:rPr>
              <a:t>Proposed Approach</a:t>
            </a:r>
            <a:endParaRPr lang="en-US" altLang="en-US" dirty="0">
              <a:solidFill>
                <a:srgbClr val="000000"/>
              </a:solidFill>
              <a:latin typeface="Times New Roman" pitchFamily="-106" charset="0"/>
              <a:cs typeface="Arial" charset="0"/>
            </a:endParaRPr>
          </a:p>
        </p:txBody>
      </p:sp>
      <p:sp>
        <p:nvSpPr>
          <p:cNvPr id="17418" name="Text Box 11"/>
          <p:cNvSpPr txBox="1">
            <a:spLocks noChangeArrowheads="1"/>
          </p:cNvSpPr>
          <p:nvPr/>
        </p:nvSpPr>
        <p:spPr bwMode="auto">
          <a:xfrm>
            <a:off x="7864475" y="6437313"/>
            <a:ext cx="889987" cy="261610"/>
          </a:xfrm>
          <a:prstGeom prst="rect">
            <a:avLst/>
          </a:prstGeom>
          <a:noFill/>
          <a:ln w="9525">
            <a:noFill/>
            <a:miter lim="800000"/>
            <a:headEnd/>
            <a:tailEnd/>
          </a:ln>
        </p:spPr>
        <p:txBody>
          <a:bodyPr wrap="none">
            <a:spAutoFit/>
          </a:bodyPr>
          <a:lstStyle/>
          <a:p>
            <a:r>
              <a:rPr lang="en-US" altLang="en-US" sz="1100" b="1" dirty="0" smtClean="0">
                <a:solidFill>
                  <a:srgbClr val="000000"/>
                </a:solidFill>
                <a:latin typeface="Arial" charset="0"/>
                <a:cs typeface="Arial" charset="0"/>
              </a:rPr>
              <a:t>12/07/2015</a:t>
            </a:r>
            <a:endParaRPr lang="en-US" altLang="en-US" sz="1100" dirty="0">
              <a:solidFill>
                <a:srgbClr val="000000"/>
              </a:solidFill>
              <a:latin typeface="Arial" charset="0"/>
              <a:cs typeface="Arial" charset="0"/>
            </a:endParaRPr>
          </a:p>
        </p:txBody>
      </p:sp>
      <p:sp>
        <p:nvSpPr>
          <p:cNvPr id="17420" name="Text Box 14"/>
          <p:cNvSpPr txBox="1">
            <a:spLocks noChangeArrowheads="1"/>
          </p:cNvSpPr>
          <p:nvPr/>
        </p:nvSpPr>
        <p:spPr bwMode="auto">
          <a:xfrm>
            <a:off x="4648200" y="3505200"/>
            <a:ext cx="4343400" cy="2336800"/>
          </a:xfrm>
          <a:prstGeom prst="rect">
            <a:avLst/>
          </a:prstGeom>
          <a:noFill/>
          <a:ln w="9525">
            <a:noFill/>
            <a:miter lim="800000"/>
            <a:headEnd/>
            <a:tailEnd/>
          </a:ln>
        </p:spPr>
        <p:txBody>
          <a:bodyPr/>
          <a:lstStyle/>
          <a:p>
            <a:pPr>
              <a:buFont typeface="Symbol" pitchFamily="-106" charset="2"/>
              <a:buNone/>
            </a:pPr>
            <a:r>
              <a:rPr lang="en-US" altLang="en-US" sz="1200" b="1" dirty="0" smtClean="0">
                <a:solidFill>
                  <a:srgbClr val="000000"/>
                </a:solidFill>
                <a:latin typeface="Arial" charset="0"/>
                <a:cs typeface="Arial" charset="0"/>
              </a:rPr>
              <a:t>After using GPU to perform dot product we observed 5 times better performance compared to serial code with CPU only. The reason behind this low improvement is we are not only doing dot product in a single work item but also  doing other staffs like uncompressing, calculating p-value, etc. </a:t>
            </a:r>
          </a:p>
          <a:p>
            <a:pPr>
              <a:buFont typeface="Symbol" pitchFamily="-106" charset="2"/>
              <a:buNone/>
            </a:pPr>
            <a:endParaRPr lang="en-US" altLang="en-US" sz="1200" b="1" dirty="0">
              <a:solidFill>
                <a:srgbClr val="000000"/>
              </a:solidFill>
              <a:latin typeface="Arial" charset="0"/>
              <a:cs typeface="Arial" charset="0"/>
            </a:endParaRPr>
          </a:p>
          <a:p>
            <a:pPr>
              <a:buFont typeface="Symbol" pitchFamily="-106" charset="2"/>
              <a:buNone/>
            </a:pPr>
            <a:endParaRPr lang="en-US" altLang="en-US" sz="1200" b="1" dirty="0" smtClean="0">
              <a:solidFill>
                <a:srgbClr val="000000"/>
              </a:solidFill>
              <a:latin typeface="Arial" charset="0"/>
              <a:cs typeface="Arial" charset="0"/>
            </a:endParaRPr>
          </a:p>
          <a:p>
            <a:pPr>
              <a:buFont typeface="Symbol" pitchFamily="-106" charset="2"/>
              <a:buNone/>
            </a:pPr>
            <a:endParaRPr lang="en-US" altLang="en-US" sz="1200" b="1" dirty="0">
              <a:solidFill>
                <a:srgbClr val="000000"/>
              </a:solidFill>
              <a:latin typeface="Arial" charset="0"/>
              <a:cs typeface="Arial" charset="0"/>
            </a:endParaRPr>
          </a:p>
          <a:p>
            <a:pPr>
              <a:buFont typeface="Symbol" pitchFamily="-106" charset="2"/>
              <a:buNone/>
            </a:pPr>
            <a:r>
              <a:rPr lang="en-US" altLang="en-US" sz="1200" b="1" dirty="0" smtClean="0">
                <a:solidFill>
                  <a:srgbClr val="000000"/>
                </a:solidFill>
                <a:latin typeface="Arial" charset="0"/>
                <a:cs typeface="Arial" charset="0"/>
              </a:rPr>
              <a:t>Framework: </a:t>
            </a:r>
            <a:r>
              <a:rPr lang="en-US" altLang="en-US" sz="1200" dirty="0" err="1" smtClean="0">
                <a:solidFill>
                  <a:srgbClr val="000000"/>
                </a:solidFill>
                <a:latin typeface="Arial" charset="0"/>
                <a:cs typeface="Arial" charset="0"/>
              </a:rPr>
              <a:t>OpenCL</a:t>
            </a:r>
            <a:endParaRPr lang="en-US" altLang="en-US" sz="1200" dirty="0" smtClean="0">
              <a:solidFill>
                <a:srgbClr val="000000"/>
              </a:solidFill>
              <a:latin typeface="Arial" charset="0"/>
              <a:cs typeface="Arial" charset="0"/>
            </a:endParaRPr>
          </a:p>
          <a:p>
            <a:pPr>
              <a:buFont typeface="Symbol" pitchFamily="-106" charset="2"/>
              <a:buNone/>
            </a:pPr>
            <a:r>
              <a:rPr lang="en-US" altLang="en-US" sz="1200" b="1" dirty="0" smtClean="0">
                <a:solidFill>
                  <a:srgbClr val="000000"/>
                </a:solidFill>
                <a:latin typeface="Arial" charset="0"/>
                <a:cs typeface="Arial" charset="0"/>
              </a:rPr>
              <a:t>Editor: </a:t>
            </a:r>
            <a:r>
              <a:rPr lang="en-US" altLang="en-US" sz="1200" dirty="0" err="1" smtClean="0">
                <a:solidFill>
                  <a:srgbClr val="000000"/>
                </a:solidFill>
                <a:latin typeface="Arial" charset="0"/>
                <a:cs typeface="Arial" charset="0"/>
              </a:rPr>
              <a:t>Xcode</a:t>
            </a:r>
            <a:r>
              <a:rPr lang="en-US" altLang="en-US" sz="1200" dirty="0" smtClean="0">
                <a:solidFill>
                  <a:srgbClr val="000000"/>
                </a:solidFill>
                <a:latin typeface="Arial" charset="0"/>
                <a:cs typeface="Arial" charset="0"/>
              </a:rPr>
              <a:t> 7.1.1</a:t>
            </a:r>
          </a:p>
          <a:p>
            <a:pPr>
              <a:buFont typeface="Symbol" pitchFamily="-106" charset="2"/>
              <a:buNone/>
            </a:pPr>
            <a:r>
              <a:rPr lang="en-US" altLang="en-US" sz="1200" b="1" dirty="0">
                <a:solidFill>
                  <a:srgbClr val="000000"/>
                </a:solidFill>
                <a:latin typeface="Arial" charset="0"/>
                <a:cs typeface="Arial" charset="0"/>
              </a:rPr>
              <a:t>GPU</a:t>
            </a:r>
            <a:r>
              <a:rPr lang="en-US" altLang="en-US" sz="1200" b="1" dirty="0" smtClean="0">
                <a:solidFill>
                  <a:srgbClr val="000000"/>
                </a:solidFill>
                <a:latin typeface="Arial" charset="0"/>
                <a:cs typeface="Arial" charset="0"/>
              </a:rPr>
              <a:t>: </a:t>
            </a:r>
            <a:r>
              <a:rPr lang="en-US" altLang="en-US" sz="1200" dirty="0" smtClean="0">
                <a:solidFill>
                  <a:srgbClr val="000000"/>
                </a:solidFill>
                <a:latin typeface="Arial" charset="0"/>
                <a:cs typeface="Arial" charset="0"/>
              </a:rPr>
              <a:t>AMD </a:t>
            </a:r>
            <a:r>
              <a:rPr lang="en-US" altLang="en-US" sz="1200" dirty="0">
                <a:solidFill>
                  <a:srgbClr val="000000"/>
                </a:solidFill>
                <a:latin typeface="Arial" charset="0"/>
                <a:cs typeface="Arial" charset="0"/>
              </a:rPr>
              <a:t>Radeon R9 M370X/Intel Iris Pro</a:t>
            </a:r>
            <a:endParaRPr lang="en-US" altLang="en-US" sz="1200" dirty="0" smtClean="0">
              <a:solidFill>
                <a:srgbClr val="000000"/>
              </a:solidFill>
              <a:latin typeface="Arial" charset="0"/>
              <a:cs typeface="Arial" charset="0"/>
            </a:endParaRPr>
          </a:p>
        </p:txBody>
      </p:sp>
      <p:sp>
        <p:nvSpPr>
          <p:cNvPr id="17421" name="Rectangle 15"/>
          <p:cNvSpPr>
            <a:spLocks noChangeArrowheads="1"/>
          </p:cNvSpPr>
          <p:nvPr/>
        </p:nvSpPr>
        <p:spPr bwMode="auto">
          <a:xfrm>
            <a:off x="444500" y="3516312"/>
            <a:ext cx="3937000" cy="2503487"/>
          </a:xfrm>
          <a:prstGeom prst="rect">
            <a:avLst/>
          </a:prstGeom>
          <a:noFill/>
          <a:ln w="9525">
            <a:noFill/>
            <a:miter lim="800000"/>
            <a:headEnd/>
            <a:tailEnd/>
          </a:ln>
        </p:spPr>
        <p:txBody>
          <a:bodyPr/>
          <a:lstStyle/>
          <a:p>
            <a:pPr>
              <a:spcBef>
                <a:spcPct val="25000"/>
              </a:spcBef>
              <a:buFont typeface="Symbol" pitchFamily="-106" charset="2"/>
              <a:buNone/>
            </a:pPr>
            <a:r>
              <a:rPr lang="en-US" altLang="en-US" sz="1200" b="1" u="sng" dirty="0" smtClean="0">
                <a:solidFill>
                  <a:srgbClr val="000000"/>
                </a:solidFill>
                <a:latin typeface="Arial" charset="0"/>
                <a:cs typeface="Arial" charset="0"/>
              </a:rPr>
              <a:t>PROBLEM STATEMENT:</a:t>
            </a:r>
            <a:r>
              <a:rPr lang="en-US" altLang="en-US" sz="1200" b="1" dirty="0" smtClean="0">
                <a:solidFill>
                  <a:srgbClr val="000000"/>
                </a:solidFill>
                <a:latin typeface="Arial" charset="0"/>
                <a:cs typeface="Arial" charset="0"/>
              </a:rPr>
              <a:t> </a:t>
            </a:r>
            <a:r>
              <a:rPr lang="en-US" altLang="en-US" sz="1200" dirty="0" smtClean="0">
                <a:solidFill>
                  <a:srgbClr val="000000"/>
                </a:solidFill>
                <a:latin typeface="Arial" charset="0"/>
                <a:cs typeface="Arial" charset="0"/>
              </a:rPr>
              <a:t>Performing vector dot(scalar) product between two high dimensional vectors is time consuming in serial code. The time complexity is O(n) for serial code where n is the dimension of the vector.</a:t>
            </a:r>
            <a:endParaRPr lang="en-US" altLang="en-US" sz="1200" u="sng" dirty="0" smtClean="0">
              <a:solidFill>
                <a:srgbClr val="000000"/>
              </a:solidFill>
              <a:latin typeface="Arial" charset="0"/>
              <a:cs typeface="Arial" charset="0"/>
            </a:endParaRPr>
          </a:p>
          <a:p>
            <a:pPr>
              <a:spcBef>
                <a:spcPct val="25000"/>
              </a:spcBef>
              <a:buFont typeface="Symbol" pitchFamily="-106" charset="2"/>
              <a:buNone/>
            </a:pPr>
            <a:r>
              <a:rPr lang="en-US" altLang="en-US" sz="1200" b="1" u="sng" dirty="0" smtClean="0">
                <a:solidFill>
                  <a:srgbClr val="000000"/>
                </a:solidFill>
                <a:latin typeface="Arial" charset="0"/>
                <a:cs typeface="Arial" charset="0"/>
              </a:rPr>
              <a:t>SIGNIFICANCE</a:t>
            </a:r>
            <a:r>
              <a:rPr lang="en-US" altLang="en-US" sz="1200" b="1" dirty="0">
                <a:solidFill>
                  <a:srgbClr val="000000"/>
                </a:solidFill>
                <a:latin typeface="Arial" charset="0"/>
                <a:cs typeface="Arial" charset="0"/>
              </a:rPr>
              <a:t>:</a:t>
            </a:r>
            <a:r>
              <a:rPr lang="en-US" altLang="en-US" sz="1200" b="1" dirty="0" smtClean="0">
                <a:solidFill>
                  <a:srgbClr val="000000"/>
                </a:solidFill>
                <a:latin typeface="Arial" charset="0"/>
                <a:cs typeface="Arial" charset="0"/>
              </a:rPr>
              <a:t>  </a:t>
            </a:r>
            <a:r>
              <a:rPr lang="en-US" altLang="en-US" sz="1200" dirty="0" smtClean="0">
                <a:solidFill>
                  <a:srgbClr val="000000"/>
                </a:solidFill>
                <a:latin typeface="Arial" charset="0"/>
                <a:cs typeface="Arial" charset="0"/>
              </a:rPr>
              <a:t>I used two vectors of float type where size of each of them is (1024*64*8). I got almost 150 times better performance in GPU then CPU.</a:t>
            </a:r>
          </a:p>
          <a:p>
            <a:pPr>
              <a:spcBef>
                <a:spcPct val="25000"/>
              </a:spcBef>
              <a:buFont typeface="Symbol" pitchFamily="-106" charset="2"/>
              <a:buNone/>
            </a:pPr>
            <a:r>
              <a:rPr lang="en-US" altLang="en-US" sz="1200" b="1" dirty="0" smtClean="0">
                <a:solidFill>
                  <a:srgbClr val="000000"/>
                </a:solidFill>
                <a:latin typeface="Arial" charset="0"/>
                <a:cs typeface="Arial" charset="0"/>
              </a:rPr>
              <a:t>CHALLENGES: </a:t>
            </a:r>
            <a:r>
              <a:rPr lang="en-US" altLang="en-US" sz="1200" dirty="0" smtClean="0">
                <a:solidFill>
                  <a:srgbClr val="000000"/>
                </a:solidFill>
                <a:latin typeface="Arial" charset="0"/>
                <a:cs typeface="Arial" charset="0"/>
              </a:rPr>
              <a:t>Population vs SNPs data is 2D but each time we pick two single rows or columns and perform dot product. If we pick each two columns and send these to each work item to compute dot products then we can introduce more parallelism.</a:t>
            </a:r>
            <a:endParaRPr lang="en-US" altLang="en-US" sz="1000" dirty="0">
              <a:solidFill>
                <a:srgbClr val="000000"/>
              </a:solidFill>
              <a:latin typeface="Arial" charset="0"/>
              <a:cs typeface="Arial" charset="0"/>
            </a:endParaRPr>
          </a:p>
        </p:txBody>
      </p:sp>
      <p:sp>
        <p:nvSpPr>
          <p:cNvPr id="17422" name="Rectangle 16"/>
          <p:cNvSpPr>
            <a:spLocks noChangeArrowheads="1"/>
          </p:cNvSpPr>
          <p:nvPr/>
        </p:nvSpPr>
        <p:spPr bwMode="auto">
          <a:xfrm>
            <a:off x="4724399" y="1079500"/>
            <a:ext cx="3810001" cy="1790700"/>
          </a:xfrm>
          <a:prstGeom prst="rect">
            <a:avLst/>
          </a:prstGeom>
          <a:noFill/>
          <a:ln w="9525">
            <a:noFill/>
            <a:miter lim="800000"/>
            <a:headEnd/>
            <a:tailEnd/>
          </a:ln>
        </p:spPr>
        <p:txBody>
          <a:bodyPr/>
          <a:lstStyle/>
          <a:p>
            <a:pPr>
              <a:spcBef>
                <a:spcPct val="25000"/>
              </a:spcBef>
              <a:buFont typeface="Symbol" pitchFamily="-106" charset="2"/>
              <a:buNone/>
            </a:pPr>
            <a:r>
              <a:rPr lang="en-US" altLang="en-US" sz="1200" b="1" dirty="0" smtClean="0">
                <a:solidFill>
                  <a:srgbClr val="000000"/>
                </a:solidFill>
                <a:latin typeface="Arial" charset="0"/>
                <a:cs typeface="Arial" charset="0"/>
              </a:rPr>
              <a:t>Main idea is to improve computational performance using GPU beside CPU. CPU has multicore but GPU has many-cores. Each core is responsible for single thread (processing unit) that is also known as work item. Many work items groups together to form work group. This is a SIMD model in a  shared memory system. Each work item is responsible to compute dot product of a pair of vectors. We pick as more work items as possible to complete all dot </a:t>
            </a:r>
            <a:r>
              <a:rPr lang="en-US" altLang="en-US" sz="1200" b="1" dirty="0" smtClean="0">
                <a:solidFill>
                  <a:srgbClr val="000000"/>
                </a:solidFill>
                <a:latin typeface="Arial" charset="0"/>
                <a:cs typeface="Arial" charset="0"/>
              </a:rPr>
              <a:t>products simultaneously</a:t>
            </a:r>
            <a:r>
              <a:rPr lang="en-US" altLang="en-US" sz="1200" b="1" dirty="0" smtClean="0">
                <a:solidFill>
                  <a:srgbClr val="000000"/>
                </a:solidFill>
                <a:latin typeface="Arial" charset="0"/>
                <a:cs typeface="Arial" charset="0"/>
              </a:rPr>
              <a:t>.</a:t>
            </a:r>
          </a:p>
        </p:txBody>
      </p:sp>
      <p:sp>
        <p:nvSpPr>
          <p:cNvPr id="17423" name="Line 17"/>
          <p:cNvSpPr>
            <a:spLocks noChangeShapeType="1"/>
          </p:cNvSpPr>
          <p:nvPr/>
        </p:nvSpPr>
        <p:spPr bwMode="auto">
          <a:xfrm>
            <a:off x="609600" y="3187700"/>
            <a:ext cx="8001000" cy="0"/>
          </a:xfrm>
          <a:prstGeom prst="line">
            <a:avLst/>
          </a:prstGeom>
          <a:noFill/>
          <a:ln w="9525">
            <a:solidFill>
              <a:schemeClr val="tx1"/>
            </a:solidFill>
            <a:round/>
            <a:headEnd/>
            <a:tailEnd/>
          </a:ln>
        </p:spPr>
        <p:txBody>
          <a:bodyPr wrap="none" anchor="ctr"/>
          <a:lstStyle/>
          <a:p>
            <a:endParaRPr lang="en-US"/>
          </a:p>
        </p:txBody>
      </p:sp>
      <p:sp>
        <p:nvSpPr>
          <p:cNvPr id="17424" name="Text Box 18"/>
          <p:cNvSpPr txBox="1">
            <a:spLocks noChangeArrowheads="1"/>
          </p:cNvSpPr>
          <p:nvPr/>
        </p:nvSpPr>
        <p:spPr bwMode="auto">
          <a:xfrm>
            <a:off x="762000" y="854075"/>
            <a:ext cx="3657600" cy="2209800"/>
          </a:xfrm>
          <a:prstGeom prst="rect">
            <a:avLst/>
          </a:prstGeom>
          <a:noFill/>
          <a:ln w="9525">
            <a:solidFill>
              <a:schemeClr val="tx1"/>
            </a:solidFill>
            <a:miter lim="800000"/>
            <a:headEnd/>
            <a:tailEnd/>
          </a:ln>
        </p:spPr>
        <p:txBody>
          <a:bodyPr/>
          <a:lstStyle/>
          <a:p>
            <a:pPr algn="ctr"/>
            <a:endParaRPr lang="en-US" altLang="en-US" sz="1600" b="1" dirty="0">
              <a:solidFill>
                <a:srgbClr val="000000"/>
              </a:solidFill>
              <a:latin typeface="Arial" charset="0"/>
              <a:cs typeface="Arial" charset="0"/>
            </a:endParaRPr>
          </a:p>
          <a:p>
            <a:pPr algn="ctr"/>
            <a:endParaRPr lang="en-US" altLang="en-US" sz="1600" b="1" dirty="0">
              <a:solidFill>
                <a:srgbClr val="000000"/>
              </a:solidFill>
              <a:latin typeface="Arial" charset="0"/>
              <a:cs typeface="Arial" charset="0"/>
            </a:endParaRPr>
          </a:p>
          <a:p>
            <a:pPr algn="ctr"/>
            <a:endParaRPr lang="en-US" altLang="en-US" sz="1600" b="1" dirty="0">
              <a:solidFill>
                <a:srgbClr val="000000"/>
              </a:solidFill>
              <a:latin typeface="Arial" charset="0"/>
              <a:cs typeface="Arial" charset="0"/>
            </a:endParaRPr>
          </a:p>
          <a:p>
            <a:pPr algn="ctr"/>
            <a:r>
              <a:rPr lang="en-US" altLang="en-US" sz="1600" b="1" dirty="0">
                <a:solidFill>
                  <a:srgbClr val="000000"/>
                </a:solidFill>
                <a:latin typeface="Arial" charset="0"/>
                <a:cs typeface="Arial" charset="0"/>
              </a:rPr>
              <a:t>Picture/Diagram</a:t>
            </a:r>
          </a:p>
          <a:p>
            <a:pPr algn="ctr"/>
            <a:r>
              <a:rPr lang="en-US" altLang="en-US" sz="1600" b="1" dirty="0">
                <a:solidFill>
                  <a:srgbClr val="000000"/>
                </a:solidFill>
                <a:latin typeface="Arial" charset="0"/>
                <a:cs typeface="Arial" charset="0"/>
              </a:rPr>
              <a:t>Related to Project</a:t>
            </a:r>
            <a:endParaRPr lang="en-US" altLang="en-US" b="1" dirty="0">
              <a:solidFill>
                <a:srgbClr val="000000"/>
              </a:solidFill>
              <a:latin typeface="Arial" charset="0"/>
              <a:cs typeface="Arial" charset="0"/>
            </a:endParaRPr>
          </a:p>
        </p:txBody>
      </p:sp>
      <p:sp>
        <p:nvSpPr>
          <p:cNvPr id="17425" name="Text Box 22"/>
          <p:cNvSpPr txBox="1">
            <a:spLocks noChangeArrowheads="1"/>
          </p:cNvSpPr>
          <p:nvPr/>
        </p:nvSpPr>
        <p:spPr bwMode="auto">
          <a:xfrm>
            <a:off x="203200" y="152400"/>
            <a:ext cx="514350" cy="307975"/>
          </a:xfrm>
          <a:prstGeom prst="rect">
            <a:avLst/>
          </a:prstGeom>
          <a:noFill/>
          <a:ln w="9525">
            <a:noFill/>
            <a:miter lim="800000"/>
            <a:headEnd/>
            <a:tailEnd/>
          </a:ln>
        </p:spPr>
        <p:txBody>
          <a:bodyPr wrap="none">
            <a:spAutoFit/>
          </a:bodyPr>
          <a:lstStyle/>
          <a:p>
            <a:r>
              <a:rPr lang="en-US" altLang="en-US" sz="1400" b="1">
                <a:solidFill>
                  <a:schemeClr val="bg1"/>
                </a:solidFill>
                <a:latin typeface="Arial" charset="0"/>
                <a:cs typeface="Arial" charset="0"/>
              </a:rPr>
              <a:t>IMD</a:t>
            </a:r>
            <a:endParaRPr lang="en-US" altLang="en-US" b="1">
              <a:solidFill>
                <a:schemeClr val="tx2"/>
              </a:solidFill>
              <a:latin typeface="Times New Roman" pitchFamily="-106" charset="0"/>
              <a:cs typeface="Arial" charset="0"/>
            </a:endParaRPr>
          </a:p>
        </p:txBody>
      </p:sp>
      <p:sp>
        <p:nvSpPr>
          <p:cNvPr id="17426" name="Text Box 23"/>
          <p:cNvSpPr txBox="1">
            <a:spLocks noChangeArrowheads="1"/>
          </p:cNvSpPr>
          <p:nvPr/>
        </p:nvSpPr>
        <p:spPr bwMode="auto">
          <a:xfrm>
            <a:off x="0" y="136525"/>
            <a:ext cx="8294688" cy="621709"/>
          </a:xfrm>
          <a:prstGeom prst="rect">
            <a:avLst/>
          </a:prstGeom>
          <a:noFill/>
          <a:ln w="9525">
            <a:noFill/>
            <a:miter lim="800000"/>
            <a:headEnd/>
            <a:tailEnd/>
          </a:ln>
        </p:spPr>
        <p:txBody>
          <a:bodyPr wrap="square">
            <a:spAutoFit/>
          </a:bodyPr>
          <a:lstStyle/>
          <a:p>
            <a:pPr algn="ctr" eaLnBrk="1" hangingPunct="1">
              <a:lnSpc>
                <a:spcPct val="80000"/>
              </a:lnSpc>
            </a:pPr>
            <a:r>
              <a:rPr lang="en-US" altLang="en-US" sz="2800" b="1" dirty="0">
                <a:solidFill>
                  <a:srgbClr val="367317"/>
                </a:solidFill>
                <a:latin typeface="Calibri" pitchFamily="-106" charset="0"/>
                <a:cs typeface="Arial" charset="0"/>
              </a:rPr>
              <a:t>GPUs for plant biology</a:t>
            </a:r>
            <a:r>
              <a:rPr lang="en-US" altLang="en-US" sz="2800" b="1" dirty="0" smtClean="0">
                <a:solidFill>
                  <a:srgbClr val="367317"/>
                </a:solidFill>
                <a:latin typeface="Calibri" pitchFamily="-106" charset="0"/>
                <a:cs typeface="Arial" charset="0"/>
              </a:rPr>
              <a:t/>
            </a:r>
            <a:br>
              <a:rPr lang="en-US" altLang="en-US" sz="2800" b="1" dirty="0" smtClean="0">
                <a:solidFill>
                  <a:srgbClr val="367317"/>
                </a:solidFill>
                <a:latin typeface="Calibri" pitchFamily="-106" charset="0"/>
                <a:cs typeface="Arial" charset="0"/>
              </a:rPr>
            </a:br>
            <a:r>
              <a:rPr lang="en-US" altLang="en-US" sz="1500" b="1" dirty="0" smtClean="0">
                <a:solidFill>
                  <a:srgbClr val="367317"/>
                </a:solidFill>
                <a:latin typeface="Calibri" pitchFamily="-106" charset="0"/>
                <a:cs typeface="Arial" charset="0"/>
              </a:rPr>
              <a:t>Md. Kamruzzaman, School of EECS, Washington State University, Pullman WA (</a:t>
            </a:r>
            <a:r>
              <a:rPr lang="en-US" altLang="en-US" sz="1500" b="1" dirty="0" err="1" smtClean="0">
                <a:solidFill>
                  <a:srgbClr val="367317"/>
                </a:solidFill>
                <a:latin typeface="Calibri" pitchFamily="-106" charset="0"/>
                <a:cs typeface="Arial" charset="0"/>
              </a:rPr>
              <a:t>methun@eecs.esu.edu</a:t>
            </a:r>
            <a:r>
              <a:rPr lang="en-US" altLang="en-US" sz="1500" b="1" dirty="0" smtClean="0">
                <a:solidFill>
                  <a:srgbClr val="367317"/>
                </a:solidFill>
                <a:latin typeface="Calibri" pitchFamily="-106" charset="0"/>
                <a:cs typeface="Arial" charset="0"/>
              </a:rPr>
              <a:t>)</a:t>
            </a:r>
            <a:endParaRPr lang="en-US" altLang="en-US" sz="1500" b="1" dirty="0">
              <a:solidFill>
                <a:srgbClr val="367317"/>
              </a:solidFill>
              <a:latin typeface="Calibri" pitchFamily="-106" charset="0"/>
              <a:cs typeface="Arial" charset="0"/>
            </a:endParaRPr>
          </a:p>
        </p:txBody>
      </p:sp>
      <p:pic>
        <p:nvPicPr>
          <p:cNvPr id="19" name="Picture 2"/>
          <p:cNvPicPr>
            <a:picLocks noChangeAspect="1" noChangeArrowheads="1"/>
          </p:cNvPicPr>
          <p:nvPr/>
        </p:nvPicPr>
        <p:blipFill>
          <a:blip r:embed="rId2" cstate="print"/>
          <a:srcRect/>
          <a:stretch>
            <a:fillRect/>
          </a:stretch>
        </p:blipFill>
        <p:spPr bwMode="auto">
          <a:xfrm>
            <a:off x="7239000" y="0"/>
            <a:ext cx="1752600" cy="515122"/>
          </a:xfrm>
          <a:prstGeom prst="rect">
            <a:avLst/>
          </a:prstGeom>
          <a:noFill/>
          <a:ln w="9525">
            <a:noFill/>
            <a:round/>
            <a:headEnd/>
            <a:tailEnd/>
          </a:ln>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313" y="872538"/>
            <a:ext cx="3645287" cy="219133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OESC template">
  <a:themeElements>
    <a:clrScheme name="DOESC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OESC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OESC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OESC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OESC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OESC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OESC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OESC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OESC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OESC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asic_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ExascaleKickoffMeeting_CS_110304.pptx</Template>
  <TotalTime>1568</TotalTime>
  <Words>291</Words>
  <Application>Microsoft Macintosh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Calibri</vt:lpstr>
      <vt:lpstr>ＭＳ Ｐゴシック</vt:lpstr>
      <vt:lpstr>Symbol</vt:lpstr>
      <vt:lpstr>Times</vt:lpstr>
      <vt:lpstr>Times New Roman</vt:lpstr>
      <vt:lpstr>Arial</vt:lpstr>
      <vt:lpstr>DOESC template</vt:lpstr>
      <vt:lpstr>Basic_Green</vt:lpstr>
      <vt:lpstr>PowerPoint Presentation</vt:lpstr>
    </vt:vector>
  </TitlesOfParts>
  <Company>Pacific Northwest National Laboratory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Launching NIMD: Program Management Principles and Plans</dc:title>
  <dc:creator>Lucy Nowell</dc:creator>
  <cp:lastModifiedBy>Kamruzzaman Methun</cp:lastModifiedBy>
  <cp:revision>63</cp:revision>
  <dcterms:created xsi:type="dcterms:W3CDTF">2011-03-10T17:18:14Z</dcterms:created>
  <dcterms:modified xsi:type="dcterms:W3CDTF">2015-12-08T02:14:32Z</dcterms:modified>
</cp:coreProperties>
</file>