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29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5"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6"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7" name="Picture 36"/>
          <p:cNvPicPr/>
          <p:nvPr/>
        </p:nvPicPr>
        <p:blipFill>
          <a:blip r:embed="rId2" cstate="print"/>
          <a:stretch/>
        </p:blipFill>
        <p:spPr>
          <a:xfrm>
            <a:off x="2079000" y="1604520"/>
            <a:ext cx="4984920" cy="3977280"/>
          </a:xfrm>
          <a:prstGeom prst="rect">
            <a:avLst/>
          </a:prstGeom>
          <a:ln>
            <a:noFill/>
          </a:ln>
        </p:spPr>
      </p:pic>
      <p:pic>
        <p:nvPicPr>
          <p:cNvPr id="38" name="Picture 37"/>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7"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pic>
        <p:nvPicPr>
          <p:cNvPr id="5" name="Picture 9"/>
          <p:cNvPicPr/>
          <p:nvPr/>
        </p:nvPicPr>
        <p:blipFill>
          <a:blip r:embed="rId15" cstate="print"/>
          <a:stretch/>
        </p:blipFill>
        <p:spPr>
          <a:xfrm>
            <a:off x="457200" y="6354720"/>
            <a:ext cx="2437920" cy="407520"/>
          </a:xfrm>
          <a:prstGeom prst="rect">
            <a:avLst/>
          </a:prstGeom>
          <a:ln w="9360">
            <a:noFill/>
          </a:ln>
        </p:spPr>
      </p:pic>
      <p:sp>
        <p:nvSpPr>
          <p:cNvPr id="6" name="PlaceHolder 1"/>
          <p:cNvSpPr>
            <a:spLocks noGrp="1"/>
          </p:cNvSpPr>
          <p:nvPr>
            <p:ph type="sldNum"/>
          </p:nvPr>
        </p:nvSpPr>
        <p:spPr>
          <a:xfrm>
            <a:off x="8381880" y="6351480"/>
            <a:ext cx="380520" cy="364680"/>
          </a:xfrm>
          <a:prstGeom prst="rect">
            <a:avLst/>
          </a:prstGeom>
        </p:spPr>
        <p:txBody>
          <a:bodyPr anchor="ctr"/>
          <a:lstStyle/>
          <a:p>
            <a:pPr algn="r">
              <a:lnSpc>
                <a:spcPct val="100000"/>
              </a:lnSpc>
            </a:pPr>
            <a:fld id="{8B25BF40-064F-4B4F-859E-B6B3316959A2}" type="slidenum">
              <a:rPr lang="en-US" sz="1100" strike="noStrike">
                <a:solidFill>
                  <a:srgbClr val="106636"/>
                </a:solidFill>
                <a:latin typeface="Calibri"/>
                <a:ea typeface="ＭＳ Ｐゴシック"/>
              </a:rPr>
              <a:pPr algn="r">
                <a:lnSpc>
                  <a:spcPct val="100000"/>
                </a:lnSpc>
              </a:pPr>
              <a:t>‹#›</a:t>
            </a:fld>
            <a:endParaRPr/>
          </a:p>
        </p:txBody>
      </p:sp>
      <p:sp>
        <p:nvSpPr>
          <p:cNvPr id="2" name="PlaceHolder 2"/>
          <p:cNvSpPr>
            <a:spLocks noGrp="1"/>
          </p:cNvSpPr>
          <p:nvPr>
            <p:ph type="ftr"/>
          </p:nvPr>
        </p:nvSpPr>
        <p:spPr>
          <a:xfrm>
            <a:off x="3092400" y="6356520"/>
            <a:ext cx="5333760" cy="364680"/>
          </a:xfrm>
          <a:prstGeom prst="rect">
            <a:avLst/>
          </a:prstGeom>
        </p:spPr>
        <p:txBody>
          <a:bodyPr anchor="ctr"/>
          <a:lstStyle/>
          <a:p>
            <a:pPr algn="r">
              <a:lnSpc>
                <a:spcPct val="100000"/>
              </a:lnSpc>
            </a:pPr>
            <a:r>
              <a:rPr lang="en-US" sz="1100" strike="noStrike">
                <a:solidFill>
                  <a:srgbClr val="106636"/>
                </a:solidFill>
                <a:latin typeface="Calibri"/>
              </a:rPr>
              <a:t>DOE Exascale Initiative</a:t>
            </a:r>
            <a:endParaRPr/>
          </a:p>
        </p:txBody>
      </p:sp>
      <p:sp>
        <p:nvSpPr>
          <p:cNvPr id="3" name="PlaceHolder 3"/>
          <p:cNvSpPr>
            <a:spLocks noGrp="1"/>
          </p:cNvSpPr>
          <p:nvPr>
            <p:ph type="title"/>
          </p:nvPr>
        </p:nvSpPr>
        <p:spPr>
          <a:xfrm>
            <a:off x="457200" y="273600"/>
            <a:ext cx="8229240" cy="1144800"/>
          </a:xfrm>
          <a:prstGeom prst="rect">
            <a:avLst/>
          </a:prstGeom>
        </p:spPr>
        <p:txBody>
          <a:bodyPr lIns="0" tIns="0" rIns="0" bIns="0" anchor="ctr"/>
          <a:lstStyle/>
          <a:p>
            <a:r>
              <a:rPr lang="en-US" sz="2400">
                <a:latin typeface="Times New Roman"/>
              </a:rPr>
              <a:t>Click to edit the title text format</a:t>
            </a:r>
            <a:endParaRPr/>
          </a:p>
        </p:txBody>
      </p:sp>
      <p:sp>
        <p:nvSpPr>
          <p:cNvPr id="4" name="PlaceHolder 4"/>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US" sz="2400" b="1">
                <a:latin typeface="Arial"/>
              </a:rPr>
              <a:t>Click to edit the outline text format</a:t>
            </a:r>
            <a:endParaRPr/>
          </a:p>
          <a:p>
            <a:pPr lvl="1">
              <a:buSzPct val="75000"/>
              <a:buFont typeface="StarSymbol"/>
              <a:buChar char=""/>
            </a:pPr>
            <a:r>
              <a:rPr lang="en-US" sz="2000">
                <a:latin typeface="Arial"/>
              </a:rPr>
              <a:t>Second Outline Level</a:t>
            </a:r>
            <a:endParaRPr/>
          </a:p>
          <a:p>
            <a:pPr lvl="2">
              <a:buSzPct val="45000"/>
              <a:buFont typeface="StarSymbol"/>
              <a:buChar char=""/>
            </a:pPr>
            <a:r>
              <a:rPr lang="en-US" sz="20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 name="CustomShape 1"/>
          <p:cNvSpPr/>
          <p:nvPr/>
        </p:nvSpPr>
        <p:spPr>
          <a:xfrm>
            <a:off x="5181480" y="990720"/>
            <a:ext cx="3047760" cy="2514240"/>
          </a:xfrm>
          <a:prstGeom prst="rect">
            <a:avLst/>
          </a:prstGeom>
          <a:noFill/>
          <a:ln w="9360">
            <a:noFill/>
          </a:ln>
        </p:spPr>
        <p:style>
          <a:lnRef idx="0">
            <a:scrgbClr r="0" g="0" b="0"/>
          </a:lnRef>
          <a:fillRef idx="0">
            <a:scrgbClr r="0" g="0" b="0"/>
          </a:fillRef>
          <a:effectRef idx="0">
            <a:scrgbClr r="0" g="0" b="0"/>
          </a:effectRef>
          <a:fontRef idx="minor"/>
        </p:style>
      </p:sp>
      <p:sp>
        <p:nvSpPr>
          <p:cNvPr id="40" name="CustomShape 2"/>
          <p:cNvSpPr/>
          <p:nvPr/>
        </p:nvSpPr>
        <p:spPr>
          <a:xfrm>
            <a:off x="914400" y="4551480"/>
            <a:ext cx="3047760" cy="1980720"/>
          </a:xfrm>
          <a:prstGeom prst="rect">
            <a:avLst/>
          </a:prstGeom>
          <a:noFill/>
          <a:ln w="9360">
            <a:noFill/>
          </a:ln>
        </p:spPr>
        <p:style>
          <a:lnRef idx="0">
            <a:scrgbClr r="0" g="0" b="0"/>
          </a:lnRef>
          <a:fillRef idx="0">
            <a:scrgbClr r="0" g="0" b="0"/>
          </a:fillRef>
          <a:effectRef idx="0">
            <a:scrgbClr r="0" g="0" b="0"/>
          </a:effectRef>
          <a:fontRef idx="minor"/>
        </p:style>
      </p:sp>
      <p:sp>
        <p:nvSpPr>
          <p:cNvPr id="41" name="CustomShape 3"/>
          <p:cNvSpPr/>
          <p:nvPr/>
        </p:nvSpPr>
        <p:spPr>
          <a:xfrm>
            <a:off x="5181480" y="3876840"/>
            <a:ext cx="3047760" cy="2590560"/>
          </a:xfrm>
          <a:prstGeom prst="rect">
            <a:avLst/>
          </a:prstGeom>
          <a:noFill/>
          <a:ln w="9360">
            <a:noFill/>
          </a:ln>
        </p:spPr>
        <p:style>
          <a:lnRef idx="0">
            <a:scrgbClr r="0" g="0" b="0"/>
          </a:lnRef>
          <a:fillRef idx="0">
            <a:scrgbClr r="0" g="0" b="0"/>
          </a:fillRef>
          <a:effectRef idx="0">
            <a:scrgbClr r="0" g="0" b="0"/>
          </a:effectRef>
          <a:fontRef idx="minor"/>
        </p:style>
      </p:sp>
      <p:sp>
        <p:nvSpPr>
          <p:cNvPr id="42" name="Line 4"/>
          <p:cNvSpPr/>
          <p:nvPr/>
        </p:nvSpPr>
        <p:spPr>
          <a:xfrm>
            <a:off x="4572000" y="919080"/>
            <a:ext cx="0" cy="5313240"/>
          </a:xfrm>
          <a:prstGeom prst="line">
            <a:avLst/>
          </a:prstGeom>
          <a:ln w="9360">
            <a:solidFill>
              <a:schemeClr val="tx1"/>
            </a:solidFill>
            <a:round/>
          </a:ln>
        </p:spPr>
      </p:sp>
      <p:sp>
        <p:nvSpPr>
          <p:cNvPr id="43" name="CustomShape 5"/>
          <p:cNvSpPr/>
          <p:nvPr/>
        </p:nvSpPr>
        <p:spPr>
          <a:xfrm>
            <a:off x="609480" y="3222720"/>
            <a:ext cx="3885840" cy="333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strike="noStrike">
                <a:solidFill>
                  <a:srgbClr val="000000"/>
                </a:solidFill>
                <a:latin typeface="Arial"/>
                <a:ea typeface="ＭＳ Ｐゴシック"/>
              </a:rPr>
              <a:t>Problem and challenges</a:t>
            </a:r>
            <a:endParaRPr/>
          </a:p>
        </p:txBody>
      </p:sp>
      <p:sp>
        <p:nvSpPr>
          <p:cNvPr id="44" name="CustomShape 6"/>
          <p:cNvSpPr/>
          <p:nvPr/>
        </p:nvSpPr>
        <p:spPr>
          <a:xfrm>
            <a:off x="5189400" y="3222720"/>
            <a:ext cx="3104640" cy="333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strike="noStrike">
                <a:solidFill>
                  <a:srgbClr val="000000"/>
                </a:solidFill>
                <a:latin typeface="Arial"/>
                <a:ea typeface="ＭＳ Ｐゴシック"/>
              </a:rPr>
              <a:t>Main Outcomes</a:t>
            </a:r>
            <a:endParaRPr/>
          </a:p>
        </p:txBody>
      </p:sp>
      <p:sp>
        <p:nvSpPr>
          <p:cNvPr id="45" name="CustomShape 7"/>
          <p:cNvSpPr/>
          <p:nvPr/>
        </p:nvSpPr>
        <p:spPr>
          <a:xfrm>
            <a:off x="5181480" y="849240"/>
            <a:ext cx="3047760" cy="333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strike="noStrike">
                <a:solidFill>
                  <a:srgbClr val="000000"/>
                </a:solidFill>
                <a:latin typeface="Arial"/>
                <a:ea typeface="ＭＳ Ｐゴシック"/>
              </a:rPr>
              <a:t>Proposed Approach</a:t>
            </a:r>
            <a:endParaRPr/>
          </a:p>
        </p:txBody>
      </p:sp>
      <p:sp>
        <p:nvSpPr>
          <p:cNvPr id="46" name="CustomShape 8"/>
          <p:cNvSpPr/>
          <p:nvPr/>
        </p:nvSpPr>
        <p:spPr>
          <a:xfrm>
            <a:off x="7864920" y="6437160"/>
            <a:ext cx="1130400" cy="25776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100" b="1" strike="noStrike">
                <a:solidFill>
                  <a:srgbClr val="000000"/>
                </a:solidFill>
                <a:latin typeface="Arial"/>
                <a:ea typeface="ＭＳ Ｐゴシック"/>
              </a:rPr>
              <a:t>Date Prepared</a:t>
            </a:r>
            <a:endParaRPr/>
          </a:p>
        </p:txBody>
      </p:sp>
      <p:sp>
        <p:nvSpPr>
          <p:cNvPr id="47" name="CustomShape 9"/>
          <p:cNvSpPr/>
          <p:nvPr/>
        </p:nvSpPr>
        <p:spPr>
          <a:xfrm>
            <a:off x="4648320" y="3505320"/>
            <a:ext cx="4343040" cy="23364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strike="noStrike">
                <a:solidFill>
                  <a:srgbClr val="000000"/>
                </a:solidFill>
                <a:latin typeface="Arial"/>
                <a:ea typeface="ＭＳ Ｐゴシック"/>
              </a:rPr>
              <a:t>1. Greatly increase the speed of compressing and decompressing large files using Huffman Encoding.</a:t>
            </a:r>
            <a:endParaRPr/>
          </a:p>
          <a:p>
            <a:pPr>
              <a:lnSpc>
                <a:spcPct val="100000"/>
              </a:lnSpc>
            </a:pPr>
            <a:r>
              <a:rPr lang="en-US" sz="1200" strike="noStrike">
                <a:solidFill>
                  <a:srgbClr val="000000"/>
                </a:solidFill>
                <a:latin typeface="Arial"/>
                <a:ea typeface="ＭＳ Ｐゴシック"/>
              </a:rPr>
              <a:t>2. Determine the most effective method of work distribution to maintain efficiency.</a:t>
            </a:r>
            <a:endParaRPr/>
          </a:p>
          <a:p>
            <a:pPr>
              <a:lnSpc>
                <a:spcPct val="100000"/>
              </a:lnSpc>
            </a:pPr>
            <a:r>
              <a:rPr lang="en-US" sz="1200" strike="noStrike">
                <a:solidFill>
                  <a:srgbClr val="000000"/>
                </a:solidFill>
                <a:latin typeface="Arial"/>
                <a:ea typeface="ＭＳ Ｐゴシック"/>
              </a:rPr>
              <a:t>3. Experiment with storage schemes which enable efficient decompression without compromising disk space and discover which method strikes the best balance between speed and disk space efficiency.</a:t>
            </a:r>
            <a:endParaRPr/>
          </a:p>
          <a:p>
            <a:pPr>
              <a:lnSpc>
                <a:spcPct val="100000"/>
              </a:lnSpc>
            </a:pPr>
            <a:endParaRPr/>
          </a:p>
          <a:p>
            <a:pPr>
              <a:lnSpc>
                <a:spcPct val="100000"/>
              </a:lnSpc>
            </a:pPr>
            <a:endParaRPr/>
          </a:p>
          <a:p>
            <a:pPr>
              <a:lnSpc>
                <a:spcPct val="100000"/>
              </a:lnSpc>
            </a:pPr>
            <a:r>
              <a:rPr lang="en-US" sz="1200" strike="noStrike">
                <a:solidFill>
                  <a:srgbClr val="000000"/>
                </a:solidFill>
                <a:latin typeface="Arial"/>
                <a:ea typeface="ＭＳ Ｐゴシック"/>
              </a:rPr>
              <a:t>REFERENCES:</a:t>
            </a:r>
            <a:r>
              <a:rPr lang="en-US" sz="1100" strike="noStrike">
                <a:solidFill>
                  <a:srgbClr val="000000"/>
                </a:solidFill>
                <a:latin typeface="Arial"/>
                <a:ea typeface="ＭＳ Ｐゴシック"/>
              </a:rPr>
              <a:t> md5sum tool for file compression and decompression accuracy verification. Shell of Adam Carter's Huffman 223 Assignment (infrastructure, algorithm and parallelization is mine)</a:t>
            </a:r>
            <a:endParaRPr/>
          </a:p>
        </p:txBody>
      </p:sp>
      <p:sp>
        <p:nvSpPr>
          <p:cNvPr id="48" name="CustomShape 10"/>
          <p:cNvSpPr/>
          <p:nvPr/>
        </p:nvSpPr>
        <p:spPr>
          <a:xfrm>
            <a:off x="444600" y="3516480"/>
            <a:ext cx="3936600" cy="23619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u="sng" strike="noStrike">
                <a:solidFill>
                  <a:srgbClr val="000000"/>
                </a:solidFill>
                <a:latin typeface="Arial"/>
                <a:ea typeface="ＭＳ Ｐゴシック"/>
              </a:rPr>
              <a:t>PROBLEM STATEMENT:</a:t>
            </a:r>
            <a:r>
              <a:rPr lang="en-US" sz="1200" strike="noStrike">
                <a:solidFill>
                  <a:srgbClr val="000000"/>
                </a:solidFill>
                <a:latin typeface="Arial"/>
                <a:ea typeface="ＭＳ Ｐゴシック"/>
              </a:rPr>
              <a:t> Huffman Encoding is a compression/decompression algorithm which maps characters to bit sequences based on frequency. The input is a file, and the output is a compressed file.</a:t>
            </a:r>
            <a:endParaRPr/>
          </a:p>
          <a:p>
            <a:pPr>
              <a:lnSpc>
                <a:spcPct val="100000"/>
              </a:lnSpc>
            </a:pPr>
            <a:r>
              <a:rPr lang="en-US" sz="1200" u="sng" strike="noStrike">
                <a:solidFill>
                  <a:srgbClr val="000000"/>
                </a:solidFill>
                <a:latin typeface="Arial"/>
                <a:ea typeface="ＭＳ Ｐゴシック"/>
              </a:rPr>
              <a:t>SIGNIFICANCE</a:t>
            </a:r>
            <a:r>
              <a:rPr lang="en-US" sz="1200" strike="noStrike">
                <a:solidFill>
                  <a:srgbClr val="000000"/>
                </a:solidFill>
                <a:latin typeface="Arial"/>
                <a:ea typeface="ＭＳ Ｐゴシック"/>
              </a:rPr>
              <a:t>:  Hopefully great speedup for very large files. Varying character frequency will compress to smaller sizes, but will probably pose more issues for maintaining parallel efficiency.</a:t>
            </a:r>
            <a:endParaRPr/>
          </a:p>
          <a:p>
            <a:pPr>
              <a:lnSpc>
                <a:spcPct val="100000"/>
              </a:lnSpc>
            </a:pPr>
            <a:r>
              <a:rPr lang="en-US" sz="1200" u="sng" strike="noStrike">
                <a:solidFill>
                  <a:srgbClr val="000000"/>
                </a:solidFill>
                <a:latin typeface="Arial"/>
                <a:ea typeface="ＭＳ Ｐゴシック"/>
              </a:rPr>
              <a:t>CHALLENGES:</a:t>
            </a:r>
            <a:r>
              <a:rPr lang="en-US" sz="1200" strike="noStrike">
                <a:solidFill>
                  <a:srgbClr val="000000"/>
                </a:solidFill>
                <a:latin typeface="Arial"/>
                <a:ea typeface="ＭＳ Ｐゴシック"/>
              </a:rPr>
              <a:t> - -Impossible to know where to split the compressed data without splitting a character. </a:t>
            </a:r>
            <a:endParaRPr/>
          </a:p>
          <a:p>
            <a:pPr>
              <a:lnSpc>
                <a:spcPct val="100000"/>
              </a:lnSpc>
            </a:pPr>
            <a:r>
              <a:rPr lang="en-US" sz="1200" strike="noStrike">
                <a:solidFill>
                  <a:srgbClr val="000000"/>
                </a:solidFill>
                <a:latin typeface="Arial"/>
                <a:ea typeface="ＭＳ Ｐゴシック"/>
              </a:rPr>
              <a:t>--Offsets must be stored, which takes disk space.</a:t>
            </a:r>
            <a:endParaRPr/>
          </a:p>
          <a:p>
            <a:pPr>
              <a:lnSpc>
                <a:spcPct val="100000"/>
              </a:lnSpc>
            </a:pPr>
            <a:r>
              <a:rPr lang="en-US" sz="1200" strike="noStrike">
                <a:solidFill>
                  <a:srgbClr val="000000"/>
                </a:solidFill>
                <a:latin typeface="Arial"/>
                <a:ea typeface="ＭＳ Ｐゴシック"/>
              </a:rPr>
              <a:t>--Different chunks could compress/decompress to very different sizes, affecting efficiency.  </a:t>
            </a:r>
            <a:endParaRPr/>
          </a:p>
        </p:txBody>
      </p:sp>
      <p:sp>
        <p:nvSpPr>
          <p:cNvPr id="49" name="CustomShape 11"/>
          <p:cNvSpPr/>
          <p:nvPr/>
        </p:nvSpPr>
        <p:spPr>
          <a:xfrm>
            <a:off x="4724280" y="1079640"/>
            <a:ext cx="3809520" cy="21333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strike="noStrike">
                <a:solidFill>
                  <a:srgbClr val="000000"/>
                </a:solidFill>
                <a:latin typeface="Arial"/>
                <a:ea typeface="ＭＳ Ｐゴシック"/>
              </a:rPr>
              <a:t>Using OpenMPI, have each proc compress an equal amount of data. Experiment with different methods of storing offsets of data compressed by each proc. Experiment with methods of distributing compressed data among procs to maintain parallel efficiency – try distributing so each proc decompresses what it originally compressed, or distribute by compressed size so each proc decompresses a similar amount of compressed data. Experiment with different character frequency distributions and see how it affects efficiency for both methods.</a:t>
            </a:r>
            <a:endParaRPr/>
          </a:p>
        </p:txBody>
      </p:sp>
      <p:sp>
        <p:nvSpPr>
          <p:cNvPr id="50" name="Line 12"/>
          <p:cNvSpPr/>
          <p:nvPr/>
        </p:nvSpPr>
        <p:spPr>
          <a:xfrm>
            <a:off x="609480" y="3187440"/>
            <a:ext cx="8001000" cy="0"/>
          </a:xfrm>
          <a:prstGeom prst="line">
            <a:avLst/>
          </a:prstGeom>
          <a:ln w="9360">
            <a:solidFill>
              <a:schemeClr val="tx1"/>
            </a:solidFill>
            <a:round/>
          </a:ln>
        </p:spPr>
      </p:sp>
      <p:sp>
        <p:nvSpPr>
          <p:cNvPr id="51" name="CustomShape 13"/>
          <p:cNvSpPr/>
          <p:nvPr/>
        </p:nvSpPr>
        <p:spPr>
          <a:xfrm>
            <a:off x="762120" y="853920"/>
            <a:ext cx="3657240" cy="2209320"/>
          </a:xfrm>
          <a:prstGeom prst="rect">
            <a:avLst/>
          </a:prstGeom>
          <a:noFill/>
          <a:ln w="9360">
            <a:solidFill>
              <a:schemeClr val="tx1"/>
            </a:solidFill>
            <a:miter/>
          </a:ln>
        </p:spPr>
        <p:style>
          <a:lnRef idx="0">
            <a:scrgbClr r="0" g="0" b="0"/>
          </a:lnRef>
          <a:fillRef idx="0">
            <a:scrgbClr r="0" g="0" b="0"/>
          </a:fillRef>
          <a:effectRef idx="0">
            <a:scrgbClr r="0" g="0" b="0"/>
          </a:effectRef>
          <a:fontRef idx="minor"/>
        </p:style>
      </p:sp>
      <p:sp>
        <p:nvSpPr>
          <p:cNvPr id="52" name="CustomShape 14"/>
          <p:cNvSpPr/>
          <p:nvPr/>
        </p:nvSpPr>
        <p:spPr>
          <a:xfrm>
            <a:off x="204120" y="152280"/>
            <a:ext cx="511920" cy="30348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400" b="1" strike="noStrike">
                <a:solidFill>
                  <a:srgbClr val="FFFFFF"/>
                </a:solidFill>
                <a:latin typeface="Arial"/>
                <a:ea typeface="ＭＳ Ｐゴシック"/>
              </a:rPr>
              <a:t>IMD</a:t>
            </a:r>
            <a:endParaRPr/>
          </a:p>
        </p:txBody>
      </p:sp>
      <p:sp>
        <p:nvSpPr>
          <p:cNvPr id="53" name="CustomShape 15"/>
          <p:cNvSpPr/>
          <p:nvPr/>
        </p:nvSpPr>
        <p:spPr>
          <a:xfrm>
            <a:off x="0" y="136440"/>
            <a:ext cx="7848360" cy="6987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80000"/>
              </a:lnSpc>
            </a:pPr>
            <a:r>
              <a:rPr lang="en-US" sz="2800" b="1" strike="noStrike">
                <a:solidFill>
                  <a:srgbClr val="367317"/>
                </a:solidFill>
                <a:latin typeface="Calibri"/>
                <a:ea typeface="ＭＳ Ｐゴシック"/>
              </a:rPr>
              <a:t>Parallel Huffman Encoding
</a:t>
            </a:r>
            <a:r>
              <a:rPr lang="en-US" sz="1500" b="1" strike="noStrike">
                <a:solidFill>
                  <a:srgbClr val="367317"/>
                </a:solidFill>
                <a:latin typeface="Calibri"/>
                <a:ea typeface="ＭＳ Ｐゴシック"/>
              </a:rPr>
              <a:t>Student name, School of EECS, Washington State University, Pullman WA (email)</a:t>
            </a:r>
            <a:endParaRPr/>
          </a:p>
        </p:txBody>
      </p:sp>
      <p:pic>
        <p:nvPicPr>
          <p:cNvPr id="54" name="Picture 2"/>
          <p:cNvPicPr/>
          <p:nvPr/>
        </p:nvPicPr>
        <p:blipFill>
          <a:blip r:embed="rId2" cstate="print"/>
          <a:stretch/>
        </p:blipFill>
        <p:spPr>
          <a:xfrm>
            <a:off x="7238880" y="152280"/>
            <a:ext cx="1752120" cy="514800"/>
          </a:xfrm>
          <a:prstGeom prst="rect">
            <a:avLst/>
          </a:prstGeom>
          <a:ln w="9360">
            <a:noFill/>
          </a:ln>
        </p:spPr>
      </p:pic>
      <p:pic>
        <p:nvPicPr>
          <p:cNvPr id="55" name="Picture 54"/>
          <p:cNvPicPr/>
          <p:nvPr/>
        </p:nvPicPr>
        <p:blipFill>
          <a:blip r:embed="rId3" cstate="print"/>
          <a:stretch/>
        </p:blipFill>
        <p:spPr>
          <a:xfrm>
            <a:off x="908280" y="853920"/>
            <a:ext cx="3364920" cy="21636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ExascaleKickoffMeeting_CS_110304.pptx</Template>
  <TotalTime>29</TotalTime>
  <Words>289</Words>
  <Application>Microsoft Office PowerPoint</Application>
  <PresentationFormat>On-screen Show (4:3)</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Pacific Northwest National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Launching NIMD: Program Management Principles and Plans</dc:title>
  <dc:creator>Lucy Nowell</dc:creator>
  <cp:lastModifiedBy>ananth</cp:lastModifiedBy>
  <cp:revision>28</cp:revision>
  <dcterms:created xsi:type="dcterms:W3CDTF">2011-03-10T17:18:14Z</dcterms:created>
  <dcterms:modified xsi:type="dcterms:W3CDTF">2015-12-08T17:33:26Z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Pacific Northwest National Laboratory</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ies>
</file>