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7" r:id="rId1"/>
    <p:sldMasterId id="2147483743" r:id="rId2"/>
  </p:sldMasterIdLst>
  <p:notesMasterIdLst>
    <p:notesMasterId r:id="rId4"/>
  </p:notesMasterIdLst>
  <p:handoutMasterIdLst>
    <p:handoutMasterId r:id="rId5"/>
  </p:handoutMasterIdLst>
  <p:sldIdLst>
    <p:sldId id="28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00"/>
    <a:srgbClr val="065127"/>
    <a:srgbClr val="096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660" y="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0E85E9-7EB2-4947-A210-E16A905AC6C7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87C2CA-0380-4AB2-A250-6F11AA664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2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734D8F-AF40-4F80-ACE8-9036ECB6A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74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25425"/>
            <a:ext cx="2057400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5425"/>
            <a:ext cx="6019800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C44C2-D40F-4905-B814-1040AA9B4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rgbClr val="367317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2"/>
                </a:solidFill>
                <a:latin typeface="+mn-lt"/>
              </a:defRPr>
            </a:lvl4pPr>
            <a:lvl5pPr>
              <a:defRPr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3673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ABB3C-B5F1-4DF7-8E9A-8A75FE39D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024B4-2041-4C04-9B51-95501608A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E512D-45CC-43BE-A0B1-86164C949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382000" y="6351588"/>
            <a:ext cx="381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AE7E2-3F30-4491-90E7-B6AA7D81C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92450" y="6356350"/>
            <a:ext cx="5334000" cy="365125"/>
          </a:xfrm>
        </p:spPr>
        <p:txBody>
          <a:bodyPr/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2C41F-61EE-4DB3-97B1-D0D8E4333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25425"/>
            <a:ext cx="64008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48413"/>
            <a:ext cx="72009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>
                <a:solidFill>
                  <a:srgbClr val="000000"/>
                </a:solidFill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pic>
        <p:nvPicPr>
          <p:cNvPr id="1029" name="Picture 13" descr="701322021@28102008-0C1C"/>
          <p:cNvPicPr>
            <a:picLocks noChangeAspect="1" noChangeArrowheads="1"/>
          </p:cNvPicPr>
          <p:nvPr/>
        </p:nvPicPr>
        <p:blipFill>
          <a:blip r:embed="rId13"/>
          <a:srcRect r="22771"/>
          <a:stretch>
            <a:fillRect/>
          </a:stretch>
        </p:blipFill>
        <p:spPr bwMode="auto">
          <a:xfrm>
            <a:off x="0" y="320675"/>
            <a:ext cx="230822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14"/>
          <p:cNvSpPr>
            <a:spLocks noChangeShapeType="1"/>
          </p:cNvSpPr>
          <p:nvPr/>
        </p:nvSpPr>
        <p:spPr bwMode="auto">
          <a:xfrm>
            <a:off x="990600" y="1381125"/>
            <a:ext cx="708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>
            <a:prstShdw prst="shdw17" dist="17961" dir="2700000">
              <a:srgbClr val="C0C0C0">
                <a:alpha val="74997"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pic>
        <p:nvPicPr>
          <p:cNvPr id="1031" name="Picture 13" descr="701322021@28102008-0C1C"/>
          <p:cNvPicPr>
            <a:picLocks noChangeAspect="1" noChangeArrowheads="1"/>
          </p:cNvPicPr>
          <p:nvPr/>
        </p:nvPicPr>
        <p:blipFill>
          <a:blip r:embed="rId13"/>
          <a:srcRect r="22771"/>
          <a:stretch>
            <a:fillRect/>
          </a:stretch>
        </p:blipFill>
        <p:spPr bwMode="auto">
          <a:xfrm>
            <a:off x="0" y="190500"/>
            <a:ext cx="2590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14"/>
          <p:cNvSpPr>
            <a:spLocks noChangeShapeType="1"/>
          </p:cNvSpPr>
          <p:nvPr/>
        </p:nvSpPr>
        <p:spPr bwMode="auto">
          <a:xfrm>
            <a:off x="990600" y="1381125"/>
            <a:ext cx="708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>
            <a:prstShdw prst="shdw17" dist="17961" dir="2700000">
              <a:srgbClr val="C0C0C0">
                <a:alpha val="74997"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33B3F8-45D9-4E70-9896-B6241E3B8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–"/>
        <a:defRPr sz="16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»"/>
        <a:defRPr sz="14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4763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106636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4763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106636"/>
                </a:solidFill>
                <a:latin typeface="Calibri" pitchFamily="-106" charset="0"/>
                <a:cs typeface="Arial" charset="0"/>
              </a:defRPr>
            </a:lvl1pPr>
          </a:lstStyle>
          <a:p>
            <a:pPr>
              <a:defRPr/>
            </a:pPr>
            <a:fld id="{F823931A-19C8-47AC-B418-2FCD0CC3C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9" descr="horizontal-logo-green-text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83" r:id="rId2"/>
    <p:sldLayoutId id="2147483984" r:id="rId3"/>
    <p:sldLayoutId id="2147483985" r:id="rId4"/>
    <p:sldLayoutId id="2147483998" r:id="rId5"/>
    <p:sldLayoutId id="2147483999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ＭＳ Ｐゴシック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181600" y="990600"/>
            <a:ext cx="3048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14400" y="4551363"/>
            <a:ext cx="3048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181600" y="3876675"/>
            <a:ext cx="3048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474285" y="919163"/>
            <a:ext cx="0" cy="531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9600" y="3222625"/>
            <a:ext cx="3886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Problem and challenges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169816" y="3708400"/>
            <a:ext cx="3105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Main Outcomes &amp; Challenges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181600" y="791752"/>
            <a:ext cx="3048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Proposed Approach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7864475" y="6437313"/>
            <a:ext cx="88998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12/08/2015</a:t>
            </a:r>
          </a:p>
        </p:txBody>
      </p:sp>
      <p:sp>
        <p:nvSpPr>
          <p:cNvPr id="17420" name="Text Box 14"/>
          <p:cNvSpPr txBox="1">
            <a:spLocks noChangeArrowheads="1"/>
          </p:cNvSpPr>
          <p:nvPr/>
        </p:nvSpPr>
        <p:spPr bwMode="auto">
          <a:xfrm>
            <a:off x="4648200" y="3993311"/>
            <a:ext cx="4343400" cy="2331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buFont typeface="Symbol" pitchFamily="-106" charset="2"/>
              <a:buAutoNum type="arabicParenR"/>
            </a:pPr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Target locality </a:t>
            </a:r>
            <a:r>
              <a:rPr lang="en-US" altLang="en-US" sz="1100" b="1" dirty="0">
                <a:solidFill>
                  <a:srgbClr val="000000"/>
                </a:solidFill>
                <a:latin typeface="Arial" charset="0"/>
                <a:cs typeface="Arial" charset="0"/>
              </a:rPr>
              <a:t>so that the data being accessed </a:t>
            </a:r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is preferably </a:t>
            </a:r>
            <a:r>
              <a:rPr lang="en-US" altLang="en-US" sz="1100" b="1" dirty="0">
                <a:solidFill>
                  <a:srgbClr val="000000"/>
                </a:solidFill>
                <a:latin typeface="Arial" charset="0"/>
                <a:cs typeface="Arial" charset="0"/>
              </a:rPr>
              <a:t>stored within the local memory of the </a:t>
            </a:r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process</a:t>
            </a:r>
          </a:p>
          <a:p>
            <a:pPr marL="228600" indent="-228600">
              <a:buFont typeface="Symbol" pitchFamily="-106" charset="2"/>
              <a:buAutoNum type="arabicParenR"/>
            </a:pPr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Minimize communication by performing </a:t>
            </a:r>
            <a:r>
              <a:rPr lang="en-US" altLang="en-US" sz="1100" b="1" dirty="0">
                <a:solidFill>
                  <a:srgbClr val="000000"/>
                </a:solidFill>
                <a:latin typeface="Arial" charset="0"/>
                <a:cs typeface="Arial" charset="0"/>
              </a:rPr>
              <a:t>batch </a:t>
            </a:r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processing (</a:t>
            </a:r>
            <a:r>
              <a:rPr lang="en-US" altLang="en-US" sz="1100" b="1" dirty="0">
                <a:solidFill>
                  <a:srgbClr val="000000"/>
                </a:solidFill>
                <a:latin typeface="Arial" charset="0"/>
                <a:cs typeface="Arial" charset="0"/>
              </a:rPr>
              <a:t>using </a:t>
            </a:r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collective operations)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perform insert operations in batches, instead of element-wise insert</a:t>
            </a:r>
          </a:p>
          <a:p>
            <a:pPr marL="228600" indent="-228600">
              <a:buFont typeface="Symbol" pitchFamily="-106" charset="2"/>
              <a:buAutoNum type="arabicParenR"/>
            </a:pPr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Handle skewed data: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Over-populating a single bucket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Over-populating multiple buckets of a single node</a:t>
            </a:r>
          </a:p>
          <a:p>
            <a:r>
              <a:rPr lang="en-US" altLang="en-US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REFERENCES:</a:t>
            </a:r>
          </a:p>
          <a:p>
            <a:r>
              <a:rPr lang="en-US" altLang="en-US" sz="7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Nieplocha</a:t>
            </a:r>
            <a:r>
              <a:rPr lang="en-US" altLang="en-US" sz="700" b="1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US" altLang="en-US" sz="7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Jarek</a:t>
            </a:r>
            <a:r>
              <a:rPr lang="en-US" altLang="en-US" sz="700" b="1" dirty="0">
                <a:solidFill>
                  <a:srgbClr val="000000"/>
                </a:solidFill>
                <a:latin typeface="Arial" charset="0"/>
                <a:cs typeface="Arial" charset="0"/>
              </a:rPr>
              <a:t>, Bruce Palmer, </a:t>
            </a:r>
            <a:r>
              <a:rPr lang="en-US" altLang="en-US" sz="7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Vinod</a:t>
            </a:r>
            <a:r>
              <a:rPr lang="en-US" altLang="en-US" sz="7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7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Tipparaju</a:t>
            </a:r>
            <a:r>
              <a:rPr lang="en-US" altLang="en-US" sz="700" b="1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US" altLang="en-US" sz="7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Manojkumar</a:t>
            </a:r>
            <a:r>
              <a:rPr lang="en-US" altLang="en-US" sz="700" b="1" dirty="0">
                <a:solidFill>
                  <a:srgbClr val="000000"/>
                </a:solidFill>
                <a:latin typeface="Arial" charset="0"/>
                <a:cs typeface="Arial" charset="0"/>
              </a:rPr>
              <a:t> Krishnan, Harold </a:t>
            </a:r>
            <a:r>
              <a:rPr lang="en-US" altLang="en-US" sz="7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Trease</a:t>
            </a:r>
            <a:r>
              <a:rPr lang="en-US" altLang="en-US" sz="700" b="1" dirty="0">
                <a:solidFill>
                  <a:srgbClr val="000000"/>
                </a:solidFill>
                <a:latin typeface="Arial" charset="0"/>
                <a:cs typeface="Arial" charset="0"/>
              </a:rPr>
              <a:t>, and </a:t>
            </a:r>
            <a:r>
              <a:rPr lang="en-US" altLang="en-US" sz="7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Edoardo</a:t>
            </a:r>
            <a:r>
              <a:rPr lang="en-US" altLang="en-US" sz="7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7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Aprà</a:t>
            </a:r>
            <a:r>
              <a:rPr lang="en-US" altLang="en-US" sz="700" b="1" dirty="0">
                <a:solidFill>
                  <a:srgbClr val="000000"/>
                </a:solidFill>
                <a:latin typeface="Arial" charset="0"/>
                <a:cs typeface="Arial" charset="0"/>
              </a:rPr>
              <a:t>. "Advances, applications and performance of the global arrays shared memory programming toolkit." International Journal of High Performance Computing Applications 20, no. 2 (2006): 203-231.</a:t>
            </a:r>
            <a:endParaRPr lang="en-US" altLang="en-US" sz="7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304800" y="3516313"/>
            <a:ext cx="4191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PROBLEM STATEMENT: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In certain </a:t>
            </a:r>
            <a:r>
              <a:rPr lang="en-US" altLang="en-US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applications, (e.g. genome assembly), </a:t>
            </a:r>
            <a:r>
              <a:rPr lang="en-US" altLang="en-US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the input data </a:t>
            </a:r>
            <a:r>
              <a:rPr lang="en-US" altLang="en-US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can easily </a:t>
            </a:r>
            <a:r>
              <a:rPr lang="en-US" altLang="en-US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span to a few hundred GB’s to </a:t>
            </a:r>
            <a:r>
              <a:rPr lang="en-US" altLang="en-US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up to </a:t>
            </a:r>
            <a:r>
              <a:rPr lang="en-US" altLang="en-US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a TB of </a:t>
            </a:r>
            <a:r>
              <a:rPr lang="en-US" altLang="en-US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data, making it impossible </a:t>
            </a:r>
            <a:r>
              <a:rPr lang="en-US" altLang="en-US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to store </a:t>
            </a:r>
            <a:r>
              <a:rPr lang="en-US" altLang="en-US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within the memory </a:t>
            </a:r>
            <a:r>
              <a:rPr lang="en-US" altLang="en-US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of a single node, thereby distributing data among several nodes </a:t>
            </a:r>
            <a:r>
              <a:rPr lang="en-US" altLang="en-US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is crucial </a:t>
            </a:r>
            <a:r>
              <a:rPr lang="en-US" altLang="en-US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in terms of obtaining scalability</a:t>
            </a:r>
            <a:r>
              <a:rPr lang="en-US" altLang="en-US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050" b="1" u="sng" dirty="0">
                <a:solidFill>
                  <a:srgbClr val="000000"/>
                </a:solidFill>
                <a:latin typeface="Arial" charset="0"/>
                <a:cs typeface="Arial" charset="0"/>
              </a:rPr>
              <a:t>Input: </a:t>
            </a:r>
            <a:r>
              <a:rPr lang="en-US" altLang="en-US" sz="1050" b="1" dirty="0">
                <a:solidFill>
                  <a:srgbClr val="000000"/>
                </a:solidFill>
                <a:latin typeface="Arial" charset="0"/>
                <a:cs typeface="Arial" charset="0"/>
              </a:rPr>
              <a:t>A set of ’p’ local hash tables, storing ’N/p’ entries in the memory of ’p’ different processes.</a:t>
            </a:r>
            <a:endParaRPr lang="en-US" altLang="en-US" sz="105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05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Output:</a:t>
            </a:r>
            <a:r>
              <a:rPr lang="en-US" altLang="en-US" sz="105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A distributed Hash table ’D’, accessible by all ’p’ processes, storing at most ’N’ entries.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A </a:t>
            </a:r>
            <a:r>
              <a:rPr lang="en-US" altLang="en-US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DHT </a:t>
            </a:r>
            <a:r>
              <a:rPr lang="en-US" altLang="en-US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is a data-structure that provides the </a:t>
            </a:r>
            <a:r>
              <a:rPr lang="en-US" altLang="en-US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utilities </a:t>
            </a:r>
            <a:r>
              <a:rPr lang="en-US" altLang="en-US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of a regular hash table, in local memory, storing data in the form (key</a:t>
            </a:r>
            <a:r>
              <a:rPr lang="en-US" altLang="en-US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value</a:t>
            </a:r>
            <a:r>
              <a:rPr lang="en-US" altLang="en-US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) pairs, performing insert and lookup functionalities, only in a </a:t>
            </a:r>
            <a:r>
              <a:rPr lang="en-US" altLang="en-US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distributed fashion</a:t>
            </a:r>
            <a:r>
              <a:rPr lang="en-US" altLang="en-US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US" altLang="en-US" sz="10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i.e</a:t>
            </a:r>
            <a:r>
              <a:rPr lang="en-US" altLang="en-US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 the key-values pairs are distributed across multiple nodes, with </a:t>
            </a:r>
            <a:r>
              <a:rPr lang="en-US" altLang="en-US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each process </a:t>
            </a:r>
            <a:r>
              <a:rPr lang="en-US" altLang="en-US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managing(owning) a part of the table</a:t>
            </a:r>
            <a:r>
              <a:rPr lang="en-US" altLang="en-US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en-US" altLang="en-US" sz="10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2" name="Rectangle 16"/>
          <p:cNvSpPr>
            <a:spLocks noChangeArrowheads="1"/>
          </p:cNvSpPr>
          <p:nvPr/>
        </p:nvSpPr>
        <p:spPr bwMode="auto">
          <a:xfrm>
            <a:off x="4495799" y="1130306"/>
            <a:ext cx="2891539" cy="19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Proposed implementation techniques that utilize atomic ‘Get’ &amp; ‘Put’ operations in order to </a:t>
            </a:r>
            <a:r>
              <a:rPr lang="en-US" altLang="en-US" sz="1100" b="1" dirty="0">
                <a:solidFill>
                  <a:srgbClr val="000000"/>
                </a:solidFill>
                <a:latin typeface="Arial" charset="0"/>
                <a:cs typeface="Arial" charset="0"/>
              </a:rPr>
              <a:t>perform ‘Insert’ and ‘Lookup</a:t>
            </a:r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’ queries:</a:t>
            </a:r>
          </a:p>
          <a:p>
            <a:pPr marL="228600" indent="-228600">
              <a:spcBef>
                <a:spcPct val="25000"/>
              </a:spcBef>
              <a:buFont typeface="Symbol" pitchFamily="-106" charset="2"/>
              <a:buAutoNum type="arabicParenR"/>
            </a:pPr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version 1: </a:t>
            </a:r>
            <a:r>
              <a:rPr lang="en-US" altLang="en-US" sz="11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PGAS approach : </a:t>
            </a:r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using the Global Arrays library (or Chapel)</a:t>
            </a:r>
          </a:p>
          <a:p>
            <a:pPr marL="228600" indent="-228600">
              <a:spcBef>
                <a:spcPct val="25000"/>
              </a:spcBef>
              <a:buFont typeface="Symbol" pitchFamily="-106" charset="2"/>
              <a:buAutoNum type="arabicParenR"/>
            </a:pPr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version 2:</a:t>
            </a:r>
            <a:r>
              <a:rPr lang="en-US" altLang="en-US" sz="11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MPI-3 </a:t>
            </a:r>
            <a:r>
              <a:rPr lang="en-US" altLang="en-US" sz="1100" b="1" u="sng" dirty="0">
                <a:solidFill>
                  <a:srgbClr val="000000"/>
                </a:solidFill>
                <a:latin typeface="Arial" charset="0"/>
                <a:cs typeface="Arial" charset="0"/>
              </a:rPr>
              <a:t>RMA </a:t>
            </a:r>
            <a:r>
              <a:rPr lang="en-US" altLang="en-US" sz="11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interface</a:t>
            </a: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 flipV="1">
            <a:off x="495300" y="3222625"/>
            <a:ext cx="3978985" cy="22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Text Box 22"/>
          <p:cNvSpPr txBox="1">
            <a:spLocks noChangeArrowheads="1"/>
          </p:cNvSpPr>
          <p:nvPr/>
        </p:nvSpPr>
        <p:spPr bwMode="auto">
          <a:xfrm>
            <a:off x="203200" y="152400"/>
            <a:ext cx="514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chemeClr val="bg1"/>
                </a:solidFill>
                <a:latin typeface="Arial" charset="0"/>
                <a:cs typeface="Arial" charset="0"/>
              </a:rPr>
              <a:t>IMD</a:t>
            </a:r>
            <a:endParaRPr lang="en-US" altLang="en-US" b="1">
              <a:solidFill>
                <a:schemeClr val="tx2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26" name="Text Box 23"/>
          <p:cNvSpPr txBox="1">
            <a:spLocks noChangeArrowheads="1"/>
          </p:cNvSpPr>
          <p:nvPr/>
        </p:nvSpPr>
        <p:spPr bwMode="auto">
          <a:xfrm>
            <a:off x="75303" y="-3324"/>
            <a:ext cx="7848600" cy="8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Implementing a Distributed Hash Table</a:t>
            </a:r>
            <a:b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</a:br>
            <a:r>
              <a:rPr lang="en-US" altLang="en-US" sz="1500" b="1" dirty="0" err="1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Priyanka</a:t>
            </a: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 </a:t>
            </a:r>
            <a:r>
              <a:rPr lang="en-US" altLang="en-US" sz="1500" b="1" dirty="0" err="1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Ghosh</a:t>
            </a: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, School of EECS, Washington State University, Pullman WA (</a:t>
            </a:r>
            <a:r>
              <a:rPr lang="en-US" altLang="en-US" sz="1500" b="1" dirty="0" err="1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pghosh@eecs.wsu.esu</a:t>
            </a: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)</a:t>
            </a:r>
            <a:endParaRPr lang="en-US" altLang="en-US" sz="1500" b="1" dirty="0">
              <a:solidFill>
                <a:srgbClr val="367317"/>
              </a:solidFill>
              <a:latin typeface="Calibri" pitchFamily="-106" charset="0"/>
              <a:cs typeface="Arial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0"/>
            <a:ext cx="1752600" cy="515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154" y="1216659"/>
            <a:ext cx="1539886" cy="1776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4489650" y="3705412"/>
            <a:ext cx="43894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567" y="2555599"/>
            <a:ext cx="2739587" cy="100558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70" y="882601"/>
            <a:ext cx="4060115" cy="22880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SC template">
  <a:themeElements>
    <a:clrScheme name="DOESC templat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OESC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OESC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SC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sic_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ExascaleKickoffMeeting_CS_110304.pptx</Template>
  <TotalTime>1624</TotalTime>
  <Words>341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DOESC template</vt:lpstr>
      <vt:lpstr>Basic_Green</vt:lpstr>
      <vt:lpstr>PowerPoint Presentation</vt:lpstr>
    </vt:vector>
  </TitlesOfParts>
  <Company>Pacific Northwest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Launching NIMD: Program Management Principles and Plans</dc:title>
  <dc:creator>Lucy Nowell</dc:creator>
  <cp:lastModifiedBy>priyanka</cp:lastModifiedBy>
  <cp:revision>53</cp:revision>
  <dcterms:created xsi:type="dcterms:W3CDTF">2011-03-10T17:18:14Z</dcterms:created>
  <dcterms:modified xsi:type="dcterms:W3CDTF">2015-12-08T04:11:27Z</dcterms:modified>
</cp:coreProperties>
</file>