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DC4"/>
    <a:srgbClr val="A4C4BE"/>
    <a:srgbClr val="56C4BA"/>
    <a:srgbClr val="24C477"/>
    <a:srgbClr val="C41544"/>
    <a:srgbClr val="83C42E"/>
    <a:srgbClr val="C48166"/>
    <a:srgbClr val="C45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8"/>
    <p:restoredTop sz="94627"/>
  </p:normalViewPr>
  <p:slideViewPr>
    <p:cSldViewPr snapToGrid="0" snapToObjects="1">
      <p:cViewPr varScale="1">
        <p:scale>
          <a:sx n="65" d="100"/>
          <a:sy n="65" d="100"/>
        </p:scale>
        <p:origin x="76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7EABD-ABC2-C04F-96F7-317707CA0F5E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4E72F-FF4B-D34A-83D4-DE3B6179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5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2D61-3A8D-A147-943F-924C27C653F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F85E-9697-354B-9207-5DF77B23C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2D61-3A8D-A147-943F-924C27C653F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F85E-9697-354B-9207-5DF77B23C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2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2D61-3A8D-A147-943F-924C27C653F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F85E-9697-354B-9207-5DF77B23C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6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2D61-3A8D-A147-943F-924C27C653F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F85E-9697-354B-9207-5DF77B23C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3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2D61-3A8D-A147-943F-924C27C653F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F85E-9697-354B-9207-5DF77B23C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2D61-3A8D-A147-943F-924C27C653F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F85E-9697-354B-9207-5DF77B23C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8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2D61-3A8D-A147-943F-924C27C653F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F85E-9697-354B-9207-5DF77B23C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9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2D61-3A8D-A147-943F-924C27C653F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F85E-9697-354B-9207-5DF77B23C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2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2D61-3A8D-A147-943F-924C27C653F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F85E-9697-354B-9207-5DF77B23C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0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2D61-3A8D-A147-943F-924C27C653F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F85E-9697-354B-9207-5DF77B23C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2D61-3A8D-A147-943F-924C27C653F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F85E-9697-354B-9207-5DF77B23C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2D61-3A8D-A147-943F-924C27C653F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5F85E-9697-354B-9207-5DF77B23C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1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Cannon’s Algorithm for Matrix Multiplication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L. Cannon, 1969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Move row </a:t>
            </a:r>
            <a:r>
              <a:rPr lang="en-US" b="1" dirty="0" err="1" smtClean="0"/>
              <a:t>i</a:t>
            </a:r>
            <a:r>
              <a:rPr lang="en-US" b="1" dirty="0" smtClean="0"/>
              <a:t> of A, </a:t>
            </a:r>
            <a:r>
              <a:rPr lang="en-US" b="1" dirty="0" err="1" smtClean="0"/>
              <a:t>i</a:t>
            </a:r>
            <a:r>
              <a:rPr lang="en-US" b="1" dirty="0" smtClean="0"/>
              <a:t> times West (circular left shift)</a:t>
            </a:r>
            <a:br>
              <a:rPr lang="en-US" b="1" dirty="0" smtClean="0"/>
            </a:br>
            <a:r>
              <a:rPr lang="en-US" dirty="0" smtClean="0"/>
              <a:t>Move col. j of B, j times North (circular up shift)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430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741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524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52583" y="38440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16688" y="33359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4357" y="30127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54601" y="4168843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05877" y="37995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04235" y="5109655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5511" y="474032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6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Move row </a:t>
            </a:r>
            <a:r>
              <a:rPr lang="en-US" dirty="0" err="1" smtClean="0"/>
              <a:t>i</a:t>
            </a:r>
            <a:r>
              <a:rPr lang="en-US" dirty="0" smtClean="0"/>
              <a:t> of A, </a:t>
            </a:r>
            <a:r>
              <a:rPr lang="en-US" dirty="0" err="1" smtClean="0"/>
              <a:t>i</a:t>
            </a:r>
            <a:r>
              <a:rPr lang="en-US" dirty="0" smtClean="0"/>
              <a:t> times West (circular left shift)</a:t>
            </a:r>
            <a:br>
              <a:rPr lang="en-US" dirty="0" smtClean="0"/>
            </a:br>
            <a:r>
              <a:rPr lang="en-US" b="1" dirty="0" smtClean="0"/>
              <a:t>Move col. j of B, j times North (circular up shift)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430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741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524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52583" y="38440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16688" y="33359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4357" y="30127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54601" y="4168843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05877" y="37995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04235" y="5109655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5511" y="474032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0" name="Rectangle 59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9075" y="21260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430249" y="21260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504966" y="21260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397099" y="30028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428273" y="3002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506934" y="30266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395120" y="38667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26296" y="38440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9501013" y="38440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393145" y="47564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424319" y="47564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9499036" y="47564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49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Move row </a:t>
            </a:r>
            <a:r>
              <a:rPr lang="en-US" dirty="0" err="1" smtClean="0"/>
              <a:t>i</a:t>
            </a:r>
            <a:r>
              <a:rPr lang="en-US" dirty="0" smtClean="0"/>
              <a:t> of A, </a:t>
            </a:r>
            <a:r>
              <a:rPr lang="en-US" dirty="0" err="1" smtClean="0"/>
              <a:t>i</a:t>
            </a:r>
            <a:r>
              <a:rPr lang="en-US" dirty="0" smtClean="0"/>
              <a:t> times West (circular left shift)</a:t>
            </a:r>
            <a:br>
              <a:rPr lang="en-US" dirty="0" smtClean="0"/>
            </a:br>
            <a:r>
              <a:rPr lang="en-US" b="1" dirty="0" smtClean="0"/>
              <a:t>Move col. j of B, j times North (circular up shift)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430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741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524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52583" y="38440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16688" y="33359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4357" y="30127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54601" y="4168843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05877" y="37995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04235" y="5109655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5511" y="474032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0" name="Rectangle 59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9075" y="21260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430249" y="21260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504966" y="21260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397099" y="30028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428273" y="3002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506934" y="30266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395120" y="38667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26296" y="38440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9501013" y="38440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393145" y="47564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424319" y="47564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9499036" y="47564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7747427" y="1690688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741483" y="168068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8727526" y="1702556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8721582" y="169255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9845411" y="1715904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9839467" y="170590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5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Move row </a:t>
            </a:r>
            <a:r>
              <a:rPr lang="en-US" dirty="0" err="1" smtClean="0"/>
              <a:t>i</a:t>
            </a:r>
            <a:r>
              <a:rPr lang="en-US" dirty="0" smtClean="0"/>
              <a:t> of A, </a:t>
            </a:r>
            <a:r>
              <a:rPr lang="en-US" dirty="0" err="1" smtClean="0"/>
              <a:t>i</a:t>
            </a:r>
            <a:r>
              <a:rPr lang="en-US" dirty="0" smtClean="0"/>
              <a:t> times West (circular left shift)</a:t>
            </a:r>
            <a:br>
              <a:rPr lang="en-US" dirty="0" smtClean="0"/>
            </a:br>
            <a:r>
              <a:rPr lang="en-US" b="1" dirty="0" smtClean="0"/>
              <a:t>Move col. j of B, j times North (circular up shift)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430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741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524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52583" y="38440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16688" y="33359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4357" y="30127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54601" y="4168843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05877" y="37995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04235" y="5109655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5511" y="474032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0" name="Rectangle 59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9075" y="47803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430249" y="48057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504966" y="48184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397099" y="21138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428273" y="2113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506934" y="21249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395120" y="30285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26296" y="30312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9501013" y="30439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393145" y="38547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424319" y="38674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9499036" y="39055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7747427" y="1690688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741483" y="168068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8727526" y="1702556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8721582" y="169255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9845411" y="1715904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9839467" y="170590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7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Move row </a:t>
            </a:r>
            <a:r>
              <a:rPr lang="en-US" dirty="0" err="1" smtClean="0"/>
              <a:t>i</a:t>
            </a:r>
            <a:r>
              <a:rPr lang="en-US" dirty="0" smtClean="0"/>
              <a:t> of A, </a:t>
            </a:r>
            <a:r>
              <a:rPr lang="en-US" dirty="0" err="1" smtClean="0"/>
              <a:t>i</a:t>
            </a:r>
            <a:r>
              <a:rPr lang="en-US" dirty="0" smtClean="0"/>
              <a:t> times West (circular left shift)</a:t>
            </a:r>
            <a:br>
              <a:rPr lang="en-US" dirty="0" smtClean="0"/>
            </a:br>
            <a:r>
              <a:rPr lang="en-US" b="1" dirty="0" smtClean="0"/>
              <a:t>Move col. j of B, j times North (circular up shift)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430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741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524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52583" y="38440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16688" y="33359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4357" y="30127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54601" y="4168843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05877" y="37995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04235" y="5109655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5511" y="474032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0" name="Rectangle 59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9075" y="47803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430249" y="38786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504966" y="38913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397099" y="21138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428273" y="4780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506934" y="47919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395120" y="30285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26296" y="21041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9501013" y="21168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393145" y="38547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424319" y="30165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9499036" y="30292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7747427" y="1690688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741483" y="168068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8727526" y="1702556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8721582" y="169255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9845411" y="1715904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9839467" y="170590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4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Move row </a:t>
            </a:r>
            <a:r>
              <a:rPr lang="en-US" dirty="0" err="1" smtClean="0"/>
              <a:t>i</a:t>
            </a:r>
            <a:r>
              <a:rPr lang="en-US" dirty="0" smtClean="0"/>
              <a:t> of A, </a:t>
            </a:r>
            <a:r>
              <a:rPr lang="en-US" dirty="0" err="1" smtClean="0"/>
              <a:t>i</a:t>
            </a:r>
            <a:r>
              <a:rPr lang="en-US" dirty="0" smtClean="0"/>
              <a:t> times West (circular left shift)</a:t>
            </a:r>
            <a:br>
              <a:rPr lang="en-US" dirty="0" smtClean="0"/>
            </a:br>
            <a:r>
              <a:rPr lang="en-US" b="1" dirty="0" smtClean="0"/>
              <a:t>Move col. j of B, j times North (circular up shift)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430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741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524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52583" y="38440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16688" y="33359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4357" y="30127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54601" y="4168843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05877" y="37995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04235" y="5109655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5511" y="474032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0" name="Rectangle 59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9075" y="47803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430249" y="38786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504966" y="30404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397099" y="21138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428273" y="4780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506934" y="38775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395120" y="30285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26296" y="21041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9501013" y="47584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393145" y="38547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424319" y="30165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9499036" y="20894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7747427" y="1690688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741483" y="168068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8727526" y="1702556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8721582" y="169255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9845411" y="1715904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9839467" y="170590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Algorithm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430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741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524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52583" y="38440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0" name="Rectangle 59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9075" y="47803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430249" y="38786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504966" y="30404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397099" y="21138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428273" y="4780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506934" y="38775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395120" y="30285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26296" y="21041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9501013" y="47584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393145" y="38547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424319" y="30165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9499036" y="20894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58887" y="463389"/>
            <a:ext cx="5523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Let us focus on the computation of C[2][1].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Tile (2,1) will compute it.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3041351" y="1329866"/>
            <a:ext cx="2394249" cy="2536926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638800" y="1329866"/>
            <a:ext cx="1743461" cy="254767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9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Algorithm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430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741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524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52583" y="38440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0" name="Rectangle 59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9075" y="47803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430249" y="38786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504966" y="30404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397099" y="21138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428273" y="4780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506934" y="38775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395120" y="30285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26296" y="21041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9501013" y="47584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393145" y="38547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424319" y="30165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9499036" y="20894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58887" y="463389"/>
            <a:ext cx="5523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Let us focus on the computation of C[2][1].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Tile (2,1) will compute it.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104899" y="2034082"/>
            <a:ext cx="4038011" cy="1687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1193800" y="4561382"/>
            <a:ext cx="3949110" cy="925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8204199" y="2059482"/>
            <a:ext cx="2273301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6145206" y="2122982"/>
            <a:ext cx="1182694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3041351" y="1329866"/>
            <a:ext cx="2394249" cy="2536926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5638800" y="1329866"/>
            <a:ext cx="1743461" cy="254767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6400" y="5791200"/>
                <a:ext cx="2896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𝐶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[1]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5791200"/>
                <a:ext cx="2896306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Straight Arrow Connector 115"/>
          <p:cNvCxnSpPr/>
          <p:nvPr/>
        </p:nvCxnSpPr>
        <p:spPr>
          <a:xfrm flipH="1">
            <a:off x="616688" y="41106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04357" y="37874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118" name="Straight Arrow Connector 117"/>
          <p:cNvCxnSpPr/>
          <p:nvPr/>
        </p:nvCxnSpPr>
        <p:spPr>
          <a:xfrm flipV="1">
            <a:off x="7747427" y="1690688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741483" y="168068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9601200" y="6311900"/>
            <a:ext cx="80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STEP 1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9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17" grpId="0"/>
      <p:bldP spid="1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Algorithm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397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327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4020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60383" y="38567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0" name="Rectangle 59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9075" y="38786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430249" y="38786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504966" y="30404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397099" y="47681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428273" y="4780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506934" y="38775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395120" y="21395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26296" y="21041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9501013" y="47584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393145" y="30038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424319" y="30165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9499036" y="20894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58887" y="463389"/>
            <a:ext cx="5523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Let us focus on the computation of C[2][1].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Tile (2,1) will compute it.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104899" y="2034082"/>
            <a:ext cx="4038011" cy="1687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1193800" y="4561382"/>
            <a:ext cx="3949110" cy="925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8204199" y="2059482"/>
            <a:ext cx="2273301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6145206" y="2122982"/>
            <a:ext cx="1182694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3041351" y="1329866"/>
            <a:ext cx="2394249" cy="2536926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5638800" y="1329866"/>
            <a:ext cx="1743461" cy="254767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6400" y="5791200"/>
                <a:ext cx="2896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𝐶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[1]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5791200"/>
                <a:ext cx="2896306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8" name="Straight Arrow Connector 107"/>
          <p:cNvCxnSpPr/>
          <p:nvPr/>
        </p:nvCxnSpPr>
        <p:spPr>
          <a:xfrm flipH="1">
            <a:off x="616688" y="41106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04357" y="37874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112" name="Straight Arrow Connector 111"/>
          <p:cNvCxnSpPr/>
          <p:nvPr/>
        </p:nvCxnSpPr>
        <p:spPr>
          <a:xfrm flipV="1">
            <a:off x="7747427" y="1690688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741483" y="168068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9601200" y="6311900"/>
            <a:ext cx="80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STEP 2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7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Algorithm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397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327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4020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60383" y="38567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0" name="Rectangle 59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9075" y="38786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430249" y="38786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504966" y="30404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397099" y="47681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428273" y="4780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506934" y="38775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395120" y="21395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26296" y="21041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9501013" y="47584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393145" y="30038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424319" y="30165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9499036" y="20894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58887" y="463389"/>
            <a:ext cx="5523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Let us focus on the computation of C[2][1].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Tile (2,1) will compute it.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104899" y="2034082"/>
            <a:ext cx="4038011" cy="1687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1193800" y="4561382"/>
            <a:ext cx="3949110" cy="925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8204199" y="2059482"/>
            <a:ext cx="2273301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6145206" y="2122982"/>
            <a:ext cx="1182694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3041351" y="1329866"/>
            <a:ext cx="2394249" cy="2536926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5638800" y="1329866"/>
            <a:ext cx="1743461" cy="254767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6400" y="5791200"/>
                <a:ext cx="4800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𝐶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[0]×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[0][1]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5791200"/>
                <a:ext cx="480048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8" name="Straight Arrow Connector 107"/>
          <p:cNvCxnSpPr/>
          <p:nvPr/>
        </p:nvCxnSpPr>
        <p:spPr>
          <a:xfrm flipH="1">
            <a:off x="616688" y="41106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04357" y="37874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112" name="Straight Arrow Connector 111"/>
          <p:cNvCxnSpPr/>
          <p:nvPr/>
        </p:nvCxnSpPr>
        <p:spPr>
          <a:xfrm flipV="1">
            <a:off x="7747427" y="1690688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741483" y="168068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9601200" y="6311900"/>
            <a:ext cx="80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STEP 2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Input:  A(</a:t>
            </a:r>
            <a:r>
              <a:rPr lang="en-US" dirty="0" err="1" smtClean="0"/>
              <a:t>nxn</a:t>
            </a:r>
            <a:r>
              <a:rPr lang="en-US" dirty="0" smtClean="0"/>
              <a:t>) x B(</a:t>
            </a:r>
            <a:r>
              <a:rPr lang="en-US" dirty="0" err="1" smtClean="0"/>
              <a:t>nxn</a:t>
            </a:r>
            <a:r>
              <a:rPr lang="en-US" dirty="0" smtClean="0"/>
              <a:t>) = C(</a:t>
            </a:r>
            <a:r>
              <a:rPr lang="en-US" dirty="0" err="1" smtClean="0"/>
              <a:t>nxn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522"/>
            <a:ext cx="5264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ease of exposition, let us assume square matrices/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64812" y="2628604"/>
            <a:ext cx="2249424" cy="2234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4603" y="1834699"/>
            <a:ext cx="498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1223158" y="2333456"/>
            <a:ext cx="341654" cy="295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564812" y="3431969"/>
            <a:ext cx="2249424" cy="22563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6099" y="2596895"/>
            <a:ext cx="2249424" cy="22665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55890" y="1802991"/>
            <a:ext cx="498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4234445" y="2301748"/>
            <a:ext cx="341654" cy="295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 rot="5400000">
            <a:off x="4576099" y="3625891"/>
            <a:ext cx="2249424" cy="22563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35324" y="3360118"/>
            <a:ext cx="752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Row </a:t>
            </a:r>
            <a:r>
              <a:rPr lang="en-US" sz="2000" dirty="0" err="1" smtClean="0"/>
              <a:t>i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365624" y="211708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Col. j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8179073" y="1834699"/>
            <a:ext cx="498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8257628" y="2333456"/>
            <a:ext cx="341654" cy="295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69794" y="3360118"/>
            <a:ext cx="752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Row </a:t>
            </a:r>
            <a:r>
              <a:rPr lang="en-US" sz="2000" dirty="0" err="1" smtClean="0"/>
              <a:t>i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8599845" y="2594917"/>
            <a:ext cx="2249424" cy="22665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9611741" y="3400261"/>
            <a:ext cx="225632" cy="2573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462008" y="211708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Col. j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7232073" y="3027610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29" name="TextBox 28"/>
          <p:cNvSpPr txBox="1"/>
          <p:nvPr/>
        </p:nvSpPr>
        <p:spPr>
          <a:xfrm>
            <a:off x="3884173" y="3052341"/>
            <a:ext cx="5180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43367" y="5676405"/>
                <a:ext cx="6624314" cy="67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charset="0"/>
                      </a:rPr>
                      <m:t>𝐶</m:t>
                    </m:r>
                    <m:d>
                      <m:dPr>
                        <m:begChr m:val="["/>
                        <m:endChr m:val="]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charset="0"/>
                          </a:rPr>
                          <m:t>𝑖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charset="0"/>
                          </a:rPr>
                          <m:t>𝑗</m:t>
                        </m:r>
                      </m:e>
                    </m:d>
                    <m:r>
                      <a:rPr lang="en-US" sz="3600" b="0" i="1" smtClean="0">
                        <a:latin typeface="Cambria Math" charset="0"/>
                      </a:rPr>
                      <m:t>= </m:t>
                    </m:r>
                  </m:oMath>
                </a14:m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s-IS" sz="3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600" b="0" i="1" smtClean="0">
                            <a:latin typeface="Cambria Math" charset="0"/>
                          </a:rPr>
                          <m:t>𝑘</m:t>
                        </m:r>
                        <m:r>
                          <a:rPr lang="en-US" sz="3600" b="0" i="1" smtClean="0">
                            <a:latin typeface="Cambria Math" charset="0"/>
                          </a:rPr>
                          <m:t>=0</m:t>
                        </m:r>
                      </m:sub>
                      <m:sup>
                        <m:r>
                          <a:rPr lang="en-US" sz="3600" b="0" i="1" smtClean="0">
                            <a:latin typeface="Cambria Math" charset="0"/>
                          </a:rPr>
                          <m:t>𝑛</m:t>
                        </m:r>
                        <m:r>
                          <a:rPr lang="en-US" sz="3600" b="0" i="1" smtClean="0">
                            <a:latin typeface="Cambria Math" charset="0"/>
                          </a:rPr>
                          <m:t>−1</m:t>
                        </m:r>
                      </m:sup>
                      <m:e>
                        <m:r>
                          <a:rPr lang="en-US" sz="3600" b="0" i="1" smtClean="0">
                            <a:latin typeface="Cambria Math" charset="0"/>
                          </a:rPr>
                          <m:t>𝐴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charset="0"/>
                              </a:rPr>
                              <m:t>𝑖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3600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× </m:t>
                        </m:r>
                        <m:r>
                          <a:rPr lang="en-US" sz="3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𝐵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3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[</m:t>
                        </m:r>
                        <m:r>
                          <a:rPr lang="en-US" sz="3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𝑗</m:t>
                        </m:r>
                        <m:r>
                          <a:rPr lang="en-US" sz="3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]</m:t>
                        </m:r>
                      </m:e>
                    </m:nary>
                  </m:oMath>
                </a14:m>
                <a:r>
                  <a:rPr lang="en-US" sz="3600" dirty="0" smtClean="0"/>
                  <a:t> </a:t>
                </a:r>
                <a:endParaRPr lang="en-US" sz="3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367" y="5676405"/>
                <a:ext cx="6624314" cy="67063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8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Algorithm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56214" y="3866792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3548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3225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97283" y="38567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0" name="Rectangle 59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9075" y="30023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430249" y="38786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504966" y="30404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397099" y="38918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428273" y="4780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506934" y="38775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395120" y="47557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26296" y="21041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9501013" y="47584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393145" y="21402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424319" y="30165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9499036" y="20894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58887" y="463389"/>
            <a:ext cx="5523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Let us focus on the computation of C[2][1].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Tile (2,1) will compute it.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104899" y="2034082"/>
            <a:ext cx="4038011" cy="1687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1193800" y="4561382"/>
            <a:ext cx="3949110" cy="925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8204199" y="2059482"/>
            <a:ext cx="2273301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6145206" y="2122982"/>
            <a:ext cx="1182694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3041351" y="1329866"/>
            <a:ext cx="2394249" cy="2536926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5638800" y="1329866"/>
            <a:ext cx="1743461" cy="254767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6400" y="5791200"/>
                <a:ext cx="4800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𝐶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[0]×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[0][1]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5791200"/>
                <a:ext cx="480048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8" name="Straight Arrow Connector 107"/>
          <p:cNvCxnSpPr/>
          <p:nvPr/>
        </p:nvCxnSpPr>
        <p:spPr>
          <a:xfrm flipH="1">
            <a:off x="616688" y="41106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04357" y="37874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112" name="Straight Arrow Connector 111"/>
          <p:cNvCxnSpPr/>
          <p:nvPr/>
        </p:nvCxnSpPr>
        <p:spPr>
          <a:xfrm flipV="1">
            <a:off x="7747427" y="1690688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741483" y="168068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9601200" y="6311900"/>
            <a:ext cx="80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STEP 3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2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Algorithm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56214" y="3866792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3548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3225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97283" y="38567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0" name="Rectangle 59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9075" y="30023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430249" y="38786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504966" y="30404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397099" y="38918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428273" y="4780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506934" y="38775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395120" y="47557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26296" y="21041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9501013" y="47584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393145" y="21402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424319" y="30165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9499036" y="20894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58887" y="463389"/>
            <a:ext cx="5523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Let us focus on the computation of C[2][1].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Tile (2,1) will compute it.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104899" y="2034082"/>
            <a:ext cx="4038011" cy="1687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1193800" y="4561382"/>
            <a:ext cx="3949110" cy="925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8204199" y="2059482"/>
            <a:ext cx="2273301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6145206" y="2122982"/>
            <a:ext cx="1182694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3041351" y="1329866"/>
            <a:ext cx="2394249" cy="2536926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5638800" y="1329866"/>
            <a:ext cx="1743461" cy="254767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6400" y="5791200"/>
                <a:ext cx="67085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𝐶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[1]×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[1]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5791200"/>
                <a:ext cx="6708503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8" name="Straight Arrow Connector 107"/>
          <p:cNvCxnSpPr/>
          <p:nvPr/>
        </p:nvCxnSpPr>
        <p:spPr>
          <a:xfrm flipH="1">
            <a:off x="616688" y="41106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04357" y="37874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112" name="Straight Arrow Connector 111"/>
          <p:cNvCxnSpPr/>
          <p:nvPr/>
        </p:nvCxnSpPr>
        <p:spPr>
          <a:xfrm flipV="1">
            <a:off x="7747427" y="1690688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741483" y="168068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9601200" y="6311900"/>
            <a:ext cx="80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STEP 3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Algorithm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67714" y="3866792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47683" y="3891887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331966" y="38821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343183" y="38567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0" name="Rectangle 59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9075" y="21133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430249" y="38786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504966" y="30404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397099" y="30282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428273" y="4780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506934" y="38775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395120" y="38540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26296" y="21041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9501013" y="47584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393145" y="47564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424319" y="30165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9499036" y="20894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58887" y="463389"/>
            <a:ext cx="5523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Let us focus on the computation of C[2][1].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Tile (2,1) will compute it.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104899" y="2034082"/>
            <a:ext cx="4038011" cy="1687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1193800" y="4561382"/>
            <a:ext cx="3949110" cy="925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8204199" y="2059482"/>
            <a:ext cx="2273301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6145206" y="2122982"/>
            <a:ext cx="1182694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3041351" y="1329866"/>
            <a:ext cx="2394249" cy="2536926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5638800" y="1329866"/>
            <a:ext cx="1743461" cy="254767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6400" y="5791200"/>
                <a:ext cx="67085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𝐶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[1]×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[1]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5791200"/>
                <a:ext cx="6708503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8" name="Straight Arrow Connector 107"/>
          <p:cNvCxnSpPr/>
          <p:nvPr/>
        </p:nvCxnSpPr>
        <p:spPr>
          <a:xfrm flipH="1">
            <a:off x="616688" y="41106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04357" y="37874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112" name="Straight Arrow Connector 111"/>
          <p:cNvCxnSpPr/>
          <p:nvPr/>
        </p:nvCxnSpPr>
        <p:spPr>
          <a:xfrm flipV="1">
            <a:off x="7747427" y="1690688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741483" y="168068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9601200" y="6311900"/>
            <a:ext cx="80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STEP 4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2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Algorithm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67714" y="3866792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47683" y="3891887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331966" y="38821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343183" y="38567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8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181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73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584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0" name="Rectangle 59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9075" y="21133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430249" y="38786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504966" y="30404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397099" y="30282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428273" y="4780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506934" y="38775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395120" y="38540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26296" y="21041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9501013" y="47584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393145" y="47564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424319" y="30165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9499036" y="20894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58887" y="463389"/>
            <a:ext cx="5523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Let us focus on the computation of C[2][1].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Tile (2,1) will compute it.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104899" y="2034082"/>
            <a:ext cx="4038011" cy="1687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1193800" y="4561382"/>
            <a:ext cx="3949110" cy="9250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8204199" y="2059482"/>
            <a:ext cx="2273301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6145206" y="2122982"/>
            <a:ext cx="1182694" cy="342691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3041351" y="1329866"/>
            <a:ext cx="2394249" cy="2536926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5638800" y="1329866"/>
            <a:ext cx="1743461" cy="254767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6400" y="5791200"/>
                <a:ext cx="85338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𝐶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[2]×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[2][1]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5791200"/>
                <a:ext cx="853381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8" name="Straight Arrow Connector 107"/>
          <p:cNvCxnSpPr/>
          <p:nvPr/>
        </p:nvCxnSpPr>
        <p:spPr>
          <a:xfrm flipH="1">
            <a:off x="616688" y="41106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04357" y="37874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112" name="Straight Arrow Connector 111"/>
          <p:cNvCxnSpPr/>
          <p:nvPr/>
        </p:nvCxnSpPr>
        <p:spPr>
          <a:xfrm flipV="1">
            <a:off x="7747427" y="1690688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741483" y="168068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9601200" y="6311900"/>
            <a:ext cx="80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STEP 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60473" y="6428702"/>
            <a:ext cx="2605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Proc (2,1) outputs C[2][1]</a:t>
            </a:r>
            <a:endParaRPr lang="en-US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7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Cannon’s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// </a:t>
            </a:r>
            <a:r>
              <a:rPr lang="en-US" b="1" dirty="0" smtClean="0">
                <a:solidFill>
                  <a:srgbClr val="0070C0"/>
                </a:solidFill>
              </a:rPr>
              <a:t>Initialize matrices A and B </a:t>
            </a:r>
            <a:r>
              <a:rPr lang="en-US" b="1" dirty="0" smtClean="0">
                <a:solidFill>
                  <a:srgbClr val="0070C0"/>
                </a:solidFill>
              </a:rPr>
              <a:t>on the processes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dirty="0" smtClean="0"/>
              <a:t>First load cells A[</a:t>
            </a:r>
            <a:r>
              <a:rPr lang="en-US" dirty="0" err="1" smtClean="0"/>
              <a:t>i,j</a:t>
            </a:r>
            <a:r>
              <a:rPr lang="en-US" dirty="0" smtClean="0"/>
              <a:t>] and B[</a:t>
            </a:r>
            <a:r>
              <a:rPr lang="en-US" dirty="0" err="1" smtClean="0"/>
              <a:t>i,j</a:t>
            </a:r>
            <a:r>
              <a:rPr lang="en-US" dirty="0" smtClean="0"/>
              <a:t>] on proc</a:t>
            </a:r>
            <a:r>
              <a:rPr lang="en-US" dirty="0"/>
              <a:t>.</a:t>
            </a:r>
            <a:r>
              <a:rPr lang="en-US" dirty="0" smtClean="0"/>
              <a:t> [</a:t>
            </a:r>
            <a:r>
              <a:rPr lang="en-US" dirty="0" err="1" smtClean="0"/>
              <a:t>i,j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smtClean="0"/>
              <a:t>Circular left shift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row of matrix A, </a:t>
            </a:r>
            <a:r>
              <a:rPr lang="en-US" dirty="0" err="1" smtClean="0"/>
              <a:t>i</a:t>
            </a:r>
            <a:r>
              <a:rPr lang="en-US" dirty="0" smtClean="0"/>
              <a:t> times </a:t>
            </a:r>
          </a:p>
          <a:p>
            <a:r>
              <a:rPr lang="en-US" dirty="0" smtClean="0"/>
              <a:t>Circular up shift the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column</a:t>
            </a:r>
            <a:r>
              <a:rPr lang="en-US" dirty="0" smtClean="0"/>
              <a:t> </a:t>
            </a:r>
            <a:r>
              <a:rPr lang="en-US" dirty="0" smtClean="0"/>
              <a:t>of matrix B, j </a:t>
            </a:r>
            <a:r>
              <a:rPr lang="en-US" dirty="0" smtClean="0"/>
              <a:t>times</a:t>
            </a:r>
          </a:p>
          <a:p>
            <a:r>
              <a:rPr lang="en-US" dirty="0"/>
              <a:t>Set </a:t>
            </a:r>
            <a:r>
              <a:rPr lang="en-US" b="1" dirty="0"/>
              <a:t>a</a:t>
            </a:r>
            <a:r>
              <a:rPr lang="en-US" dirty="0"/>
              <a:t> and </a:t>
            </a:r>
            <a:r>
              <a:rPr lang="en-US" b="1" dirty="0"/>
              <a:t>b</a:t>
            </a:r>
            <a:r>
              <a:rPr lang="en-US" dirty="0"/>
              <a:t> to the corresponding values of A and B </a:t>
            </a:r>
            <a:r>
              <a:rPr lang="en-US" dirty="0" smtClean="0"/>
              <a:t>the proc. </a:t>
            </a:r>
            <a:r>
              <a:rPr lang="en-US" dirty="0"/>
              <a:t>got after the shift.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// Main </a:t>
            </a:r>
            <a:r>
              <a:rPr lang="en-US" b="1" dirty="0" smtClean="0">
                <a:solidFill>
                  <a:srgbClr val="0070C0"/>
                </a:solidFill>
              </a:rPr>
              <a:t>algorithm @ proc. [</a:t>
            </a:r>
            <a:r>
              <a:rPr lang="en-US" b="1" dirty="0" err="1" smtClean="0">
                <a:solidFill>
                  <a:srgbClr val="0070C0"/>
                </a:solidFill>
              </a:rPr>
              <a:t>i,j</a:t>
            </a:r>
            <a:r>
              <a:rPr lang="en-US" b="1" smtClean="0">
                <a:solidFill>
                  <a:srgbClr val="0070C0"/>
                </a:solidFill>
              </a:rPr>
              <a:t>]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c=0  </a:t>
            </a:r>
            <a:r>
              <a:rPr lang="en-US" b="1" dirty="0" smtClean="0">
                <a:solidFill>
                  <a:srgbClr val="0070C0"/>
                </a:solidFill>
              </a:rPr>
              <a:t>// local c element which will be output by this proc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the length of a row:</a:t>
            </a:r>
          </a:p>
          <a:p>
            <a:pPr lvl="1"/>
            <a:r>
              <a:rPr lang="en-US" b="1" i="1" dirty="0"/>
              <a:t>c</a:t>
            </a:r>
            <a:r>
              <a:rPr lang="en-US" b="1" i="1" dirty="0" smtClean="0"/>
              <a:t> += a x b</a:t>
            </a:r>
          </a:p>
          <a:p>
            <a:pPr lvl="1"/>
            <a:r>
              <a:rPr lang="en-US" dirty="0" smtClean="0"/>
              <a:t>Move </a:t>
            </a:r>
            <a:r>
              <a:rPr lang="en-US" b="1" i="1" dirty="0" smtClean="0"/>
              <a:t>a</a:t>
            </a:r>
            <a:r>
              <a:rPr lang="en-US" dirty="0" smtClean="0"/>
              <a:t> element one step left (west)</a:t>
            </a:r>
          </a:p>
          <a:p>
            <a:pPr lvl="1"/>
            <a:r>
              <a:rPr lang="en-US" dirty="0" smtClean="0"/>
              <a:t>Move </a:t>
            </a:r>
            <a:r>
              <a:rPr lang="en-US" b="1" i="1" dirty="0" smtClean="0"/>
              <a:t>b</a:t>
            </a:r>
            <a:r>
              <a:rPr lang="en-US" dirty="0" smtClean="0"/>
              <a:t> element one step up (north)</a:t>
            </a:r>
          </a:p>
          <a:p>
            <a:r>
              <a:rPr lang="en-US" dirty="0" smtClean="0"/>
              <a:t>Output </a:t>
            </a:r>
            <a:r>
              <a:rPr lang="en-US" b="1" i="1" dirty="0" smtClean="0"/>
              <a:t>c </a:t>
            </a:r>
            <a:r>
              <a:rPr lang="en-US" b="1" dirty="0">
                <a:solidFill>
                  <a:srgbClr val="0070C0"/>
                </a:solidFill>
              </a:rPr>
              <a:t>// </a:t>
            </a:r>
            <a:r>
              <a:rPr lang="en-US" b="1" dirty="0" smtClean="0">
                <a:solidFill>
                  <a:srgbClr val="0070C0"/>
                </a:solidFill>
              </a:rPr>
              <a:t>this will be the output cell C[</a:t>
            </a:r>
            <a:r>
              <a:rPr lang="en-US" b="1" dirty="0" err="1" smtClean="0">
                <a:solidFill>
                  <a:srgbClr val="0070C0"/>
                </a:solidFill>
              </a:rPr>
              <a:t>i,j</a:t>
            </a:r>
            <a:r>
              <a:rPr lang="en-US" b="1" dirty="0" smtClean="0">
                <a:solidFill>
                  <a:srgbClr val="0070C0"/>
                </a:solidFill>
              </a:rPr>
              <a:t>] </a:t>
            </a:r>
            <a:endParaRPr lang="en-US" b="1" i="1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018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 that the Processes are Logically Arranged as a Torus (wrap-around mesh)</a:t>
            </a:r>
            <a:endParaRPr lang="en-US" dirty="0"/>
          </a:p>
        </p:txBody>
      </p:sp>
      <p:sp>
        <p:nvSpPr>
          <p:cNvPr id="61" name="Content Placeholder 60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89428" cy="4351338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/>
              <a:t>Let us assume we have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i="1" dirty="0" smtClean="0"/>
              <a:t>=p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Identify processes by their tile coordinate: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E.g., </a:t>
            </a:r>
            <a:r>
              <a:rPr lang="en-US" i="1" dirty="0" smtClean="0"/>
              <a:t>(</a:t>
            </a:r>
            <a:r>
              <a:rPr lang="en-US" i="1" dirty="0" err="1" smtClean="0"/>
              <a:t>i,j</a:t>
            </a:r>
            <a:r>
              <a:rPr lang="en-US" i="1" dirty="0" smtClean="0"/>
              <a:t>) </a:t>
            </a:r>
            <a:r>
              <a:rPr lang="en-US" dirty="0" smtClean="0"/>
              <a:t>is the label of the process in row </a:t>
            </a:r>
            <a:r>
              <a:rPr lang="en-US" i="1" dirty="0" err="1" smtClean="0"/>
              <a:t>i</a:t>
            </a:r>
            <a:r>
              <a:rPr lang="en-US" dirty="0" smtClean="0"/>
              <a:t> and column </a:t>
            </a:r>
            <a:r>
              <a:rPr lang="en-US" i="1" dirty="0" smtClean="0"/>
              <a:t>j</a:t>
            </a:r>
            <a:r>
              <a:rPr lang="en-US" dirty="0" smtClean="0"/>
              <a:t> on the Torus </a:t>
            </a:r>
          </a:p>
          <a:p>
            <a:pPr>
              <a:buFont typeface="Wingdings" charset="2"/>
              <a:buChar char="v"/>
            </a:pPr>
            <a:r>
              <a:rPr lang="en-US" u="sng" dirty="0" smtClean="0"/>
              <a:t>Strategy:</a:t>
            </a:r>
          </a:p>
          <a:p>
            <a:pPr lvl="1">
              <a:buFont typeface="Wingdings" charset="2"/>
              <a:buChar char="Ø"/>
            </a:pPr>
            <a:r>
              <a:rPr lang="en-US" i="1" dirty="0" smtClean="0"/>
              <a:t>C[</a:t>
            </a:r>
            <a:r>
              <a:rPr lang="en-US" i="1" dirty="0" err="1" smtClean="0"/>
              <a:t>i</a:t>
            </a:r>
            <a:r>
              <a:rPr lang="en-US" i="1" dirty="0" smtClean="0"/>
              <a:t>][j]</a:t>
            </a:r>
            <a:r>
              <a:rPr lang="en-US" dirty="0" smtClean="0"/>
              <a:t> will be generated by process </a:t>
            </a:r>
            <a:r>
              <a:rPr lang="en-US" i="1" dirty="0" smtClean="0"/>
              <a:t>(</a:t>
            </a:r>
            <a:r>
              <a:rPr lang="en-US" i="1" dirty="0" err="1" smtClean="0"/>
              <a:t>i,j</a:t>
            </a:r>
            <a:r>
              <a:rPr lang="en-US" i="1" dirty="0" smtClean="0"/>
              <a:t>)</a:t>
            </a:r>
          </a:p>
          <a:p>
            <a:pPr>
              <a:buFont typeface="Wingdings" charset="2"/>
              <a:buChar char="v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15042" y="2434441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46216" y="2434440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77390" y="2434440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52107" y="2434439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13066" y="3311237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44240" y="3311236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75414" y="3311236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754075" y="3334986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611089" y="4152402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42261" y="4175140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673437" y="4152401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48154" y="4152400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597232" y="5077685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640286" y="5064822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671460" y="5064822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746177" y="5064821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3" name="Straight Connector 22"/>
          <p:cNvCxnSpPr>
            <a:stCxn id="6" idx="2"/>
            <a:endCxn id="10" idx="0"/>
          </p:cNvCxnSpPr>
          <p:nvPr/>
        </p:nvCxnSpPr>
        <p:spPr>
          <a:xfrm flipH="1">
            <a:off x="1957450" y="301633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996545" y="30202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013868" y="303216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088585" y="30262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955473" y="389312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994568" y="38970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011891" y="390895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086608" y="39030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941616" y="474616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980711" y="47501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998034" y="476199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072751" y="475606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314693" y="274072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312717" y="364628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12716" y="443147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08763" y="535576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345865" y="273875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343889" y="364430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43888" y="442949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339935" y="535378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400785" y="27486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398809" y="36542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398808" y="443939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394855" y="536368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1429320" y="1998736"/>
            <a:ext cx="506355" cy="4069630"/>
          </a:xfrm>
          <a:custGeom>
            <a:avLst/>
            <a:gdLst>
              <a:gd name="connsiteX0" fmla="*/ 506355 w 506355"/>
              <a:gd name="connsiteY0" fmla="*/ 423830 h 4069630"/>
              <a:gd name="connsiteX1" fmla="*/ 66968 w 506355"/>
              <a:gd name="connsiteY1" fmla="*/ 305077 h 4069630"/>
              <a:gd name="connsiteX2" fmla="*/ 43218 w 506355"/>
              <a:gd name="connsiteY2" fmla="*/ 3855799 h 4069630"/>
              <a:gd name="connsiteX3" fmla="*/ 470729 w 506355"/>
              <a:gd name="connsiteY3" fmla="*/ 3689544 h 406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355" h="4069630">
                <a:moveTo>
                  <a:pt x="506355" y="423830"/>
                </a:moveTo>
                <a:cubicBezTo>
                  <a:pt x="325256" y="78456"/>
                  <a:pt x="144157" y="-266918"/>
                  <a:pt x="66968" y="305077"/>
                </a:cubicBezTo>
                <a:cubicBezTo>
                  <a:pt x="-10221" y="877072"/>
                  <a:pt x="-24076" y="3291721"/>
                  <a:pt x="43218" y="3855799"/>
                </a:cubicBezTo>
                <a:cubicBezTo>
                  <a:pt x="110512" y="4419877"/>
                  <a:pt x="470729" y="3689544"/>
                  <a:pt x="470729" y="36895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474348" y="1998736"/>
            <a:ext cx="506355" cy="4069630"/>
          </a:xfrm>
          <a:custGeom>
            <a:avLst/>
            <a:gdLst>
              <a:gd name="connsiteX0" fmla="*/ 506355 w 506355"/>
              <a:gd name="connsiteY0" fmla="*/ 423830 h 4069630"/>
              <a:gd name="connsiteX1" fmla="*/ 66968 w 506355"/>
              <a:gd name="connsiteY1" fmla="*/ 305077 h 4069630"/>
              <a:gd name="connsiteX2" fmla="*/ 43218 w 506355"/>
              <a:gd name="connsiteY2" fmla="*/ 3855799 h 4069630"/>
              <a:gd name="connsiteX3" fmla="*/ 470729 w 506355"/>
              <a:gd name="connsiteY3" fmla="*/ 3689544 h 406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355" h="4069630">
                <a:moveTo>
                  <a:pt x="506355" y="423830"/>
                </a:moveTo>
                <a:cubicBezTo>
                  <a:pt x="325256" y="78456"/>
                  <a:pt x="144157" y="-266918"/>
                  <a:pt x="66968" y="305077"/>
                </a:cubicBezTo>
                <a:cubicBezTo>
                  <a:pt x="-10221" y="877072"/>
                  <a:pt x="-24076" y="3291721"/>
                  <a:pt x="43218" y="3855799"/>
                </a:cubicBezTo>
                <a:cubicBezTo>
                  <a:pt x="110512" y="4419877"/>
                  <a:pt x="470729" y="3689544"/>
                  <a:pt x="470729" y="36895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541158" y="1998736"/>
            <a:ext cx="506355" cy="4069630"/>
          </a:xfrm>
          <a:custGeom>
            <a:avLst/>
            <a:gdLst>
              <a:gd name="connsiteX0" fmla="*/ 506355 w 506355"/>
              <a:gd name="connsiteY0" fmla="*/ 423830 h 4069630"/>
              <a:gd name="connsiteX1" fmla="*/ 66968 w 506355"/>
              <a:gd name="connsiteY1" fmla="*/ 305077 h 4069630"/>
              <a:gd name="connsiteX2" fmla="*/ 43218 w 506355"/>
              <a:gd name="connsiteY2" fmla="*/ 3855799 h 4069630"/>
              <a:gd name="connsiteX3" fmla="*/ 470729 w 506355"/>
              <a:gd name="connsiteY3" fmla="*/ 3689544 h 406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355" h="4069630">
                <a:moveTo>
                  <a:pt x="506355" y="423830"/>
                </a:moveTo>
                <a:cubicBezTo>
                  <a:pt x="325256" y="78456"/>
                  <a:pt x="144157" y="-266918"/>
                  <a:pt x="66968" y="305077"/>
                </a:cubicBezTo>
                <a:cubicBezTo>
                  <a:pt x="-10221" y="877072"/>
                  <a:pt x="-24076" y="3291721"/>
                  <a:pt x="43218" y="3855799"/>
                </a:cubicBezTo>
                <a:cubicBezTo>
                  <a:pt x="110512" y="4419877"/>
                  <a:pt x="470729" y="3689544"/>
                  <a:pt x="470729" y="36895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523842" y="1998736"/>
            <a:ext cx="506355" cy="4069630"/>
          </a:xfrm>
          <a:custGeom>
            <a:avLst/>
            <a:gdLst>
              <a:gd name="connsiteX0" fmla="*/ 506355 w 506355"/>
              <a:gd name="connsiteY0" fmla="*/ 423830 h 4069630"/>
              <a:gd name="connsiteX1" fmla="*/ 66968 w 506355"/>
              <a:gd name="connsiteY1" fmla="*/ 305077 h 4069630"/>
              <a:gd name="connsiteX2" fmla="*/ 43218 w 506355"/>
              <a:gd name="connsiteY2" fmla="*/ 3855799 h 4069630"/>
              <a:gd name="connsiteX3" fmla="*/ 470729 w 506355"/>
              <a:gd name="connsiteY3" fmla="*/ 3689544 h 406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355" h="4069630">
                <a:moveTo>
                  <a:pt x="506355" y="423830"/>
                </a:moveTo>
                <a:cubicBezTo>
                  <a:pt x="325256" y="78456"/>
                  <a:pt x="144157" y="-266918"/>
                  <a:pt x="66968" y="305077"/>
                </a:cubicBezTo>
                <a:cubicBezTo>
                  <a:pt x="-10221" y="877072"/>
                  <a:pt x="-24076" y="3291721"/>
                  <a:pt x="43218" y="3855799"/>
                </a:cubicBezTo>
                <a:cubicBezTo>
                  <a:pt x="110512" y="4419877"/>
                  <a:pt x="470729" y="3689544"/>
                  <a:pt x="470729" y="36895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3245087" y="3278568"/>
            <a:ext cx="506355" cy="4760041"/>
          </a:xfrm>
          <a:custGeom>
            <a:avLst/>
            <a:gdLst>
              <a:gd name="connsiteX0" fmla="*/ 506355 w 506355"/>
              <a:gd name="connsiteY0" fmla="*/ 423830 h 4069630"/>
              <a:gd name="connsiteX1" fmla="*/ 66968 w 506355"/>
              <a:gd name="connsiteY1" fmla="*/ 305077 h 4069630"/>
              <a:gd name="connsiteX2" fmla="*/ 43218 w 506355"/>
              <a:gd name="connsiteY2" fmla="*/ 3855799 h 4069630"/>
              <a:gd name="connsiteX3" fmla="*/ 470729 w 506355"/>
              <a:gd name="connsiteY3" fmla="*/ 3689544 h 406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355" h="4069630">
                <a:moveTo>
                  <a:pt x="506355" y="423830"/>
                </a:moveTo>
                <a:cubicBezTo>
                  <a:pt x="325256" y="78456"/>
                  <a:pt x="144157" y="-266918"/>
                  <a:pt x="66968" y="305077"/>
                </a:cubicBezTo>
                <a:cubicBezTo>
                  <a:pt x="-10221" y="877072"/>
                  <a:pt x="-24076" y="3291721"/>
                  <a:pt x="43218" y="3855799"/>
                </a:cubicBezTo>
                <a:cubicBezTo>
                  <a:pt x="110512" y="4419877"/>
                  <a:pt x="470729" y="3689544"/>
                  <a:pt x="470729" y="36895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rot="16200000">
            <a:off x="3254987" y="2326563"/>
            <a:ext cx="506355" cy="4760041"/>
          </a:xfrm>
          <a:custGeom>
            <a:avLst/>
            <a:gdLst>
              <a:gd name="connsiteX0" fmla="*/ 506355 w 506355"/>
              <a:gd name="connsiteY0" fmla="*/ 423830 h 4069630"/>
              <a:gd name="connsiteX1" fmla="*/ 66968 w 506355"/>
              <a:gd name="connsiteY1" fmla="*/ 305077 h 4069630"/>
              <a:gd name="connsiteX2" fmla="*/ 43218 w 506355"/>
              <a:gd name="connsiteY2" fmla="*/ 3855799 h 4069630"/>
              <a:gd name="connsiteX3" fmla="*/ 470729 w 506355"/>
              <a:gd name="connsiteY3" fmla="*/ 3689544 h 406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355" h="4069630">
                <a:moveTo>
                  <a:pt x="506355" y="423830"/>
                </a:moveTo>
                <a:cubicBezTo>
                  <a:pt x="325256" y="78456"/>
                  <a:pt x="144157" y="-266918"/>
                  <a:pt x="66968" y="305077"/>
                </a:cubicBezTo>
                <a:cubicBezTo>
                  <a:pt x="-10221" y="877072"/>
                  <a:pt x="-24076" y="3291721"/>
                  <a:pt x="43218" y="3855799"/>
                </a:cubicBezTo>
                <a:cubicBezTo>
                  <a:pt x="110512" y="4419877"/>
                  <a:pt x="470729" y="3689544"/>
                  <a:pt x="470729" y="36895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 rot="16200000">
            <a:off x="3253008" y="1469561"/>
            <a:ext cx="506355" cy="4760041"/>
          </a:xfrm>
          <a:custGeom>
            <a:avLst/>
            <a:gdLst>
              <a:gd name="connsiteX0" fmla="*/ 506355 w 506355"/>
              <a:gd name="connsiteY0" fmla="*/ 423830 h 4069630"/>
              <a:gd name="connsiteX1" fmla="*/ 66968 w 506355"/>
              <a:gd name="connsiteY1" fmla="*/ 305077 h 4069630"/>
              <a:gd name="connsiteX2" fmla="*/ 43218 w 506355"/>
              <a:gd name="connsiteY2" fmla="*/ 3855799 h 4069630"/>
              <a:gd name="connsiteX3" fmla="*/ 470729 w 506355"/>
              <a:gd name="connsiteY3" fmla="*/ 3689544 h 406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355" h="4069630">
                <a:moveTo>
                  <a:pt x="506355" y="423830"/>
                </a:moveTo>
                <a:cubicBezTo>
                  <a:pt x="325256" y="78456"/>
                  <a:pt x="144157" y="-266918"/>
                  <a:pt x="66968" y="305077"/>
                </a:cubicBezTo>
                <a:cubicBezTo>
                  <a:pt x="-10221" y="877072"/>
                  <a:pt x="-24076" y="3291721"/>
                  <a:pt x="43218" y="3855799"/>
                </a:cubicBezTo>
                <a:cubicBezTo>
                  <a:pt x="110512" y="4419877"/>
                  <a:pt x="470729" y="3689544"/>
                  <a:pt x="470729" y="36895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 rot="16200000">
            <a:off x="3251029" y="612559"/>
            <a:ext cx="506355" cy="4760041"/>
          </a:xfrm>
          <a:custGeom>
            <a:avLst/>
            <a:gdLst>
              <a:gd name="connsiteX0" fmla="*/ 506355 w 506355"/>
              <a:gd name="connsiteY0" fmla="*/ 423830 h 4069630"/>
              <a:gd name="connsiteX1" fmla="*/ 66968 w 506355"/>
              <a:gd name="connsiteY1" fmla="*/ 305077 h 4069630"/>
              <a:gd name="connsiteX2" fmla="*/ 43218 w 506355"/>
              <a:gd name="connsiteY2" fmla="*/ 3855799 h 4069630"/>
              <a:gd name="connsiteX3" fmla="*/ 470729 w 506355"/>
              <a:gd name="connsiteY3" fmla="*/ 3689544 h 406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355" h="4069630">
                <a:moveTo>
                  <a:pt x="506355" y="423830"/>
                </a:moveTo>
                <a:cubicBezTo>
                  <a:pt x="325256" y="78456"/>
                  <a:pt x="144157" y="-266918"/>
                  <a:pt x="66968" y="305077"/>
                </a:cubicBezTo>
                <a:cubicBezTo>
                  <a:pt x="-10221" y="877072"/>
                  <a:pt x="-24076" y="3291721"/>
                  <a:pt x="43218" y="3855799"/>
                </a:cubicBezTo>
                <a:cubicBezTo>
                  <a:pt x="110512" y="4419877"/>
                  <a:pt x="470729" y="3689544"/>
                  <a:pt x="470729" y="36895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 flipH="1">
            <a:off x="1060706" y="6176963"/>
            <a:ext cx="2993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 </a:t>
            </a:r>
            <a:r>
              <a:rPr lang="en-US" sz="4000" smtClean="0"/>
              <a:t>= 16 = 4x4 </a:t>
            </a:r>
            <a:endParaRPr lang="en-US" sz="4000" dirty="0"/>
          </a:p>
        </p:txBody>
      </p:sp>
      <p:cxnSp>
        <p:nvCxnSpPr>
          <p:cNvPr id="3" name="Straight Arrow Connector 2"/>
          <p:cNvCxnSpPr>
            <a:stCxn id="4" idx="1"/>
          </p:cNvCxnSpPr>
          <p:nvPr/>
        </p:nvCxnSpPr>
        <p:spPr>
          <a:xfrm flipH="1" flipV="1">
            <a:off x="3339936" y="4635796"/>
            <a:ext cx="3555848" cy="1247904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95784" y="5699034"/>
            <a:ext cx="4347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Proc. (2,1) will generate output value C[2][1]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89518" y="5379431"/>
            <a:ext cx="584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e.g.,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6358270" y="3893124"/>
            <a:ext cx="5348177" cy="98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4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the matrices A and B are loaded such that cell (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) resides on proc. (</a:t>
            </a:r>
            <a:r>
              <a:rPr lang="en-US" dirty="0" err="1" smtClean="0"/>
              <a:t>i,j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62195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93369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24543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03204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602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913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3225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97283" y="38440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463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894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3205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3953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19" name="Straight Connector 18"/>
          <p:cNvCxnSpPr>
            <a:stCxn id="7" idx="2"/>
            <a:endCxn id="11" idx="0"/>
          </p:cNvCxnSpPr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sp>
        <p:nvSpPr>
          <p:cNvPr id="44" name="TextBox 43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45" name="Rectangle 44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7399075" y="21260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8430249" y="21260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9504966" y="21260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397099" y="30028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8428273" y="3002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9506934" y="30266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7395120" y="38667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8426296" y="38440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9501013" y="38440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393145" y="47564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424319" y="47564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9499036" y="47564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61" name="Straight Connector 60"/>
          <p:cNvCxnSpPr>
            <a:stCxn id="50" idx="2"/>
            <a:endCxn id="54" idx="0"/>
          </p:cNvCxnSpPr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09369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Move row </a:t>
            </a:r>
            <a:r>
              <a:rPr lang="en-US" dirty="0" err="1" smtClean="0"/>
              <a:t>i</a:t>
            </a:r>
            <a:r>
              <a:rPr lang="en-US" dirty="0" smtClean="0"/>
              <a:t> of A, </a:t>
            </a:r>
            <a:r>
              <a:rPr lang="en-US" dirty="0" err="1" smtClean="0"/>
              <a:t>i</a:t>
            </a:r>
            <a:r>
              <a:rPr lang="en-US" dirty="0" smtClean="0"/>
              <a:t> times West (circular left shift)</a:t>
            </a:r>
            <a:br>
              <a:rPr lang="en-US" dirty="0" smtClean="0"/>
            </a:br>
            <a:r>
              <a:rPr lang="en-US" dirty="0" smtClean="0"/>
              <a:t>Move col. j of B, j times North (circular up shift)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62195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93369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24543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03204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602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913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3225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97283" y="38440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463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894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3205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3953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19" name="Straight Connector 18"/>
          <p:cNvCxnSpPr>
            <a:stCxn id="8" idx="2"/>
            <a:endCxn id="12" idx="0"/>
          </p:cNvCxnSpPr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sp>
        <p:nvSpPr>
          <p:cNvPr id="44" name="TextBox 43"/>
          <p:cNvSpPr txBox="1"/>
          <p:nvPr/>
        </p:nvSpPr>
        <p:spPr>
          <a:xfrm>
            <a:off x="5837622" y="150422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45" name="Rectangle 44"/>
          <p:cNvSpPr/>
          <p:nvPr/>
        </p:nvSpPr>
        <p:spPr>
          <a:xfrm>
            <a:off x="6367901" y="2126092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7399075" y="2126091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8430249" y="2126091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9504966" y="2126090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365925" y="3002888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397099" y="3002887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8428273" y="3002887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9506934" y="3026637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6363948" y="3844053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7395120" y="3866791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8426296" y="3844052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9501013" y="3844051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350091" y="4769336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393145" y="4756473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424319" y="4756473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9499036" y="4756472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61" name="Straight Connector 60"/>
          <p:cNvCxnSpPr>
            <a:stCxn id="51" idx="2"/>
            <a:endCxn id="55" idx="0"/>
          </p:cNvCxnSpPr>
          <p:nvPr/>
        </p:nvCxnSpPr>
        <p:spPr>
          <a:xfrm flipH="1">
            <a:off x="6710309" y="270798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7749404" y="271193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8766727" y="2723811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9841444" y="271787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708332" y="358477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7747427" y="358872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8764750" y="360060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9839467" y="35946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694475" y="443781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7733570" y="444176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8750893" y="445364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9825610" y="44477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067552" y="243237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065576" y="333793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065575" y="412312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061622" y="504741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098724" y="2430402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096748" y="333595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096747" y="412114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092794" y="504544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9153644" y="244029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9151668" y="334585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9151667" y="413104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9147714" y="50553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616688" y="33359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704357" y="30127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654601" y="4168843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05877" y="37995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604235" y="5109655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55511" y="474032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7747427" y="1690688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741483" y="168068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8727526" y="1702556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721582" y="169255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9845411" y="1715904"/>
            <a:ext cx="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9839467" y="170590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4976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Move row </a:t>
            </a:r>
            <a:r>
              <a:rPr lang="en-US" b="1" dirty="0" err="1" smtClean="0"/>
              <a:t>i</a:t>
            </a:r>
            <a:r>
              <a:rPr lang="en-US" b="1" dirty="0" smtClean="0"/>
              <a:t> of A, </a:t>
            </a:r>
            <a:r>
              <a:rPr lang="en-US" b="1" dirty="0" err="1" smtClean="0"/>
              <a:t>i</a:t>
            </a:r>
            <a:r>
              <a:rPr lang="en-US" b="1" dirty="0" smtClean="0"/>
              <a:t> times West (circular left shift)</a:t>
            </a:r>
            <a:br>
              <a:rPr lang="en-US" b="1" dirty="0" smtClean="0"/>
            </a:br>
            <a:r>
              <a:rPr lang="en-US" dirty="0" smtClean="0"/>
              <a:t>Move col. j of B, j times North (circular up shift)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62195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93369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24543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03204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602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913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3225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97283" y="38440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463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894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3205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3953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19" name="Straight Connector 18"/>
          <p:cNvCxnSpPr>
            <a:stCxn id="8" idx="2"/>
            <a:endCxn id="12" idx="0"/>
          </p:cNvCxnSpPr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616688" y="33359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04357" y="30127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654601" y="4168843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5877" y="37995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04235" y="5109655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55511" y="474032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Move row </a:t>
            </a:r>
            <a:r>
              <a:rPr lang="en-US" b="1" dirty="0" err="1" smtClean="0"/>
              <a:t>i</a:t>
            </a:r>
            <a:r>
              <a:rPr lang="en-US" b="1" dirty="0" smtClean="0"/>
              <a:t> of A, </a:t>
            </a:r>
            <a:r>
              <a:rPr lang="en-US" b="1" dirty="0" err="1" smtClean="0"/>
              <a:t>i</a:t>
            </a:r>
            <a:r>
              <a:rPr lang="en-US" b="1" dirty="0" smtClean="0"/>
              <a:t> times West (circular left shift)</a:t>
            </a:r>
            <a:br>
              <a:rPr lang="en-US" b="1" dirty="0" smtClean="0"/>
            </a:br>
            <a:r>
              <a:rPr lang="en-US" dirty="0" smtClean="0"/>
              <a:t>Move col. j of B, j times North (circular up shift)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844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753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3192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330483" y="38440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959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2734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3299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3412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16688" y="33359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4357" y="30127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54601" y="4168843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05877" y="37995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04235" y="5109655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5511" y="474032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4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Move row </a:t>
            </a:r>
            <a:r>
              <a:rPr lang="en-US" b="1" dirty="0" err="1" smtClean="0"/>
              <a:t>i</a:t>
            </a:r>
            <a:r>
              <a:rPr lang="en-US" b="1" dirty="0" smtClean="0"/>
              <a:t> of A, </a:t>
            </a:r>
            <a:r>
              <a:rPr lang="en-US" b="1" dirty="0" err="1" smtClean="0"/>
              <a:t>i</a:t>
            </a:r>
            <a:r>
              <a:rPr lang="en-US" b="1" dirty="0" smtClean="0"/>
              <a:t> times West (circular left shift)</a:t>
            </a:r>
            <a:br>
              <a:rPr lang="en-US" b="1" dirty="0" smtClean="0"/>
            </a:br>
            <a:r>
              <a:rPr lang="en-US" dirty="0" smtClean="0"/>
              <a:t>Move col. j of B, j times North (circular up shift)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64171" y="2126093"/>
            <a:ext cx="68876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5345" y="2126092"/>
            <a:ext cx="688768" cy="5818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6519" y="2126092"/>
            <a:ext cx="688768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1236" y="2126091"/>
            <a:ext cx="688768" cy="5818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908" y="3002889"/>
            <a:ext cx="688768" cy="5818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006" y="3002888"/>
            <a:ext cx="688768" cy="58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5714" y="3002888"/>
            <a:ext cx="688768" cy="581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9309" y="3026638"/>
            <a:ext cx="688768" cy="5818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43018" y="3844054"/>
            <a:ext cx="688768" cy="581891"/>
          </a:xfrm>
          <a:prstGeom prst="rect">
            <a:avLst/>
          </a:prstGeom>
          <a:solidFill>
            <a:srgbClr val="C45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74190" y="3866792"/>
            <a:ext cx="688768" cy="581891"/>
          </a:xfrm>
          <a:prstGeom prst="rect">
            <a:avLst/>
          </a:prstGeom>
          <a:solidFill>
            <a:srgbClr val="C48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52466" y="3844053"/>
            <a:ext cx="688768" cy="581891"/>
          </a:xfrm>
          <a:prstGeom prst="rect">
            <a:avLst/>
          </a:prstGeom>
          <a:solidFill>
            <a:srgbClr val="83C4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52583" y="3844052"/>
            <a:ext cx="688768" cy="581891"/>
          </a:xfrm>
          <a:prstGeom prst="rect">
            <a:avLst/>
          </a:prstGeom>
          <a:solidFill>
            <a:srgbClr val="C415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54561" y="4769337"/>
            <a:ext cx="688768" cy="581891"/>
          </a:xfrm>
          <a:prstGeom prst="rect">
            <a:avLst/>
          </a:prstGeom>
          <a:solidFill>
            <a:srgbClr val="24C4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84915" y="4756474"/>
            <a:ext cx="688768" cy="581891"/>
          </a:xfrm>
          <a:prstGeom prst="rect">
            <a:avLst/>
          </a:prstGeom>
          <a:solidFill>
            <a:srgbClr val="56C4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263189" y="4756474"/>
            <a:ext cx="688768" cy="581891"/>
          </a:xfrm>
          <a:prstGeom prst="rect">
            <a:avLst/>
          </a:prstGeom>
          <a:solidFill>
            <a:srgbClr val="C41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350606" y="4756473"/>
            <a:ext cx="688768" cy="581891"/>
          </a:xfrm>
          <a:prstGeom prst="rect">
            <a:avLst/>
          </a:prstGeom>
          <a:solidFill>
            <a:srgbClr val="A4C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3,3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645674" y="2711935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62997" y="2723812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7714" y="2717878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4602" y="3584776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43697" y="358872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661020" y="360060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35737" y="35946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29840" y="4441770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47163" y="4453647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1880" y="4447713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63822" y="2432380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61846" y="3337936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1845" y="412312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57892" y="504741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94994" y="2430403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93018" y="333595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93017" y="4121148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89064" y="5045441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9914" y="2440299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7938" y="3345855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47937" y="4131044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43984" y="5055337"/>
            <a:ext cx="320639" cy="4946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013" y="150422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A</a:t>
            </a:r>
            <a:endParaRPr lang="en-US" sz="360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1584058" y="416391"/>
            <a:ext cx="0" cy="91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1126855" y="871464"/>
            <a:ext cx="90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1584058" y="18045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315642" y="11418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906572" y="849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1021473" y="5818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606579" y="2707984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590745" y="4437819"/>
            <a:ext cx="1976" cy="294905"/>
          </a:xfrm>
          <a:prstGeom prst="line">
            <a:avLst/>
          </a:prstGeom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16688" y="3335958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4357" y="30127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(1)</a:t>
            </a:r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54601" y="4168843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05877" y="37995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04235" y="5109655"/>
            <a:ext cx="542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5511" y="474032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1407</Words>
  <Application>Microsoft Office PowerPoint</Application>
  <PresentationFormat>Widescreen</PresentationFormat>
  <Paragraphs>812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Wingdings</vt:lpstr>
      <vt:lpstr>Office Theme</vt:lpstr>
      <vt:lpstr>Cannon’s Algorithm for Matrix Multiplication</vt:lpstr>
      <vt:lpstr>Input:  A(nxn) x B(nxn) = C(nxn)</vt:lpstr>
      <vt:lpstr>Cannon’s algorithm</vt:lpstr>
      <vt:lpstr>Assume that the Processes are Logically Arranged as a Torus (wrap-around mesh)</vt:lpstr>
      <vt:lpstr>Load the matrices A and B are loaded such that cell (i,j) resides on proc. (i,j)</vt:lpstr>
      <vt:lpstr>Move row i of A, i times West (circular left shift) Move col. j of B, j times North (circular up shift)</vt:lpstr>
      <vt:lpstr>Move row i of A, i times West (circular left shift) Move col. j of B, j times North (circular up shift)</vt:lpstr>
      <vt:lpstr>Move row i of A, i times West (circular left shift) Move col. j of B, j times North (circular up shift)</vt:lpstr>
      <vt:lpstr>Move row i of A, i times West (circular left shift) Move col. j of B, j times North (circular up shift)</vt:lpstr>
      <vt:lpstr>Move row i of A, i times West (circular left shift) Move col. j of B, j times North (circular up shift)</vt:lpstr>
      <vt:lpstr>Move row i of A, i times West (circular left shift) Move col. j of B, j times North (circular up shift)</vt:lpstr>
      <vt:lpstr>Move row i of A, i times West (circular left shift) Move col. j of B, j times North (circular up shift)</vt:lpstr>
      <vt:lpstr>Move row i of A, i times West (circular left shift) Move col. j of B, j times North (circular up shift)</vt:lpstr>
      <vt:lpstr>Move row i of A, i times West (circular left shift) Move col. j of B, j times North (circular up shift)</vt:lpstr>
      <vt:lpstr>Move row i of A, i times West (circular left shift) Move col. j of B, j times North (circular up shift)</vt:lpstr>
      <vt:lpstr>Main Algorithm</vt:lpstr>
      <vt:lpstr>Main Algorithm</vt:lpstr>
      <vt:lpstr>Main Algorithm</vt:lpstr>
      <vt:lpstr>Main Algorithm</vt:lpstr>
      <vt:lpstr>Main Algorithm</vt:lpstr>
      <vt:lpstr>Main Algorithm</vt:lpstr>
      <vt:lpstr>Main Algorithm</vt:lpstr>
      <vt:lpstr>Main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Cannon’s Algorithm for Matrix Multiplication</dc:title>
  <dc:creator>Microsoft Office User</dc:creator>
  <cp:lastModifiedBy>Ananth Kalyanaraman</cp:lastModifiedBy>
  <cp:revision>53</cp:revision>
  <dcterms:created xsi:type="dcterms:W3CDTF">2017-10-03T23:21:19Z</dcterms:created>
  <dcterms:modified xsi:type="dcterms:W3CDTF">2018-10-04T20:30:07Z</dcterms:modified>
</cp:coreProperties>
</file>