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54" r:id="rId2"/>
  </p:sldMasterIdLst>
  <p:notesMasterIdLst>
    <p:notesMasterId r:id="rId21"/>
  </p:notesMasterIdLst>
  <p:handoutMasterIdLst>
    <p:handoutMasterId r:id="rId22"/>
  </p:handoutMasterIdLst>
  <p:sldIdLst>
    <p:sldId id="256" r:id="rId3"/>
    <p:sldId id="340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1" r:id="rId18"/>
    <p:sldId id="326" r:id="rId19"/>
    <p:sldId id="34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5E242F"/>
    <a:srgbClr val="EAEAEA"/>
    <a:srgbClr val="C26073"/>
    <a:srgbClr val="7B2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599" autoAdjust="0"/>
  </p:normalViewPr>
  <p:slideViewPr>
    <p:cSldViewPr>
      <p:cViewPr varScale="1">
        <p:scale>
          <a:sx n="68" d="100"/>
          <a:sy n="68" d="100"/>
        </p:scale>
        <p:origin x="1226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9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0A66FA-F171-483A-A083-D477A7B853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359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04684E-7E14-4405-A141-FBF27C1B01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91802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586368-32FC-4F71-B73D-06DB51D401D0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79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0B6C46-F27F-4CED-8AB7-8CD7B778ABF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0538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1F82E5-8487-4EF7-9D60-9BE5A7DDEC56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7991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415679-085D-4E0F-AA53-67907BDDF343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75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93B47A-C17D-463A-8621-7DB43AB38D71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130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6066FD-FD4E-4A2C-A34D-549EA9C8B043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32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0EA3E3-ACB1-4DB5-AD50-70657D873E39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2775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7669C5-7A68-4262-84BF-DC39040D9A3E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2184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DBCC98-C917-4C6F-B705-41B5347D6089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358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FA5F58-4A14-4A6C-8967-9FF327F07058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80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A9A771-983F-436F-AFAE-DF5A992C3E89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617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034632-A184-4119-B6E2-BA7F7ABC3AE0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2CC76E-5A59-433D-9108-FF27A5CA44FE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57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07F2FD-E7F0-4731-9F37-5E424C7A11F0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875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24E38C-4A48-420F-985C-55CFE9250533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093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5870F4-EDFD-4430-9105-6D5119215D2C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37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3F0EA9-8216-430A-AF8C-F2D086BC763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278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026B7D-8656-4E01-933F-1B2692D358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-66675"/>
            <a:ext cx="4556125" cy="3416300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65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BE31-2FA5-4687-93A1-C34A15169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37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8478D-2273-42B4-A7FC-2D282DEE27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01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56268-63D2-45C9-A266-CA7EF6EDB1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212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146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47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057473-768C-4579-83FF-D373B24314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480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3984D-400A-4B73-8BDE-5184FE13E1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67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258DD-C70B-4E1E-9AA3-084F5DE22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98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8288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FAE8-BE99-4F51-A78B-DEAFB24D97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181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2A6DD-305C-4B46-8A26-F177972FC2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699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238B6-7931-4233-8772-334B7F7B74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44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A9A7A-04A3-4DF5-B2A9-5B2BAE8A0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210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21CC9-7DEC-4D25-A330-364FC02593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48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07A99-A34E-4AB6-BB9A-17FADD7356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476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F06BA-37AF-4FF8-B50A-7F14273635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555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642C1-46DB-49B4-AEC9-5167551831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143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1981200" cy="5248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791200" cy="524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E7248-E6DF-4408-B9EF-F5FD83E633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162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828800"/>
            <a:ext cx="3770313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828800"/>
            <a:ext cx="3770312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E7D91-9A5B-4972-817B-62620D4C2A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3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3FE39-0AA0-4A95-8A04-1216CC302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78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F38B5-1CE7-4073-9A43-919D46EDE7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81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B7FFE-F981-4D28-93D4-44CEC19FDB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00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8F360-98BC-4F61-8630-A66052D4BD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59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76289-C89D-4796-B787-B64C8BF81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22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88791-3CBB-484D-B7C6-67143A2A13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82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A30E9-7C96-4C8F-A925-C44D81A8FA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97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B37448-1DAE-48EF-8A93-F7F7C991A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609600"/>
            <a:ext cx="7620000" cy="6858000"/>
            <a:chOff x="0" y="0"/>
            <a:chExt cx="4800" cy="4320"/>
          </a:xfrm>
        </p:grpSpPr>
        <p:grpSp>
          <p:nvGrpSpPr>
            <p:cNvPr id="205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1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2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34290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/>
            </a:lvl1pPr>
          </a:lstStyle>
          <a:p>
            <a:pPr>
              <a:defRPr/>
            </a:pPr>
            <a:fld id="{FDF433F9-A1F1-4554-B88E-A2A923129E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6" name="Picture 15" descr="coug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172200"/>
            <a:ext cx="762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ecs.wsu.edu/~hundhaus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52400" y="990600"/>
            <a:ext cx="8839200" cy="1905000"/>
          </a:xfrm>
        </p:spPr>
        <p:txBody>
          <a:bodyPr/>
          <a:lstStyle/>
          <a:p>
            <a:pPr eaLnBrk="1" hangingPunct="1"/>
            <a:r>
              <a:rPr lang="en-US" altLang="en-US"/>
              <a:t>Data Types </a:t>
            </a:r>
            <a:br>
              <a:rPr lang="en-US" altLang="en-US"/>
            </a:br>
            <a:r>
              <a:rPr lang="en-US" altLang="en-US"/>
              <a:t>H&amp;K Chapter 7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95600"/>
            <a:ext cx="4572000" cy="18224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Instructor - Andrew S. O’Fallon</a:t>
            </a:r>
          </a:p>
          <a:p>
            <a:pPr eaLnBrk="1" hangingPunct="1"/>
            <a:r>
              <a:rPr lang="en-US" altLang="en-US" sz="2400" dirty="0" err="1"/>
              <a:t>CptS</a:t>
            </a:r>
            <a:r>
              <a:rPr lang="en-US" altLang="en-US" sz="2400" dirty="0"/>
              <a:t> </a:t>
            </a:r>
            <a:r>
              <a:rPr lang="en-US" altLang="en-US" sz="2400"/>
              <a:t>121 </a:t>
            </a:r>
          </a:p>
          <a:p>
            <a:pPr eaLnBrk="1" hangingPunct="1"/>
            <a:r>
              <a:rPr lang="en-US" altLang="en-US" sz="2400"/>
              <a:t>Washington </a:t>
            </a:r>
            <a:r>
              <a:rPr lang="en-US" altLang="en-US" sz="2400" dirty="0"/>
              <a:t>State University</a:t>
            </a:r>
          </a:p>
        </p:txBody>
      </p:sp>
      <p:pic>
        <p:nvPicPr>
          <p:cNvPr id="6148" name="Picture 6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1219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840EE2-890B-4478-9A30-0AA6307BDBDA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/>
          </a:p>
        </p:txBody>
      </p:sp>
      <p:sp>
        <p:nvSpPr>
          <p:cNvPr id="2458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Internal Representation of </a:t>
            </a:r>
            <a:r>
              <a:rPr lang="en-US" altLang="en-US" sz="3200">
                <a:latin typeface="Courier New" panose="02070309020205020404" pitchFamily="49" charset="0"/>
              </a:rPr>
              <a:t>char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sz="2400"/>
              <a:t>(2)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/>
              <a:t>It is possible to cast between </a:t>
            </a:r>
            <a:r>
              <a:rPr lang="en-US" altLang="en-US">
                <a:latin typeface="Courier New" panose="02070309020205020404" pitchFamily="49" charset="0"/>
              </a:rPr>
              <a:t>char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</a:rPr>
              <a:t>int</a:t>
            </a:r>
            <a:r>
              <a:rPr lang="en-US" altLang="en-US"/>
              <a:t>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2000">
                <a:latin typeface="Courier New" panose="02070309020205020404" pitchFamily="49" charset="0"/>
              </a:rPr>
              <a:t>int char_code;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</a:rPr>
              <a:t>for (char_code = (int) 'A';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char_code &lt;= (int) 'Z';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	 ++char_code)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printf("%c", (char) char_code);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</a:t>
            </a:r>
            <a:br>
              <a:rPr lang="en-US" altLang="en-US" sz="2000">
                <a:latin typeface="Courier New" panose="02070309020205020404" pitchFamily="49" charset="0"/>
              </a:rPr>
            </a:br>
            <a:r>
              <a:rPr lang="en-US" altLang="en-US" sz="2000"/>
              <a:t>Yields the following: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ABCDEFGHIJKLMNOPQRSTUVWXYZ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450991-42BB-490A-BB4D-3248FC6A7DFB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600"/>
          </a:p>
        </p:txBody>
      </p:sp>
      <p:sp>
        <p:nvSpPr>
          <p:cNvPr id="2662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Enumerated Types (1)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000"/>
              <a:t>Often, we'd like to define our own custom data types: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1800"/>
              <a:t>days of the week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1800"/>
              <a:t>months of the year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1800"/>
              <a:t>household budget categories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1800"/>
              <a:t>business inventory categories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1800"/>
              <a:t>etc.</a:t>
            </a:r>
          </a:p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000"/>
              <a:t>C enumerated types allow us to do this: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</a:t>
            </a:r>
            <a:r>
              <a:rPr lang="en-US" altLang="en-US" sz="1400">
                <a:latin typeface="Courier New" panose="02070309020205020404" pitchFamily="49" charset="0"/>
              </a:rPr>
              <a:t>typedef enum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	clothing, household, electronics, garden,  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	health_beauty, sporting_goods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} inventory_t;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br>
              <a:rPr lang="en-US" altLang="en-US" sz="1800"/>
            </a:br>
            <a:r>
              <a:rPr lang="en-US" altLang="en-US" sz="1800"/>
              <a:t>Note: </a:t>
            </a:r>
            <a:r>
              <a:rPr lang="en-US" altLang="en-US" sz="1800">
                <a:latin typeface="Courier New" panose="02070309020205020404" pitchFamily="49" charset="0"/>
              </a:rPr>
              <a:t>clothing</a:t>
            </a:r>
            <a:r>
              <a:rPr lang="en-US" altLang="en-US" sz="1800"/>
              <a:t> gets integer value </a:t>
            </a:r>
            <a:r>
              <a:rPr lang="en-US" altLang="en-US" sz="1800">
                <a:latin typeface="Courier New" panose="02070309020205020404" pitchFamily="49" charset="0"/>
              </a:rPr>
              <a:t>0</a:t>
            </a:r>
            <a:r>
              <a:rPr lang="en-US" altLang="en-US" sz="1800"/>
              <a:t>, </a:t>
            </a:r>
            <a:r>
              <a:rPr lang="en-US" altLang="en-US" sz="1800">
                <a:latin typeface="Courier New" panose="02070309020205020404" pitchFamily="49" charset="0"/>
              </a:rPr>
              <a:t>household</a:t>
            </a:r>
            <a:r>
              <a:rPr lang="en-US" altLang="en-US" sz="1800"/>
              <a:t> gets integer value </a:t>
            </a:r>
            <a:r>
              <a:rPr lang="en-US" altLang="en-US" sz="1800">
                <a:latin typeface="Courier New" panose="02070309020205020404" pitchFamily="49" charset="0"/>
              </a:rPr>
              <a:t>1</a:t>
            </a:r>
            <a:r>
              <a:rPr lang="en-US" altLang="en-US" sz="1800"/>
              <a:t>, . . . </a:t>
            </a:r>
            <a:r>
              <a:rPr lang="en-US" altLang="en-US" sz="1800">
                <a:latin typeface="Courier New" panose="02070309020205020404" pitchFamily="49" charset="0"/>
              </a:rPr>
              <a:t>sporting_goods</a:t>
            </a:r>
            <a:r>
              <a:rPr lang="en-US" altLang="en-US" sz="1800"/>
              <a:t> gets integer value </a:t>
            </a:r>
            <a:r>
              <a:rPr lang="en-US" altLang="en-US" sz="1800">
                <a:latin typeface="Courier New" panose="02070309020205020404" pitchFamily="49" charset="0"/>
              </a:rPr>
              <a:t>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747FFE-6D7B-40C9-B686-1AA25FC3EF6B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600"/>
          </a:p>
        </p:txBody>
      </p:sp>
      <p:sp>
        <p:nvSpPr>
          <p:cNvPr id="2867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Enumerated Types (2)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Once we've defined an enumerated type, we can declare variables of that type: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1800">
                <a:latin typeface="Courier New" panose="02070309020205020404" pitchFamily="49" charset="0"/>
              </a:rPr>
              <a:t>inventory_t inventory_kind;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and use the type in </a:t>
            </a:r>
            <a:r>
              <a:rPr lang="en-US" altLang="en-US" sz="2400">
                <a:latin typeface="Courier New" panose="02070309020205020404" pitchFamily="49" charset="0"/>
              </a:rPr>
              <a:t>switch</a:t>
            </a:r>
            <a:r>
              <a:rPr lang="en-US" altLang="en-US" sz="2400"/>
              <a:t> statements: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void print_inventory(inventory_t inv_kind)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{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switch (inv_kind)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{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case clothing: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  printf("clothing");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break;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0E6EA0E-1BA4-4A89-A544-1C3112D8589F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600"/>
          </a:p>
        </p:txBody>
      </p:sp>
      <p:sp>
        <p:nvSpPr>
          <p:cNvPr id="3072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Enumerated Types (3)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case household: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  printf("household");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break;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case electronics: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  printf("electronics");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  	break;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case garden: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  printf("garden");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 	break;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case health_beauty: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  printf("health and beauty");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break;	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case sporting_goods: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  printf("sporting goods");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break;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</a:t>
            </a:r>
            <a:endParaRPr lang="en-US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D77248-B77E-4750-B1C5-B16A38EC0997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600"/>
          </a:p>
        </p:txBody>
      </p:sp>
      <p:sp>
        <p:nvSpPr>
          <p:cNvPr id="3277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Enumerated Types (4)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We can make direct comparisons: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1800">
                <a:latin typeface="Courier New" panose="02070309020205020404" pitchFamily="49" charset="0"/>
              </a:rPr>
              <a:t>if (household &lt; sporting_goods) /* true */;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if (electronics != health_beauty) /* true */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if (garden &lt; household) /* false */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and "scroll" through items: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inventory_t this_inventory = household;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while (this_inventory &lt;= sporting_goods) 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{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print_inventory(this_inventory);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	this_inventory++;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}</a:t>
            </a: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75D57F-9E9B-412B-9CFC-EA98B02C494A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2600"/>
          </a:p>
        </p:txBody>
      </p:sp>
      <p:sp>
        <p:nvSpPr>
          <p:cNvPr id="3482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Enumerated Types (5)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We can even cast enumerated types to </a:t>
            </a:r>
            <a:r>
              <a:rPr lang="en-US" altLang="en-US">
                <a:latin typeface="Courier New" panose="02070309020205020404" pitchFamily="49" charset="0"/>
              </a:rPr>
              <a:t>int</a:t>
            </a:r>
            <a:r>
              <a:rPr lang="en-US" altLang="en-US"/>
              <a:t>: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int household_val;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inventory_t this_inventory;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household_val = (int) household /* 0 */</a:t>
            </a:r>
            <a:br>
              <a:rPr lang="en-US" altLang="en-US" sz="1800">
                <a:latin typeface="Courier New" panose="02070309020205020404" pitchFamily="49" charset="0"/>
              </a:rPr>
            </a:br>
            <a:endParaRPr lang="en-US" altLang="en-US" sz="18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</a:t>
            </a:r>
            <a:r>
              <a:rPr lang="en-US" altLang="en-US" sz="2000"/>
              <a:t>..and cast integers to the enumerated type: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 sz="2000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this_inventory = (inventory_t)(electronics + 1);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			/* garden */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C51FD6-678A-4C99-A86A-EE57B35B28B3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600"/>
          </a:p>
        </p:txBody>
      </p:sp>
      <p:sp>
        <p:nvSpPr>
          <p:cNvPr id="3686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Other Common Enumerated Types?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typedef enum boolean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FALSE, TRUE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} Boolean;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typedef enum month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JAN = 1, FEB, MAR, APR, MAY, JUN, JUL, AUG,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   SEP, OCT, NOV, DEC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} Month;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108E3F-555A-4B09-A5CD-071AF2D27A8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2600"/>
          </a:p>
        </p:txBody>
      </p:sp>
      <p:sp>
        <p:nvSpPr>
          <p:cNvPr id="3891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J.R. Hanly &amp; E.B. Koffman, </a:t>
            </a:r>
            <a:r>
              <a:rPr lang="en-US" altLang="en-US" i="1"/>
              <a:t>Problem Solving and Program Design in C (8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Addison-Wesley, 2016</a:t>
            </a:r>
          </a:p>
          <a:p>
            <a:pPr eaLnBrk="1" hangingPunct="1"/>
            <a:r>
              <a:rPr lang="en-US" altLang="en-US"/>
              <a:t>P.J. Deitel &amp; H.M. Deitel, </a:t>
            </a:r>
            <a:r>
              <a:rPr lang="en-US" altLang="en-US" i="1"/>
              <a:t>C How to Program (7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Pearson Education , Inc., 2013.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99E29B-EE14-4E13-8F8F-45CE0F57C83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2600"/>
          </a:p>
        </p:txBody>
      </p:sp>
      <p:sp>
        <p:nvSpPr>
          <p:cNvPr id="4096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Collaborators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hlinkClick r:id="rId3"/>
              </a:rPr>
              <a:t>Chris Hundhausen</a:t>
            </a: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E02162-0F58-4C8C-9933-8DCD5C711E14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/>
          </a:p>
        </p:txBody>
      </p:sp>
      <p:sp>
        <p:nvSpPr>
          <p:cNvPr id="819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Types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already know that: Data type = set of values + set of operations on those values</a:t>
            </a:r>
          </a:p>
          <a:p>
            <a:pPr eaLnBrk="1" hangingPunct="1"/>
            <a:r>
              <a:rPr lang="en-US" altLang="en-US"/>
              <a:t>We also know all values stored in a computer are represented as sequences of 0’s &amp; 1’s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8EFC67-4EDF-45F2-9B59-02C05B69D4F6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/>
          </a:p>
        </p:txBody>
      </p:sp>
      <p:sp>
        <p:nvSpPr>
          <p:cNvPr id="1024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Internal Representation of </a:t>
            </a:r>
            <a:r>
              <a:rPr lang="en-US" altLang="en-US" sz="3200">
                <a:latin typeface="Courier New" panose="02070309020205020404" pitchFamily="49" charset="0"/>
              </a:rPr>
              <a:t>int</a:t>
            </a:r>
            <a:r>
              <a:rPr lang="en-US" altLang="en-US" sz="3200"/>
              <a:t> and </a:t>
            </a:r>
            <a:r>
              <a:rPr lang="en-US" altLang="en-US" sz="3200">
                <a:latin typeface="Courier New" panose="02070309020205020404" pitchFamily="49" charset="0"/>
              </a:rPr>
              <a:t>double</a:t>
            </a:r>
            <a:r>
              <a:rPr lang="en-US" altLang="en-US" sz="3200"/>
              <a:t> (1)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As we already learned, </a:t>
            </a:r>
            <a:r>
              <a:rPr lang="en-US" altLang="en-US">
                <a:latin typeface="Courier New" panose="02070309020205020404" pitchFamily="49" charset="0"/>
              </a:rPr>
              <a:t>int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</a:rPr>
              <a:t>double</a:t>
            </a:r>
            <a:r>
              <a:rPr lang="en-US" altLang="en-US"/>
              <a:t> have different internal formats:</a:t>
            </a:r>
          </a:p>
        </p:txBody>
      </p:sp>
      <p:pic>
        <p:nvPicPr>
          <p:cNvPr id="10246" name="Picture 4" descr="fig0701"/>
          <p:cNvPicPr preferRelativeResize="0"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3003550"/>
            <a:ext cx="7693025" cy="893763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2DE2A3-D23E-4BD2-9FDF-425A221C0D8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/>
          </a:p>
        </p:txBody>
      </p:sp>
      <p:sp>
        <p:nvSpPr>
          <p:cNvPr id="1229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Internal Representation of </a:t>
            </a:r>
            <a:r>
              <a:rPr lang="en-US" altLang="en-US" sz="3200">
                <a:latin typeface="Courier New" panose="02070309020205020404" pitchFamily="49" charset="0"/>
              </a:rPr>
              <a:t>int</a:t>
            </a:r>
            <a:r>
              <a:rPr lang="en-US" altLang="en-US" sz="3200"/>
              <a:t> and </a:t>
            </a:r>
            <a:r>
              <a:rPr lang="en-US" altLang="en-US" sz="3200">
                <a:latin typeface="Courier New" panose="02070309020205020404" pitchFamily="49" charset="0"/>
              </a:rPr>
              <a:t>double</a:t>
            </a:r>
            <a:r>
              <a:rPr lang="en-US" altLang="en-US" sz="3200"/>
              <a:t> (2)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828800"/>
            <a:ext cx="3779838" cy="3724275"/>
          </a:xfrm>
        </p:spPr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C supports a variety of different integer formats:</a:t>
            </a:r>
          </a:p>
        </p:txBody>
      </p:sp>
      <p:graphicFrame>
        <p:nvGraphicFramePr>
          <p:cNvPr id="604231" name="Group 71"/>
          <p:cNvGraphicFramePr>
            <a:graphicFrameLocks noGrp="1"/>
          </p:cNvGraphicFramePr>
          <p:nvPr>
            <p:ph sz="half" idx="2"/>
          </p:nvPr>
        </p:nvGraphicFramePr>
        <p:xfrm>
          <a:off x="4572000" y="1905000"/>
          <a:ext cx="4032250" cy="4164012"/>
        </p:xfrm>
        <a:graphic>
          <a:graphicData uri="http://schemas.openxmlformats.org/drawingml/2006/table">
            <a:tbl>
              <a:tblPr/>
              <a:tblGrid>
                <a:gridCol w="2225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83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bits in Microsoft Visual C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273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Short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862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unsigned short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007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32</a:t>
                      </a:r>
                    </a:p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273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unsigned int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686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long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428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unsigned long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4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A18094-B3C8-46AA-95CC-57856D38EDDE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/>
          </a:p>
        </p:txBody>
      </p:sp>
      <p:sp>
        <p:nvSpPr>
          <p:cNvPr id="1434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Internal Representation of </a:t>
            </a:r>
            <a:r>
              <a:rPr lang="en-US" altLang="en-US" sz="3200">
                <a:latin typeface="Courier New" panose="02070309020205020404" pitchFamily="49" charset="0"/>
              </a:rPr>
              <a:t>int</a:t>
            </a:r>
            <a:r>
              <a:rPr lang="en-US" altLang="en-US" sz="3200"/>
              <a:t> and </a:t>
            </a:r>
            <a:r>
              <a:rPr lang="en-US" altLang="en-US" sz="3200">
                <a:latin typeface="Courier New" panose="02070309020205020404" pitchFamily="49" charset="0"/>
              </a:rPr>
              <a:t>double</a:t>
            </a:r>
            <a:r>
              <a:rPr lang="en-US" altLang="en-US" sz="3200"/>
              <a:t> (3)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828800"/>
            <a:ext cx="7361238" cy="3724275"/>
          </a:xfrm>
        </p:spPr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Likewise, C supports a variety of different double formats:</a:t>
            </a:r>
          </a:p>
        </p:txBody>
      </p:sp>
      <p:graphicFrame>
        <p:nvGraphicFramePr>
          <p:cNvPr id="606248" name="Group 40"/>
          <p:cNvGraphicFramePr>
            <a:graphicFrameLocks noGrp="1"/>
          </p:cNvGraphicFramePr>
          <p:nvPr>
            <p:ph sz="half" idx="2"/>
          </p:nvPr>
        </p:nvGraphicFramePr>
        <p:xfrm>
          <a:off x="2354263" y="2724150"/>
          <a:ext cx="3906837" cy="2840038"/>
        </p:xfrm>
        <a:graphic>
          <a:graphicData uri="http://schemas.openxmlformats.org/drawingml/2006/table">
            <a:tbl>
              <a:tblPr/>
              <a:tblGrid>
                <a:gridCol w="212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523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bits in Microsoft Visual 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445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float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033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double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037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long double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64</a:t>
                      </a:r>
                    </a:p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485124-D5D4-4A9E-AD0A-E092BAAFCE42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600"/>
          </a:p>
        </p:txBody>
      </p:sp>
      <p:sp>
        <p:nvSpPr>
          <p:cNvPr id="1638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Internal Representation of </a:t>
            </a:r>
            <a:r>
              <a:rPr lang="en-US" altLang="en-US" sz="3200">
                <a:latin typeface="Courier New" panose="02070309020205020404" pitchFamily="49" charset="0"/>
              </a:rPr>
              <a:t>int</a:t>
            </a:r>
            <a:r>
              <a:rPr lang="en-US" altLang="en-US" sz="3200"/>
              <a:t> and </a:t>
            </a:r>
            <a:r>
              <a:rPr lang="en-US" altLang="en-US" sz="3200">
                <a:latin typeface="Courier New" panose="02070309020205020404" pitchFamily="49" charset="0"/>
              </a:rPr>
              <a:t>double</a:t>
            </a:r>
            <a:r>
              <a:rPr lang="en-US" altLang="en-US" sz="3200"/>
              <a:t> (4)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828800"/>
            <a:ext cx="7361238" cy="3724275"/>
          </a:xfrm>
        </p:spPr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Beware of round-off errors!</a:t>
            </a:r>
          </a:p>
          <a:p>
            <a:pPr marL="915988" lvl="1" indent="-338138" defTabSz="1081088" eaLnBrk="1" hangingPunct="1"/>
            <a:r>
              <a:rPr lang="en-US" altLang="en-US" sz="2000"/>
              <a:t>Don't rely on two floating-point values being equal: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for (trial = 0; trial != 10.0; trial += 0.1) {</a:t>
            </a:r>
          </a:p>
          <a:p>
            <a:pPr marL="1825625" lvl="3" indent="-203200" defTabSz="1081088" eaLnBrk="1" hangingPunct="1"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…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915988" lvl="1" indent="-338138" defTabSz="1081088" eaLnBrk="1" hangingPunct="1"/>
            <a:r>
              <a:rPr lang="en-US" altLang="en-US" sz="2000"/>
              <a:t>Even the following may not execute the same number of times on all computers: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for (trial = 0; trial &lt; 10.0; trial += 0.1) {</a:t>
            </a:r>
          </a:p>
          <a:p>
            <a:pPr marL="1825625" lvl="3" indent="-203200" defTabSz="1081088" eaLnBrk="1" hangingPunct="1"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…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marL="915988" lvl="1" indent="-338138" defTabSz="1081088" eaLnBrk="1" hangingPunct="1"/>
            <a:r>
              <a:rPr lang="en-US" altLang="en-US" sz="2000"/>
              <a:t>It's better to use integers as loop counters!</a:t>
            </a:r>
          </a:p>
          <a:p>
            <a:pPr marL="1825625" lvl="3" indent="-203200" defTabSz="1081088" eaLnBrk="1" hangingPunct="1"/>
            <a:endParaRPr lang="en-US" altLang="en-US"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7EEA12-68AD-40BA-9466-F4095105DCF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600"/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Internal Representation of </a:t>
            </a:r>
            <a:r>
              <a:rPr lang="en-US" altLang="en-US" sz="3200">
                <a:latin typeface="Courier New" panose="02070309020205020404" pitchFamily="49" charset="0"/>
              </a:rPr>
              <a:t>int</a:t>
            </a:r>
            <a:r>
              <a:rPr lang="en-US" altLang="en-US" sz="3200"/>
              <a:t> and </a:t>
            </a:r>
            <a:r>
              <a:rPr lang="en-US" altLang="en-US" sz="3200">
                <a:latin typeface="Courier New" panose="02070309020205020404" pitchFamily="49" charset="0"/>
              </a:rPr>
              <a:t>double</a:t>
            </a:r>
            <a:r>
              <a:rPr lang="en-US" altLang="en-US" sz="3200"/>
              <a:t> (5)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828800"/>
            <a:ext cx="7361238" cy="3724275"/>
          </a:xfrm>
        </p:spPr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Conversions between </a:t>
            </a:r>
            <a:r>
              <a:rPr lang="en-US" altLang="en-US" sz="2400">
                <a:latin typeface="Courier New" panose="02070309020205020404" pitchFamily="49" charset="0"/>
              </a:rPr>
              <a:t>int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double</a:t>
            </a:r>
          </a:p>
          <a:p>
            <a:pPr marL="915988" lvl="1" indent="-338138" defTabSz="1081088" eaLnBrk="1" hangingPunct="1"/>
            <a:r>
              <a:rPr lang="en-US" altLang="en-US" sz="2000"/>
              <a:t>When we assign an </a:t>
            </a:r>
            <a:r>
              <a:rPr lang="en-US" altLang="en-US" sz="2000">
                <a:latin typeface="Courier New" panose="02070309020205020404" pitchFamily="49" charset="0"/>
              </a:rPr>
              <a:t>int</a:t>
            </a:r>
            <a:r>
              <a:rPr lang="en-US" altLang="en-US" sz="2000"/>
              <a:t> to a </a:t>
            </a:r>
            <a:r>
              <a:rPr lang="en-US" altLang="en-US" sz="2000">
                <a:latin typeface="Courier New" panose="02070309020205020404" pitchFamily="49" charset="0"/>
              </a:rPr>
              <a:t>double</a:t>
            </a:r>
            <a:r>
              <a:rPr lang="en-US" altLang="en-US" sz="2000"/>
              <a:t> or a </a:t>
            </a:r>
            <a:r>
              <a:rPr lang="en-US" altLang="en-US" sz="2000">
                <a:latin typeface="Courier New" panose="02070309020205020404" pitchFamily="49" charset="0"/>
              </a:rPr>
              <a:t>double</a:t>
            </a:r>
            <a:r>
              <a:rPr lang="en-US" altLang="en-US" sz="2000"/>
              <a:t> to an </a:t>
            </a:r>
            <a:r>
              <a:rPr lang="en-US" altLang="en-US" sz="2000">
                <a:latin typeface="Courier New" panose="02070309020205020404" pitchFamily="49" charset="0"/>
              </a:rPr>
              <a:t>int</a:t>
            </a:r>
            <a:r>
              <a:rPr lang="en-US" altLang="en-US" sz="2000"/>
              <a:t>, C performs an automatic conversion: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int k = 5, m = 4, n;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x = 2.5, y = 4.1, z;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z = k + x; /* 7.5: k is converted to double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         prior to + */ 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z = k / m; /* k / m is evaluated first; result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      (1) is then converted to double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      (1.0) */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n = x * y; /* x * y is evaluated first (10.25).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        Result is then converted to int 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        (10). Fractional part is lost */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04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000749-D7C9-47DE-8AC2-492E2DD20A9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600"/>
          </a:p>
        </p:txBody>
      </p:sp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Internal Representation of </a:t>
            </a:r>
            <a:r>
              <a:rPr lang="en-US" altLang="en-US" sz="3200">
                <a:latin typeface="Courier New" panose="02070309020205020404" pitchFamily="49" charset="0"/>
              </a:rPr>
              <a:t>int</a:t>
            </a:r>
            <a:r>
              <a:rPr lang="en-US" altLang="en-US" sz="3200"/>
              <a:t> and </a:t>
            </a:r>
            <a:r>
              <a:rPr lang="en-US" altLang="en-US" sz="3200">
                <a:latin typeface="Courier New" panose="02070309020205020404" pitchFamily="49" charset="0"/>
              </a:rPr>
              <a:t>double</a:t>
            </a:r>
            <a:r>
              <a:rPr lang="en-US" altLang="en-US" sz="3200"/>
              <a:t> (6)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828800"/>
            <a:ext cx="7361238" cy="3724275"/>
          </a:xfrm>
        </p:spPr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Conversions between </a:t>
            </a:r>
            <a:r>
              <a:rPr lang="en-US" altLang="en-US" sz="2400">
                <a:latin typeface="Courier New" panose="02070309020205020404" pitchFamily="49" charset="0"/>
              </a:rPr>
              <a:t>int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double </a:t>
            </a:r>
            <a:r>
              <a:rPr lang="en-US" altLang="en-US" sz="1700"/>
              <a:t>(cont.)</a:t>
            </a:r>
          </a:p>
          <a:p>
            <a:pPr marL="915988" lvl="1" indent="-338138" defTabSz="1081088" eaLnBrk="1" hangingPunct="1"/>
            <a:r>
              <a:rPr lang="en-US" altLang="en-US" sz="2000"/>
              <a:t>Note that explicit casting is always an option: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int k = 5, m = 4, n;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double x = 2.5, y = 4.1, z;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z = (double) k + x; /* 7.5 */ 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z = (double) k / (double) m; /* 1.25 */</a:t>
            </a:r>
          </a:p>
          <a:p>
            <a:pPr marL="1262063" lvl="2" indent="-231775" defTabSz="1081088"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n = (int) x * (int) y; /* 8 */</a:t>
            </a:r>
          </a:p>
          <a:p>
            <a:pPr marL="915988" lvl="1" indent="-338138" defTabSz="1081088" eaLnBrk="1" hangingPunct="1"/>
            <a:r>
              <a:rPr lang="en-US" altLang="en-US" sz="2000"/>
              <a:t>But such casts do not change the internal representation of a variable: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2000"/>
              <a:t>	</a:t>
            </a:r>
            <a:r>
              <a:rPr lang="en-US" altLang="en-US" sz="1700">
                <a:latin typeface="Courier New" panose="02070309020205020404" pitchFamily="49" charset="0"/>
              </a:rPr>
              <a:t>printf(“%.2f\n", (double) k); /* 5.00 */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	printf("%4d\n",k); /* 5 */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700">
                <a:latin typeface="Courier New" panose="02070309020205020404" pitchFamily="49" charset="0"/>
              </a:rPr>
              <a:t>	/* After these statements are executed, </a:t>
            </a:r>
            <a:br>
              <a:rPr lang="en-US" altLang="en-US" sz="1700">
                <a:latin typeface="Courier New" panose="02070309020205020404" pitchFamily="49" charset="0"/>
              </a:rPr>
            </a:br>
            <a:r>
              <a:rPr lang="en-US" altLang="en-US" sz="1700">
                <a:latin typeface="Courier New" panose="02070309020205020404" pitchFamily="49" charset="0"/>
              </a:rPr>
              <a:t>   k is still stored as the int 5 */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6E5BF9-C5DF-4CA1-9D5A-2566F977FABD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/>
          </a:p>
        </p:txBody>
      </p:sp>
      <p:sp>
        <p:nvSpPr>
          <p:cNvPr id="2253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 sz="3200"/>
              <a:t>Internal Representation of </a:t>
            </a:r>
            <a:r>
              <a:rPr lang="en-US" altLang="en-US" sz="3200">
                <a:latin typeface="Courier New" panose="02070309020205020404" pitchFamily="49" charset="0"/>
              </a:rPr>
              <a:t>char (1)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As we have learned, char variables are stored in 8 bit ASCII (American Standard Code for Information Interchange) format</a:t>
            </a:r>
          </a:p>
          <a:p>
            <a:pPr marL="915988" lvl="1" indent="-338138" defTabSz="1081088" eaLnBrk="1" hangingPunct="1"/>
            <a:r>
              <a:rPr lang="en-US" altLang="en-US"/>
              <a:t>'0' .. '9': 48 – 57</a:t>
            </a:r>
          </a:p>
          <a:p>
            <a:pPr marL="915988" lvl="1" indent="-338138" defTabSz="1081088" eaLnBrk="1" hangingPunct="1"/>
            <a:r>
              <a:rPr lang="en-US" altLang="en-US"/>
              <a:t>'A' .. 'Z': 65 – 90</a:t>
            </a:r>
          </a:p>
          <a:p>
            <a:pPr marL="915988" lvl="1" indent="-338138" defTabSz="1081088" eaLnBrk="1" hangingPunct="1"/>
            <a:r>
              <a:rPr lang="en-US" altLang="en-US"/>
              <a:t>'a' .. 'z': 97 – 122</a:t>
            </a:r>
          </a:p>
          <a:p>
            <a:pPr marL="915988" lvl="1" indent="-338138" defTabSz="1081088" eaLnBrk="1" hangingPunct="1"/>
            <a:r>
              <a:rPr lang="en-US" altLang="en-US"/>
              <a:t>Printable characters: 32 – 122</a:t>
            </a:r>
          </a:p>
          <a:p>
            <a:pPr marL="915988" lvl="1" indent="-338138" defTabSz="1081088" eaLnBrk="1" hangingPunct="1"/>
            <a:r>
              <a:rPr lang="en-US" altLang="en-US"/>
              <a:t>Non-printable characters: 0 – 31 and 127</a:t>
            </a:r>
          </a:p>
          <a:p>
            <a:pPr marL="915988" lvl="1" indent="-338138" defTabSz="1081088" eaLnBrk="1" hangingPunct="1"/>
            <a:r>
              <a:rPr lang="en-US" altLang="en-US"/>
              <a:t>See Appendix A for the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3">
      <a:dk1>
        <a:srgbClr val="8A002E"/>
      </a:dk1>
      <a:lt1>
        <a:srgbClr val="FFFFFF"/>
      </a:lt1>
      <a:dk2>
        <a:srgbClr val="960032"/>
      </a:dk2>
      <a:lt2>
        <a:srgbClr val="666699"/>
      </a:lt2>
      <a:accent1>
        <a:srgbClr val="33CCCC"/>
      </a:accent1>
      <a:accent2>
        <a:srgbClr val="DDDDDD"/>
      </a:accent2>
      <a:accent3>
        <a:srgbClr val="FFFFFF"/>
      </a:accent3>
      <a:accent4>
        <a:srgbClr val="750026"/>
      </a:accent4>
      <a:accent5>
        <a:srgbClr val="ADE2E2"/>
      </a:accent5>
      <a:accent6>
        <a:srgbClr val="C8C8C8"/>
      </a:accent6>
      <a:hlink>
        <a:srgbClr val="86002D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3">
        <a:dk1>
          <a:srgbClr val="8A002E"/>
        </a:dk1>
        <a:lt1>
          <a:srgbClr val="FFFFFF"/>
        </a:lt1>
        <a:dk2>
          <a:srgbClr val="960032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750026"/>
        </a:accent4>
        <a:accent5>
          <a:srgbClr val="ADE2E2"/>
        </a:accent5>
        <a:accent6>
          <a:srgbClr val="C8C8C8"/>
        </a:accent6>
        <a:hlink>
          <a:srgbClr val="86002D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4375</TotalTime>
  <Words>1510</Words>
  <Application>Microsoft Office PowerPoint</Application>
  <PresentationFormat>On-screen Show (4:3)</PresentationFormat>
  <Paragraphs>242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Courier New</vt:lpstr>
      <vt:lpstr>Times New Roman</vt:lpstr>
      <vt:lpstr>Wingdings</vt:lpstr>
      <vt:lpstr>Custom Design</vt:lpstr>
      <vt:lpstr>Capsules</vt:lpstr>
      <vt:lpstr>Data Types  H&amp;K Chapter 7</vt:lpstr>
      <vt:lpstr>Data Types</vt:lpstr>
      <vt:lpstr>Internal Representation of int and double (1)</vt:lpstr>
      <vt:lpstr>Internal Representation of int and double (2)</vt:lpstr>
      <vt:lpstr>Internal Representation of int and double (3)</vt:lpstr>
      <vt:lpstr>Internal Representation of int and double (4)</vt:lpstr>
      <vt:lpstr>Internal Representation of int and double (5)</vt:lpstr>
      <vt:lpstr>Internal Representation of int and double (6)</vt:lpstr>
      <vt:lpstr>Internal Representation of char (1)</vt:lpstr>
      <vt:lpstr>Internal Representation of char (2)</vt:lpstr>
      <vt:lpstr>Enumerated Types (1)</vt:lpstr>
      <vt:lpstr>Enumerated Types (2)</vt:lpstr>
      <vt:lpstr>Enumerated Types (3)</vt:lpstr>
      <vt:lpstr>Enumerated Types (4)</vt:lpstr>
      <vt:lpstr>Enumerated Types (5)</vt:lpstr>
      <vt:lpstr>Other Common Enumerated Types?</vt:lpstr>
      <vt:lpstr>References</vt:lpstr>
      <vt:lpstr>Collaborators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Types  H&amp;K Chapter 7</dc:title>
  <dc:creator>C. Hundhause, A. O'Fallon</dc:creator>
  <cp:lastModifiedBy>Andy O'Fallon</cp:lastModifiedBy>
  <cp:revision>318</cp:revision>
  <dcterms:created xsi:type="dcterms:W3CDTF">2004-08-17T18:03:10Z</dcterms:created>
  <dcterms:modified xsi:type="dcterms:W3CDTF">2020-03-23T16:55:26Z</dcterms:modified>
</cp:coreProperties>
</file>