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54" r:id="rId2"/>
  </p:sldMasterIdLst>
  <p:notesMasterIdLst>
    <p:notesMasterId r:id="rId28"/>
  </p:notesMasterIdLst>
  <p:handoutMasterIdLst>
    <p:handoutMasterId r:id="rId29"/>
  </p:handoutMasterIdLst>
  <p:sldIdLst>
    <p:sldId id="256" r:id="rId3"/>
    <p:sldId id="329" r:id="rId4"/>
    <p:sldId id="332" r:id="rId5"/>
    <p:sldId id="299" r:id="rId6"/>
    <p:sldId id="330" r:id="rId7"/>
    <p:sldId id="333" r:id="rId8"/>
    <p:sldId id="334" r:id="rId9"/>
    <p:sldId id="335" r:id="rId10"/>
    <p:sldId id="301" r:id="rId11"/>
    <p:sldId id="303" r:id="rId12"/>
    <p:sldId id="304" r:id="rId13"/>
    <p:sldId id="306" r:id="rId14"/>
    <p:sldId id="308" r:id="rId15"/>
    <p:sldId id="309" r:id="rId16"/>
    <p:sldId id="310" r:id="rId17"/>
    <p:sldId id="311" r:id="rId18"/>
    <p:sldId id="312" r:id="rId19"/>
    <p:sldId id="320" r:id="rId20"/>
    <p:sldId id="321" r:id="rId21"/>
    <p:sldId id="322" r:id="rId22"/>
    <p:sldId id="323" r:id="rId23"/>
    <p:sldId id="324" r:id="rId24"/>
    <p:sldId id="331" r:id="rId25"/>
    <p:sldId id="325" r:id="rId26"/>
    <p:sldId id="326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5E242F"/>
    <a:srgbClr val="EAEAEA"/>
    <a:srgbClr val="C26073"/>
    <a:srgbClr val="7B2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5" autoAdjust="0"/>
    <p:restoredTop sz="99599" autoAdjust="0"/>
  </p:normalViewPr>
  <p:slideViewPr>
    <p:cSldViewPr>
      <p:cViewPr varScale="1">
        <p:scale>
          <a:sx n="68" d="100"/>
          <a:sy n="68" d="100"/>
        </p:scale>
        <p:origin x="1188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9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CE63573-978C-4542-9872-C0FCAEF9FB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623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A9A100-5747-448A-9660-6D72638040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01087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C485EE-F817-4627-AB47-6FB571DC3229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975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7D4F26-CF6A-444B-A7DE-40A80F0C9B90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13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3683A4-3657-4162-A2F1-B1B23FAD5937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754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E37D17-2E76-44D0-A3B5-A5DAE0A1C486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3035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3715A7-0E2F-47CE-BAC3-0A096ED4C4C8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588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996EA-E4F1-4019-A2C3-798CCF5413AE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9419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B887E1-C4BE-4FA1-97D8-6C9764F2AD5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08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DBAFB5-ED1F-4338-9636-E30E3965029A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046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AA47BD-0C7B-416C-BD28-2E52907F77BB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9101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E6AA27-3275-4C5E-9DEE-ABEA6B91FB83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8820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532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BFF00F-4869-420D-A9D6-8F616DBE286A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825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350190-42F9-44FD-82CB-AA141E539CE7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947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776CA2-E6C6-4050-8667-61F82C507170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577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A7BD19-2886-4C45-A136-762DD28A778D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285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517AF2-EE11-4CBD-B391-9EE7E2C6E54B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740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26D52D-8413-4F87-AB1C-9AFE6BBA5FE9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914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9C89C9-311B-4DC0-9A48-4B72798337FD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288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C8B952-1D08-48ED-8B30-5D2ACF20BCE6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38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5AFC-5303-430B-B57E-C3DDB66EB0A7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52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74ABD-98E7-4295-B9EC-99C68F5EA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360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22608-8C49-4132-88B2-2CF978986C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529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893DA-DADD-4806-AB87-245DD4D19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170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146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47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BE4A358-A51A-4D70-BA96-8690D5B407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541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9282-C01D-41D7-ACAE-D514DFEA54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6365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96B42-0280-4F63-A2C0-354C4EFEDF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382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8288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676D1-CC5F-4DFC-AF7E-CCBB246B73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464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18BA7-0657-4D70-924A-FB6C07D269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409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E854E-A66A-4296-A8F9-04D1BF9264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0690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598C9-309A-4DE5-9EE9-5A1EDCD43A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05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4BA06-CCF2-4259-A735-8291BA1695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22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F9BF-E37D-4BE5-8025-63A68A075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156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16D76-EF27-42CD-BD22-3A899D9C7B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511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3EAFA-C5E3-44E2-9C29-B9EB3E0586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395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1981200" cy="5248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791200" cy="524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DFC53-E6A0-4E04-8FC7-A7F73C0AD4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33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DB733-C65F-4A84-8820-D9643EE995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0759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D72B-27A7-48F5-B53F-4E5A5C1BBB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42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B3BD7-6EB8-4564-AA40-88DB672769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35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B985-D246-46A4-8E95-0D68260101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63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57048-94EC-4D42-A647-ECBBC27AD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3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AC56E-7ADB-4C71-8D27-B0FF541065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95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B14CB-BB88-420B-BFCF-913CE68D93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20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8AEE16E-CDB1-487E-BA30-B609B70821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609600"/>
            <a:ext cx="7620000" cy="6858000"/>
            <a:chOff x="0" y="0"/>
            <a:chExt cx="4800" cy="4320"/>
          </a:xfrm>
        </p:grpSpPr>
        <p:grpSp>
          <p:nvGrpSpPr>
            <p:cNvPr id="205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1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2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36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34290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/>
            </a:lvl1pPr>
          </a:lstStyle>
          <a:p>
            <a:pPr>
              <a:defRPr/>
            </a:pPr>
            <a:fld id="{21037618-B13B-43F7-A02C-362126173D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6" name="Picture 15" descr="coug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172200"/>
            <a:ext cx="762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ecs.wsu.edu/~hundhau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(1 - 1) Computer Software &amp; Software Development</a:t>
            </a:r>
            <a:br>
              <a:rPr lang="en-US" altLang="en-US" sz="3200"/>
            </a:br>
            <a:r>
              <a:rPr lang="en-US" altLang="en-US" sz="3200"/>
              <a:t>H&amp;K Chapter 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95600"/>
            <a:ext cx="4419600" cy="18224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Instructor - Andrew S. O’Fallon</a:t>
            </a:r>
          </a:p>
          <a:p>
            <a:pPr eaLnBrk="1" hangingPunct="1"/>
            <a:r>
              <a:rPr lang="en-US" altLang="en-US" sz="2400" dirty="0" err="1"/>
              <a:t>CptS</a:t>
            </a:r>
            <a:r>
              <a:rPr lang="en-US" altLang="en-US" sz="2400" dirty="0"/>
              <a:t> 121 (August 21, 2024)</a:t>
            </a:r>
          </a:p>
          <a:p>
            <a:pPr eaLnBrk="1" hangingPunct="1"/>
            <a:r>
              <a:rPr lang="en-US" altLang="en-US" sz="2400" dirty="0"/>
              <a:t>Washington State University</a:t>
            </a:r>
          </a:p>
        </p:txBody>
      </p:sp>
      <p:pic>
        <p:nvPicPr>
          <p:cNvPr id="6148" name="Picture 5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62600"/>
            <a:ext cx="1219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399995-3CD8-4D9E-A7E9-1C0EECC73C95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600"/>
          </a:p>
        </p:txBody>
      </p:sp>
      <p:sp>
        <p:nvSpPr>
          <p:cNvPr id="2253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Is this an Algorithm? (4)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Apply small amount of shampoo to hair</a:t>
            </a:r>
          </a:p>
          <a:p>
            <a:pPr marL="463550" indent="-463550" defTabSz="1081088" eaLnBrk="1" hangingPunct="1"/>
            <a:r>
              <a:rPr lang="en-US" altLang="en-US"/>
              <a:t>Work into scalp for about 1 minute</a:t>
            </a:r>
          </a:p>
          <a:p>
            <a:pPr marL="463550" indent="-463550" defTabSz="1081088" eaLnBrk="1" hangingPunct="1"/>
            <a:r>
              <a:rPr lang="en-US" altLang="en-US"/>
              <a:t>Rinse thoroughly</a:t>
            </a:r>
          </a:p>
          <a:p>
            <a:pPr marL="463550" indent="-463550" defTabSz="1081088" eaLnBrk="1" hangingPunct="1"/>
            <a:r>
              <a:rPr lang="en-US" altLang="en-US"/>
              <a:t>Repeat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/>
              <a:t>No! Why not?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/>
              <a:t>	Hint: Is it well ordered? Does it halt?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797548-22CD-4999-8B17-4A22360C28A0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2600"/>
          </a:p>
        </p:txBody>
      </p:sp>
      <p:sp>
        <p:nvSpPr>
          <p:cNvPr id="2458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How are Algorithms Put Together?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Sequenced instructions</a:t>
            </a:r>
          </a:p>
          <a:p>
            <a:pPr marL="915988" lvl="1" indent="-338138" defTabSz="1081088" eaLnBrk="1" hangingPunct="1"/>
            <a:r>
              <a:rPr lang="en-US" altLang="en-US"/>
              <a:t>do them in the order given</a:t>
            </a:r>
          </a:p>
          <a:p>
            <a:pPr marL="463550" indent="-463550" defTabSz="1081088" eaLnBrk="1" hangingPunct="1"/>
            <a:r>
              <a:rPr lang="en-US" altLang="en-US"/>
              <a:t>Conditional instructions</a:t>
            </a:r>
          </a:p>
          <a:p>
            <a:pPr marL="915988" lvl="1" indent="-338138" defTabSz="1081088" eaLnBrk="1" hangingPunct="1"/>
            <a:r>
              <a:rPr lang="en-US" altLang="en-US"/>
              <a:t>do them if a condition is true</a:t>
            </a:r>
          </a:p>
          <a:p>
            <a:pPr marL="463550" indent="-463550" defTabSz="1081088" eaLnBrk="1" hangingPunct="1"/>
            <a:r>
              <a:rPr lang="en-US" altLang="en-US"/>
              <a:t>Iterative instructions</a:t>
            </a:r>
          </a:p>
          <a:p>
            <a:pPr marL="915988" lvl="1" indent="-338138" defTabSz="1081088" eaLnBrk="1" hangingPunct="1"/>
            <a:r>
              <a:rPr lang="en-US" altLang="en-US"/>
              <a:t>do them while a condition is true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7DE705-A6DA-4EB1-839C-128DDB999068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2600"/>
          </a:p>
        </p:txBody>
      </p:sp>
      <p:sp>
        <p:nvSpPr>
          <p:cNvPr id="2662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dirty="0"/>
              <a:t>High-Level Programming Languages (1)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dirty="0"/>
              <a:t>High-level programming languages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dirty="0"/>
              <a:t>The continuum of languages: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endParaRPr lang="en-US" altLang="en-US" dirty="0"/>
          </a:p>
          <a:p>
            <a:pPr marL="915988" lvl="1" indent="-338138" defTabSz="1081088" eaLnBrk="1" hangingPunct="1">
              <a:lnSpc>
                <a:spcPct val="80000"/>
              </a:lnSpc>
            </a:pPr>
            <a:endParaRPr lang="en-US" altLang="en-US" dirty="0"/>
          </a:p>
          <a:p>
            <a:pPr marL="915988" lvl="1" indent="-338138" defTabSz="1081088" eaLnBrk="1" hangingPunct="1">
              <a:lnSpc>
                <a:spcPct val="80000"/>
              </a:lnSpc>
            </a:pPr>
            <a:endParaRPr lang="en-US" altLang="en-US" dirty="0"/>
          </a:p>
          <a:p>
            <a:pPr marL="915988" lvl="1" indent="-338138" defTabSz="1081088" eaLnBrk="1" hangingPunct="1">
              <a:lnSpc>
                <a:spcPct val="80000"/>
              </a:lnSpc>
            </a:pPr>
            <a:endParaRPr lang="en-US" altLang="en-US" dirty="0"/>
          </a:p>
          <a:p>
            <a:pPr marL="915988" lvl="1" indent="-338138" defTabSz="1081088" eaLnBrk="1" hangingPunct="1">
              <a:lnSpc>
                <a:spcPct val="80000"/>
              </a:lnSpc>
            </a:pPr>
            <a:endParaRPr lang="en-US" altLang="en-US" dirty="0"/>
          </a:p>
          <a:p>
            <a:pPr marL="915988" lvl="1" indent="-338138" defTabSz="1081088" eaLnBrk="1" hangingPunct="1">
              <a:lnSpc>
                <a:spcPct val="80000"/>
              </a:lnSpc>
            </a:pPr>
            <a:endParaRPr lang="en-US" altLang="en-US" dirty="0"/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dirty="0"/>
              <a:t>Low-level languages were created from the perspective of the machine; working with 1’s and 0’s, also known as logic levels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dirty="0"/>
              <a:t>High-level languages, have natural language like elements 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endParaRPr lang="en-US" altLang="en-US" dirty="0"/>
          </a:p>
        </p:txBody>
      </p:sp>
      <p:pic>
        <p:nvPicPr>
          <p:cNvPr id="26630" name="Picture 4" descr="Sch2e_Ch06-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590800"/>
            <a:ext cx="5334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7E3EB1-3B6B-4D2C-9A78-9AE83606DB16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600"/>
          </a:p>
        </p:txBody>
      </p:sp>
      <p:sp>
        <p:nvSpPr>
          <p:cNvPr id="2867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High-Level Programming Languages (2)</a:t>
            </a:r>
            <a:endParaRPr lang="en-US" altLang="en-US" sz="240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dirty="0"/>
              <a:t>Problem: Computers can’t understand high-level programming languages</a:t>
            </a:r>
          </a:p>
          <a:p>
            <a:pPr marL="463550" indent="-463550" defTabSz="1081088" eaLnBrk="1" hangingPunct="1"/>
            <a:r>
              <a:rPr lang="en-US" altLang="en-US" dirty="0"/>
              <a:t>Solution: They must be translated</a:t>
            </a:r>
          </a:p>
          <a:p>
            <a:pPr marL="915988" lvl="1" indent="-338138" defTabSz="1081088" eaLnBrk="1" hangingPunct="1"/>
            <a:r>
              <a:rPr lang="en-US" altLang="en-US" dirty="0"/>
              <a:t>Programmer uses a text editor to write a text-based source file in a programming language</a:t>
            </a:r>
          </a:p>
          <a:p>
            <a:pPr marL="915988" lvl="1" indent="-338138" defTabSz="1081088" eaLnBrk="1" hangingPunct="1"/>
            <a:r>
              <a:rPr lang="en-US" altLang="en-US" dirty="0"/>
              <a:t>Compiler translates source file</a:t>
            </a:r>
          </a:p>
          <a:p>
            <a:pPr marL="1262063" lvl="2" indent="-231775" defTabSz="1081088" eaLnBrk="1" hangingPunct="1"/>
            <a:r>
              <a:rPr lang="en-US" altLang="en-US" dirty="0"/>
              <a:t>Checks to make sure that program is syntactically correct</a:t>
            </a:r>
          </a:p>
          <a:p>
            <a:pPr marL="1262063" lvl="2" indent="-231775" defTabSz="1081088" eaLnBrk="1" hangingPunct="1"/>
            <a:r>
              <a:rPr lang="en-US" altLang="en-US" dirty="0"/>
              <a:t>If so, the compiler translates the program into an object file with machine language instructions</a:t>
            </a:r>
          </a:p>
          <a:p>
            <a:pPr marL="915988" lvl="1" indent="-338138" defTabSz="1081088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93B285-7E02-44C3-99C2-887751F9D665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600"/>
          </a:p>
        </p:txBody>
      </p:sp>
      <p:sp>
        <p:nvSpPr>
          <p:cNvPr id="3072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High-Level Programming Languages (3)</a:t>
            </a:r>
            <a:endParaRPr lang="en-US" altLang="en-US" sz="240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Object file translated by compiler will not execute!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High-level programs often make use of software libraries containing predefined pieces of code, including</a:t>
            </a:r>
          </a:p>
          <a:p>
            <a:pPr marL="1262063" lvl="2" indent="-231775" defTabSz="1081088" eaLnBrk="1" hangingPunct="1">
              <a:lnSpc>
                <a:spcPct val="80000"/>
              </a:lnSpc>
            </a:pPr>
            <a:r>
              <a:rPr lang="en-US" altLang="en-US"/>
              <a:t>Math functions</a:t>
            </a:r>
          </a:p>
          <a:p>
            <a:pPr marL="1262063" lvl="2" indent="-231775" defTabSz="1081088" eaLnBrk="1" hangingPunct="1">
              <a:lnSpc>
                <a:spcPct val="80000"/>
              </a:lnSpc>
            </a:pPr>
            <a:r>
              <a:rPr lang="en-US" altLang="en-US"/>
              <a:t>Input/output functions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In order to execute, object file must be </a:t>
            </a:r>
            <a:r>
              <a:rPr lang="en-US" altLang="en-US" i="1"/>
              <a:t>linked </a:t>
            </a:r>
            <a:r>
              <a:rPr lang="en-US" altLang="en-US"/>
              <a:t>to object files containing these predefined pieces of code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A </a:t>
            </a:r>
            <a:r>
              <a:rPr lang="en-US" altLang="en-US" i="1"/>
              <a:t>Linker</a:t>
            </a:r>
            <a:r>
              <a:rPr lang="en-US" altLang="en-US"/>
              <a:t> program performs this operation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A </a:t>
            </a:r>
            <a:r>
              <a:rPr lang="en-US" altLang="en-US" i="1"/>
              <a:t>Loader</a:t>
            </a:r>
            <a:r>
              <a:rPr lang="en-US" altLang="en-US"/>
              <a:t> program loads the linked program into memory so that it can be executed</a:t>
            </a:r>
          </a:p>
          <a:p>
            <a:pPr marL="463550" indent="-463550" defTabSz="1081088" eaLnBrk="1" hangingPunct="1">
              <a:lnSpc>
                <a:spcPct val="8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D27CB53-7C60-4B51-952A-B1E61ADD3520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2600"/>
          </a:p>
        </p:txBody>
      </p:sp>
      <p:sp>
        <p:nvSpPr>
          <p:cNvPr id="3277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High-Level Programming Languages (4)</a:t>
            </a:r>
            <a:endParaRPr lang="en-US" altLang="en-US" sz="240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Executing Programs</a:t>
            </a:r>
          </a:p>
          <a:p>
            <a:pPr marL="915988" lvl="1" indent="-338138" defTabSz="1081088" eaLnBrk="1" hangingPunct="1"/>
            <a:r>
              <a:rPr lang="en-US" altLang="en-US"/>
              <a:t>In this class, programs will execute in a text-based window called a </a:t>
            </a:r>
            <a:r>
              <a:rPr lang="en-US" altLang="en-US" i="1"/>
              <a:t>console</a:t>
            </a:r>
            <a:endParaRPr lang="en-US" altLang="en-US"/>
          </a:p>
          <a:p>
            <a:pPr marL="915988" lvl="1" indent="-338138" defTabSz="1081088" eaLnBrk="1" hangingPunct="1"/>
            <a:r>
              <a:rPr lang="en-US" altLang="en-US"/>
              <a:t>Input data can be entered at command-line prompts</a:t>
            </a:r>
          </a:p>
          <a:p>
            <a:pPr marL="915988" lvl="1" indent="-338138" defTabSz="1081088" eaLnBrk="1" hangingPunct="1"/>
            <a:r>
              <a:rPr lang="en-US" altLang="en-US"/>
              <a:t>Output results will be displayed in the console window</a:t>
            </a:r>
          </a:p>
          <a:p>
            <a:pPr marL="915988" lvl="1" indent="-338138" defTabSz="1081088" eaLnBrk="1" hangingPunct="1"/>
            <a:r>
              <a:rPr lang="en-US" altLang="en-US"/>
              <a:t>In the real world, many programs have a graphical user interface (GUI)</a:t>
            </a:r>
          </a:p>
          <a:p>
            <a:pPr marL="915988" lvl="1" indent="-338138" defTabSz="1081088" eaLnBrk="1" hangingPunct="1"/>
            <a:r>
              <a:rPr lang="en-US" altLang="en-US"/>
              <a:t>GUI programming is, however, beyond the scope of this course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2D5BA4-136C-47E7-A159-AED259CF626D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2600"/>
          </a:p>
        </p:txBody>
      </p:sp>
      <p:sp>
        <p:nvSpPr>
          <p:cNvPr id="3482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High-Level Programming Languages (5)</a:t>
            </a:r>
            <a:endParaRPr lang="en-US" altLang="en-US" sz="240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defRPr/>
            </a:pPr>
            <a:r>
              <a:rPr lang="en-US" altLang="en-US" dirty="0"/>
              <a:t>Integrated Development Environments (IDE)</a:t>
            </a:r>
          </a:p>
          <a:p>
            <a:pPr marL="915988" lvl="1" indent="-338138" defTabSz="1081088" eaLnBrk="1" hangingPunct="1">
              <a:defRPr/>
            </a:pPr>
            <a:r>
              <a:rPr lang="en-US" altLang="en-US" sz="2200" dirty="0"/>
              <a:t>Combine compiler, linker, and loader with a source code editor – we use Microsoft Visual Studio </a:t>
            </a:r>
            <a:r>
              <a:rPr lang="en-US" altLang="en-US" sz="2200"/>
              <a:t>Community 2022 </a:t>
            </a:r>
            <a:r>
              <a:rPr lang="en-US" altLang="en-US" sz="2200" dirty="0"/>
              <a:t>in this course</a:t>
            </a:r>
          </a:p>
          <a:p>
            <a:pPr marL="1316038" lvl="2" indent="-338138" defTabSz="1081088" eaLnBrk="1" hangingPunct="1">
              <a:defRPr/>
            </a:pPr>
            <a:r>
              <a:rPr lang="en-US" altLang="en-US" dirty="0"/>
              <a:t>Generally a single button will start the translation process</a:t>
            </a:r>
          </a:p>
          <a:p>
            <a:pPr marL="915988" lvl="1" indent="-338138" defTabSz="1081088" eaLnBrk="1" hangingPunct="1">
              <a:defRPr/>
            </a:pPr>
            <a:r>
              <a:rPr lang="en-US" altLang="en-US" sz="2200" dirty="0"/>
              <a:t>Provide a variety of tools to assist programmers, for example, </a:t>
            </a:r>
          </a:p>
          <a:p>
            <a:pPr marL="1262063" lvl="2" indent="-231775" defTabSz="1081088" eaLnBrk="1" hangingPunct="1">
              <a:defRPr/>
            </a:pPr>
            <a:r>
              <a:rPr lang="en-US" altLang="en-US" dirty="0"/>
              <a:t>Source code syntax highlighting</a:t>
            </a:r>
          </a:p>
          <a:p>
            <a:pPr marL="1262063" lvl="2" indent="-231775" defTabSz="1081088" eaLnBrk="1" hangingPunct="1">
              <a:defRPr/>
            </a:pPr>
            <a:r>
              <a:rPr lang="en-US" altLang="en-US" dirty="0" err="1"/>
              <a:t>Autocompletion</a:t>
            </a:r>
            <a:r>
              <a:rPr lang="en-US" altLang="en-US" dirty="0"/>
              <a:t> lists ("</a:t>
            </a:r>
            <a:r>
              <a:rPr lang="en-US" altLang="en-US" dirty="0" err="1"/>
              <a:t>Intellisense</a:t>
            </a:r>
            <a:r>
              <a:rPr lang="en-US" altLang="en-US" dirty="0"/>
              <a:t>")</a:t>
            </a:r>
          </a:p>
          <a:p>
            <a:pPr marL="1262063" lvl="2" indent="-231775" defTabSz="1081088" eaLnBrk="1" hangingPunct="1">
              <a:defRPr/>
            </a:pPr>
            <a:r>
              <a:rPr lang="en-US" altLang="en-US" dirty="0"/>
              <a:t>A debugger, which allows a programmer to step through programs, one instruction at a time</a:t>
            </a:r>
          </a:p>
          <a:p>
            <a:pPr marL="1262063" lvl="2" indent="-231775" defTabSz="1081088" eaLnBrk="1" hangingPunct="1">
              <a:defRPr/>
            </a:pPr>
            <a:r>
              <a:rPr lang="en-US" altLang="en-US" dirty="0"/>
              <a:t>A testing framework for developing unit tests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E909B4-E83D-4324-984F-C214715C8E7B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2600"/>
          </a:p>
        </p:txBody>
      </p:sp>
      <p:sp>
        <p:nvSpPr>
          <p:cNvPr id="3686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Software Development Method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defTabSz="1081088" eaLnBrk="1" hangingPunct="1"/>
            <a:r>
              <a:rPr lang="en-US" altLang="en-US"/>
              <a:t>Equivalent to the “Scientific Method” in the sciences, and the “Systems Approach” in business</a:t>
            </a:r>
          </a:p>
          <a:p>
            <a:pPr marL="609600" indent="-609600" defTabSz="1081088" eaLnBrk="1" hangingPunct="1"/>
            <a:r>
              <a:rPr lang="en-US" altLang="en-US"/>
              <a:t>Six basic steps:</a:t>
            </a:r>
          </a:p>
          <a:p>
            <a:pPr marL="1111250" lvl="1" indent="-533400" defTabSz="1081088" eaLnBrk="1" hangingPunct="1">
              <a:buFont typeface="Wingdings" panose="05000000000000000000" pitchFamily="2" charset="2"/>
              <a:buAutoNum type="arabicPeriod"/>
            </a:pPr>
            <a:r>
              <a:rPr lang="en-US" altLang="en-US"/>
              <a:t>Specify problem requirements</a:t>
            </a:r>
          </a:p>
          <a:p>
            <a:pPr marL="1111250" lvl="1" indent="-533400" defTabSz="1081088" eaLnBrk="1" hangingPunct="1">
              <a:buFont typeface="Wingdings" panose="05000000000000000000" pitchFamily="2" charset="2"/>
              <a:buAutoNum type="arabicPeriod"/>
            </a:pPr>
            <a:r>
              <a:rPr lang="en-US" altLang="en-US"/>
              <a:t>Analyze the problem</a:t>
            </a:r>
          </a:p>
          <a:p>
            <a:pPr marL="1111250" lvl="1" indent="-533400" defTabSz="1081088" eaLnBrk="1" hangingPunct="1">
              <a:buFont typeface="Wingdings" panose="05000000000000000000" pitchFamily="2" charset="2"/>
              <a:buAutoNum type="arabicPeriod"/>
            </a:pPr>
            <a:r>
              <a:rPr lang="en-US" altLang="en-US"/>
              <a:t>Design an algorithm to solve the problem</a:t>
            </a:r>
          </a:p>
          <a:p>
            <a:pPr marL="1111250" lvl="1" indent="-533400" defTabSz="1081088" eaLnBrk="1" hangingPunct="1">
              <a:buFont typeface="Wingdings" panose="05000000000000000000" pitchFamily="2" charset="2"/>
              <a:buAutoNum type="arabicPeriod"/>
            </a:pPr>
            <a:r>
              <a:rPr lang="en-US" altLang="en-US"/>
              <a:t>Implement the algorithm</a:t>
            </a:r>
          </a:p>
          <a:p>
            <a:pPr marL="1111250" lvl="1" indent="-533400" defTabSz="1081088" eaLnBrk="1" hangingPunct="1">
              <a:buFont typeface="Wingdings" panose="05000000000000000000" pitchFamily="2" charset="2"/>
              <a:buAutoNum type="arabicPeriod"/>
            </a:pPr>
            <a:r>
              <a:rPr lang="en-US" altLang="en-US"/>
              <a:t>Test and verify the completed program</a:t>
            </a:r>
          </a:p>
          <a:p>
            <a:pPr marL="1111250" lvl="1" indent="-533400" defTabSz="1081088" eaLnBrk="1" hangingPunct="1">
              <a:buFont typeface="Wingdings" panose="05000000000000000000" pitchFamily="2" charset="2"/>
              <a:buAutoNum type="arabicPeriod"/>
            </a:pPr>
            <a:r>
              <a:rPr lang="en-US" altLang="en-US"/>
              <a:t>Maintain and update the program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6D5E8D-E5E2-4E79-8AF8-0A51F3486E2B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2600"/>
          </a:p>
        </p:txBody>
      </p:sp>
      <p:sp>
        <p:nvSpPr>
          <p:cNvPr id="3891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Applying the Software Development Method (1)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Developing software is an iterative process, your first solution is generally not your best!</a:t>
            </a:r>
          </a:p>
          <a:p>
            <a:pPr marL="463550" indent="-463550" defTabSz="1081088" eaLnBrk="1" hangingPunct="1"/>
            <a:r>
              <a:rPr lang="en-US" altLang="en-US" sz="2400"/>
              <a:t>Your understanding of software your required to build evolves as you understand the problem more!</a:t>
            </a:r>
          </a:p>
          <a:p>
            <a:pPr marL="463550" indent="-463550" defTabSz="1081088" eaLnBrk="1" hangingPunct="1"/>
            <a:r>
              <a:rPr lang="en-US" altLang="en-US" sz="2400"/>
              <a:t>At this point don’t be afraid to make mistakes!</a:t>
            </a:r>
          </a:p>
          <a:p>
            <a:pPr marL="463550" indent="-463550" defTabSz="1081088" eaLnBrk="1" hangingPunct="1"/>
            <a:r>
              <a:rPr lang="en-US" altLang="en-US" sz="2400"/>
              <a:t>Example problem: </a:t>
            </a:r>
            <a:r>
              <a:rPr lang="en-US" altLang="en-US" sz="2400" i="1"/>
              <a:t>Compute the volume of a cone</a:t>
            </a:r>
          </a:p>
          <a:p>
            <a:pPr marL="915988" lvl="1" indent="-338138" defTabSz="1081088" eaLnBrk="1" hangingPunct="1">
              <a:buFontTx/>
              <a:buNone/>
            </a:pPr>
            <a:endParaRPr lang="en-US" altLang="en-US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1E1D0E-C3AA-462F-9937-7EB0D3BB42B8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2600"/>
          </a:p>
        </p:txBody>
      </p:sp>
      <p:sp>
        <p:nvSpPr>
          <p:cNvPr id="4096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Applying the Software Development Method (2)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Data Requirements</a:t>
            </a:r>
          </a:p>
          <a:p>
            <a:pPr marL="915988" lvl="1" indent="-338138" defTabSz="1081088" eaLnBrk="1" hangingPunct="1"/>
            <a:r>
              <a:rPr lang="en-US" altLang="en-US"/>
              <a:t>Problem input:</a:t>
            </a:r>
            <a:br>
              <a:rPr lang="en-US" altLang="en-US"/>
            </a:br>
            <a:r>
              <a:rPr lang="en-US" altLang="en-US"/>
              <a:t>	radius (of the base), height (of the cone)</a:t>
            </a:r>
          </a:p>
          <a:p>
            <a:pPr marL="915988" lvl="1" indent="-338138" defTabSz="1081088" eaLnBrk="1" hangingPunct="1"/>
            <a:r>
              <a:rPr lang="en-US" altLang="en-US"/>
              <a:t>Problem output:</a:t>
            </a:r>
            <a:br>
              <a:rPr lang="en-US" altLang="en-US"/>
            </a:br>
            <a:r>
              <a:rPr lang="en-US" altLang="en-US"/>
              <a:t>	volume (of the cone)</a:t>
            </a:r>
          </a:p>
          <a:p>
            <a:pPr marL="915988" lvl="1" indent="-338138" defTabSz="1081088" eaLnBrk="1" hangingPunct="1"/>
            <a:r>
              <a:rPr lang="en-US" altLang="en-US"/>
              <a:t>Relevant formula:</a:t>
            </a:r>
            <a:br>
              <a:rPr lang="en-US" altLang="en-US"/>
            </a:br>
            <a:r>
              <a:rPr lang="en-US" altLang="en-US"/>
              <a:t>	volume = 1 / 3 * pi * radius</a:t>
            </a:r>
            <a:r>
              <a:rPr lang="en-US" altLang="en-US" baseline="30000"/>
              <a:t>2</a:t>
            </a:r>
            <a:r>
              <a:rPr lang="en-US" altLang="en-US"/>
              <a:t> * height</a:t>
            </a:r>
            <a:endParaRPr lang="en-US" altLang="en-US" baseline="30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7BB122-D1FC-4320-82D8-13B343A9438B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600"/>
          </a:p>
        </p:txBody>
      </p:sp>
      <p:sp>
        <p:nvSpPr>
          <p:cNvPr id="819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Collaborators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lot of material for this course was adapted from </a:t>
            </a:r>
            <a:r>
              <a:rPr lang="en-US" altLang="en-US">
                <a:hlinkClick r:id="rId3"/>
              </a:rPr>
              <a:t>Chris Hundhausen’s </a:t>
            </a:r>
            <a:r>
              <a:rPr lang="en-US" altLang="en-US"/>
              <a:t>course or developed concurrently with him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F013DB-2D9C-447B-91F1-9466E36789F3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2600"/>
          </a:p>
        </p:txBody>
      </p:sp>
      <p:sp>
        <p:nvSpPr>
          <p:cNvPr id="4301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Applying the Software Development Method (3)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Design</a:t>
            </a:r>
          </a:p>
          <a:p>
            <a:pPr marL="915988" lvl="1" indent="-338138" defTabSz="1081088" eaLnBrk="1" hangingPunct="1"/>
            <a:r>
              <a:rPr lang="en-US" altLang="en-US"/>
              <a:t>Algorithm</a:t>
            </a:r>
          </a:p>
          <a:p>
            <a:pPr marL="1262063" lvl="2" indent="-231775" defTabSz="1081088" eaLnBrk="1" hangingPunct="1"/>
            <a:r>
              <a:rPr lang="en-US" altLang="en-US"/>
              <a:t>Get the radius and height for the cone</a:t>
            </a:r>
          </a:p>
          <a:p>
            <a:pPr marL="1262063" lvl="2" indent="-231775" defTabSz="1081088" eaLnBrk="1" hangingPunct="1"/>
            <a:r>
              <a:rPr lang="en-US" altLang="en-US"/>
              <a:t>Compute the volume of the cone</a:t>
            </a:r>
          </a:p>
          <a:p>
            <a:pPr marL="1262063" lvl="2" indent="-231775" defTabSz="1081088" eaLnBrk="1" hangingPunct="1"/>
            <a:r>
              <a:rPr lang="en-US" altLang="en-US"/>
              <a:t>Display the resultant volume of the cone</a:t>
            </a:r>
          </a:p>
          <a:p>
            <a:pPr marL="915988" lvl="1" indent="-338138" defTabSz="1081088" eaLnBrk="1" hangingPunct="1"/>
            <a:r>
              <a:rPr lang="en-US" altLang="en-US"/>
              <a:t>Refined algorithm</a:t>
            </a:r>
          </a:p>
          <a:p>
            <a:pPr marL="1262063" lvl="2" indent="-231775" defTabSz="1081088" eaLnBrk="1" hangingPunct="1"/>
            <a:r>
              <a:rPr lang="en-US" altLang="en-US"/>
              <a:t>Get the radius and height for the cone</a:t>
            </a:r>
          </a:p>
          <a:p>
            <a:pPr marL="1262063" lvl="2" indent="-231775" defTabSz="1081088" eaLnBrk="1" hangingPunct="1"/>
            <a:r>
              <a:rPr lang="en-US" altLang="en-US"/>
              <a:t>Compute the volume of the cone</a:t>
            </a:r>
          </a:p>
          <a:p>
            <a:pPr marL="1825625" lvl="3" indent="-203200" defTabSz="1081088" eaLnBrk="1" hangingPunct="1"/>
            <a:r>
              <a:rPr lang="en-US" altLang="en-US"/>
              <a:t>volume = 1 / 3 * pi * radius</a:t>
            </a:r>
            <a:r>
              <a:rPr lang="en-US" altLang="en-US" baseline="30000"/>
              <a:t>2</a:t>
            </a:r>
            <a:r>
              <a:rPr lang="en-US" altLang="en-US"/>
              <a:t> * height</a:t>
            </a:r>
          </a:p>
          <a:p>
            <a:pPr marL="1262063" lvl="2" indent="-231775" defTabSz="1081088" eaLnBrk="1" hangingPunct="1"/>
            <a:r>
              <a:rPr lang="en-US" altLang="en-US"/>
              <a:t>Display the resultant volume of the cone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CFE391-7029-4347-8417-16ABCBFB37FC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2600"/>
          </a:p>
        </p:txBody>
      </p:sp>
      <p:sp>
        <p:nvSpPr>
          <p:cNvPr id="4506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Applying the Software Development Method (4)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000"/>
              <a:t>Implementation (in C)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 noProof="1"/>
              <a:t>#include &lt;stdio.h&gt; /* Needed for printf (), scanf () */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 noProof="1"/>
              <a:t>#define PI 3.14159 /* Constant macro */</a:t>
            </a:r>
          </a:p>
          <a:p>
            <a:pPr marL="463550" indent="-463550" defTabSz="1081088" eaLnBrk="1" hangingPunct="1"/>
            <a:endParaRPr lang="en-US" altLang="en-US" sz="1000" noProof="1"/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 noProof="1"/>
              <a:t>int main (void)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 noProof="1"/>
              <a:t>{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/>
              <a:t>	</a:t>
            </a:r>
            <a:r>
              <a:rPr lang="en-US" altLang="en-US" sz="1000" noProof="1"/>
              <a:t>int height = 0, radius = 0;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/>
              <a:t>	</a:t>
            </a:r>
            <a:r>
              <a:rPr lang="en-US" altLang="en-US" sz="1000" noProof="1"/>
              <a:t>double volume = 0.0;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 sz="1000"/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/>
              <a:t>	</a:t>
            </a:r>
            <a:r>
              <a:rPr lang="en-US" altLang="en-US" sz="1000" noProof="1"/>
              <a:t>printf ("Enter height of cone as integer: "); /* Displays prompt message */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/>
              <a:t>	</a:t>
            </a:r>
            <a:r>
              <a:rPr lang="en-US" altLang="en-US" sz="1000" noProof="1"/>
              <a:t>scanf ("%d", &amp;height); /* Gets the value from the user/keyboard */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/>
              <a:t>	</a:t>
            </a:r>
            <a:r>
              <a:rPr lang="en-US" altLang="en-US" sz="1000" noProof="1"/>
              <a:t>printf ("Enter radius of base of cone as integer: ");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/>
              <a:t>	</a:t>
            </a:r>
            <a:r>
              <a:rPr lang="en-US" altLang="en-US" sz="1000" noProof="1"/>
              <a:t>scanf ("%d", &amp;radius);</a:t>
            </a:r>
          </a:p>
          <a:p>
            <a:pPr marL="463550" indent="-463550" defTabSz="1081088" eaLnBrk="1" hangingPunct="1"/>
            <a:endParaRPr lang="en-US" altLang="en-US" sz="1000" noProof="1"/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/>
              <a:t>	</a:t>
            </a:r>
            <a:r>
              <a:rPr lang="en-US" altLang="en-US" sz="1000" noProof="1"/>
              <a:t>/* Compute the volume of the given cone */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/>
              <a:t>	</a:t>
            </a:r>
            <a:r>
              <a:rPr lang="en-US" altLang="en-US" sz="1000" noProof="1"/>
              <a:t>volume = ((double) 1 / 3) * PI * radius * radius * height;</a:t>
            </a:r>
          </a:p>
          <a:p>
            <a:pPr marL="463550" indent="-463550" defTabSz="1081088" eaLnBrk="1" hangingPunct="1"/>
            <a:endParaRPr lang="en-US" altLang="en-US" sz="1000" noProof="1"/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/>
              <a:t>	</a:t>
            </a:r>
            <a:r>
              <a:rPr lang="en-US" altLang="en-US" sz="1000" noProof="1"/>
              <a:t>/* Display the resultant volume of the given cone */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/>
              <a:t>	</a:t>
            </a:r>
            <a:r>
              <a:rPr lang="en-US" altLang="en-US" sz="1000" noProof="1"/>
              <a:t>printf ("Volume of cone with radius %d and height %d is %lf.\n", radius, height, volume);</a:t>
            </a:r>
          </a:p>
          <a:p>
            <a:pPr marL="463550" indent="-463550" defTabSz="1081088" eaLnBrk="1" hangingPunct="1"/>
            <a:endParaRPr lang="en-US" altLang="en-US" sz="1000" noProof="1"/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/>
              <a:t>	</a:t>
            </a:r>
            <a:r>
              <a:rPr lang="en-US" altLang="en-US" sz="1000" noProof="1"/>
              <a:t>return 0;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000" noProof="1"/>
              <a:t>}</a:t>
            </a:r>
            <a:endParaRPr lang="en-US" altLang="en-US" sz="1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11DE02-8C01-4CBD-8693-7344D9D4E2B4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2600"/>
          </a:p>
        </p:txBody>
      </p:sp>
      <p:sp>
        <p:nvSpPr>
          <p:cNvPr id="4710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Applying the Software Development Method (5)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Note: At this point, don't worry about understanding the details of C syntax! We'll get to that later</a:t>
            </a:r>
          </a:p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Testing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We would execute the program, trying several different input data values and observing the results</a:t>
            </a:r>
          </a:p>
          <a:p>
            <a:pPr marL="1316038" lvl="2" indent="-338138" defTabSz="1081088" eaLnBrk="1" hangingPunct="1">
              <a:lnSpc>
                <a:spcPct val="80000"/>
              </a:lnSpc>
            </a:pPr>
            <a:r>
              <a:rPr lang="en-US" altLang="en-US"/>
              <a:t>Debugging is NOT testing! It’s a result of testing!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Each test is defined by a test case</a:t>
            </a:r>
          </a:p>
          <a:p>
            <a:pPr marL="1316038" lvl="2" indent="-338138" defTabSz="1081088" eaLnBrk="1" hangingPunct="1">
              <a:lnSpc>
                <a:spcPct val="80000"/>
              </a:lnSpc>
            </a:pPr>
            <a:r>
              <a:rPr lang="en-US" altLang="en-US"/>
              <a:t>A test case provides actual inputs, system state or configuration information, and expected results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Should always test “boundaries” of inputs and conditions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Applying the Software Development Method (6)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  <a:defRPr/>
            </a:pPr>
            <a:r>
              <a:rPr lang="en-US" altLang="en-US" dirty="0"/>
              <a:t>Maintenance</a:t>
            </a:r>
          </a:p>
          <a:p>
            <a:pPr marL="915988" lvl="1" indent="-338138" defTabSz="1081088" eaLnBrk="1" hangingPunct="1">
              <a:lnSpc>
                <a:spcPct val="80000"/>
              </a:lnSpc>
              <a:defRPr/>
            </a:pPr>
            <a:r>
              <a:rPr lang="en-US" altLang="en-US" dirty="0"/>
              <a:t>Most software requires continual improvements, adaptations, and corrections; software patches are a result of maintenance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915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91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1E7DE3-E3A3-49F2-9D52-6F8B28A5AA37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26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68EDAD-2811-4173-8631-133F4F203508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2600"/>
          </a:p>
        </p:txBody>
      </p:sp>
      <p:sp>
        <p:nvSpPr>
          <p:cNvPr id="5018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Next Lecture… 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We've covered the general software development method</a:t>
            </a:r>
          </a:p>
          <a:p>
            <a:pPr marL="463550" indent="-463550" defTabSz="1081088" eaLnBrk="1" hangingPunct="1"/>
            <a:r>
              <a:rPr lang="en-US" altLang="en-US"/>
              <a:t>It's time to start learning the C language!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114210-6F34-49B8-8310-D4540E1A6BB9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2600"/>
          </a:p>
        </p:txBody>
      </p:sp>
      <p:sp>
        <p:nvSpPr>
          <p:cNvPr id="5222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J.R. Hanly &amp; E.B. Koffman, </a:t>
            </a:r>
            <a:r>
              <a:rPr lang="en-US" altLang="en-US" i="1"/>
              <a:t>Problem Solving and Program Design in C (8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Pearson Education, Inc., 2016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Expected in this Course?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To learn how to approach and solve problems differently, including some interview like questions</a:t>
            </a:r>
          </a:p>
          <a:p>
            <a:r>
              <a:rPr lang="en-US" altLang="en-US" dirty="0"/>
              <a:t>To build enough programming skills to be one step closer to landing an internship</a:t>
            </a:r>
          </a:p>
          <a:p>
            <a:r>
              <a:rPr lang="en-US" altLang="en-US" dirty="0"/>
              <a:t>Dedication</a:t>
            </a:r>
          </a:p>
          <a:p>
            <a:r>
              <a:rPr lang="en-US" altLang="en-US" dirty="0"/>
              <a:t>And of course, hard work</a:t>
            </a:r>
          </a:p>
          <a:p>
            <a:endParaRPr lang="en-US" altLang="en-US" dirty="0"/>
          </a:p>
          <a:p>
            <a:r>
              <a:rPr lang="en-US" altLang="en-US" dirty="0"/>
              <a:t>You up for the challenge?</a:t>
            </a:r>
          </a:p>
          <a:p>
            <a:endParaRPr lang="en-US" altLang="en-US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256A93-F5FF-4DCE-BBBA-7C1733D69FC2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B3E943-633F-439D-B330-326CAC610458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600"/>
          </a:p>
        </p:txBody>
      </p:sp>
      <p:sp>
        <p:nvSpPr>
          <p:cNvPr id="1126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What is Computer Science? (1)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  <a:defRPr/>
            </a:pPr>
            <a:r>
              <a:rPr lang="en-US" altLang="en-US" sz="2400" dirty="0"/>
              <a:t>Computer science is the study of computers and computational systems, with a particular focus on </a:t>
            </a:r>
            <a:r>
              <a:rPr lang="en-US" altLang="en-US" sz="2400" i="1" dirty="0"/>
              <a:t>algorithms</a:t>
            </a:r>
          </a:p>
          <a:p>
            <a:pPr marL="915988" lvl="1" indent="-338138" defTabSz="1081088" eaLnBrk="1" hangingPunct="1">
              <a:lnSpc>
                <a:spcPct val="80000"/>
              </a:lnSpc>
              <a:defRPr/>
            </a:pPr>
            <a:r>
              <a:rPr lang="en-US" altLang="en-US" sz="1800" dirty="0"/>
              <a:t>Intersects theory with practice</a:t>
            </a:r>
          </a:p>
          <a:p>
            <a:pPr marL="915988" lvl="1" indent="-338138" defTabSz="1081088" eaLnBrk="1" hangingPunct="1">
              <a:lnSpc>
                <a:spcPct val="80000"/>
              </a:lnSpc>
              <a:defRPr/>
            </a:pPr>
            <a:r>
              <a:rPr lang="en-US" altLang="en-US" sz="1800" dirty="0"/>
              <a:t>Requires thinking in abstract and concrete terms</a:t>
            </a:r>
          </a:p>
          <a:p>
            <a:pPr marL="915988" lvl="1" indent="-338138" defTabSz="1081088" eaLnBrk="1" hangingPunct="1">
              <a:lnSpc>
                <a:spcPct val="80000"/>
              </a:lnSpc>
              <a:defRPr/>
            </a:pPr>
            <a:r>
              <a:rPr lang="en-US" altLang="en-US" sz="1800" dirty="0"/>
              <a:t>Not just about building computers and developing programs</a:t>
            </a:r>
          </a:p>
          <a:p>
            <a:pPr marL="915988" lvl="1" indent="-338138" defTabSz="1081088" eaLnBrk="1" hangingPunct="1">
              <a:lnSpc>
                <a:spcPct val="80000"/>
              </a:lnSpc>
              <a:defRPr/>
            </a:pPr>
            <a:r>
              <a:rPr lang="en-US" altLang="en-US" sz="1800" dirty="0"/>
              <a:t>Involves planning, designing, developing and applying systems </a:t>
            </a:r>
          </a:p>
          <a:p>
            <a:pPr marL="915988" lvl="1" indent="-338138" defTabSz="1081088" eaLnBrk="1" hangingPunct="1">
              <a:lnSpc>
                <a:spcPct val="80000"/>
              </a:lnSpc>
              <a:defRPr/>
            </a:pPr>
            <a:r>
              <a:rPr lang="en-US" altLang="en-US" sz="1800" dirty="0"/>
              <a:t>Applies analysis to algorithm efficiency, and software performance</a:t>
            </a:r>
          </a:p>
          <a:p>
            <a:pPr marL="463550" indent="-463550" defTabSz="1081088" eaLnBrk="1" hangingPunct="1">
              <a:lnSpc>
                <a:spcPct val="80000"/>
              </a:lnSpc>
              <a:defRPr/>
            </a:pPr>
            <a:r>
              <a:rPr lang="en-US" altLang="en-US" sz="2400" dirty="0"/>
              <a:t>What are areas of study in Computer Science?</a:t>
            </a:r>
          </a:p>
          <a:p>
            <a:pPr marL="863600" lvl="1" indent="-463550" defTabSz="1081088" eaLnBrk="1" hangingPunct="1">
              <a:lnSpc>
                <a:spcPct val="80000"/>
              </a:lnSpc>
              <a:defRPr/>
            </a:pPr>
            <a:r>
              <a:rPr lang="en-US" altLang="en-US" sz="2000" dirty="0"/>
              <a:t>Artificial intelligence	               - Big data / data analytics</a:t>
            </a:r>
          </a:p>
          <a:p>
            <a:pPr marL="400050" lvl="1" indent="0" defTabSz="1081088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-     Machine Learning                     - Bioinformatics</a:t>
            </a:r>
          </a:p>
          <a:p>
            <a:pPr marL="863600" lvl="1" indent="-463550" defTabSz="1081088" eaLnBrk="1" hangingPunct="1">
              <a:lnSpc>
                <a:spcPct val="80000"/>
              </a:lnSpc>
              <a:defRPr/>
            </a:pPr>
            <a:r>
              <a:rPr lang="en-US" altLang="en-US" sz="2000" dirty="0"/>
              <a:t>Networks			- Software engineering</a:t>
            </a:r>
          </a:p>
          <a:p>
            <a:pPr marL="863600" lvl="1" indent="-463550" defTabSz="1081088" eaLnBrk="1" hangingPunct="1">
              <a:lnSpc>
                <a:spcPct val="80000"/>
              </a:lnSpc>
              <a:defRPr/>
            </a:pPr>
            <a:r>
              <a:rPr lang="en-US" altLang="en-US" sz="2000" dirty="0"/>
              <a:t>Graphics			- Computer systems</a:t>
            </a:r>
          </a:p>
          <a:p>
            <a:pPr marL="863600" lvl="1" indent="-463550" defTabSz="1081088" eaLnBrk="1" hangingPunct="1">
              <a:lnSpc>
                <a:spcPct val="80000"/>
              </a:lnSpc>
              <a:defRPr/>
            </a:pPr>
            <a:r>
              <a:rPr lang="en-US" altLang="en-US" sz="2000" dirty="0"/>
              <a:t>Security			- Database systems		- Many others</a:t>
            </a:r>
          </a:p>
          <a:p>
            <a:pPr marL="863600" lvl="1" indent="-463550" defTabSz="1081088" eaLnBrk="1" hangingPunct="1">
              <a:lnSpc>
                <a:spcPct val="80000"/>
              </a:lnSpc>
              <a:defRPr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Computer Science?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  <a:defRPr/>
            </a:pPr>
            <a:r>
              <a:rPr lang="en-US" altLang="en-US" sz="2400" dirty="0"/>
              <a:t>What is an algorithm?</a:t>
            </a:r>
          </a:p>
          <a:p>
            <a:pPr marL="915988" lvl="1" indent="-338138" defTabSz="1081088" eaLnBrk="1" hangingPunct="1">
              <a:lnSpc>
                <a:spcPct val="80000"/>
              </a:lnSpc>
              <a:defRPr/>
            </a:pPr>
            <a:r>
              <a:rPr lang="en-US" altLang="en-US" sz="2000" dirty="0"/>
              <a:t>A sequence of instructions that solve a problem</a:t>
            </a:r>
            <a:endParaRPr lang="en-US" altLang="en-US" dirty="0"/>
          </a:p>
          <a:p>
            <a:pPr marL="463550" indent="-463550" defTabSz="1081088" eaLnBrk="1" hangingPunct="1">
              <a:lnSpc>
                <a:spcPct val="80000"/>
              </a:lnSpc>
              <a:defRPr/>
            </a:pPr>
            <a:r>
              <a:rPr lang="en-US" altLang="en-US" sz="2400" dirty="0"/>
              <a:t>Why are algorithms so important to computer science?</a:t>
            </a:r>
          </a:p>
          <a:p>
            <a:pPr marL="915988" lvl="1" indent="-338138" defTabSz="1081088" eaLnBrk="1" hangingPunct="1">
              <a:lnSpc>
                <a:spcPct val="80000"/>
              </a:lnSpc>
              <a:defRPr/>
            </a:pPr>
            <a:r>
              <a:rPr lang="en-US" altLang="en-US" sz="2000" dirty="0"/>
              <a:t>If we can specify an algorithm…</a:t>
            </a:r>
          </a:p>
          <a:p>
            <a:pPr marL="1316038" lvl="2" indent="-338138" defTabSz="1081088" eaLnBrk="1" hangingPunct="1">
              <a:lnSpc>
                <a:spcPct val="80000"/>
              </a:lnSpc>
              <a:defRPr/>
            </a:pPr>
            <a:r>
              <a:rPr lang="en-US" altLang="en-US" dirty="0"/>
              <a:t>We can automate the solution</a:t>
            </a:r>
          </a:p>
          <a:p>
            <a:pPr marL="1316038" lvl="2" indent="-338138" defTabSz="1081088" eaLnBrk="1" hangingPunct="1">
              <a:lnSpc>
                <a:spcPct val="80000"/>
              </a:lnSpc>
              <a:defRPr/>
            </a:pPr>
            <a:r>
              <a:rPr lang="en-US" altLang="en-US" dirty="0"/>
              <a:t>We can also repeat a solution to a problem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9AF6A9-420D-4BB0-8A3C-F2770A8A564D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Activities: Discuss, Write, and Execute an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Activities (in pairs):</a:t>
            </a:r>
          </a:p>
          <a:p>
            <a:pPr lvl="1"/>
            <a:r>
              <a:rPr lang="en-US" dirty="0"/>
              <a:t>(1) Verbally discuss (only) an algorithm for drawing a triangle on the whiteboard with a dry erase marker</a:t>
            </a:r>
          </a:p>
          <a:p>
            <a:pPr lvl="1"/>
            <a:r>
              <a:rPr lang="en-US" dirty="0"/>
              <a:t>(2) Write an algorithm for drawing a triangle on the whiteboard with a dry erase marker</a:t>
            </a:r>
          </a:p>
          <a:p>
            <a:pPr lvl="1"/>
            <a:r>
              <a:rPr lang="en-US" dirty="0"/>
              <a:t>(3) Execute the algorithm and draw the triangle described by the algorithm on a tablet, piece of paper, or the whiteboard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9282-C01D-41D7-ACAE-D514DFEA54F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624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Analysis of Triangle Drawing Activity?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 the triangle drawn as expected?</a:t>
            </a:r>
          </a:p>
          <a:p>
            <a:pPr lvl="1"/>
            <a:r>
              <a:rPr lang="en-US" dirty="0"/>
              <a:t>If no:</a:t>
            </a:r>
          </a:p>
          <a:p>
            <a:pPr lvl="2"/>
            <a:r>
              <a:rPr lang="en-US" dirty="0"/>
              <a:t>Was there any miscommunication between you and your partner about how to write the algorithm?</a:t>
            </a:r>
          </a:p>
          <a:p>
            <a:pPr lvl="2"/>
            <a:r>
              <a:rPr lang="en-US" dirty="0"/>
              <a:t>Was it because the algorithm was incomplete and/or ambiguous?</a:t>
            </a:r>
          </a:p>
          <a:p>
            <a:pPr lvl="2"/>
            <a:r>
              <a:rPr lang="en-US" dirty="0"/>
              <a:t>Was it because the activity statements were incomplete and/or ambiguous?</a:t>
            </a:r>
          </a:p>
          <a:p>
            <a:pPr lvl="3"/>
            <a:r>
              <a:rPr lang="en-US" dirty="0"/>
              <a:t>What kinds of clarifying questions could you ask to better understand the activity statements?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9282-C01D-41D7-ACAE-D514DFEA54F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032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Analysis of Triangle Drawing Activity?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triangle look the same as others in the class?</a:t>
            </a:r>
          </a:p>
          <a:p>
            <a:pPr lvl="1"/>
            <a:r>
              <a:rPr lang="en-US" dirty="0"/>
              <a:t>If no, why? </a:t>
            </a:r>
          </a:p>
          <a:p>
            <a:pPr lvl="2"/>
            <a:r>
              <a:rPr lang="en-US" dirty="0"/>
              <a:t>Could the activity statements have provided more information?</a:t>
            </a:r>
          </a:p>
          <a:p>
            <a:pPr lvl="2"/>
            <a:r>
              <a:rPr lang="en-US" dirty="0"/>
              <a:t>Could you have asked clarifying questions?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9282-C01D-41D7-ACAE-D514DFEA54F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902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9BA49B-F7E4-4E7F-BD54-5C7DB260FA6C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600"/>
          </a:p>
        </p:txBody>
      </p:sp>
      <p:sp>
        <p:nvSpPr>
          <p:cNvPr id="1434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Formal Definition of Algorithm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dirty="0"/>
              <a:t>A well ordered collection. . .</a:t>
            </a:r>
          </a:p>
          <a:p>
            <a:pPr marL="463550" indent="-463550" defTabSz="1081088" eaLnBrk="1" hangingPunct="1"/>
            <a:r>
              <a:rPr lang="en-US" altLang="en-US" dirty="0"/>
              <a:t>Of unambiguous and effectively computable operations. . .</a:t>
            </a:r>
          </a:p>
          <a:p>
            <a:pPr marL="463550" indent="-463550" defTabSz="1081088" eaLnBrk="1" hangingPunct="1"/>
            <a:r>
              <a:rPr lang="en-US" altLang="en-US" dirty="0"/>
              <a:t>That produces a result. . .</a:t>
            </a:r>
          </a:p>
          <a:p>
            <a:pPr marL="463550" indent="-463550" defTabSz="1081088" eaLnBrk="1" hangingPunct="1"/>
            <a:r>
              <a:rPr lang="en-US" altLang="en-US" dirty="0"/>
              <a:t>And halts in a finite amount of time.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psules">
  <a:themeElements>
    <a:clrScheme name="Capsules 13">
      <a:dk1>
        <a:srgbClr val="8A002E"/>
      </a:dk1>
      <a:lt1>
        <a:srgbClr val="FFFFFF"/>
      </a:lt1>
      <a:dk2>
        <a:srgbClr val="960032"/>
      </a:dk2>
      <a:lt2>
        <a:srgbClr val="666699"/>
      </a:lt2>
      <a:accent1>
        <a:srgbClr val="33CCCC"/>
      </a:accent1>
      <a:accent2>
        <a:srgbClr val="DDDDDD"/>
      </a:accent2>
      <a:accent3>
        <a:srgbClr val="FFFFFF"/>
      </a:accent3>
      <a:accent4>
        <a:srgbClr val="750026"/>
      </a:accent4>
      <a:accent5>
        <a:srgbClr val="ADE2E2"/>
      </a:accent5>
      <a:accent6>
        <a:srgbClr val="C8C8C8"/>
      </a:accent6>
      <a:hlink>
        <a:srgbClr val="86002D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3">
        <a:dk1>
          <a:srgbClr val="8A002E"/>
        </a:dk1>
        <a:lt1>
          <a:srgbClr val="FFFFFF"/>
        </a:lt1>
        <a:dk2>
          <a:srgbClr val="960032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750026"/>
        </a:accent4>
        <a:accent5>
          <a:srgbClr val="ADE2E2"/>
        </a:accent5>
        <a:accent6>
          <a:srgbClr val="C8C8C8"/>
        </a:accent6>
        <a:hlink>
          <a:srgbClr val="86002D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1581</TotalTime>
  <Words>1839</Words>
  <Application>Microsoft Office PowerPoint</Application>
  <PresentationFormat>On-screen Show (4:3)</PresentationFormat>
  <Paragraphs>267</Paragraphs>
  <Slides>25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Times New Roman</vt:lpstr>
      <vt:lpstr>Wingdings</vt:lpstr>
      <vt:lpstr>Custom Design</vt:lpstr>
      <vt:lpstr>Capsules</vt:lpstr>
      <vt:lpstr>(1 - 1) Computer Software &amp; Software Development H&amp;K Chapter 1</vt:lpstr>
      <vt:lpstr>Course Collaborators</vt:lpstr>
      <vt:lpstr>What is Expected in this Course?</vt:lpstr>
      <vt:lpstr>What is Computer Science? (1)</vt:lpstr>
      <vt:lpstr>What is Computer Science? (2)</vt:lpstr>
      <vt:lpstr>Activities: Discuss, Write, and Execute an Algorithm</vt:lpstr>
      <vt:lpstr>Class Analysis of Triangle Drawing Activity? (1)</vt:lpstr>
      <vt:lpstr>Class Analysis of Triangle Drawing Activity? (2)</vt:lpstr>
      <vt:lpstr>Formal Definition of Algorithm</vt:lpstr>
      <vt:lpstr>Is this an Algorithm? (4)</vt:lpstr>
      <vt:lpstr>How are Algorithms Put Together?</vt:lpstr>
      <vt:lpstr>High-Level Programming Languages (1)</vt:lpstr>
      <vt:lpstr>High-Level Programming Languages (2)</vt:lpstr>
      <vt:lpstr>High-Level Programming Languages (3)</vt:lpstr>
      <vt:lpstr>High-Level Programming Languages (4)</vt:lpstr>
      <vt:lpstr>High-Level Programming Languages (5)</vt:lpstr>
      <vt:lpstr>Software Development Method</vt:lpstr>
      <vt:lpstr>Applying the Software Development Method (1)</vt:lpstr>
      <vt:lpstr>Applying the Software Development Method (2)</vt:lpstr>
      <vt:lpstr>Applying the Software Development Method (3)</vt:lpstr>
      <vt:lpstr>Applying the Software Development Method (4)</vt:lpstr>
      <vt:lpstr>Applying the Software Development Method (5)</vt:lpstr>
      <vt:lpstr>Applying the Software Development Method (6)</vt:lpstr>
      <vt:lpstr>Next Lecture… </vt:lpstr>
      <vt:lpstr>References</vt:lpstr>
    </vt:vector>
  </TitlesOfParts>
  <Company>Washington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(1 - 1) Computer Software &amp; Software Development</dc:title>
  <dc:creator>C. Hundhause, A. O'Fallon</dc:creator>
  <cp:lastModifiedBy>Andy O'Fallon</cp:lastModifiedBy>
  <cp:revision>238</cp:revision>
  <dcterms:created xsi:type="dcterms:W3CDTF">2004-08-17T18:03:10Z</dcterms:created>
  <dcterms:modified xsi:type="dcterms:W3CDTF">2024-08-21T14:30:54Z</dcterms:modified>
</cp:coreProperties>
</file>