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5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26" r:id="rId14"/>
    <p:sldId id="33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5E242F"/>
    <a:srgbClr val="EAEAEA"/>
    <a:srgbClr val="C26073"/>
    <a:srgbClr val="7B2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99" autoAdjust="0"/>
  </p:normalViewPr>
  <p:slideViewPr>
    <p:cSldViewPr>
      <p:cViewPr varScale="1">
        <p:scale>
          <a:sx n="88" d="100"/>
          <a:sy n="88" d="100"/>
        </p:scale>
        <p:origin x="1068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9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B5F3D10-7F1A-444A-ADF8-ED531E6766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360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58424F-0017-4676-A2CD-2991542B8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6233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FCD855-74C6-496A-B459-6EB57F28CF3F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134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74B97D-BEC6-4888-A024-31F39A7D4D4B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36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7DFBAF-5B86-4FC3-8167-AA0104E8AEB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057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EBA2A7-A009-4FCD-B81B-E0AF65C102FF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0198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55A60C-4617-47C0-9765-CB81215AC408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04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B38A77-3F94-461E-AFEF-F299CAE9B77C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72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B7D712-4D23-472D-BEB8-AA6AECCF4F0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003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A2E051-8C68-40A7-8EC5-D7E653068DE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85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A18294-3173-4437-BA62-F328C8FA9BC0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551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589805-A9FA-497B-B81E-DECE729553D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826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5F6E2E-A9E3-42AC-BF70-CA8EA2DD40B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515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25F25F-104E-42D4-BC25-B38C2E64405D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024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74B635-0046-410A-A9CA-10A2CC065854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885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DA7CB-A727-4E10-A86A-E972E72EA9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78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D59F5-047F-4B90-83FD-19DD9279A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39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063AC-9044-4704-B629-E932C7157B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555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146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47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411FECC-BAB3-47D6-B5D1-E5998646B3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523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6DA05-6AAF-45F8-9462-E0C74C0DA0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19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9DD85-71E3-4A9A-93FB-2CE828D35B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064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8288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BF61D-EB19-45DF-A363-BE7A6C41C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958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2951D-DC18-4278-B49B-4026EDB04B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397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0737C-8D17-4FD9-8F3F-ED2439A64D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68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EDE28-12E2-43F7-BAA0-C5E91D4D66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729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0C1F2-F429-4425-A3DE-16EBCA3B4A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90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331B3-E7E9-477E-B142-04C110E77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069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43354-B623-473C-BB22-D29D623581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598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F119F-EFC2-4B76-8A18-FFE1AADDB8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58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1981200" cy="5248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791200" cy="524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8D0C4-FC57-43D1-905F-B454E4F46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5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0C81B-136D-481D-8C66-D678ED08E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39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E0084-5091-437D-8F64-8ACB6C248F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81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03880-C83D-4530-A8F6-188AB08EA9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00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60CE3-4D25-4EF1-95DD-66AFBF4506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68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AC7E8-337A-4B19-946D-ED034B3A3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01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357FD-F82D-4B36-BDFF-F132F9F3B4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76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F5E2B-7167-44E9-BF40-B5F640A9E3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32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C47A125-4813-4BAD-BE54-0F90A0DB35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609600"/>
            <a:ext cx="7620000" cy="6858000"/>
            <a:chOff x="0" y="0"/>
            <a:chExt cx="4800" cy="4320"/>
          </a:xfrm>
        </p:grpSpPr>
        <p:grpSp>
          <p:nvGrpSpPr>
            <p:cNvPr id="205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1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2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34290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/>
            </a:lvl1pPr>
          </a:lstStyle>
          <a:p>
            <a:pPr>
              <a:defRPr/>
            </a:pPr>
            <a:fld id="{644FAEE4-D8F5-43B4-B94E-F3D0ECDD6D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6" name="Picture 15" descr="cou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172200"/>
            <a:ext cx="762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ecs.wsu.edu/~hundhau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52400" y="990600"/>
            <a:ext cx="8839200" cy="1905000"/>
          </a:xfrm>
        </p:spPr>
        <p:txBody>
          <a:bodyPr/>
          <a:lstStyle/>
          <a:p>
            <a:pPr eaLnBrk="1" hangingPunct="1"/>
            <a:r>
              <a:rPr lang="en-US" altLang="en-US" dirty="0"/>
              <a:t>(10-1) Structs </a:t>
            </a:r>
            <a:br>
              <a:rPr lang="en-US" altLang="en-US" dirty="0"/>
            </a:br>
            <a:r>
              <a:rPr lang="en-US" altLang="en-US" dirty="0"/>
              <a:t>H&amp;K Chapter 10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95600"/>
            <a:ext cx="4572000" cy="18224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Instructor - Andrew S. O’Fallon</a:t>
            </a:r>
          </a:p>
          <a:p>
            <a:pPr eaLnBrk="1" hangingPunct="1"/>
            <a:r>
              <a:rPr lang="en-US" altLang="en-US" sz="2400" dirty="0" err="1"/>
              <a:t>CptS</a:t>
            </a:r>
            <a:r>
              <a:rPr lang="en-US" altLang="en-US" sz="2400" dirty="0"/>
              <a:t> 121 (March 19, 2025)</a:t>
            </a:r>
          </a:p>
          <a:p>
            <a:pPr eaLnBrk="1" hangingPunct="1"/>
            <a:r>
              <a:rPr lang="en-US" altLang="en-US" sz="2400" dirty="0"/>
              <a:t>Washington State University</a:t>
            </a:r>
          </a:p>
        </p:txBody>
      </p:sp>
      <p:pic>
        <p:nvPicPr>
          <p:cNvPr id="6148" name="Picture 6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1219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7A6419-963C-4E00-866F-15AA80D7B783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/>
          </a:p>
        </p:txBody>
      </p:sp>
      <p:sp>
        <p:nvSpPr>
          <p:cNvPr id="2458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(9)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1800"/>
              <a:t>C provides the -&gt; (component selection) operator as a means of accessing struct fields. This provides a nice alternative to the * operator: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void read_student(student_t *student)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int temp_class, temp_major;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ID number of student: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scanf("%d",&amp;(student-&gt;id_num));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class standing (0 = fr,\n");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printf("1 = so, 2 = ju, 3 = se):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scanf("%d",&amp;temp_class);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student-&gt;class = (class_t)temp_class;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major (0 = anthro.,\n");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printf("1 = biol., 2 = chem., … , 8 = soc.: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scanf("%d",&amp;temp_major);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student-&gt;.major = (major_t)temp_major;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gpa: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scanf("%lf",&amp;(student-&gt;gpa));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credits taken: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scanf("%d",&amp;(student-&gt;credits_taken));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5A27AD-D3DD-447A-A7F9-F57451BD863C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600"/>
          </a:p>
        </p:txBody>
      </p:sp>
      <p:sp>
        <p:nvSpPr>
          <p:cNvPr id="2662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(10)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Notes</a:t>
            </a:r>
          </a:p>
          <a:p>
            <a:pPr marL="915988" lvl="1" indent="-338138" defTabSz="1081088" eaLnBrk="1" hangingPunct="1"/>
            <a:r>
              <a:rPr lang="en-US" altLang="en-US"/>
              <a:t>struct types are most often used in applications that work with databases</a:t>
            </a:r>
          </a:p>
          <a:p>
            <a:pPr marL="1262063" lvl="2" indent="-231775" defTabSz="1081088" eaLnBrk="1" hangingPunct="1"/>
            <a:r>
              <a:rPr lang="en-US" altLang="en-US"/>
              <a:t>student records</a:t>
            </a:r>
          </a:p>
          <a:p>
            <a:pPr marL="1262063" lvl="2" indent="-231775" defTabSz="1081088" eaLnBrk="1" hangingPunct="1"/>
            <a:r>
              <a:rPr lang="en-US" altLang="en-US"/>
              <a:t>employee records</a:t>
            </a:r>
          </a:p>
          <a:p>
            <a:pPr marL="1262063" lvl="2" indent="-231775" defTabSz="1081088" eaLnBrk="1" hangingPunct="1"/>
            <a:r>
              <a:rPr lang="en-US" altLang="en-US"/>
              <a:t>planet records</a:t>
            </a:r>
          </a:p>
          <a:p>
            <a:pPr marL="915988" lvl="1" indent="-338138" defTabSz="1081088" eaLnBrk="1" hangingPunct="1"/>
            <a:r>
              <a:rPr lang="en-US" altLang="en-US"/>
              <a:t>Often, we define databases as </a:t>
            </a:r>
            <a:r>
              <a:rPr lang="en-US" altLang="en-US" i="1"/>
              <a:t>arrays </a:t>
            </a:r>
            <a:r>
              <a:rPr lang="en-US" altLang="en-US"/>
              <a:t>of structs</a:t>
            </a:r>
          </a:p>
          <a:p>
            <a:pPr marL="915988" lvl="1" indent="-338138" defTabSz="1081088" eaLnBrk="1" hangingPunct="1"/>
            <a:r>
              <a:rPr lang="en-US" altLang="en-US"/>
              <a:t>For now, just understand that a </a:t>
            </a:r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is a way to encapsulate multiple variables in a single "package"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0F6C9A-E969-4740-A984-5CBA42F4B5FE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600"/>
          </a:p>
        </p:txBody>
      </p:sp>
      <p:sp>
        <p:nvSpPr>
          <p:cNvPr id="2867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J.R. Hanly &amp; E.B. Koffman, </a:t>
            </a:r>
            <a:r>
              <a:rPr lang="en-US" altLang="en-US" i="1"/>
              <a:t>Problem Solving and Program Design in C (8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Addison-Wesley, 2016</a:t>
            </a:r>
          </a:p>
          <a:p>
            <a:pPr eaLnBrk="1" hangingPunct="1"/>
            <a:r>
              <a:rPr lang="en-US" altLang="en-US"/>
              <a:t>P.J. Deitel &amp; H.M. Deitel, </a:t>
            </a:r>
            <a:r>
              <a:rPr lang="en-US" altLang="en-US" i="1"/>
              <a:t>C How to Program (7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Pearson Education , Inc., 2013.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DDAE96-FAA1-49CB-93BE-DB5A96A2618A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600"/>
          </a:p>
        </p:txBody>
      </p:sp>
      <p:sp>
        <p:nvSpPr>
          <p:cNvPr id="3072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Collaborators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hlinkClick r:id="rId3"/>
              </a:rPr>
              <a:t>Chris Hundhausen</a:t>
            </a: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6CE849-2545-4C48-A3AC-B8E450A57BD3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/>
          </a:p>
        </p:txBody>
      </p:sp>
      <p:sp>
        <p:nvSpPr>
          <p:cNvPr id="819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(1)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C supports another kind of user-defined type: the </a:t>
            </a:r>
            <a:r>
              <a:rPr lang="en-US" altLang="en-US" sz="2400">
                <a:latin typeface="Courier New" panose="02070309020205020404" pitchFamily="49" charset="0"/>
              </a:rPr>
              <a:t>struct</a:t>
            </a:r>
          </a:p>
          <a:p>
            <a:pPr marL="463550" indent="-463550" defTabSz="1081088" eaLnBrk="1" hangingPunct="1"/>
            <a:r>
              <a:rPr lang="en-US" altLang="en-US" sz="2400">
                <a:latin typeface="Courier New" panose="02070309020205020404" pitchFamily="49" charset="0"/>
              </a:rPr>
              <a:t>struct</a:t>
            </a:r>
            <a:r>
              <a:rPr lang="en-US" altLang="en-US" sz="2400"/>
              <a:t>s are a way to combine multiple variables into a single "package" (this is called "encapsulation")</a:t>
            </a:r>
          </a:p>
          <a:p>
            <a:pPr marL="463550" indent="-463550" defTabSz="1081088" eaLnBrk="1" hangingPunct="1"/>
            <a:r>
              <a:rPr lang="en-US" altLang="en-US" sz="2400"/>
              <a:t>Sometimes referred to as an </a:t>
            </a:r>
            <a:r>
              <a:rPr lang="en-US" altLang="en-US" sz="2400" i="1"/>
              <a:t>aggregate</a:t>
            </a:r>
            <a:r>
              <a:rPr lang="en-US" altLang="en-US" sz="2400"/>
              <a:t>, where all variables are under one name</a:t>
            </a:r>
            <a:endParaRPr lang="en-US" altLang="en-US" sz="2400" i="1"/>
          </a:p>
          <a:p>
            <a:pPr marL="463550" indent="-463550" defTabSz="1081088" eaLnBrk="1" hangingPunct="1"/>
            <a:r>
              <a:rPr lang="en-US" altLang="en-US" sz="2400"/>
              <a:t>Suppose, for example, that we want to create a database of students in a course. We could define a student </a:t>
            </a:r>
            <a:r>
              <a:rPr lang="en-US" altLang="en-US" sz="2400">
                <a:latin typeface="Courier New" panose="02070309020205020404" pitchFamily="49" charset="0"/>
              </a:rPr>
              <a:t>struct</a:t>
            </a:r>
            <a:r>
              <a:rPr lang="en-US" altLang="en-US" sz="2400"/>
              <a:t> as</a:t>
            </a:r>
            <a:r>
              <a:rPr lang="en-US" altLang="en-US"/>
              <a:t> </a:t>
            </a:r>
            <a:r>
              <a:rPr lang="en-US" altLang="en-US" sz="2400"/>
              <a:t>follows</a:t>
            </a:r>
            <a:r>
              <a:rPr lang="en-US" altLang="en-US"/>
              <a:t>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B185E5-2B75-4449-8DAE-5A610BC34CEE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/>
          </a:p>
        </p:txBody>
      </p:sp>
      <p:sp>
        <p:nvSpPr>
          <p:cNvPr id="1024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(2)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1800">
                <a:latin typeface="Courier New" panose="02070309020205020404" pitchFamily="49" charset="0"/>
              </a:rPr>
              <a:t>typedef enum {freshman, sophomore, junior, senior}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    class_t; /* class standing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1800">
                <a:latin typeface="Courier New" panose="02070309020205020404" pitchFamily="49" charset="0"/>
              </a:rPr>
              <a:t>typedef enum {anthropology, biology, chemistry,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		  english, compsci, polisci, psychology,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		  physics, engineering, sociology}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	    major_t; /* representative majors */</a:t>
            </a:r>
            <a:endParaRPr lang="en-US" altLang="en-US"/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/>
              <a:t>  </a:t>
            </a:r>
            <a:r>
              <a:rPr lang="en-US" altLang="en-US" sz="1800">
                <a:latin typeface="Courier New" panose="02070309020205020404" pitchFamily="49" charset="0"/>
              </a:rPr>
              <a:t>typedef struct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{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	int id_number;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class_t class_standing; /* see above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major_t major; /* see above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double gpa;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int credits_taken;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} student_t;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141B05-BBAB-4CFB-A971-692E01A3306E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/>
          </a:p>
        </p:txBody>
      </p:sp>
      <p:sp>
        <p:nvSpPr>
          <p:cNvPr id="1229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(3)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400"/>
              <a:t>We can then define some students: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  <a:r>
              <a:rPr lang="en-US" altLang="en-US" sz="1600">
                <a:latin typeface="Courier New" panose="02070309020205020404" pitchFamily="49" charset="0"/>
              </a:rPr>
              <a:t>student_t student1, student2;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student1.id_num = 123456789;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student1.class_standing = freshman;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student1.major = anthropology;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student1.gpa = 3.5;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student1.credits_taken = 15;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student2.id_num = 321123456;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student2.class_standing = senior;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student2.major = biology;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studnet2.gpa = 3.2;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student2.credits_taken = 100;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1600"/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Notice how we use the "." (selection) operator to access the "fields" of the </a:t>
            </a:r>
            <a:r>
              <a:rPr lang="en-US" altLang="en-US" sz="2000">
                <a:latin typeface="Courier New" panose="02070309020205020404" pitchFamily="49" charset="0"/>
              </a:rPr>
              <a:t>struct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</a:t>
            </a:r>
            <a:endParaRPr lang="en-US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64CD3B-DD29-4007-B5C9-BADC8072ADD2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/>
          </a:p>
        </p:txBody>
      </p:sp>
      <p:sp>
        <p:nvSpPr>
          <p:cNvPr id="1434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(4)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dirty="0"/>
              <a:t>We can easily make a copy of a whole structure simply by using the assignment operator: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/* each field is copied to the corresponding field 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 in student3 */</a:t>
            </a:r>
            <a:r>
              <a:rPr lang="en-US" altLang="en-US" dirty="0"/>
              <a:t> 	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student_t</a:t>
            </a:r>
            <a:r>
              <a:rPr lang="en-US" altLang="en-US" sz="1800" dirty="0">
                <a:latin typeface="Courier New" panose="02070309020205020404" pitchFamily="49" charset="0"/>
              </a:rPr>
              <a:t> student3 = student1; </a:t>
            </a:r>
            <a:endParaRPr lang="en-US" altLang="en-US" sz="1800" dirty="0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7D3C6A-D75C-4064-9940-316C12DAA86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600"/>
          </a:p>
        </p:txBody>
      </p:sp>
      <p:sp>
        <p:nvSpPr>
          <p:cNvPr id="1638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(5)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1800"/>
              <a:t>We can also return a struct as a function result: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student_t read_student()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student_t student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int temp_class, temp_major;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ID number of student: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scanf("%d",&amp;student.id_num);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class standing (0 = fr,\n");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printf("1 = so, 2 = ju, 3 = se):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scanf("%d",&amp;temp_class);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student.class = (class_t)temp_class;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major (0 = anthro.,\n");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printf("1 = biol., 2 = chem., … , 8 = soc.: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scanf("%d",&amp;temp_major);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student.major = (major_t)temp_major;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gpa: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scanf("%lf",&amp;student.gpa);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credits taken: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scanf("%d",&amp;student.credits_taken);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return student;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C3DE9C-FDF8-40A0-ADAB-86DCE0797E5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600"/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(6)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Here's how we could use the previous function: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int main(void) 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{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student_t student1, student2;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student1 = read_student();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student2 = read_student();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print_student(student1); </a:t>
            </a:r>
            <a:r>
              <a:rPr lang="en-US" altLang="en-US" sz="1000">
                <a:latin typeface="Courier New" panose="02070309020205020404" pitchFamily="49" charset="0"/>
              </a:rPr>
              <a:t>/* assume print_student is defined */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print_student(student2);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return(1);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6ADE58-22E1-457B-BAB9-4DCC2A116DC9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600"/>
          </a:p>
        </p:txBody>
      </p:sp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(7)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1800"/>
              <a:t>We can rewrite the previous function so that it fills in an output parameter: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void read_student(student_t *student) 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{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int temp_class, temp_major;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ID number of student: ");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scanf("%d",&amp;(*student).id_num);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class standing (0 = fr,\n");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printf("1 = so, 2 = ju, 3 = se): ");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scanf("%d",&amp;temp_class);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(*student).class = (class_t)temp_class;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major (0 = anthro.,\n");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printf("1 = biol., 2 = chem., … , 8 = soc.: ");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scanf("%d",&amp;temp_major);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(*student).major = (major_t)temp_major;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gpa: ");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scanf("%lf",&amp;(*student).gpa);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printf("Please enter credits taken: ");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scanf("%d",&amp;(*student).credits_taken);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FF694B-3234-4CE3-841A-8BE2C0DF600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/>
          </a:p>
        </p:txBody>
      </p:sp>
      <p:sp>
        <p:nvSpPr>
          <p:cNvPr id="2253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>
                <a:latin typeface="Courier New" panose="02070309020205020404" pitchFamily="49" charset="0"/>
              </a:rPr>
              <a:t>struct</a:t>
            </a:r>
            <a:r>
              <a:rPr lang="en-US" altLang="en-US"/>
              <a:t> Type (8)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Here's how we could use the previous function: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int main(void) 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{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student_t student1, student2;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read_student(&amp;student1);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read_student(&amp;student2);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print_student(student1); </a:t>
            </a:r>
            <a:r>
              <a:rPr lang="en-US" altLang="en-US" sz="1000">
                <a:latin typeface="Courier New" panose="02070309020205020404" pitchFamily="49" charset="0"/>
              </a:rPr>
              <a:t>/* assume print_student is defined */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print_student(student2);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return(1);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3">
      <a:dk1>
        <a:srgbClr val="8A002E"/>
      </a:dk1>
      <a:lt1>
        <a:srgbClr val="FFFFFF"/>
      </a:lt1>
      <a:dk2>
        <a:srgbClr val="960032"/>
      </a:dk2>
      <a:lt2>
        <a:srgbClr val="666699"/>
      </a:lt2>
      <a:accent1>
        <a:srgbClr val="33CCCC"/>
      </a:accent1>
      <a:accent2>
        <a:srgbClr val="DDDDDD"/>
      </a:accent2>
      <a:accent3>
        <a:srgbClr val="FFFFFF"/>
      </a:accent3>
      <a:accent4>
        <a:srgbClr val="750026"/>
      </a:accent4>
      <a:accent5>
        <a:srgbClr val="ADE2E2"/>
      </a:accent5>
      <a:accent6>
        <a:srgbClr val="C8C8C8"/>
      </a:accent6>
      <a:hlink>
        <a:srgbClr val="86002D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3">
        <a:dk1>
          <a:srgbClr val="8A002E"/>
        </a:dk1>
        <a:lt1>
          <a:srgbClr val="FFFFFF"/>
        </a:lt1>
        <a:dk2>
          <a:srgbClr val="960032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750026"/>
        </a:accent4>
        <a:accent5>
          <a:srgbClr val="ADE2E2"/>
        </a:accent5>
        <a:accent6>
          <a:srgbClr val="C8C8C8"/>
        </a:accent6>
        <a:hlink>
          <a:srgbClr val="86002D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4419</TotalTime>
  <Words>1497</Words>
  <Application>Microsoft Office PowerPoint</Application>
  <PresentationFormat>On-screen Show (4:3)</PresentationFormat>
  <Paragraphs>194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Courier New</vt:lpstr>
      <vt:lpstr>Times New Roman</vt:lpstr>
      <vt:lpstr>Wingdings</vt:lpstr>
      <vt:lpstr>Custom Design</vt:lpstr>
      <vt:lpstr>Capsules</vt:lpstr>
      <vt:lpstr>(10-1) Structs  H&amp;K Chapter 10</vt:lpstr>
      <vt:lpstr>struct Type (1)</vt:lpstr>
      <vt:lpstr>struct Type (2)</vt:lpstr>
      <vt:lpstr>struct Type (3)</vt:lpstr>
      <vt:lpstr>struct Type (4)</vt:lpstr>
      <vt:lpstr>struct Type (5)</vt:lpstr>
      <vt:lpstr>struct Type (6)</vt:lpstr>
      <vt:lpstr>struct Type (7)</vt:lpstr>
      <vt:lpstr>struct Type (8)</vt:lpstr>
      <vt:lpstr>struct Type (9)</vt:lpstr>
      <vt:lpstr>struct Type (10)</vt:lpstr>
      <vt:lpstr>References</vt:lpstr>
      <vt:lpstr>Collaborators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(10-1) Structs  H&amp;K Chapter 10</dc:title>
  <dc:creator>C. Hundhause, A. O'Fallon</dc:creator>
  <cp:lastModifiedBy>Andy O'Fallon</cp:lastModifiedBy>
  <cp:revision>345</cp:revision>
  <dcterms:created xsi:type="dcterms:W3CDTF">2004-08-17T18:03:10Z</dcterms:created>
  <dcterms:modified xsi:type="dcterms:W3CDTF">2025-03-18T22:59:00Z</dcterms:modified>
</cp:coreProperties>
</file>