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  <p:sldMasterId id="2147483654" r:id="rId2"/>
  </p:sldMasterIdLst>
  <p:notesMasterIdLst>
    <p:notesMasterId r:id="rId25"/>
  </p:notesMasterIdLst>
  <p:handoutMasterIdLst>
    <p:handoutMasterId r:id="rId26"/>
  </p:handoutMasterIdLst>
  <p:sldIdLst>
    <p:sldId id="256" r:id="rId3"/>
    <p:sldId id="327" r:id="rId4"/>
    <p:sldId id="328" r:id="rId5"/>
    <p:sldId id="329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37" r:id="rId14"/>
    <p:sldId id="338" r:id="rId15"/>
    <p:sldId id="339" r:id="rId16"/>
    <p:sldId id="340" r:id="rId17"/>
    <p:sldId id="341" r:id="rId18"/>
    <p:sldId id="342" r:id="rId19"/>
    <p:sldId id="343" r:id="rId20"/>
    <p:sldId id="344" r:id="rId21"/>
    <p:sldId id="345" r:id="rId22"/>
    <p:sldId id="326" r:id="rId23"/>
    <p:sldId id="346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5E242F"/>
    <a:srgbClr val="EAEAEA"/>
    <a:srgbClr val="C26073"/>
    <a:srgbClr val="7B2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599" autoAdjust="0"/>
  </p:normalViewPr>
  <p:slideViewPr>
    <p:cSldViewPr>
      <p:cViewPr varScale="1">
        <p:scale>
          <a:sx n="68" d="100"/>
          <a:sy n="68" d="100"/>
        </p:scale>
        <p:origin x="1226" y="3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3" d="100"/>
          <a:sy n="93" d="100"/>
        </p:scale>
        <p:origin x="-91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69EC986-2AAB-4FEA-8C2B-04EC095193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1327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176C7E2-0998-4ED5-8E1D-03F7DAFE1B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961873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717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5C6E161-682F-4B82-B041-1E5CC10688D1}" type="slidenum">
              <a:rPr lang="en-US" altLang="en-US" smtClean="0"/>
              <a:pPr/>
              <a:t>1</a:t>
            </a:fld>
            <a:endParaRPr lang="en-US" altLang="en-US"/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5394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2560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9BAE84-262D-4AE6-95F5-4900084CBD5E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256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9531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2765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4970B89-56D4-4791-9278-C0E401139275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276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7654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FA9C27D-14E6-4FF3-A48E-7847CDFC7966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9907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3174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96856D-643B-4407-9BC8-03AE125FEDBA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317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6646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3379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5AB334E-4563-4CBD-88DB-0829052E7B8D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337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5605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3584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E9A896-9AA2-441F-882E-C81F5566CB3B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358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7240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3789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CD029C-BE1E-47A1-BB42-51A19C74FFD2}" type="slidenum">
              <a:rPr lang="en-US" altLang="en-US" smtClean="0"/>
              <a:pPr/>
              <a:t>16</a:t>
            </a:fld>
            <a:endParaRPr lang="en-US" altLang="en-US"/>
          </a:p>
        </p:txBody>
      </p:sp>
      <p:sp>
        <p:nvSpPr>
          <p:cNvPr id="378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6027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3993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2DE542F-ECD7-42EC-8AC1-3E43274AEF6D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399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4056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4198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44A7A6E-8105-4668-904F-B3D5F0BF03A2}" type="slidenum">
              <a:rPr lang="en-US" altLang="en-US" smtClean="0"/>
              <a:pPr/>
              <a:t>18</a:t>
            </a:fld>
            <a:endParaRPr lang="en-US" altLang="en-US"/>
          </a:p>
        </p:txBody>
      </p:sp>
      <p:sp>
        <p:nvSpPr>
          <p:cNvPr id="419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496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4403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F5D1CE8-8E29-40D9-A381-6938ED520E3B}" type="slidenum">
              <a:rPr lang="en-US" altLang="en-US" smtClean="0"/>
              <a:pPr/>
              <a:t>19</a:t>
            </a:fld>
            <a:endParaRPr lang="en-US" altLang="en-US"/>
          </a:p>
        </p:txBody>
      </p:sp>
      <p:sp>
        <p:nvSpPr>
          <p:cNvPr id="440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254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921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B717333-46AC-4695-ABCD-B6E25ADD22D3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5945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4608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781E28-236E-4F79-AFEB-6AEF0F951AF6}" type="slidenum">
              <a:rPr lang="en-US" altLang="en-US" smtClean="0"/>
              <a:pPr/>
              <a:t>20</a:t>
            </a:fld>
            <a:endParaRPr lang="en-US" altLang="en-US"/>
          </a:p>
        </p:txBody>
      </p:sp>
      <p:sp>
        <p:nvSpPr>
          <p:cNvPr id="460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3581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481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92EDEE4-2F3B-45A2-AE0A-0207D57F6151}" type="slidenum">
              <a:rPr lang="en-US" altLang="en-US" smtClean="0"/>
              <a:pPr/>
              <a:t>21</a:t>
            </a:fld>
            <a:endParaRPr lang="en-US" altLang="en-US"/>
          </a:p>
        </p:txBody>
      </p:sp>
      <p:sp>
        <p:nvSpPr>
          <p:cNvPr id="481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76005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5017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E91D453-9865-426B-B032-C9194304A6F1}" type="slidenum">
              <a:rPr lang="en-US" altLang="en-US" smtClean="0"/>
              <a:pPr/>
              <a:t>22</a:t>
            </a:fld>
            <a:endParaRPr lang="en-US" altLang="en-US"/>
          </a:p>
        </p:txBody>
      </p:sp>
      <p:sp>
        <p:nvSpPr>
          <p:cNvPr id="501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3061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1126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EBC7490-9A65-4F4B-A10D-8CDC44AA2362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112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7112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1331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214611A-FBE6-45A6-804B-EFA12B702B5A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133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7922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153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9AAE19F-6DED-4CF4-BA11-373115ACC3CF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4162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1741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2C98D5D-5B94-4A13-B584-850F16BFC5A0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174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977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1945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D270C8-CF4C-409B-9ADF-D8AF44922540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194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0291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2150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23540F5-8214-48E6-B189-D8956E8F8AF0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215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8749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2355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AA7DDD5-9077-4100-8CC0-7FD5ACF5A0A9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235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697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6D4D6-3C17-437D-B6B7-1E3F4FEDD9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325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F4901-4A94-4E0A-9BBE-041F275E46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9311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61537-EAA8-4A24-B9FA-C3324F7250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49602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</p:grpSp>
      <p:sp>
        <p:nvSpPr>
          <p:cNvPr id="11469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14700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7D8C95E-633E-4D0E-8796-9B04EBD975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4139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B2A8A-364C-4B17-95AD-999B5BB75E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59174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CF603-A895-4AD5-9478-33E7ABA20C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9738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88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4713" y="18288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F2C0D-3B42-4FA5-888A-AF511AD0C6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65524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DA9D9-03F3-4850-962C-0813A251D4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0455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4D4AF-3B08-404B-B330-BD81768CB6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06449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0B7F8-94C9-492B-9664-0D7138CC19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19213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B1A22-7907-4163-B6CF-DF8373FAC4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1220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DC0F00-7A96-48A1-9CF9-F18A3335BB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17246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50D24-DA1D-437C-80F3-6874321A4E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2729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66A0B-32ED-45A8-94FD-A07E536175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36762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4800"/>
            <a:ext cx="1981200" cy="5248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4800"/>
            <a:ext cx="5791200" cy="5248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5A904-F251-4BDF-A221-5E33E606FF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7173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05781-7406-45DA-AFC8-B3EED96937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2525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3D974-5FC3-4B8D-A633-F506C1CA61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3739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3E953-18E2-4E24-A5E4-3B04B1425C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9130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6BFC2-EF24-4176-AA21-7D08945507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8164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3AD29-1CE2-448E-870D-4CFA136677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2601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A530E0-347F-43CD-A381-BA4E239A26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1811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2FB10-5CF1-4F61-85E3-FBB757E200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7993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514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43498D3-AE12-40F5-96DE-800841E5A1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-609600"/>
            <a:ext cx="7620000" cy="6858000"/>
            <a:chOff x="0" y="0"/>
            <a:chExt cx="4800" cy="4320"/>
          </a:xfrm>
        </p:grpSpPr>
        <p:grpSp>
          <p:nvGrpSpPr>
            <p:cNvPr id="2057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2061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2062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058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205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206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</p:grpSp>
      </p:grpSp>
      <p:sp>
        <p:nvSpPr>
          <p:cNvPr id="205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48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88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36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3429000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1136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6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/>
            </a:lvl1pPr>
          </a:lstStyle>
          <a:p>
            <a:pPr>
              <a:defRPr/>
            </a:pPr>
            <a:fld id="{E4D5494C-154D-4EFF-B490-BC269E9957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056" name="Picture 15" descr="coug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172200"/>
            <a:ext cx="762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eecs.wsu.edu/~hundhaus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(6-1) Iteration in C</a:t>
            </a:r>
            <a:br>
              <a:rPr lang="en-US" altLang="en-US" dirty="0"/>
            </a:br>
            <a:r>
              <a:rPr lang="en-US" altLang="en-US" dirty="0"/>
              <a:t>H&amp;K Chapter 5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95800" y="2895600"/>
            <a:ext cx="4648200" cy="182245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Instructor - Andrew S. O’Fallon</a:t>
            </a:r>
          </a:p>
          <a:p>
            <a:pPr eaLnBrk="1" hangingPunct="1"/>
            <a:r>
              <a:rPr lang="en-US" altLang="en-US" sz="2400" dirty="0" err="1"/>
              <a:t>CptS</a:t>
            </a:r>
            <a:r>
              <a:rPr lang="en-US" altLang="en-US" sz="2400" dirty="0"/>
              <a:t> 121 (September 23, 2024)</a:t>
            </a:r>
          </a:p>
          <a:p>
            <a:pPr eaLnBrk="1" hangingPunct="1"/>
            <a:r>
              <a:rPr lang="en-US" altLang="en-US" sz="2400" dirty="0"/>
              <a:t>Washington State University</a:t>
            </a:r>
          </a:p>
        </p:txBody>
      </p:sp>
      <p:pic>
        <p:nvPicPr>
          <p:cNvPr id="6148" name="Picture 6" descr="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562600"/>
            <a:ext cx="1219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2A21894-AD5B-456A-8AB5-FC769754A6B4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2600"/>
          </a:p>
        </p:txBody>
      </p:sp>
      <p:sp>
        <p:nvSpPr>
          <p:cNvPr id="2458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Counter Loops (5)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/>
            <a:r>
              <a:rPr lang="en-US" altLang="en-US"/>
              <a:t>Another alternative for implementing Counter Loops</a:t>
            </a:r>
            <a:r>
              <a:rPr lang="en-US" altLang="en-US">
                <a:latin typeface="Courier New" panose="02070309020205020404" pitchFamily="49" charset="0"/>
              </a:rPr>
              <a:t>: </a:t>
            </a:r>
            <a:r>
              <a:rPr lang="en-US" altLang="en-US"/>
              <a:t>the</a:t>
            </a:r>
            <a:r>
              <a:rPr lang="en-US" altLang="en-US">
                <a:latin typeface="Courier New" panose="02070309020205020404" pitchFamily="49" charset="0"/>
              </a:rPr>
              <a:t> for </a:t>
            </a:r>
            <a:r>
              <a:rPr lang="en-US" altLang="en-US"/>
              <a:t>loop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>
                <a:latin typeface="Courier New" panose="02070309020205020404" pitchFamily="49" charset="0"/>
              </a:rPr>
              <a:t>	for (&lt;initialization&gt;;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     &lt;repetition-condition&gt;;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     &lt;update-expression&gt;) 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>
                <a:latin typeface="Courier New" panose="02070309020205020404" pitchFamily="49" charset="0"/>
              </a:rPr>
              <a:t>	{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>
                <a:latin typeface="Courier New" panose="02070309020205020404" pitchFamily="49" charset="0"/>
              </a:rPr>
              <a:t>		&lt;body&gt;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>
                <a:latin typeface="Courier New" panose="02070309020205020404" pitchFamily="49" charset="0"/>
              </a:rPr>
              <a:t>	}</a:t>
            </a:r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D2D1DF8-494D-4B0E-9362-4DE742CDA35A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2600"/>
          </a:p>
        </p:txBody>
      </p:sp>
      <p:sp>
        <p:nvSpPr>
          <p:cNvPr id="2662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Counter Loops (6)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70000"/>
              </a:lnSpc>
            </a:pPr>
            <a:r>
              <a:rPr lang="en-US" altLang="en-US" sz="2400"/>
              <a:t>Notes on </a:t>
            </a:r>
            <a:r>
              <a:rPr lang="en-US" altLang="en-US" sz="2400">
                <a:latin typeface="Courier New" panose="02070309020205020404" pitchFamily="49" charset="0"/>
              </a:rPr>
              <a:t>for</a:t>
            </a:r>
            <a:r>
              <a:rPr lang="en-US" altLang="en-US" sz="2400"/>
              <a:t> loops:</a:t>
            </a:r>
          </a:p>
          <a:p>
            <a:pPr marL="915988" lvl="1" indent="-338138" defTabSz="1081088" eaLnBrk="1" hangingPunct="1">
              <a:lnSpc>
                <a:spcPct val="70000"/>
              </a:lnSpc>
            </a:pPr>
            <a:r>
              <a:rPr lang="en-US" altLang="en-US" sz="2000">
                <a:latin typeface="Courier New" panose="02070309020205020404" pitchFamily="49" charset="0"/>
              </a:rPr>
              <a:t>&lt;initialization&gt;</a:t>
            </a:r>
            <a:r>
              <a:rPr lang="en-US" altLang="en-US" sz="2000"/>
              <a:t> statement initializes the loop control variables before loop is executed the first time</a:t>
            </a:r>
          </a:p>
          <a:p>
            <a:pPr marL="915988" lvl="1" indent="-338138" defTabSz="1081088" eaLnBrk="1" hangingPunct="1">
              <a:lnSpc>
                <a:spcPct val="70000"/>
              </a:lnSpc>
            </a:pPr>
            <a:r>
              <a:rPr lang="en-US" altLang="en-US" sz="2000">
                <a:latin typeface="Courier New" panose="02070309020205020404" pitchFamily="49" charset="0"/>
              </a:rPr>
              <a:t>&lt;repetition-condition&gt; </a:t>
            </a:r>
            <a:r>
              <a:rPr lang="en-US" altLang="en-US" sz="2000"/>
              <a:t>is tested at beginning of loop. If it is true, loop </a:t>
            </a:r>
            <a:r>
              <a:rPr lang="en-US" altLang="en-US" sz="2000">
                <a:latin typeface="Courier New" panose="02070309020205020404" pitchFamily="49" charset="0"/>
              </a:rPr>
              <a:t>&lt;body&gt;</a:t>
            </a:r>
            <a:r>
              <a:rPr lang="en-US" altLang="en-US" sz="2000"/>
              <a:t> is executed.</a:t>
            </a:r>
          </a:p>
          <a:p>
            <a:pPr marL="915988" lvl="1" indent="-338138" defTabSz="1081088" eaLnBrk="1" hangingPunct="1">
              <a:lnSpc>
                <a:spcPct val="70000"/>
              </a:lnSpc>
            </a:pPr>
            <a:r>
              <a:rPr lang="en-US" altLang="en-US" sz="2000">
                <a:latin typeface="Courier New" panose="02070309020205020404" pitchFamily="49" charset="0"/>
              </a:rPr>
              <a:t>&lt;body&gt;</a:t>
            </a:r>
            <a:r>
              <a:rPr lang="en-US" altLang="en-US" sz="2000"/>
              <a:t> contains one or more C statements</a:t>
            </a:r>
          </a:p>
          <a:p>
            <a:pPr marL="915988" lvl="1" indent="-338138" defTabSz="1081088" eaLnBrk="1" hangingPunct="1">
              <a:lnSpc>
                <a:spcPct val="70000"/>
              </a:lnSpc>
            </a:pPr>
            <a:r>
              <a:rPr lang="en-US" altLang="en-US" sz="2000"/>
              <a:t>After last statement in </a:t>
            </a:r>
            <a:r>
              <a:rPr lang="en-US" altLang="en-US" sz="2000">
                <a:latin typeface="Courier New" panose="02070309020205020404" pitchFamily="49" charset="0"/>
              </a:rPr>
              <a:t>&lt;body&gt;</a:t>
            </a:r>
            <a:r>
              <a:rPr lang="en-US" altLang="en-US" sz="2000"/>
              <a:t> is executed, control is shifted back to beginning of loop. Then, </a:t>
            </a:r>
            <a:r>
              <a:rPr lang="en-US" altLang="en-US" sz="2000">
                <a:latin typeface="Courier New" panose="02070309020205020404" pitchFamily="49" charset="0"/>
              </a:rPr>
              <a:t>&lt;update-expression&gt;</a:t>
            </a:r>
            <a:r>
              <a:rPr lang="en-US" altLang="en-US" sz="2000"/>
              <a:t> is executed. Finally, </a:t>
            </a:r>
            <a:r>
              <a:rPr lang="en-US" altLang="en-US" sz="2000">
                <a:latin typeface="Courier New" panose="02070309020205020404" pitchFamily="49" charset="0"/>
              </a:rPr>
              <a:t>&lt;repetition-condition&gt;</a:t>
            </a:r>
            <a:r>
              <a:rPr lang="en-US" altLang="en-US" sz="2000"/>
              <a:t> is re-evaluated.</a:t>
            </a:r>
          </a:p>
          <a:p>
            <a:pPr marL="915988" lvl="1" indent="-338138" defTabSz="1081088" eaLnBrk="1" hangingPunct="1">
              <a:lnSpc>
                <a:spcPct val="70000"/>
              </a:lnSpc>
            </a:pPr>
            <a:r>
              <a:rPr lang="en-US" altLang="en-US" sz="2000"/>
              <a:t>As with while loops, the </a:t>
            </a:r>
            <a:r>
              <a:rPr lang="en-US" altLang="en-US" sz="2000">
                <a:latin typeface="Courier New" panose="02070309020205020404" pitchFamily="49" charset="0"/>
              </a:rPr>
              <a:t>&lt;update-expression&gt;</a:t>
            </a:r>
            <a:r>
              <a:rPr lang="en-US" altLang="en-US" sz="2000"/>
              <a:t> must define “progress.” That is, something must be done so that </a:t>
            </a:r>
            <a:r>
              <a:rPr lang="en-US" altLang="en-US" sz="2000">
                <a:latin typeface="Courier New" panose="02070309020205020404" pitchFamily="49" charset="0"/>
              </a:rPr>
              <a:t>&lt;repetition-condition&gt;</a:t>
            </a:r>
            <a:r>
              <a:rPr lang="en-US" altLang="en-US" sz="2000"/>
              <a:t> eventually evaluates to false. Otherwise we have an “infinite loop”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CC271FF-EFA2-4B31-9502-48883D35C670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2600"/>
          </a:p>
        </p:txBody>
      </p:sp>
      <p:sp>
        <p:nvSpPr>
          <p:cNvPr id="2867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Counter Loops (7)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80000"/>
              </a:lnSpc>
            </a:pPr>
            <a:r>
              <a:rPr lang="en-US" altLang="en-US"/>
              <a:t>Example: Notice that the Tollbooth segment we just looked at can also be rewritten as a counter </a:t>
            </a:r>
            <a:r>
              <a:rPr lang="en-US" altLang="en-US">
                <a:latin typeface="Courier New" panose="02070309020205020404" pitchFamily="49" charset="0"/>
              </a:rPr>
              <a:t>for</a:t>
            </a:r>
            <a:r>
              <a:rPr lang="en-US" altLang="en-US"/>
              <a:t> loop in C: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	</a:t>
            </a:r>
            <a:endParaRPr lang="en-US" altLang="en-US" sz="1800">
              <a:latin typeface="Courier New" panose="02070309020205020404" pitchFamily="49" charset="0"/>
            </a:endParaRP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int count;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for (count = 0; count &lt; 3; count = count + 1) 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{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  axles = read_num_axles(infile);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  weight = read_weight(infile); 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  toll = compute_toll(axles,weight);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  display_toll(axles, weight, toll);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}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	  </a:t>
            </a:r>
          </a:p>
        </p:txBody>
      </p:sp>
      <p:sp>
        <p:nvSpPr>
          <p:cNvPr id="28678" name="AutoShape 4"/>
          <p:cNvSpPr>
            <a:spLocks/>
          </p:cNvSpPr>
          <p:nvPr/>
        </p:nvSpPr>
        <p:spPr bwMode="auto">
          <a:xfrm>
            <a:off x="609600" y="3048000"/>
            <a:ext cx="1830388" cy="306388"/>
          </a:xfrm>
          <a:prstGeom prst="borderCallout1">
            <a:avLst>
              <a:gd name="adj1" fmla="val 37306"/>
              <a:gd name="adj2" fmla="val 104162"/>
              <a:gd name="adj3" fmla="val 252333"/>
              <a:gd name="adj4" fmla="val 127231"/>
            </a:avLst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Comic Sans MS" panose="030F0702030302020204" pitchFamily="66" charset="0"/>
              </a:rPr>
              <a:t>&lt;initialization&gt;</a:t>
            </a:r>
          </a:p>
        </p:txBody>
      </p:sp>
      <p:sp>
        <p:nvSpPr>
          <p:cNvPr id="28679" name="AutoShape 5"/>
          <p:cNvSpPr>
            <a:spLocks/>
          </p:cNvSpPr>
          <p:nvPr/>
        </p:nvSpPr>
        <p:spPr bwMode="auto">
          <a:xfrm>
            <a:off x="5105400" y="2895600"/>
            <a:ext cx="1827213" cy="533400"/>
          </a:xfrm>
          <a:prstGeom prst="borderCallout1">
            <a:avLst>
              <a:gd name="adj1" fmla="val 21431"/>
              <a:gd name="adj2" fmla="val -4171"/>
              <a:gd name="adj3" fmla="val 172023"/>
              <a:gd name="adj4" fmla="val -40921"/>
            </a:avLst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&lt;repetition-condition&gt;</a:t>
            </a:r>
          </a:p>
        </p:txBody>
      </p:sp>
      <p:sp>
        <p:nvSpPr>
          <p:cNvPr id="28680" name="AutoShape 6"/>
          <p:cNvSpPr>
            <a:spLocks/>
          </p:cNvSpPr>
          <p:nvPr/>
        </p:nvSpPr>
        <p:spPr bwMode="auto">
          <a:xfrm>
            <a:off x="6629400" y="4648200"/>
            <a:ext cx="1905000" cy="533400"/>
          </a:xfrm>
          <a:prstGeom prst="borderCallout1">
            <a:avLst>
              <a:gd name="adj1" fmla="val 21431"/>
              <a:gd name="adj2" fmla="val -4000"/>
              <a:gd name="adj3" fmla="val -106546"/>
              <a:gd name="adj4" fmla="val -32250"/>
            </a:avLst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&lt;update-expression&gt;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72A7C88-F2BD-4AF2-8CAB-C06F8FCF1DC7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2600"/>
          </a:p>
        </p:txBody>
      </p:sp>
      <p:sp>
        <p:nvSpPr>
          <p:cNvPr id="3072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 sz="3200"/>
              <a:t>Aside: Compound Assignment Operators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70000"/>
              </a:lnSpc>
            </a:pPr>
            <a:r>
              <a:rPr lang="en-US" altLang="en-US" sz="2400"/>
              <a:t>Notice that the &lt;update-expression&gt;s in loops are often of the form:</a:t>
            </a:r>
            <a:br>
              <a:rPr lang="en-US" altLang="en-US" sz="2400"/>
            </a:br>
            <a:br>
              <a:rPr lang="en-US" altLang="en-US" sz="2400"/>
            </a:br>
            <a:r>
              <a:rPr lang="en-US" altLang="en-US" sz="2400">
                <a:latin typeface="Courier New" panose="02070309020205020404" pitchFamily="49" charset="0"/>
              </a:rPr>
              <a:t>count = count + 1</a:t>
            </a:r>
          </a:p>
          <a:p>
            <a:pPr marL="463550" indent="-463550" defTabSz="1081088" eaLnBrk="1" hangingPunct="1">
              <a:lnSpc>
                <a:spcPct val="70000"/>
              </a:lnSpc>
            </a:pPr>
            <a:r>
              <a:rPr lang="en-US" altLang="en-US" sz="2400"/>
              <a:t>C defines special assignment operators to define statements of this form more compactly:</a:t>
            </a:r>
          </a:p>
          <a:p>
            <a:pPr marL="915988" lvl="1" indent="-338138" defTabSz="1081088" eaLnBrk="1" hangingPunct="1">
              <a:lnSpc>
                <a:spcPct val="70000"/>
              </a:lnSpc>
            </a:pPr>
            <a:r>
              <a:rPr lang="en-US" altLang="en-US" sz="2000">
                <a:latin typeface="Courier New" panose="02070309020205020404" pitchFamily="49" charset="0"/>
              </a:rPr>
              <a:t>count += 1</a:t>
            </a:r>
            <a:r>
              <a:rPr lang="en-US" altLang="en-US" sz="2000"/>
              <a:t> is equivalent to </a:t>
            </a:r>
            <a:r>
              <a:rPr lang="en-US" altLang="en-US" sz="2000">
                <a:latin typeface="Courier New" panose="02070309020205020404" pitchFamily="49" charset="0"/>
              </a:rPr>
              <a:t>count = count + 1</a:t>
            </a:r>
          </a:p>
          <a:p>
            <a:pPr marL="915988" lvl="1" indent="-338138" defTabSz="1081088" eaLnBrk="1" hangingPunct="1">
              <a:lnSpc>
                <a:spcPct val="70000"/>
              </a:lnSpc>
            </a:pPr>
            <a:r>
              <a:rPr lang="en-US" altLang="en-US" sz="2000">
                <a:latin typeface="Courier New" panose="02070309020205020404" pitchFamily="49" charset="0"/>
              </a:rPr>
              <a:t>count</a:t>
            </a:r>
            <a:r>
              <a:rPr lang="en-US" altLang="en-US" sz="2000"/>
              <a:t> </a:t>
            </a:r>
            <a:r>
              <a:rPr lang="en-US" altLang="en-US" sz="2000">
                <a:latin typeface="Courier New" panose="02070309020205020404" pitchFamily="49" charset="0"/>
              </a:rPr>
              <a:t>-= increment</a:t>
            </a:r>
            <a:r>
              <a:rPr lang="en-US" altLang="en-US" sz="2000"/>
              <a:t> is equivalent to </a:t>
            </a:r>
            <a:r>
              <a:rPr lang="en-US" altLang="en-US" sz="2000">
                <a:latin typeface="Courier New" panose="02070309020205020404" pitchFamily="49" charset="0"/>
              </a:rPr>
              <a:t>count = count – increment</a:t>
            </a:r>
          </a:p>
          <a:p>
            <a:pPr marL="915988" lvl="1" indent="-338138" defTabSz="1081088" eaLnBrk="1" hangingPunct="1">
              <a:lnSpc>
                <a:spcPct val="70000"/>
              </a:lnSpc>
            </a:pPr>
            <a:r>
              <a:rPr lang="en-US" altLang="en-US" sz="2000">
                <a:latin typeface="Courier New" panose="02070309020205020404" pitchFamily="49" charset="0"/>
              </a:rPr>
              <a:t>product *= product</a:t>
            </a:r>
            <a:r>
              <a:rPr lang="en-US" altLang="en-US" sz="2000"/>
              <a:t> is equivalent to </a:t>
            </a:r>
            <a:r>
              <a:rPr lang="en-US" altLang="en-US" sz="2000">
                <a:latin typeface="Courier New" panose="02070309020205020404" pitchFamily="49" charset="0"/>
              </a:rPr>
              <a:t>product = product * product</a:t>
            </a:r>
          </a:p>
          <a:p>
            <a:pPr marL="915988" lvl="1" indent="-338138" defTabSz="1081088" eaLnBrk="1" hangingPunct="1">
              <a:lnSpc>
                <a:spcPct val="70000"/>
              </a:lnSpc>
            </a:pPr>
            <a:r>
              <a:rPr lang="en-US" altLang="en-US" sz="2000">
                <a:latin typeface="Courier New" panose="02070309020205020404" pitchFamily="49" charset="0"/>
              </a:rPr>
              <a:t>sum /= divisor</a:t>
            </a:r>
            <a:r>
              <a:rPr lang="en-US" altLang="en-US" sz="2000"/>
              <a:t> is equivalent to </a:t>
            </a:r>
            <a:r>
              <a:rPr lang="en-US" altLang="en-US" sz="2000">
                <a:latin typeface="Courier New" panose="02070309020205020404" pitchFamily="49" charset="0"/>
              </a:rPr>
              <a:t>sum = sum/divisor</a:t>
            </a:r>
          </a:p>
          <a:p>
            <a:pPr marL="915988" lvl="1" indent="-338138" defTabSz="1081088" eaLnBrk="1" hangingPunct="1">
              <a:lnSpc>
                <a:spcPct val="70000"/>
              </a:lnSpc>
            </a:pPr>
            <a:r>
              <a:rPr lang="en-US" altLang="en-US" sz="2000">
                <a:latin typeface="Courier New" panose="02070309020205020404" pitchFamily="49" charset="0"/>
              </a:rPr>
              <a:t>remainder %= 2</a:t>
            </a:r>
            <a:r>
              <a:rPr lang="en-US" altLang="en-US" sz="2000"/>
              <a:t> is equivalent to </a:t>
            </a:r>
            <a:r>
              <a:rPr lang="en-US" altLang="en-US" sz="2000">
                <a:latin typeface="Courier New" panose="02070309020205020404" pitchFamily="49" charset="0"/>
              </a:rPr>
              <a:t>remainder = remainder % 2</a:t>
            </a:r>
          </a:p>
          <a:p>
            <a:pPr marL="915988" lvl="1" indent="-338138" defTabSz="1081088" eaLnBrk="1" hangingPunct="1">
              <a:lnSpc>
                <a:spcPct val="70000"/>
              </a:lnSpc>
            </a:pPr>
            <a:endParaRPr lang="en-US" altLang="en-US" sz="2000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27C3574-B06F-42D3-8B77-47D23560CD9D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2600"/>
          </a:p>
        </p:txBody>
      </p:sp>
      <p:sp>
        <p:nvSpPr>
          <p:cNvPr id="3277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 sz="3200"/>
              <a:t>Aside: Increment and Decrement Operators (1)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80000"/>
              </a:lnSpc>
            </a:pPr>
            <a:r>
              <a:rPr lang="en-US" altLang="en-US" sz="2400"/>
              <a:t>The </a:t>
            </a:r>
            <a:r>
              <a:rPr lang="en-US" altLang="en-US" sz="2400">
                <a:latin typeface="Courier New" panose="02070309020205020404" pitchFamily="49" charset="0"/>
              </a:rPr>
              <a:t>++</a:t>
            </a:r>
            <a:r>
              <a:rPr lang="en-US" altLang="en-US" sz="2400"/>
              <a:t> and </a:t>
            </a:r>
            <a:r>
              <a:rPr lang="en-US" altLang="en-US" sz="2400">
                <a:latin typeface="Courier New" panose="02070309020205020404" pitchFamily="49" charset="0"/>
              </a:rPr>
              <a:t>--</a:t>
            </a:r>
            <a:r>
              <a:rPr lang="en-US" altLang="en-US" sz="2400"/>
              <a:t> operators take a single variable as their operands. The s</a:t>
            </a:r>
            <a:r>
              <a:rPr lang="en-US" altLang="en-US" sz="2400" i="1"/>
              <a:t>ide effect</a:t>
            </a:r>
            <a:r>
              <a:rPr lang="en-US" altLang="en-US" sz="2400"/>
              <a:t> of the operator is to increment or decrement its operand by one:</a:t>
            </a:r>
          </a:p>
          <a:p>
            <a:pPr marL="915988" lvl="1" indent="-338138" defTabSz="1081088" eaLnBrk="1" hangingPunct="1">
              <a:lnSpc>
                <a:spcPct val="80000"/>
              </a:lnSpc>
            </a:pPr>
            <a:r>
              <a:rPr lang="en-US" altLang="en-US" sz="2000">
                <a:latin typeface="Courier New" panose="02070309020205020404" pitchFamily="49" charset="0"/>
              </a:rPr>
              <a:t>count++</a:t>
            </a:r>
            <a:r>
              <a:rPr lang="en-US" altLang="en-US" sz="2000"/>
              <a:t> has the effect of </a:t>
            </a:r>
            <a:r>
              <a:rPr lang="en-US" altLang="en-US" sz="2000">
                <a:latin typeface="Courier New" panose="02070309020205020404" pitchFamily="49" charset="0"/>
              </a:rPr>
              <a:t>count = count + 1</a:t>
            </a:r>
          </a:p>
          <a:p>
            <a:pPr marL="915988" lvl="1" indent="-338138" defTabSz="1081088" eaLnBrk="1" hangingPunct="1">
              <a:lnSpc>
                <a:spcPct val="80000"/>
              </a:lnSpc>
            </a:pPr>
            <a:r>
              <a:rPr lang="en-US" altLang="en-US" sz="2000">
                <a:latin typeface="Courier New" panose="02070309020205020404" pitchFamily="49" charset="0"/>
              </a:rPr>
              <a:t>count--</a:t>
            </a:r>
            <a:r>
              <a:rPr lang="en-US" altLang="en-US" sz="2000"/>
              <a:t> has the effect of </a:t>
            </a:r>
            <a:r>
              <a:rPr lang="en-US" altLang="en-US" sz="2000">
                <a:latin typeface="Courier New" panose="02070309020205020404" pitchFamily="49" charset="0"/>
              </a:rPr>
              <a:t>count = count – 1</a:t>
            </a:r>
          </a:p>
          <a:p>
            <a:pPr marL="463550" indent="-463550" defTabSz="1081088" eaLnBrk="1" hangingPunct="1">
              <a:lnSpc>
                <a:spcPct val="80000"/>
              </a:lnSpc>
            </a:pPr>
            <a:r>
              <a:rPr lang="en-US" altLang="en-US" sz="2400"/>
              <a:t>Note: </a:t>
            </a:r>
            <a:r>
              <a:rPr lang="en-US" altLang="en-US" sz="2400">
                <a:latin typeface="Courier New" panose="02070309020205020404" pitchFamily="49" charset="0"/>
              </a:rPr>
              <a:t>++</a:t>
            </a:r>
            <a:r>
              <a:rPr lang="en-US" altLang="en-US" sz="2400"/>
              <a:t> and </a:t>
            </a:r>
            <a:r>
              <a:rPr lang="en-US" altLang="en-US" sz="2400">
                <a:latin typeface="Courier New" panose="02070309020205020404" pitchFamily="49" charset="0"/>
              </a:rPr>
              <a:t>--</a:t>
            </a:r>
            <a:r>
              <a:rPr lang="en-US" altLang="en-US" sz="2400"/>
              <a:t> can be placed either </a:t>
            </a:r>
            <a:r>
              <a:rPr lang="en-US" altLang="en-US" sz="2400" i="1"/>
              <a:t>before </a:t>
            </a:r>
            <a:r>
              <a:rPr lang="en-US" altLang="en-US" sz="2400"/>
              <a:t>or </a:t>
            </a:r>
            <a:r>
              <a:rPr lang="en-US" altLang="en-US" sz="2400" i="1"/>
              <a:t>after </a:t>
            </a:r>
            <a:r>
              <a:rPr lang="en-US" altLang="en-US" sz="2400"/>
              <a:t>their variable operator:</a:t>
            </a:r>
          </a:p>
          <a:p>
            <a:pPr marL="915988" lvl="1" indent="-338138" defTabSz="1081088" eaLnBrk="1" hangingPunct="1">
              <a:lnSpc>
                <a:spcPct val="80000"/>
              </a:lnSpc>
            </a:pPr>
            <a:r>
              <a:rPr lang="en-US" altLang="en-US" sz="2000"/>
              <a:t>Pre-increment or pre-decrement (e.g., </a:t>
            </a:r>
            <a:r>
              <a:rPr lang="en-US" altLang="en-US" sz="2000">
                <a:latin typeface="Courier New" panose="02070309020205020404" pitchFamily="49" charset="0"/>
              </a:rPr>
              <a:t>++count</a:t>
            </a:r>
            <a:r>
              <a:rPr lang="en-US" altLang="en-US" sz="2000"/>
              <a:t>, </a:t>
            </a:r>
            <a:br>
              <a:rPr lang="en-US" altLang="en-US" sz="2000"/>
            </a:br>
            <a:r>
              <a:rPr lang="en-US" altLang="en-US" sz="2000">
                <a:latin typeface="Courier New" panose="02070309020205020404" pitchFamily="49" charset="0"/>
              </a:rPr>
              <a:t>--count</a:t>
            </a:r>
            <a:r>
              <a:rPr lang="en-US" altLang="en-US" sz="2000"/>
              <a:t> ):</a:t>
            </a:r>
            <a:r>
              <a:rPr lang="en-US" altLang="en-US" sz="2000" i="1"/>
              <a:t> </a:t>
            </a:r>
            <a:r>
              <a:rPr lang="en-US" altLang="en-US" sz="2000"/>
              <a:t>value of expression is value of variable </a:t>
            </a:r>
            <a:r>
              <a:rPr lang="en-US" altLang="en-US" sz="2000" i="1"/>
              <a:t>after</a:t>
            </a:r>
            <a:r>
              <a:rPr lang="en-US" altLang="en-US" sz="2000"/>
              <a:t> the increment or decrement is applied</a:t>
            </a:r>
          </a:p>
          <a:p>
            <a:pPr marL="915988" lvl="1" indent="-338138" defTabSz="1081088" eaLnBrk="1" hangingPunct="1">
              <a:lnSpc>
                <a:spcPct val="80000"/>
              </a:lnSpc>
            </a:pPr>
            <a:r>
              <a:rPr lang="en-US" altLang="en-US" sz="2000"/>
              <a:t>Post-increment of post-decrement (e.g., </a:t>
            </a:r>
            <a:r>
              <a:rPr lang="en-US" altLang="en-US" sz="2000">
                <a:latin typeface="Courier New" panose="02070309020205020404" pitchFamily="49" charset="0"/>
              </a:rPr>
              <a:t>count++,</a:t>
            </a:r>
            <a:r>
              <a:rPr lang="en-US" altLang="en-US" sz="2000"/>
              <a:t> </a:t>
            </a:r>
            <a:r>
              <a:rPr lang="en-US" altLang="en-US" sz="2000">
                <a:latin typeface="Courier New" panose="02070309020205020404" pitchFamily="49" charset="0"/>
              </a:rPr>
              <a:t>count--</a:t>
            </a:r>
            <a:r>
              <a:rPr lang="en-US" altLang="en-US" sz="2000"/>
              <a:t>):</a:t>
            </a:r>
            <a:r>
              <a:rPr lang="en-US" altLang="en-US" sz="2000" i="1"/>
              <a:t> </a:t>
            </a:r>
            <a:r>
              <a:rPr lang="en-US" altLang="en-US" sz="2000"/>
              <a:t>value of expression is value of variable </a:t>
            </a:r>
            <a:r>
              <a:rPr lang="en-US" altLang="en-US" sz="2000" i="1"/>
              <a:t>before</a:t>
            </a:r>
            <a:r>
              <a:rPr lang="en-US" altLang="en-US" sz="2000"/>
              <a:t> the increment or decrement is applied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D539AE5-B30E-4977-B6BD-563D4301D90C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2600"/>
          </a:p>
        </p:txBody>
      </p:sp>
      <p:sp>
        <p:nvSpPr>
          <p:cNvPr id="3482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 sz="3200"/>
              <a:t>Aside: Increment and Decrement Operators (2)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80000"/>
              </a:lnSpc>
            </a:pPr>
            <a:r>
              <a:rPr lang="en-US" altLang="en-US"/>
              <a:t>You try it: What are the values of </a:t>
            </a:r>
            <a:r>
              <a:rPr lang="en-US" altLang="en-US">
                <a:latin typeface="Courier New" panose="02070309020205020404" pitchFamily="49" charset="0"/>
              </a:rPr>
              <a:t>i</a:t>
            </a:r>
            <a:r>
              <a:rPr lang="en-US" altLang="en-US"/>
              <a:t>, </a:t>
            </a:r>
            <a:r>
              <a:rPr lang="en-US" altLang="en-US">
                <a:latin typeface="Courier New" panose="02070309020205020404" pitchFamily="49" charset="0"/>
              </a:rPr>
              <a:t>j</a:t>
            </a:r>
            <a:r>
              <a:rPr lang="en-US" altLang="en-US"/>
              <a:t>, and </a:t>
            </a:r>
            <a:r>
              <a:rPr lang="en-US" altLang="en-US">
                <a:latin typeface="Courier New" panose="02070309020205020404" pitchFamily="49" charset="0"/>
              </a:rPr>
              <a:t>k</a:t>
            </a:r>
            <a:r>
              <a:rPr lang="en-US" altLang="en-US"/>
              <a:t> after each of the following statements is executed?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	</a:t>
            </a:r>
            <a:r>
              <a:rPr lang="en-US" altLang="en-US" sz="2400">
                <a:latin typeface="Courier New" panose="02070309020205020404" pitchFamily="49" charset="0"/>
              </a:rPr>
              <a:t>int i, j, k;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	i = 2;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  j = 3 + i++; 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	k = 3 + ++i; </a:t>
            </a:r>
            <a:br>
              <a:rPr lang="en-US" altLang="en-US" sz="2400">
                <a:latin typeface="Courier New" panose="02070309020205020404" pitchFamily="49" charset="0"/>
              </a:rPr>
            </a:br>
            <a:r>
              <a:rPr lang="en-US" altLang="en-US" sz="2400">
                <a:latin typeface="Courier New" panose="02070309020205020404" pitchFamily="49" charset="0"/>
              </a:rPr>
              <a:t>i *= ++k + j--; 	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	i /= k-- + ++j; 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>
              <a:latin typeface="Courier New" panose="02070309020205020404" pitchFamily="49" charset="0"/>
            </a:endParaRP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	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BAF4733-EBB8-4B89-BDC7-B76968D436F1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2600"/>
          </a:p>
        </p:txBody>
      </p:sp>
      <p:sp>
        <p:nvSpPr>
          <p:cNvPr id="3686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Counter Loops (8)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/>
            <a:r>
              <a:rPr lang="en-US" altLang="en-US" sz="2400"/>
              <a:t>Notice that we can rewrite our previous while loop with these new operators: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endParaRPr lang="en-US" altLang="en-US" sz="1800">
              <a:latin typeface="Courier New" panose="02070309020205020404" pitchFamily="49" charset="0"/>
            </a:endParaRP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int count;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count = 0; /* Initialize counter */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while (count &lt; 3) {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  axles = read_num_axles(infile);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  weight = read_weight(infile); 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  toll = compute_toll(axles,weight);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  display_toll(axles, weight, toll);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</a:t>
            </a:r>
            <a:r>
              <a:rPr lang="en-US" altLang="en-US" sz="1800">
                <a:solidFill>
                  <a:schemeClr val="hlink"/>
                </a:solidFill>
                <a:latin typeface="Courier New" panose="02070309020205020404" pitchFamily="49" charset="0"/>
              </a:rPr>
              <a:t>count++;</a:t>
            </a:r>
            <a:r>
              <a:rPr lang="en-US" altLang="en-US" sz="1800">
                <a:latin typeface="Courier New" panose="02070309020205020404" pitchFamily="49" charset="0"/>
              </a:rPr>
              <a:t> /* increment counter */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}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D135C42-1076-47FE-8ACD-9A64F20CC0D5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2600"/>
          </a:p>
        </p:txBody>
      </p:sp>
      <p:sp>
        <p:nvSpPr>
          <p:cNvPr id="3891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Counter Loops (9)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/>
            <a:r>
              <a:rPr lang="en-US" altLang="en-US" sz="2400"/>
              <a:t>Notice that we can also rewrite our previous for loop with these new operators: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endParaRPr lang="en-US" altLang="en-US" sz="1800">
              <a:latin typeface="Courier New" panose="02070309020205020404" pitchFamily="49" charset="0"/>
            </a:endParaRP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int count;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for (count = 0; count &lt; 3; </a:t>
            </a:r>
            <a:r>
              <a:rPr lang="en-US" altLang="en-US" sz="1800">
                <a:solidFill>
                  <a:schemeClr val="hlink"/>
                </a:solidFill>
                <a:latin typeface="Courier New" panose="02070309020205020404" pitchFamily="49" charset="0"/>
              </a:rPr>
              <a:t>count++</a:t>
            </a:r>
            <a:r>
              <a:rPr lang="en-US" altLang="en-US" sz="1800">
                <a:latin typeface="Courier New" panose="02070309020205020404" pitchFamily="49" charset="0"/>
              </a:rPr>
              <a:t>) 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{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  axles = read_num_axles(infile);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  weight = read_weight(infile); 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  toll = compute_toll(axles,weight);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  display_toll(axles, weight, toll);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}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73B4C9D-428F-4D11-8F91-A7D5911653F2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2600"/>
          </a:p>
        </p:txBody>
      </p:sp>
      <p:sp>
        <p:nvSpPr>
          <p:cNvPr id="4096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Counter Loops (10)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80000"/>
              </a:lnSpc>
            </a:pPr>
            <a:r>
              <a:rPr lang="en-US" altLang="en-US"/>
              <a:t>Accumulating a value</a:t>
            </a:r>
          </a:p>
          <a:p>
            <a:pPr marL="915988" lvl="1" indent="-338138" defTabSz="1081088" eaLnBrk="1" hangingPunct="1">
              <a:lnSpc>
                <a:spcPct val="80000"/>
              </a:lnSpc>
            </a:pPr>
            <a:r>
              <a:rPr lang="en-US" altLang="en-US"/>
              <a:t>Suppose that we want to keep track of the total number of tolls collected by the tollbooth. We could accumulate this value from within the loop body:</a:t>
            </a:r>
          </a:p>
          <a:p>
            <a:pPr marL="915988" lvl="1" indent="-338138" defTabSz="1081088"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	</a:t>
            </a:r>
            <a:r>
              <a:rPr lang="en-US" altLang="en-US" sz="1600">
                <a:latin typeface="Courier New" panose="02070309020205020404" pitchFamily="49" charset="0"/>
              </a:rPr>
              <a:t>int count, toll_total;</a:t>
            </a:r>
          </a:p>
          <a:p>
            <a:pPr marL="915988" lvl="1" indent="-338138" defTabSz="1081088"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for (count = 0, </a:t>
            </a:r>
            <a:r>
              <a:rPr lang="en-US" altLang="en-US" sz="1600">
                <a:solidFill>
                  <a:schemeClr val="hlink"/>
                </a:solidFill>
                <a:latin typeface="Courier New" panose="02070309020205020404" pitchFamily="49" charset="0"/>
              </a:rPr>
              <a:t>toll_total = 0</a:t>
            </a:r>
            <a:r>
              <a:rPr lang="en-US" altLang="en-US" sz="1600">
                <a:latin typeface="Courier New" panose="02070309020205020404" pitchFamily="49" charset="0"/>
              </a:rPr>
              <a:t>; count &lt; 3; count++) 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	{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  	axles = read_num_axles(infile);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  	weight = read_weight(infile); 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  	toll = compute_toll(axles,weight);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  	display_toll(axles, weight, toll);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	</a:t>
            </a:r>
            <a:r>
              <a:rPr lang="en-US" altLang="en-US" sz="1800">
                <a:solidFill>
                  <a:schemeClr val="hlink"/>
                </a:solidFill>
                <a:latin typeface="Courier New" panose="02070309020205020404" pitchFamily="49" charset="0"/>
              </a:rPr>
              <a:t>toll_total += toll;</a:t>
            </a:r>
            <a:r>
              <a:rPr lang="en-US" altLang="en-US" sz="1800">
                <a:latin typeface="Courier New" panose="02070309020205020404" pitchFamily="49" charset="0"/>
              </a:rPr>
              <a:t> /* add toll to toll_total */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	}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D2BEF4A-5C0B-4312-B34B-581CEE9D5DB1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2600"/>
          </a:p>
        </p:txBody>
      </p:sp>
      <p:sp>
        <p:nvSpPr>
          <p:cNvPr id="4301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Counter Loops (11)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/>
            <a:r>
              <a:rPr lang="en-US" altLang="en-US"/>
              <a:t>Loop increments other than 1</a:t>
            </a:r>
          </a:p>
          <a:p>
            <a:pPr marL="915988" lvl="1" indent="-338138" defTabSz="1081088" eaLnBrk="1" hangingPunct="1">
              <a:buFontTx/>
              <a:buNone/>
            </a:pPr>
            <a:endParaRPr lang="en-US" altLang="en-US"/>
          </a:p>
        </p:txBody>
      </p:sp>
      <p:pic>
        <p:nvPicPr>
          <p:cNvPr id="43014" name="Picture 4" descr="fig0508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12"/>
          <a:stretch>
            <a:fillRect/>
          </a:stretch>
        </p:blipFill>
        <p:spPr bwMode="auto">
          <a:xfrm>
            <a:off x="914400" y="2362200"/>
            <a:ext cx="64770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D8063D2-A34B-4A87-BAF3-E12A6D9ED8C1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2600"/>
          </a:p>
        </p:txBody>
      </p:sp>
      <p:sp>
        <p:nvSpPr>
          <p:cNvPr id="819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Iterative Constructs (1)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/>
            <a:r>
              <a:rPr lang="en-US" altLang="en-US"/>
              <a:t>Recall that algorithms are composed of three different kinds of statements:</a:t>
            </a:r>
          </a:p>
          <a:p>
            <a:pPr marL="915988" lvl="1" indent="-338138" defTabSz="1081088" eaLnBrk="1" hangingPunct="1"/>
            <a:r>
              <a:rPr lang="en-US" altLang="en-US" u="sng"/>
              <a:t>Sequence</a:t>
            </a:r>
            <a:r>
              <a:rPr lang="en-US" altLang="en-US"/>
              <a:t>: the ability to execute a series of instructions, one after the other.</a:t>
            </a:r>
          </a:p>
          <a:p>
            <a:pPr marL="915988" lvl="1" indent="-338138" defTabSz="1081088" eaLnBrk="1" hangingPunct="1"/>
            <a:r>
              <a:rPr lang="en-US" altLang="en-US" u="sng"/>
              <a:t>Conditional</a:t>
            </a:r>
            <a:r>
              <a:rPr lang="en-US" altLang="en-US"/>
              <a:t>: the ability to execute an instruction contingent upon some condition.</a:t>
            </a:r>
          </a:p>
          <a:p>
            <a:pPr marL="915988" lvl="1" indent="-338138" defTabSz="1081088" eaLnBrk="1" hangingPunct="1"/>
            <a:r>
              <a:rPr lang="en-US" altLang="en-US" u="sng"/>
              <a:t>Iteration</a:t>
            </a:r>
            <a:r>
              <a:rPr lang="en-US" altLang="en-US"/>
              <a:t>: the ability to execute one or more instructions repeatedly.</a:t>
            </a:r>
          </a:p>
          <a:p>
            <a:pPr marL="463550" indent="-463550" defTabSz="1081088" eaLnBrk="1" hangingPunct="1"/>
            <a:r>
              <a:rPr lang="en-US" altLang="en-US"/>
              <a:t>This week, we'll learn about loops: the ability to repeatedly execute a sequence of statements.</a:t>
            </a:r>
          </a:p>
          <a:p>
            <a:pPr marL="463550" indent="-463550" defTabSz="1081088" eaLnBrk="1" hangingPunct="1"/>
            <a:endParaRPr lang="en-US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ED972B7-3D4D-4641-8950-500DBB1FC953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2600"/>
          </a:p>
        </p:txBody>
      </p:sp>
      <p:sp>
        <p:nvSpPr>
          <p:cNvPr id="4506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Next Lecture…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/>
            <a:r>
              <a:rPr lang="en-US" altLang="en-US"/>
              <a:t>We'll discuss several additional loop patterns:</a:t>
            </a:r>
          </a:p>
          <a:p>
            <a:pPr marL="915988" lvl="1" indent="-338138" defTabSz="1081088" eaLnBrk="1" hangingPunct="1"/>
            <a:r>
              <a:rPr lang="en-US" altLang="en-US"/>
              <a:t>Conditional loops</a:t>
            </a:r>
          </a:p>
          <a:p>
            <a:pPr marL="915988" lvl="1" indent="-338138" defTabSz="1081088" eaLnBrk="1" hangingPunct="1"/>
            <a:r>
              <a:rPr lang="en-US" altLang="en-US"/>
              <a:t>Sentinel-controlled loops</a:t>
            </a:r>
          </a:p>
          <a:p>
            <a:pPr marL="915988" lvl="1" indent="-338138" defTabSz="1081088" eaLnBrk="1" hangingPunct="1"/>
            <a:r>
              <a:rPr lang="en-US" altLang="en-US"/>
              <a:t>Endfile-controlled loops</a:t>
            </a:r>
          </a:p>
          <a:p>
            <a:pPr marL="915988" lvl="1" indent="-338138" defTabSz="1081088" eaLnBrk="1" hangingPunct="1"/>
            <a:r>
              <a:rPr lang="en-US" altLang="en-US"/>
              <a:t>Flag-controlled loops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E4EB5EF-ADE0-42B7-9011-D5909B97D9F5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2600"/>
          </a:p>
        </p:txBody>
      </p:sp>
      <p:sp>
        <p:nvSpPr>
          <p:cNvPr id="4710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References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J.R. </a:t>
            </a:r>
            <a:r>
              <a:rPr lang="en-US" altLang="en-US" dirty="0" err="1"/>
              <a:t>Hanly</a:t>
            </a:r>
            <a:r>
              <a:rPr lang="en-US" altLang="en-US" dirty="0"/>
              <a:t> &amp; E.B. </a:t>
            </a:r>
            <a:r>
              <a:rPr lang="en-US" altLang="en-US" dirty="0" err="1"/>
              <a:t>Koffman</a:t>
            </a:r>
            <a:r>
              <a:rPr lang="en-US" altLang="en-US" dirty="0"/>
              <a:t>, </a:t>
            </a:r>
            <a:r>
              <a:rPr lang="en-US" altLang="en-US" i="1" dirty="0"/>
              <a:t>Problem Solving and Program Design in C (8</a:t>
            </a:r>
            <a:r>
              <a:rPr lang="en-US" altLang="en-US" i="1" baseline="30000" dirty="0"/>
              <a:t>th</a:t>
            </a:r>
            <a:r>
              <a:rPr lang="en-US" altLang="en-US" i="1" dirty="0"/>
              <a:t> Ed.)</a:t>
            </a:r>
            <a:r>
              <a:rPr lang="en-US" altLang="en-US" dirty="0"/>
              <a:t>, Addison-Wesley, 2016</a:t>
            </a:r>
          </a:p>
          <a:p>
            <a:pPr eaLnBrk="1" hangingPunct="1"/>
            <a:r>
              <a:rPr lang="en-US" altLang="en-US" dirty="0"/>
              <a:t>P.J. </a:t>
            </a:r>
            <a:r>
              <a:rPr lang="en-US" altLang="en-US" dirty="0" err="1"/>
              <a:t>Deitel</a:t>
            </a:r>
            <a:r>
              <a:rPr lang="en-US" altLang="en-US" dirty="0"/>
              <a:t> &amp; H.M. </a:t>
            </a:r>
            <a:r>
              <a:rPr lang="en-US" altLang="en-US" dirty="0" err="1"/>
              <a:t>Deitel</a:t>
            </a:r>
            <a:r>
              <a:rPr lang="en-US" altLang="en-US"/>
              <a:t>, </a:t>
            </a:r>
            <a:r>
              <a:rPr lang="en-US" altLang="en-US" i="1"/>
              <a:t>C How to Program (7</a:t>
            </a:r>
            <a:r>
              <a:rPr lang="en-US" altLang="en-US" i="1" baseline="30000"/>
              <a:t>th</a:t>
            </a:r>
            <a:r>
              <a:rPr lang="en-US" altLang="en-US" i="1"/>
              <a:t> Ed.)</a:t>
            </a:r>
            <a:r>
              <a:rPr lang="en-US" altLang="en-US"/>
              <a:t>, Pearson Education, Inc., 2013.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491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0D0F614-4DC5-46CE-A9AD-8EF60335A0F0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2600"/>
          </a:p>
        </p:txBody>
      </p:sp>
      <p:sp>
        <p:nvSpPr>
          <p:cNvPr id="4915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Collaborators</a:t>
            </a:r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hlinkClick r:id="rId3"/>
              </a:rPr>
              <a:t>Chris Hundhausen</a:t>
            </a:r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66D3306-F95B-4142-8D18-E071E9666235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2600"/>
          </a:p>
        </p:txBody>
      </p:sp>
      <p:sp>
        <p:nvSpPr>
          <p:cNvPr id="1024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Iterative Constructs (2)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70000"/>
              </a:lnSpc>
            </a:pPr>
            <a:r>
              <a:rPr lang="en-US" altLang="en-US" sz="1800"/>
              <a:t>You have already seen many examples of iteration</a:t>
            </a:r>
          </a:p>
          <a:p>
            <a:pPr marL="463550" indent="-463550" defTabSz="1081088" eaLnBrk="1" hangingPunct="1">
              <a:lnSpc>
                <a:spcPct val="70000"/>
              </a:lnSpc>
            </a:pPr>
            <a:r>
              <a:rPr lang="en-US" altLang="en-US" sz="1800"/>
              <a:t>Consider, for example, the following segment of the tollbooth application presented in lecture: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axles1 = read_num_axles(infile);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weight1 = read_weight(infile); 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axles2 = read_num_axles(infile);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weight2 = read_weight(infile);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axles3 = read_num_axles(infile);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weight3 = read_weight(infile);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toll1 = compute_toll(axles1,weight1);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toll2 = compute_toll(axles2, weight2);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toll3 = compute_toll(axles3, weight3);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display_toll(axles1, weight1, toll1);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display_toll(axles2, weight2, toll2);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display_toll(axles3, weight3, toll3);</a:t>
            </a:r>
            <a:br>
              <a:rPr lang="en-US" altLang="en-US" sz="1800">
                <a:latin typeface="Courier New" panose="02070309020205020404" pitchFamily="49" charset="0"/>
              </a:rPr>
            </a:br>
            <a:endParaRPr lang="en-US" altLang="en-US" sz="1800">
              <a:latin typeface="Courier New" panose="02070309020205020404" pitchFamily="49" charset="0"/>
            </a:endParaRPr>
          </a:p>
          <a:p>
            <a:pPr marL="463550" indent="-463550" defTabSz="1081088" eaLnBrk="1" hangingPunct="1">
              <a:lnSpc>
                <a:spcPct val="70000"/>
              </a:lnSpc>
            </a:pPr>
            <a:r>
              <a:rPr lang="en-US" altLang="en-US" sz="1800"/>
              <a:t>Notice that this segment repeats four statements:</a:t>
            </a:r>
            <a:br>
              <a:rPr lang="en-US" altLang="en-US" sz="1800"/>
            </a:br>
            <a:br>
              <a:rPr lang="en-US" altLang="en-US" sz="1800"/>
            </a:br>
            <a:r>
              <a:rPr lang="en-US" altLang="en-US" sz="1800">
                <a:latin typeface="Courier New" panose="02070309020205020404" pitchFamily="49" charset="0"/>
              </a:rPr>
              <a:t>axles = read_num_axles(infile);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weight = read_weight(infile); 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toll = compute_toll(axles,weight);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display_toll(axles, weight, toll);</a:t>
            </a:r>
            <a:endParaRPr lang="en-US" altLang="en-US"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536E1A9-0113-46C9-B713-36747BC2AB68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2600"/>
          </a:p>
        </p:txBody>
      </p:sp>
      <p:sp>
        <p:nvSpPr>
          <p:cNvPr id="1229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Iterative Constructs (3)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/>
            <a:r>
              <a:rPr lang="en-US" altLang="en-US" sz="2400"/>
              <a:t>How to decide when a loop is needed</a:t>
            </a:r>
          </a:p>
          <a:p>
            <a:pPr marL="915988" lvl="1" indent="-338138" defTabSz="1081088" eaLnBrk="1" hangingPunct="1"/>
            <a:r>
              <a:rPr lang="en-US" altLang="en-US" sz="2000"/>
              <a:t>Are any steps repeated? </a:t>
            </a:r>
          </a:p>
          <a:p>
            <a:pPr marL="1262063" lvl="2" indent="-231775" defTabSz="1081088" eaLnBrk="1" hangingPunct="1"/>
            <a:r>
              <a:rPr lang="en-US" altLang="en-US" sz="1800"/>
              <a:t>No </a:t>
            </a:r>
            <a:r>
              <a:rPr lang="en-US" altLang="en-US" sz="1800">
                <a:sym typeface="Wingdings" panose="05000000000000000000" pitchFamily="2" charset="2"/>
              </a:rPr>
              <a:t> No loop required</a:t>
            </a:r>
          </a:p>
          <a:p>
            <a:pPr marL="1262063" lvl="2" indent="-231775" defTabSz="1081088" eaLnBrk="1" hangingPunct="1"/>
            <a:r>
              <a:rPr lang="en-US" altLang="en-US" sz="1800">
                <a:sym typeface="Wingdings" panose="05000000000000000000" pitchFamily="2" charset="2"/>
              </a:rPr>
              <a:t>Yes  Do you know in advance how many steps are repeated?</a:t>
            </a:r>
          </a:p>
          <a:p>
            <a:pPr marL="1825625" lvl="3" indent="-203200" defTabSz="1081088" eaLnBrk="1" hangingPunct="1"/>
            <a:r>
              <a:rPr lang="en-US" altLang="en-US" sz="1600"/>
              <a:t>No </a:t>
            </a:r>
            <a:r>
              <a:rPr lang="en-US" altLang="en-US" sz="1600">
                <a:sym typeface="Wingdings" panose="05000000000000000000" pitchFamily="2" charset="2"/>
              </a:rPr>
              <a:t> Use a conditional loop</a:t>
            </a:r>
          </a:p>
          <a:p>
            <a:pPr marL="1825625" lvl="3" indent="-203200" defTabSz="1081088" eaLnBrk="1" hangingPunct="1"/>
            <a:r>
              <a:rPr lang="en-US" altLang="en-US" sz="1600">
                <a:sym typeface="Wingdings" panose="05000000000000000000" pitchFamily="2" charset="2"/>
              </a:rPr>
              <a:t>Yes  Use a counting loop</a:t>
            </a:r>
          </a:p>
          <a:p>
            <a:pPr marL="463550" indent="-463550" defTabSz="1081088" eaLnBrk="1" hangingPunct="1"/>
            <a:r>
              <a:rPr lang="en-US" altLang="en-US" sz="2400"/>
              <a:t>Kinds of loops</a:t>
            </a:r>
          </a:p>
          <a:p>
            <a:pPr marL="915988" lvl="1" indent="-338138" defTabSz="1081088" eaLnBrk="1" hangingPunct="1"/>
            <a:r>
              <a:rPr lang="en-US" altLang="en-US" sz="2000" i="1"/>
              <a:t>Counting loop</a:t>
            </a:r>
            <a:r>
              <a:rPr lang="en-US" altLang="en-US" sz="2000"/>
              <a:t> (</a:t>
            </a:r>
            <a:r>
              <a:rPr lang="en-US" altLang="en-US" sz="2000">
                <a:latin typeface="Courier New" panose="02070309020205020404" pitchFamily="49" charset="0"/>
              </a:rPr>
              <a:t>for</a:t>
            </a:r>
            <a:r>
              <a:rPr lang="en-US" altLang="en-US" sz="2000"/>
              <a:t> or </a:t>
            </a:r>
            <a:r>
              <a:rPr lang="en-US" altLang="en-US" sz="2000">
                <a:latin typeface="Courier New" panose="02070309020205020404" pitchFamily="49" charset="0"/>
              </a:rPr>
              <a:t>while</a:t>
            </a:r>
            <a:r>
              <a:rPr lang="en-US" altLang="en-US" sz="2000"/>
              <a:t>): executes a fixed number of times)</a:t>
            </a:r>
          </a:p>
          <a:p>
            <a:pPr marL="915988" lvl="1" indent="-338138" defTabSz="1081088" eaLnBrk="1" hangingPunct="1"/>
            <a:r>
              <a:rPr lang="en-US" altLang="en-US" sz="2000" i="1"/>
              <a:t>Sentinel-controlled</a:t>
            </a:r>
            <a:r>
              <a:rPr lang="en-US" altLang="en-US" sz="2000"/>
              <a:t> or </a:t>
            </a:r>
            <a:r>
              <a:rPr lang="en-US" altLang="en-US" sz="2000" i="1"/>
              <a:t>Endfile-Controlled loop</a:t>
            </a:r>
            <a:r>
              <a:rPr lang="en-US" altLang="en-US" sz="2000"/>
              <a:t> (</a:t>
            </a:r>
            <a:r>
              <a:rPr lang="en-US" altLang="en-US" sz="2000">
                <a:latin typeface="Courier New" panose="02070309020205020404" pitchFamily="49" charset="0"/>
              </a:rPr>
              <a:t>for</a:t>
            </a:r>
            <a:r>
              <a:rPr lang="en-US" altLang="en-US" sz="2000"/>
              <a:t> or </a:t>
            </a:r>
            <a:r>
              <a:rPr lang="en-US" altLang="en-US" sz="2000">
                <a:latin typeface="Courier New" panose="02070309020205020404" pitchFamily="49" charset="0"/>
              </a:rPr>
              <a:t>while</a:t>
            </a:r>
            <a:r>
              <a:rPr lang="en-US" altLang="en-US" sz="2000"/>
              <a:t>):  (process data until a special value is encountered, e.g., end-of-file)</a:t>
            </a:r>
          </a:p>
          <a:p>
            <a:pPr marL="915988" lvl="1" indent="-338138" defTabSz="1081088" eaLnBrk="1" hangingPunct="1">
              <a:buFontTx/>
              <a:buNone/>
            </a:pPr>
            <a:endParaRPr lang="en-US" altLang="en-US"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F1D2896-B1BF-4994-8479-1546C11287BB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2600"/>
          </a:p>
        </p:txBody>
      </p:sp>
      <p:sp>
        <p:nvSpPr>
          <p:cNvPr id="1434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Iterative Constructs (4)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/>
            <a:r>
              <a:rPr lang="en-US" altLang="en-US"/>
              <a:t>Kinds of loops (cont.)</a:t>
            </a:r>
          </a:p>
          <a:p>
            <a:pPr marL="915988" lvl="1" indent="-338138" defTabSz="1081088" eaLnBrk="1" hangingPunct="1"/>
            <a:r>
              <a:rPr lang="en-US" altLang="en-US" i="1"/>
              <a:t>Input validation loop</a:t>
            </a:r>
            <a:r>
              <a:rPr lang="en-US" altLang="en-US"/>
              <a:t> (</a:t>
            </a:r>
            <a:r>
              <a:rPr lang="en-US" altLang="en-US">
                <a:latin typeface="Courier New" panose="02070309020205020404" pitchFamily="49" charset="0"/>
              </a:rPr>
              <a:t>do-while</a:t>
            </a:r>
            <a:r>
              <a:rPr lang="en-US" altLang="en-US"/>
              <a:t>): Repeatedly accept interactive input until a value within a specified range is entered</a:t>
            </a:r>
          </a:p>
          <a:p>
            <a:pPr marL="915988" lvl="1" indent="-338138" defTabSz="1081088" eaLnBrk="1" hangingPunct="1"/>
            <a:r>
              <a:rPr lang="en-US" altLang="en-US" i="1"/>
              <a:t>General conditional loop</a:t>
            </a:r>
            <a:r>
              <a:rPr lang="en-US" altLang="en-US"/>
              <a:t> (</a:t>
            </a:r>
            <a:r>
              <a:rPr lang="en-US" altLang="en-US">
                <a:latin typeface="Courier New" panose="02070309020205020404" pitchFamily="49" charset="0"/>
              </a:rPr>
              <a:t>while</a:t>
            </a:r>
            <a:r>
              <a:rPr lang="en-US" altLang="en-US"/>
              <a:t>, </a:t>
            </a:r>
            <a:r>
              <a:rPr lang="en-US" altLang="en-US">
                <a:latin typeface="Courier New" panose="02070309020205020404" pitchFamily="49" charset="0"/>
              </a:rPr>
              <a:t>for</a:t>
            </a:r>
            <a:r>
              <a:rPr lang="en-US" altLang="en-US"/>
              <a:t>): Repeatedly process data until a desired condition is met</a:t>
            </a:r>
          </a:p>
          <a:p>
            <a:pPr marL="463550" indent="-463550" defTabSz="1081088" eaLnBrk="1" hangingPunct="1"/>
            <a:r>
              <a:rPr lang="en-US" altLang="en-US"/>
              <a:t>Let’s look at examples of each of these loop patterns, and how they are implemented in C</a:t>
            </a:r>
          </a:p>
          <a:p>
            <a:pPr marL="915988" lvl="1" indent="-338138" defTabSz="1081088" eaLnBrk="1" hangingPunct="1"/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6464135-F8CD-41FC-9CC2-8200329BCD70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2600"/>
          </a:p>
        </p:txBody>
      </p:sp>
      <p:sp>
        <p:nvSpPr>
          <p:cNvPr id="1638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Counter Loops (1)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/>
            <a:r>
              <a:rPr lang="en-US" altLang="en-US"/>
              <a:t>Pseudocode for a counter loop: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/>
              <a:t>	</a:t>
            </a:r>
            <a:r>
              <a:rPr lang="en-US" altLang="en-US" i="1"/>
              <a:t>Set loop counter to 0</a:t>
            </a:r>
            <a:br>
              <a:rPr lang="en-US" altLang="en-US" i="1"/>
            </a:br>
            <a:r>
              <a:rPr lang="en-US" altLang="en-US" i="1"/>
              <a:t>while (loop counter &lt; final count)</a:t>
            </a:r>
            <a:br>
              <a:rPr lang="en-US" altLang="en-US" i="1"/>
            </a:br>
            <a:r>
              <a:rPr lang="en-US" altLang="en-US" i="1"/>
              <a:t>  … (Do data processing)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i="1"/>
              <a:t>	  add 1 to loop counter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i="1"/>
              <a:t>	endwhile</a:t>
            </a:r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671BB11-B22F-44B7-9EEB-309831D214D2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2600"/>
          </a:p>
        </p:txBody>
      </p:sp>
      <p:sp>
        <p:nvSpPr>
          <p:cNvPr id="1843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Counter Loops (2)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/>
            <a:r>
              <a:rPr lang="en-US" altLang="en-US"/>
              <a:t>Implementing Counter Loops</a:t>
            </a:r>
            <a:r>
              <a:rPr lang="en-US" altLang="en-US">
                <a:latin typeface="Courier New" panose="02070309020205020404" pitchFamily="49" charset="0"/>
              </a:rPr>
              <a:t>: </a:t>
            </a:r>
            <a:r>
              <a:rPr lang="en-US" altLang="en-US"/>
              <a:t>the</a:t>
            </a:r>
            <a:r>
              <a:rPr lang="en-US" altLang="en-US">
                <a:latin typeface="Courier New" panose="02070309020205020404" pitchFamily="49" charset="0"/>
              </a:rPr>
              <a:t> while </a:t>
            </a:r>
            <a:r>
              <a:rPr lang="en-US" altLang="en-US"/>
              <a:t>loop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>
                <a:latin typeface="Courier New" panose="02070309020205020404" pitchFamily="49" charset="0"/>
              </a:rPr>
              <a:t>	while (&lt;repetition-condition&gt;) 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>
                <a:latin typeface="Courier New" panose="02070309020205020404" pitchFamily="49" charset="0"/>
              </a:rPr>
              <a:t>	{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>
                <a:latin typeface="Courier New" panose="02070309020205020404" pitchFamily="49" charset="0"/>
              </a:rPr>
              <a:t>		&lt;body&gt;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>
                <a:latin typeface="Courier New" panose="02070309020205020404" pitchFamily="49" charset="0"/>
              </a:rPr>
              <a:t>	}</a:t>
            </a:r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44F9235-0916-4118-A8C4-6E7B543476A7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2600"/>
          </a:p>
        </p:txBody>
      </p:sp>
      <p:sp>
        <p:nvSpPr>
          <p:cNvPr id="2048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Counter Loops (3)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/>
            <a:r>
              <a:rPr lang="en-US" altLang="en-US" sz="2400"/>
              <a:t>Notes on </a:t>
            </a:r>
            <a:r>
              <a:rPr lang="en-US" altLang="en-US" sz="2400">
                <a:latin typeface="Courier New" panose="02070309020205020404" pitchFamily="49" charset="0"/>
              </a:rPr>
              <a:t>while</a:t>
            </a:r>
            <a:r>
              <a:rPr lang="en-US" altLang="en-US" sz="2400"/>
              <a:t> loops:</a:t>
            </a:r>
          </a:p>
          <a:p>
            <a:pPr marL="915988" lvl="1" indent="-338138" defTabSz="1081088" eaLnBrk="1" hangingPunct="1"/>
            <a:r>
              <a:rPr lang="en-US" altLang="en-US" sz="2000">
                <a:latin typeface="Courier New" panose="02070309020205020404" pitchFamily="49" charset="0"/>
              </a:rPr>
              <a:t>&lt;repetition-condition&gt;</a:t>
            </a:r>
            <a:r>
              <a:rPr lang="en-US" altLang="en-US" sz="2000"/>
              <a:t> is evaluated at beginning of loop. If it evaluates to true, the loop body is executed. If it evaluates to false, control shifts to first statement after loop body</a:t>
            </a:r>
          </a:p>
          <a:p>
            <a:pPr marL="915988" lvl="1" indent="-338138" defTabSz="1081088" eaLnBrk="1" hangingPunct="1"/>
            <a:r>
              <a:rPr lang="en-US" altLang="en-US" sz="2000">
                <a:latin typeface="Courier New" panose="02070309020205020404" pitchFamily="49" charset="0"/>
              </a:rPr>
              <a:t>&lt;body&gt;</a:t>
            </a:r>
            <a:r>
              <a:rPr lang="en-US" altLang="en-US" sz="2000"/>
              <a:t> contains one or more C statements</a:t>
            </a:r>
          </a:p>
          <a:p>
            <a:pPr marL="915988" lvl="1" indent="-338138" defTabSz="1081088" eaLnBrk="1" hangingPunct="1"/>
            <a:r>
              <a:rPr lang="en-US" altLang="en-US" sz="2000"/>
              <a:t>After last statement in </a:t>
            </a:r>
            <a:r>
              <a:rPr lang="en-US" altLang="en-US" sz="2000">
                <a:latin typeface="Courier New" panose="02070309020205020404" pitchFamily="49" charset="0"/>
              </a:rPr>
              <a:t>&lt;body&gt;</a:t>
            </a:r>
            <a:r>
              <a:rPr lang="en-US" altLang="en-US" sz="2000"/>
              <a:t> is executed, control is shifted back to beginning of loop, and </a:t>
            </a:r>
            <a:r>
              <a:rPr lang="en-US" altLang="en-US" sz="2000">
                <a:latin typeface="Courier New" panose="02070309020205020404" pitchFamily="49" charset="0"/>
              </a:rPr>
              <a:t>&lt;repetition-condition&gt;</a:t>
            </a:r>
            <a:r>
              <a:rPr lang="en-US" altLang="en-US" sz="2000"/>
              <a:t> is re-evaluated.</a:t>
            </a:r>
          </a:p>
          <a:p>
            <a:pPr marL="915988" lvl="1" indent="-338138" defTabSz="1081088" eaLnBrk="1" hangingPunct="1"/>
            <a:r>
              <a:rPr lang="en-US" altLang="en-US" sz="2000"/>
              <a:t>“Progress” must be made within the loop. That is, something must be done so that </a:t>
            </a:r>
            <a:r>
              <a:rPr lang="en-US" altLang="en-US" sz="2000">
                <a:latin typeface="Courier New" panose="02070309020205020404" pitchFamily="49" charset="0"/>
              </a:rPr>
              <a:t>&lt;repetition-condition&gt;</a:t>
            </a:r>
            <a:r>
              <a:rPr lang="en-US" altLang="en-US" sz="2000"/>
              <a:t> eventually evaluates to false. Otherwise we have an “infinite loop”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C085CBC-A5DC-48DE-8331-3832009A2FFC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2600"/>
          </a:p>
        </p:txBody>
      </p:sp>
      <p:sp>
        <p:nvSpPr>
          <p:cNvPr id="2253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Counter Loops (4)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80000"/>
              </a:lnSpc>
            </a:pPr>
            <a:r>
              <a:rPr lang="en-US" altLang="en-US"/>
              <a:t>Example: Notice that the Tollbooth code segment we looked at earlier can be rewritten as a counter </a:t>
            </a:r>
            <a:r>
              <a:rPr lang="en-US" altLang="en-US">
                <a:latin typeface="Courier New" panose="02070309020205020404" pitchFamily="49" charset="0"/>
              </a:rPr>
              <a:t>while</a:t>
            </a:r>
            <a:r>
              <a:rPr lang="en-US" altLang="en-US"/>
              <a:t> loop in C: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	</a:t>
            </a:r>
            <a:r>
              <a:rPr lang="en-US" altLang="en-US" sz="1800">
                <a:latin typeface="Courier New" panose="02070309020205020404" pitchFamily="49" charset="0"/>
              </a:rPr>
              <a:t>int count;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count = 0; /* Initialize counter */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while (count &lt; 3) 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{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  axles = read_num_axles(infile);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  weight = read_weight(infile); 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  toll = compute_toll(axles,weight);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  display_toll(axles, weight, toll);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count = count + 1; /* increment counter */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}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	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990033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82002A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990033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82002A"/>
        </a:accent4>
        <a:accent5>
          <a:srgbClr val="ADE2E2"/>
        </a:accent5>
        <a:accent6>
          <a:srgbClr val="C8C8C8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5">
        <a:dk1>
          <a:srgbClr val="990033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82002A"/>
        </a:accent4>
        <a:accent5>
          <a:srgbClr val="ADE2E2"/>
        </a:accent5>
        <a:accent6>
          <a:srgbClr val="C8C8C8"/>
        </a:accent6>
        <a:hlink>
          <a:srgbClr val="990033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6">
        <a:dk1>
          <a:srgbClr val="A50021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8C001B"/>
        </a:accent4>
        <a:accent5>
          <a:srgbClr val="ADE2E2"/>
        </a:accent5>
        <a:accent6>
          <a:srgbClr val="C8C8C8"/>
        </a:accent6>
        <a:hlink>
          <a:srgbClr val="990033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apsules">
  <a:themeElements>
    <a:clrScheme name="Capsules 13">
      <a:dk1>
        <a:srgbClr val="8A002E"/>
      </a:dk1>
      <a:lt1>
        <a:srgbClr val="FFFFFF"/>
      </a:lt1>
      <a:dk2>
        <a:srgbClr val="960032"/>
      </a:dk2>
      <a:lt2>
        <a:srgbClr val="666699"/>
      </a:lt2>
      <a:accent1>
        <a:srgbClr val="33CCCC"/>
      </a:accent1>
      <a:accent2>
        <a:srgbClr val="DDDDDD"/>
      </a:accent2>
      <a:accent3>
        <a:srgbClr val="FFFFFF"/>
      </a:accent3>
      <a:accent4>
        <a:srgbClr val="750026"/>
      </a:accent4>
      <a:accent5>
        <a:srgbClr val="ADE2E2"/>
      </a:accent5>
      <a:accent6>
        <a:srgbClr val="C8C8C8"/>
      </a:accent6>
      <a:hlink>
        <a:srgbClr val="86002D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9">
        <a:dk1>
          <a:srgbClr val="990033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82002A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0">
        <a:dk1>
          <a:srgbClr val="990033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82002A"/>
        </a:accent4>
        <a:accent5>
          <a:srgbClr val="ADE2E2"/>
        </a:accent5>
        <a:accent6>
          <a:srgbClr val="C8C8C8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1">
        <a:dk1>
          <a:srgbClr val="990033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82002A"/>
        </a:accent4>
        <a:accent5>
          <a:srgbClr val="ADE2E2"/>
        </a:accent5>
        <a:accent6>
          <a:srgbClr val="C8C8C8"/>
        </a:accent6>
        <a:hlink>
          <a:srgbClr val="990033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2">
        <a:dk1>
          <a:srgbClr val="A50021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8C001B"/>
        </a:accent4>
        <a:accent5>
          <a:srgbClr val="ADE2E2"/>
        </a:accent5>
        <a:accent6>
          <a:srgbClr val="C8C8C8"/>
        </a:accent6>
        <a:hlink>
          <a:srgbClr val="990033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3">
        <a:dk1>
          <a:srgbClr val="8A002E"/>
        </a:dk1>
        <a:lt1>
          <a:srgbClr val="FFFFFF"/>
        </a:lt1>
        <a:dk2>
          <a:srgbClr val="960032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750026"/>
        </a:accent4>
        <a:accent5>
          <a:srgbClr val="ADE2E2"/>
        </a:accent5>
        <a:accent6>
          <a:srgbClr val="C8C8C8"/>
        </a:accent6>
        <a:hlink>
          <a:srgbClr val="86002D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4153</TotalTime>
  <Words>2099</Words>
  <Application>Microsoft Office PowerPoint</Application>
  <PresentationFormat>On-screen Show (4:3)</PresentationFormat>
  <Paragraphs>231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Comic Sans MS</vt:lpstr>
      <vt:lpstr>Courier New</vt:lpstr>
      <vt:lpstr>Times New Roman</vt:lpstr>
      <vt:lpstr>Wingdings</vt:lpstr>
      <vt:lpstr>Custom Design</vt:lpstr>
      <vt:lpstr>Capsules</vt:lpstr>
      <vt:lpstr>(6-1) Iteration in C H&amp;K Chapter 5</vt:lpstr>
      <vt:lpstr>Iterative Constructs (1)</vt:lpstr>
      <vt:lpstr>Iterative Constructs (2)</vt:lpstr>
      <vt:lpstr>Iterative Constructs (3)</vt:lpstr>
      <vt:lpstr>Iterative Constructs (4)</vt:lpstr>
      <vt:lpstr>Counter Loops (1)</vt:lpstr>
      <vt:lpstr>Counter Loops (2)</vt:lpstr>
      <vt:lpstr>Counter Loops (3)</vt:lpstr>
      <vt:lpstr>Counter Loops (4)</vt:lpstr>
      <vt:lpstr>Counter Loops (5)</vt:lpstr>
      <vt:lpstr>Counter Loops (6)</vt:lpstr>
      <vt:lpstr>Counter Loops (7)</vt:lpstr>
      <vt:lpstr>Aside: Compound Assignment Operators</vt:lpstr>
      <vt:lpstr>Aside: Increment and Decrement Operators (1)</vt:lpstr>
      <vt:lpstr>Aside: Increment and Decrement Operators (2)</vt:lpstr>
      <vt:lpstr>Counter Loops (8)</vt:lpstr>
      <vt:lpstr>Counter Loops (9)</vt:lpstr>
      <vt:lpstr>Counter Loops (10)</vt:lpstr>
      <vt:lpstr>Counter Loops (11)</vt:lpstr>
      <vt:lpstr>Next Lecture…</vt:lpstr>
      <vt:lpstr>References</vt:lpstr>
      <vt:lpstr>Collaborators</vt:lpstr>
    </vt:vector>
  </TitlesOfParts>
  <Company>Washington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(L6-1) Iterative Statements in C</dc:title>
  <dc:creator>C. Hundhause, A. O'Fallon</dc:creator>
  <cp:lastModifiedBy>Andy O'Fallon</cp:lastModifiedBy>
  <cp:revision>304</cp:revision>
  <dcterms:created xsi:type="dcterms:W3CDTF">2004-08-17T18:03:10Z</dcterms:created>
  <dcterms:modified xsi:type="dcterms:W3CDTF">2024-09-23T14:06:54Z</dcterms:modified>
</cp:coreProperties>
</file>