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54" r:id="rId2"/>
  </p:sldMasterIdLst>
  <p:notesMasterIdLst>
    <p:notesMasterId r:id="rId28"/>
  </p:notesMasterIdLst>
  <p:handoutMasterIdLst>
    <p:handoutMasterId r:id="rId29"/>
  </p:handoutMasterIdLst>
  <p:sldIdLst>
    <p:sldId id="256" r:id="rId3"/>
    <p:sldId id="348" r:id="rId4"/>
    <p:sldId id="349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  <p:sldId id="344" r:id="rId23"/>
    <p:sldId id="345" r:id="rId24"/>
    <p:sldId id="346" r:id="rId25"/>
    <p:sldId id="326" r:id="rId26"/>
    <p:sldId id="34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5E242F"/>
    <a:srgbClr val="EAEAEA"/>
    <a:srgbClr val="C26073"/>
    <a:srgbClr val="7B2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99" autoAdjust="0"/>
  </p:normalViewPr>
  <p:slideViewPr>
    <p:cSldViewPr>
      <p:cViewPr varScale="1">
        <p:scale>
          <a:sx n="65" d="100"/>
          <a:sy n="65" d="100"/>
        </p:scale>
        <p:origin x="1323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-9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3080C14-06EF-40D1-AD58-EF30F861CE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643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0D09596-FC23-495B-940E-ECB04C37B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60393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92C99B-FA26-45B6-A762-BF920C50005B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036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8D75B10-87FC-48E8-A814-D5E8E0BAAB8B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6631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894EBE-61CA-4726-9C88-D2859542A053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066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43585E-BA02-456F-B8E8-AA222E21638B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5485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17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61B910-C9A2-4772-A8B3-80423BD86283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17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672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379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90FB2A-594B-4B17-9713-0EF9734FFA9A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3379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3930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40972C7-1DBB-4D3B-8CDB-7EB99BDEE963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605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78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958347-DD15-4082-8CB3-962B934B743E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0011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5F34F91-3657-4D74-A7C8-9A81BB9B3D6D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399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9673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198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0BBFA3-3442-426A-8416-D31BAE64B15B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419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88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403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EFE46D-943C-47B6-BBBC-A22FED6E0852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440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559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C28291-9FD6-4A2C-B976-56129C5FD50E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92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7246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608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44EC5A-AA02-452B-9A83-ED9A555657E3}" type="slidenum">
              <a:rPr lang="en-US" altLang="en-US" smtClean="0"/>
              <a:pPr/>
              <a:t>20</a:t>
            </a:fld>
            <a:endParaRPr lang="en-US" altLang="en-US"/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60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4813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16E4DC-7FCE-4755-833F-4A139348373D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4291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8FBEDA-48CA-40F3-9E86-8EBDE5500989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2015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522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8CF8B6-7E77-4B05-9649-F8E0960025CC}" type="slidenum">
              <a:rPr lang="en-US" altLang="en-US" smtClean="0"/>
              <a:pPr/>
              <a:t>23</a:t>
            </a:fld>
            <a:endParaRPr lang="en-US" altLang="en-US"/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2300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542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9E6E7B-FA14-42C2-B1C9-E445A4F45BC2}" type="slidenum">
              <a:rPr lang="en-US" altLang="en-US" smtClean="0"/>
              <a:pPr/>
              <a:t>24</a:t>
            </a:fld>
            <a:endParaRPr lang="en-US" altLang="en-US"/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08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563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791CE8-02FF-41A3-BB3C-B728F6DD473F}" type="slidenum">
              <a:rPr lang="en-US" altLang="en-US" smtClean="0"/>
              <a:pPr/>
              <a:t>25</a:t>
            </a:fld>
            <a:endParaRPr lang="en-US" altLang="en-US"/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95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7C0BAC-83E9-4F41-9B83-F4FD6D2D5EE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83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331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F10B966-2AB6-49D1-98B2-2C357445A8C0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133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3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A528F0-40C4-47C9-ABA1-6FBBA5FB1977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364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741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8D845C-BBE1-4E8A-A24C-716F99B49CFC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174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835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1945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0A00EB-E1F5-4D36-95E2-978CBC1CB55D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02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150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BDDD4C-5E7E-4C1F-9FD1-DEA9ED7DA39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804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C. Hundhausen, A. O’Fallon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E84FFD-9AFC-49B4-A002-2DA8C2E60EE2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-66675"/>
            <a:ext cx="4554538" cy="3416300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5150" y="2789238"/>
            <a:ext cx="5738813" cy="5803900"/>
          </a:xfrm>
          <a:noFill/>
        </p:spPr>
        <p:txBody>
          <a:bodyPr/>
          <a:lstStyle/>
          <a:p>
            <a:pPr defTabSz="895350"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51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E4F43-28B7-41C8-B4CC-4B6B5A4674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062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CE436-7B8D-4D6C-8B16-75A99CD334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89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A423E-DB86-4884-9011-CAA3F63F7E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774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14696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14700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62B648E-D988-4E96-BE09-2FD989D1A8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179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F9742-E43A-4B0D-BE13-1BBAACB2FA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1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40723-146A-428F-920A-C6E7EA05D8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548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4713" y="18288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D1256-DC52-488F-AB9F-F7BF94DCEA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5141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63317-6C0C-402F-BF27-0E1B366537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5575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B46C8-8EEC-4696-AC46-AF84BCA871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1184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73354-9BC3-4E70-BE5D-C548CD9BAD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926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8AC38-B2C0-4E0A-AAB7-26E4CA0E0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37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B01DE-BDAA-4F75-BEE6-BD16F30CB7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2925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856A6-048E-463E-9E1F-EFFC06D7E4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7867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37D31-2F04-479F-AF30-122908DF6A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7591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4800"/>
            <a:ext cx="1981200" cy="5248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4800"/>
            <a:ext cx="5791200" cy="524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185D5-CDD4-4C77-ACB1-A8735AB6BF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65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4ACB-BD41-4197-BE10-93528388C8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47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E126D-2070-4BA5-8AA0-E277979505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853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63D5F-7846-46F1-8608-7A4C49B04A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75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7D060-B87B-484F-BD3B-423CE9E61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691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11F25-6B21-4690-94FF-31F1270BBB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696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947A6-9724-459C-A1A1-B0219BC2A2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003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4AF75-F7B5-4D8C-B00A-2411286C80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752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514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9269727-BD61-48D0-9A0E-A4020C7703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-609600"/>
            <a:ext cx="7620000" cy="6858000"/>
            <a:chOff x="0" y="0"/>
            <a:chExt cx="4800" cy="4320"/>
          </a:xfrm>
        </p:grpSpPr>
        <p:grpSp>
          <p:nvGrpSpPr>
            <p:cNvPr id="2057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61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2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205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5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206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</p:grpSp>
      <p:sp>
        <p:nvSpPr>
          <p:cNvPr id="205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48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36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34290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C. Hundhausen, A. O’Fallon</a:t>
            </a:r>
          </a:p>
        </p:txBody>
      </p:sp>
      <p:sp>
        <p:nvSpPr>
          <p:cNvPr id="1136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/>
            </a:lvl1pPr>
          </a:lstStyle>
          <a:p>
            <a:pPr>
              <a:defRPr/>
            </a:pPr>
            <a:fld id="{65B92984-1530-485D-AFF8-6D3C2F048B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6" name="Picture 15" descr="coug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172200"/>
            <a:ext cx="762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ecs.wsu.edu/~hundhaus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52400" y="990600"/>
            <a:ext cx="8839200" cy="1905000"/>
          </a:xfrm>
        </p:spPr>
        <p:txBody>
          <a:bodyPr/>
          <a:lstStyle/>
          <a:p>
            <a:pPr eaLnBrk="1" hangingPunct="1"/>
            <a:r>
              <a:rPr lang="en-US" altLang="en-US" dirty="0"/>
              <a:t>(</a:t>
            </a:r>
            <a:r>
              <a:rPr lang="en-US" altLang="en-US" dirty="0" smtClean="0"/>
              <a:t>6-2) </a:t>
            </a:r>
            <a:r>
              <a:rPr lang="en-US" altLang="en-US" dirty="0"/>
              <a:t>Iteration in C II </a:t>
            </a:r>
            <a:br>
              <a:rPr lang="en-US" altLang="en-US" dirty="0"/>
            </a:br>
            <a:r>
              <a:rPr lang="en-US" altLang="en-US" dirty="0"/>
              <a:t>H&amp;K Chapter 5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95800" y="2895600"/>
            <a:ext cx="4648200" cy="182245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Instructor - Andrew S. O’Fallon</a:t>
            </a:r>
          </a:p>
          <a:p>
            <a:pPr eaLnBrk="1" hangingPunct="1"/>
            <a:r>
              <a:rPr lang="en-US" altLang="en-US" sz="2400" dirty="0" err="1"/>
              <a:t>CptS</a:t>
            </a:r>
            <a:r>
              <a:rPr lang="en-US" altLang="en-US" sz="2400" dirty="0"/>
              <a:t> 121 </a:t>
            </a:r>
            <a:r>
              <a:rPr lang="en-US" altLang="en-US" sz="2400" dirty="0" smtClean="0"/>
              <a:t>(February 14, 2024)</a:t>
            </a:r>
            <a:endParaRPr lang="en-US" altLang="en-US" sz="2400" dirty="0"/>
          </a:p>
          <a:p>
            <a:pPr eaLnBrk="1" hangingPunct="1"/>
            <a:r>
              <a:rPr lang="en-US" altLang="en-US" sz="2400" dirty="0"/>
              <a:t>Washington State University</a:t>
            </a:r>
          </a:p>
        </p:txBody>
      </p:sp>
      <p:pic>
        <p:nvPicPr>
          <p:cNvPr id="6148" name="Picture 6" descr="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562600"/>
            <a:ext cx="121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F297254-5373-4492-8EE4-756C7E9D9E2E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2600"/>
          </a:p>
        </p:txBody>
      </p:sp>
      <p:sp>
        <p:nvSpPr>
          <p:cNvPr id="2458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Sentinel-Controlled Loops (1)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Often we want to continue looping until a certain value, called a “sentinel,” is encountered</a:t>
            </a:r>
          </a:p>
          <a:p>
            <a:pPr marL="463550" indent="-463550" defTabSz="1081088" eaLnBrk="1" hangingPunct="1"/>
            <a:r>
              <a:rPr lang="en-US" altLang="en-US" sz="2400"/>
              <a:t>For example, suppose we change the requirements of the Tollbooth application slightly:</a:t>
            </a:r>
          </a:p>
          <a:p>
            <a:pPr marL="915988" lvl="1" indent="-338138" defTabSz="1081088" eaLnBrk="1" hangingPunct="1"/>
            <a:r>
              <a:rPr lang="en-US" altLang="en-US" sz="2000"/>
              <a:t>There is no maximum on the total weight of the vehicles that cross the bridge on a given day</a:t>
            </a:r>
          </a:p>
          <a:p>
            <a:pPr marL="915988" lvl="1" indent="-338138" defTabSz="1081088" eaLnBrk="1" hangingPunct="1"/>
            <a:r>
              <a:rPr lang="en-US" altLang="en-US" sz="2000"/>
              <a:t>We will read in vehicle data interactively</a:t>
            </a:r>
          </a:p>
          <a:p>
            <a:pPr marL="915988" lvl="1" indent="-338138" defTabSz="1081088" eaLnBrk="1" hangingPunct="1"/>
            <a:r>
              <a:rPr lang="en-US" altLang="en-US" sz="2000"/>
              <a:t>The user will tell us that there are no more vehicles  for the day by entering ‘n’ when asked whether there is another vehicle that needs to cross (‘n’ = “No” the sentinel value)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B59BFE-80E3-4622-B12C-9F1661038D2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2600"/>
          </a:p>
        </p:txBody>
      </p:sp>
      <p:sp>
        <p:nvSpPr>
          <p:cNvPr id="2662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Sentinel-Controlled Loops (2)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#include &lt;stdio.h&gt;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SENTINEL_VALUE 'n'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POUNDS_PER_TON 2000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…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void main(void)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int count, axles;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char continue;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double weight, tons, toll, total_tolls;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count = tons = total_tolls = 0;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printf("Did at least one car cross the bridge? (y/n) ");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scanf(" %c ",&amp;continue); /* Note blanks absorb whitespace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</a:rPr>
              <a:t>while (continue != SENTINEL_VALUE)</a:t>
            </a:r>
            <a:r>
              <a:rPr lang="en-US" altLang="en-US" sz="1400">
                <a:latin typeface="Courier New" panose="02070309020205020404" pitchFamily="49" charset="0"/>
              </a:rPr>
              <a:t>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	  axles = read_num_axles();  /* assume these two functions read */    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weight = read_weight(infile); /* prompt user interactively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toll = compute_toll(axles,weight);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count++; /* Another car has crossed.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total_tolls += toll; /* Another toll has been collected.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tons += weight/2000.0; /* Add weight of this car to total*/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printf("Did another car cross the bridge? (y/n) ");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scanf(" %c ",&amp;continue); /* Note blanks absorb whitespace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…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BAA2869-5F08-468E-8F2F-F2D433933C49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2600"/>
          </a:p>
        </p:txBody>
      </p:sp>
      <p:sp>
        <p:nvSpPr>
          <p:cNvPr id="2867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Sentinel-Controlled Loops (3)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400"/>
              <a:t>Note that this could also be rewritten as a for loop: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…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	printf("Did at least one car cross the bridge? (y/n) ");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</a:t>
            </a: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</a:rPr>
              <a:t>for (scanf(" %c ",&amp;continue);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</a:rPr>
              <a:t>	     continue != SENTINEL;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</a:rPr>
              <a:t>         scanf(" %c ",&amp;continue))</a:t>
            </a:r>
            <a:r>
              <a:rPr lang="en-US" altLang="en-US" sz="1400">
                <a:latin typeface="Courier New" panose="02070309020205020404" pitchFamily="49" charset="0"/>
              </a:rPr>
              <a:t>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{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	   axles = read_num_axles(); /* assume these two functions read */    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weight = read_weight(infile); /* prompt user interactively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toll = compute_toll(axles,weight);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count++; /* Another car has crossed.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 total_tolls += toll; /* Another toll has been collected.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 tons += weight/2000.0; /* Add weight of this car to total*/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printf("Did another car cross the bridge? (y/n) "); 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  …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14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E2932A-EB04-4E2F-8CE1-0C5062781BD8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2600"/>
          </a:p>
        </p:txBody>
      </p:sp>
      <p:sp>
        <p:nvSpPr>
          <p:cNvPr id="3072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Endfile-Controlled Loops (1)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Often, as in the original toll booth application, we read input data in from a file</a:t>
            </a:r>
          </a:p>
          <a:p>
            <a:pPr marL="463550" indent="-463550" defTabSz="1081088" eaLnBrk="1" hangingPunct="1"/>
            <a:r>
              <a:rPr lang="en-US" altLang="en-US"/>
              <a:t>We want to continue processing data until there is no more data to process</a:t>
            </a:r>
          </a:p>
          <a:p>
            <a:pPr marL="463550" indent="-463550" defTabSz="1081088" eaLnBrk="1" hangingPunct="1"/>
            <a:r>
              <a:rPr lang="en-US" altLang="en-US"/>
              <a:t>In other words, we want to continue processing data until the end of the file is encountered</a:t>
            </a:r>
          </a:p>
          <a:p>
            <a:pPr marL="463550" indent="-463550" defTabSz="1081088" eaLnBrk="1" hangingPunct="1"/>
            <a:r>
              <a:rPr lang="en-US" altLang="en-US"/>
              <a:t>We can use the endfile-controlled loop pattern to do this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7C28C8-62D3-42DC-8D99-3D9E7A07FC9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2600"/>
          </a:p>
        </p:txBody>
      </p:sp>
      <p:sp>
        <p:nvSpPr>
          <p:cNvPr id="3277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Endfile-Controlled Loops (2)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For example, suppose that we change the requirements of the tollbooth application again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We will read the input values from a text file, as before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We will continue reading axle/weight pairs until we reach the end of the file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We will need to redesign two functions we wrote in class a couple of weeks ago:</a:t>
            </a:r>
          </a:p>
          <a:p>
            <a:pPr marL="1262063" lvl="2" indent="-231775" defTabSz="1081088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read_num_axles</a:t>
            </a:r>
          </a:p>
          <a:p>
            <a:pPr marL="1262063" lvl="2" indent="-231775" defTabSz="1081088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read_weight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/>
              <a:t>Let's look at the implementation…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782596-5C33-4EAB-A570-3B8B262D1B66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2600"/>
          </a:p>
        </p:txBody>
      </p:sp>
      <p:sp>
        <p:nvSpPr>
          <p:cNvPr id="3482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Endfile-Controlled Loops (3)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fscanf</a:t>
            </a:r>
            <a:r>
              <a:rPr lang="en-US" altLang="en-US" sz="2000"/>
              <a:t> actually returns a value indicating the number of items it successfully reads in</a:t>
            </a:r>
          </a:p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000"/>
              <a:t>If it encounters the end of the file, it returns as its result the value of the standard constant </a:t>
            </a:r>
            <a:r>
              <a:rPr lang="en-US" altLang="en-US" sz="2000">
                <a:latin typeface="Courier New" panose="02070309020205020404" pitchFamily="49" charset="0"/>
              </a:rPr>
              <a:t>EOF</a:t>
            </a:r>
            <a:r>
              <a:rPr lang="en-US" altLang="en-US" sz="2000"/>
              <a:t> (which is a negative integer)</a:t>
            </a:r>
          </a:p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000"/>
              <a:t>We can thus redesign read_num_axles to return EOF if it encounters the end of the file: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200">
                <a:latin typeface="Courier New" panose="02070309020205020404" pitchFamily="49" charset="0"/>
              </a:rPr>
              <a:t>	</a:t>
            </a:r>
            <a:r>
              <a:rPr lang="en-US" altLang="en-US" sz="1800">
                <a:latin typeface="Courier New" panose="02070309020205020404" pitchFamily="49" charset="0"/>
              </a:rPr>
              <a:t>int read_num_axles(FILE *infile)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int num_axles, input_status;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input_status = fscanf(infile,”%d”,&amp;num_axles);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  </a:t>
            </a:r>
            <a: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  <a:t>if (input_status != EOF)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  <a:t>        return (num_axles);</a:t>
            </a:r>
            <a:b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</a:br>
            <a: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  <a:t>   else</a:t>
            </a:r>
            <a:b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</a:br>
            <a:r>
              <a:rPr lang="en-US" altLang="en-US" sz="1800">
                <a:solidFill>
                  <a:schemeClr val="hlink"/>
                </a:solidFill>
                <a:latin typeface="Courier New" panose="02070309020205020404" pitchFamily="49" charset="0"/>
              </a:rPr>
              <a:t>     return input_status;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} 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C69BB5-A473-415C-B34A-6F0CE6F84553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2600"/>
          </a:p>
        </p:txBody>
      </p:sp>
      <p:sp>
        <p:nvSpPr>
          <p:cNvPr id="3686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Endfile-Controlled Loops (4)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For the sake of simplicity, we will assume that data always come in pairs, so we won't check for EOF in </a:t>
            </a:r>
            <a:r>
              <a:rPr lang="en-US" altLang="en-US">
                <a:latin typeface="Courier New" panose="02070309020205020404" pitchFamily="49" charset="0"/>
              </a:rPr>
              <a:t>read_weight 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i="1"/>
              <a:t>Challenge question: Do you see another problem with adding EOF-checking to read_weight? Explain.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/>
              <a:t>The next slide puts the solution together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>
                <a:latin typeface="Courier New" panose="02070309020205020404" pitchFamily="49" charset="0"/>
              </a:rPr>
              <a:t>	</a:t>
            </a:r>
            <a:endParaRPr lang="en-US" altLang="en-US" sz="4000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851B4F0-5971-4286-800B-29B947E4FEFA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2600"/>
          </a:p>
        </p:txBody>
      </p:sp>
      <p:sp>
        <p:nvSpPr>
          <p:cNvPr id="3891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Endfile-Controlled Loops (5)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#include &lt;stdio.h&gt;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POUNDS_PER_TON 2000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…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void main()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int count, test_axles, axles;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double weight, tons, toll, total_tolls;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FILE *infile;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infile = get_and_open_file();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count = tons = total_tolls = 0;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</a:t>
            </a: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</a:rPr>
              <a:t>test_axles = read_num_axles(infile);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</a:rPr>
              <a:t>  while (test_axles != EOF)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axles = test_axles; /* We can accept this value as valid. */</a:t>
            </a:r>
            <a:br>
              <a:rPr lang="en-US" altLang="en-US" sz="1400">
                <a:latin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</a:rPr>
              <a:t>  weight = read_weight(infile); /* Assume EOF won't be seen. */</a:t>
            </a:r>
            <a:br>
              <a:rPr lang="en-US" altLang="en-US" sz="1400">
                <a:latin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</a:rPr>
              <a:t>  toll = compute_toll(axles,weight);</a:t>
            </a:r>
            <a:br>
              <a:rPr lang="en-US" altLang="en-US" sz="1400">
                <a:latin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</a:rPr>
              <a:t>  count++; /* Another car has crossed.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total_tolls += toll; /* Another toll has been collected.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tons += weight/2000.0; /* Add weight of this car to total*/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</a:t>
            </a: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</a:rPr>
              <a:t>test_axles = read_num_axles(infile); /* Prepare for next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solidFill>
                  <a:schemeClr val="hlink"/>
                </a:solidFill>
                <a:latin typeface="Courier New" panose="02070309020205020404" pitchFamily="49" charset="0"/>
              </a:rPr>
              <a:t>					        /* iteration.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…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08D561-15E9-450F-9881-53770FDB5825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2600"/>
          </a:p>
        </p:txBody>
      </p:sp>
      <p:sp>
        <p:nvSpPr>
          <p:cNvPr id="4096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Flag-Controlled Loops (1)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In the previous examples, we have assumed that input data are always in the proper format: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/>
              <a:t>When we ask for the number of axles, we will obtain an integer (either interactively from the user, or from the input file)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/>
              <a:t>When we ask for the weight, we will obtain a double (either interactively from the user, or from the input file)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In the real world, this assumption is faulty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/>
              <a:t>People enter invalid data all the time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/>
              <a:t>Files contain invalid data all the time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Flag-controlled loops ensure that valid data are read in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485ABF-D46F-445F-A2F8-44AF9DC78E2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2600"/>
          </a:p>
        </p:txBody>
      </p:sp>
      <p:sp>
        <p:nvSpPr>
          <p:cNvPr id="4301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Flag-Controlled Loops (2)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Recall that the </a:t>
            </a:r>
            <a:r>
              <a:rPr lang="en-US" altLang="en-US" sz="2400">
                <a:latin typeface="Courier New" panose="02070309020205020404" pitchFamily="49" charset="0"/>
              </a:rPr>
              <a:t>fscanf</a:t>
            </a:r>
            <a:r>
              <a:rPr lang="en-US" altLang="en-US" sz="2400"/>
              <a:t> function returns </a:t>
            </a:r>
            <a:r>
              <a:rPr lang="en-US" altLang="en-US" sz="2400">
                <a:latin typeface="Courier New" panose="02070309020205020404" pitchFamily="49" charset="0"/>
              </a:rPr>
              <a:t>EOF</a:t>
            </a:r>
            <a:r>
              <a:rPr lang="en-US" altLang="en-US" sz="2400"/>
              <a:t> when the end of the file is encountered</a:t>
            </a:r>
          </a:p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Likewise </a:t>
            </a:r>
            <a:r>
              <a:rPr lang="en-US" altLang="en-US" sz="2400">
                <a:latin typeface="Courier New" panose="02070309020205020404" pitchFamily="49" charset="0"/>
              </a:rPr>
              <a:t>fscanf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scanf</a:t>
            </a:r>
            <a:r>
              <a:rPr lang="en-US" altLang="en-US" sz="2400"/>
              <a:t> return the value 0 when at least one the data values it reads in could not be converted to the specified type</a:t>
            </a:r>
          </a:p>
          <a:p>
            <a:pPr marL="915988" lvl="1" indent="-338138" defTabSz="1081088" eaLnBrk="1" hangingPunct="1">
              <a:lnSpc>
                <a:spcPct val="80000"/>
              </a:lnSpc>
            </a:pPr>
            <a:r>
              <a:rPr lang="en-US" altLang="en-US" sz="2000"/>
              <a:t>For example, assume the following scanf statement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/>
            </a:r>
            <a:br>
              <a:rPr lang="en-US" altLang="en-US" sz="2000"/>
            </a:br>
            <a:r>
              <a:rPr lang="en-US" altLang="en-US" sz="2000">
                <a:latin typeface="Courier New" panose="02070309020205020404" pitchFamily="49" charset="0"/>
              </a:rPr>
              <a:t>int my_int, input_status;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printf("Please enter an integer: 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input_status = scanf("%d",&amp;my_int);</a:t>
            </a:r>
            <a:r>
              <a:rPr lang="en-US" altLang="en-US" sz="2000"/>
              <a:t/>
            </a:r>
            <a:br>
              <a:rPr lang="en-US" altLang="en-US" sz="2000"/>
            </a:br>
            <a:r>
              <a:rPr lang="en-US" altLang="en-US" sz="2000"/>
              <a:t/>
            </a:r>
            <a:br>
              <a:rPr lang="en-US" altLang="en-US" sz="2000"/>
            </a:br>
            <a:r>
              <a:rPr lang="en-US" altLang="en-US" sz="2000"/>
              <a:t>If the user were to type in "wow" here, i</a:t>
            </a:r>
            <a:r>
              <a:rPr lang="en-US" altLang="en-US" sz="2000">
                <a:latin typeface="Courier New" panose="02070309020205020404" pitchFamily="49" charset="0"/>
              </a:rPr>
              <a:t>nput_status</a:t>
            </a:r>
            <a:r>
              <a:rPr lang="en-US" altLang="en-US" sz="2000"/>
              <a:t> would be assigned the value </a:t>
            </a:r>
            <a:r>
              <a:rPr lang="en-US" altLang="en-US" sz="2000">
                <a:latin typeface="Courier New" panose="02070309020205020404" pitchFamily="49" charset="0"/>
              </a:rPr>
              <a:t>0</a:t>
            </a:r>
            <a:r>
              <a:rPr lang="en-US" altLang="en-US" sz="2000"/>
              <a:t>, since "wow" cannot be converted to an </a:t>
            </a:r>
            <a:r>
              <a:rPr lang="en-US" altLang="en-US" sz="2000">
                <a:latin typeface="Courier New" panose="02070309020205020404" pitchFamily="49" charset="0"/>
              </a:rPr>
              <a:t>int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09CA81-267B-4944-AD34-20CB0E99D16F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2600"/>
          </a:p>
        </p:txBody>
      </p:sp>
      <p:sp>
        <p:nvSpPr>
          <p:cNvPr id="819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Don’t Forget About Flowcharts!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Recall: flowcharts provide visual representations of algorithms and/or processes</a:t>
            </a:r>
          </a:p>
          <a:p>
            <a:pPr eaLnBrk="1" hangingPunct="1"/>
            <a:r>
              <a:rPr lang="en-US" altLang="en-US"/>
              <a:t>Excellent tool for verifying logical flow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5DB292-6057-4A48-89EF-40DBB483B94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2600"/>
          </a:p>
        </p:txBody>
      </p:sp>
      <p:sp>
        <p:nvSpPr>
          <p:cNvPr id="4506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Flag-Controlled Loops (3)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80000"/>
              </a:lnSpc>
            </a:pPr>
            <a:r>
              <a:rPr lang="en-US" altLang="en-US" sz="2400"/>
              <a:t>The final C interative construct, the </a:t>
            </a:r>
            <a:r>
              <a:rPr lang="en-US" altLang="en-US" sz="2400">
                <a:latin typeface="Courier New" panose="02070309020205020404" pitchFamily="49" charset="0"/>
              </a:rPr>
              <a:t>do-while</a:t>
            </a:r>
            <a:r>
              <a:rPr lang="en-US" altLang="en-US" sz="2400"/>
              <a:t> loop, can be used to trap this situation and re-prompt the user: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/>
            </a:r>
            <a:br>
              <a:rPr lang="en-US" altLang="en-US" sz="2000"/>
            </a:br>
            <a:r>
              <a:rPr lang="en-US" altLang="en-US" sz="1600">
                <a:latin typeface="Courier New" panose="02070309020205020404" pitchFamily="49" charset="0"/>
              </a:rPr>
              <a:t>int my_int, input_status;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char skip_ch;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do {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printf("Please enter an integer: ");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input_status = scanf("%d",&amp;my_int);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</a:t>
            </a: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do { /* nested do-while skips rest of data line */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        scanf("%c", skip_ch);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solidFill>
                  <a:schemeClr val="hlink"/>
                </a:solidFill>
                <a:latin typeface="Courier New" panose="02070309020205020404" pitchFamily="49" charset="0"/>
              </a:rPr>
              <a:t>      } while (skip_ch != '\n');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} while (input_status == 0);</a:t>
            </a:r>
          </a:p>
          <a:p>
            <a:pPr marL="915988" lvl="1" indent="-338138" defTabSz="1081088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/>
            </a:r>
            <a:br>
              <a:rPr lang="en-US" altLang="en-US" sz="2000"/>
            </a:br>
            <a:r>
              <a:rPr lang="en-US" altLang="en-US" sz="2000"/>
              <a:t>Notice that, unlike the </a:t>
            </a:r>
            <a:r>
              <a:rPr lang="en-US" altLang="en-US" sz="2000">
                <a:latin typeface="Courier New" panose="02070309020205020404" pitchFamily="49" charset="0"/>
              </a:rPr>
              <a:t>while</a:t>
            </a:r>
            <a:r>
              <a:rPr lang="en-US" altLang="en-US" sz="2000"/>
              <a:t> and </a:t>
            </a:r>
            <a:r>
              <a:rPr lang="en-US" altLang="en-US" sz="2000">
                <a:latin typeface="Courier New" panose="02070309020205020404" pitchFamily="49" charset="0"/>
              </a:rPr>
              <a:t>for</a:t>
            </a:r>
            <a:r>
              <a:rPr lang="en-US" altLang="en-US" sz="2000"/>
              <a:t> loop constructs, the </a:t>
            </a:r>
            <a:r>
              <a:rPr lang="en-US" altLang="en-US" sz="2000">
                <a:latin typeface="Courier New" panose="02070309020205020404" pitchFamily="49" charset="0"/>
              </a:rPr>
              <a:t>do-while</a:t>
            </a:r>
            <a:r>
              <a:rPr lang="en-US" altLang="en-US" sz="2000"/>
              <a:t> loop construct is guaranteed to execute at least once.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60781E6-B9C0-46A0-8F46-0283C476BF8A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2600"/>
          </a:p>
        </p:txBody>
      </p:sp>
      <p:sp>
        <p:nvSpPr>
          <p:cNvPr id="4710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Flag-Controlled Loops (4)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000"/>
              <a:t>You try it: Given this pattern, tailor </a:t>
            </a:r>
            <a:r>
              <a:rPr lang="en-US" altLang="en-US" sz="2000" i="1"/>
              <a:t>interactive</a:t>
            </a:r>
            <a:r>
              <a:rPr lang="en-US" altLang="en-US" sz="2000"/>
              <a:t> versions of read_num_axles so that they only accept valid input (an </a:t>
            </a:r>
            <a:r>
              <a:rPr lang="en-US" altLang="en-US" sz="2000">
                <a:latin typeface="Courier New" panose="02070309020205020404" pitchFamily="49" charset="0"/>
              </a:rPr>
              <a:t>int</a:t>
            </a:r>
            <a:r>
              <a:rPr lang="en-US" altLang="en-US" sz="2000"/>
              <a:t> or a </a:t>
            </a:r>
            <a:r>
              <a:rPr lang="en-US" altLang="en-US" sz="2000">
                <a:latin typeface="Courier New" panose="02070309020205020404" pitchFamily="49" charset="0"/>
              </a:rPr>
              <a:t>double</a:t>
            </a:r>
            <a:r>
              <a:rPr lang="en-US" altLang="en-US" sz="2000"/>
              <a:t>) from the user (work with a partner for 5 minutes)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int read_num_axles()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int num_axles, input_status;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/* your code goes here */</a:t>
            </a:r>
            <a:endParaRPr lang="en-US" altLang="en-US" sz="140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}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1400"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double read_weight()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double weight;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int input_status;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/* your code goes here */</a:t>
            </a:r>
            <a:endParaRPr lang="en-US" altLang="en-US" sz="1400">
              <a:solidFill>
                <a:schemeClr val="hlink"/>
              </a:solidFill>
              <a:latin typeface="Courier New" panose="02070309020205020404" pitchFamily="49" charset="0"/>
            </a:endParaRP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}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1600"/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800">
                <a:latin typeface="Courier New" panose="02070309020205020404" pitchFamily="49" charset="0"/>
              </a:rPr>
              <a:t>	</a:t>
            </a:r>
            <a:r>
              <a:rPr lang="en-US" altLang="en-US" sz="900"/>
              <a:t/>
            </a:r>
            <a:br>
              <a:rPr lang="en-US" altLang="en-US" sz="900"/>
            </a:br>
            <a:endParaRPr lang="en-US" altLang="en-US" sz="9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491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85CC4D-49DA-4A4E-901D-69392A8B048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2600"/>
          </a:p>
        </p:txBody>
      </p:sp>
      <p:sp>
        <p:nvSpPr>
          <p:cNvPr id="4915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Flag-Controlled Loops (5)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1800"/>
              <a:t>Now let's go one step further. Let's do a reality check on each input value to make sure it's not only of the correct type, but within an acceptable range: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1600"/>
              <a:t>Num_axles should be between 2 and 5 (no unicycles allowed!)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900">
                <a:latin typeface="Courier New" panose="02070309020205020404" pitchFamily="49" charset="0"/>
              </a:rPr>
              <a:t>	</a:t>
            </a:r>
            <a:r>
              <a:rPr lang="en-US" altLang="en-US" sz="1400">
                <a:latin typeface="Courier New" panose="02070309020205020404" pitchFamily="49" charset="0"/>
              </a:rPr>
              <a:t>int read_num_axles()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int num_axles, input_status, input_ok;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char skip_ch;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 do 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printf("Please enter the number of axles: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input_status = scanf("%d",&amp;num_axles);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input_ok =  (input_status != 0 &amp;&amp; num_axles &gt; 1 &amp;&amp;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	       num_axles &lt; 6); /* status flag */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if (!input_ok)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printf("The value you entered is invalid.");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do { /* skip rest of data line */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scanf("%c", &amp;skip_ch);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} while (skip_ch != '\n');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} while (!input_ok);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return num_axles;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000"/>
              <a:t>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1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1BFB3D-8552-4746-BE67-DFB9E02C60A7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2600"/>
          </a:p>
        </p:txBody>
      </p:sp>
      <p:sp>
        <p:nvSpPr>
          <p:cNvPr id="5120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Flag-Controlled Loops (6)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</a:pPr>
            <a:r>
              <a:rPr lang="en-US" altLang="en-US" sz="2000"/>
              <a:t>Now let's go one step further (cont.).</a:t>
            </a:r>
          </a:p>
          <a:p>
            <a:pPr marL="915988" lvl="1" indent="-338138" defTabSz="1081088" eaLnBrk="1" hangingPunct="1">
              <a:lnSpc>
                <a:spcPct val="70000"/>
              </a:lnSpc>
            </a:pPr>
            <a:r>
              <a:rPr lang="en-US" altLang="en-US" sz="1800"/>
              <a:t>Weight should be between 200.0 and 4000.0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800"/>
              <a:t> </a:t>
            </a:r>
            <a:r>
              <a:rPr lang="en-US" altLang="en-US" sz="1800">
                <a:latin typeface="Courier New" panose="02070309020205020404" pitchFamily="49" charset="0"/>
              </a:rPr>
              <a:t>	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000">
                <a:latin typeface="Courier New" panose="02070309020205020404" pitchFamily="49" charset="0"/>
              </a:rPr>
              <a:t>	</a:t>
            </a:r>
            <a:r>
              <a:rPr lang="en-US" altLang="en-US" sz="1400">
                <a:latin typeface="Courier New" panose="02070309020205020404" pitchFamily="49" charset="0"/>
              </a:rPr>
              <a:t>double read_weight()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int input_status, input_ok;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char skip_ch;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double weight;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do {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printf("Please enter the vehicle weight: 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input_status = scanf("%lf",&amp;weight);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input_ok =  (input_status != 0 &amp;&amp;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      weight &gt;= 200.0 &amp;&amp;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	         weight &lt;= 4000.0); 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if (!input_ok)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printf("The value you entered is invalid.");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</a:t>
            </a:r>
            <a:r>
              <a:rPr lang="en-US" altLang="en-US" sz="1600">
                <a:latin typeface="Courier New" panose="02070309020205020404" pitchFamily="49" charset="0"/>
              </a:rPr>
              <a:t>do { /* skip rest of data line */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scanf("%c", &amp;skip_ch);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} while (skip_ch != '\n');</a:t>
            </a:r>
            <a:endParaRPr lang="en-US" altLang="en-US" sz="1400">
              <a:latin typeface="Courier New" panose="02070309020205020404" pitchFamily="49" charset="0"/>
            </a:endParaRP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} while (!input_ok);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return weight;</a:t>
            </a:r>
          </a:p>
          <a:p>
            <a:pPr marL="915988" lvl="1" indent="-338138" defTabSz="1081088" eaLnBrk="1" hangingPunct="1">
              <a:lnSpc>
                <a:spcPct val="70000"/>
              </a:lnSpc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en-US" sz="12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532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A5171D-37F0-4286-A6B5-B2B2CA19BE21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2600"/>
          </a:p>
        </p:txBody>
      </p:sp>
      <p:sp>
        <p:nvSpPr>
          <p:cNvPr id="5325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J.R. Hanly &amp; E.B. Koffman, </a:t>
            </a:r>
            <a:r>
              <a:rPr lang="en-US" altLang="en-US" i="1"/>
              <a:t>Problem Solving and Program Design in C (8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Addison-Wesley, 2016</a:t>
            </a:r>
          </a:p>
          <a:p>
            <a:pPr eaLnBrk="1" hangingPunct="1"/>
            <a:r>
              <a:rPr lang="en-US" altLang="en-US"/>
              <a:t>P.J. Deitel &amp; H.M. Deitel, </a:t>
            </a:r>
            <a:r>
              <a:rPr lang="en-US" altLang="en-US" i="1"/>
              <a:t>C How to Program (7</a:t>
            </a:r>
            <a:r>
              <a:rPr lang="en-US" altLang="en-US" i="1" baseline="30000"/>
              <a:t>th</a:t>
            </a:r>
            <a:r>
              <a:rPr lang="en-US" altLang="en-US" i="1"/>
              <a:t> Ed.)</a:t>
            </a:r>
            <a:r>
              <a:rPr lang="en-US" altLang="en-US"/>
              <a:t>, Pearson Education , Inc., 2013.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552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AEEF1A3-5BDA-4D05-A5F8-2DA2B097CF0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2600"/>
          </a:p>
        </p:txBody>
      </p:sp>
      <p:sp>
        <p:nvSpPr>
          <p:cNvPr id="5530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Collaborators</a:t>
            </a: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hlinkClick r:id="rId3"/>
              </a:rPr>
              <a:t>Chris Hundhausen</a:t>
            </a:r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8F2D98-DA0A-4F10-9F27-F8B5996DABB2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2600"/>
          </a:p>
        </p:txBody>
      </p:sp>
      <p:sp>
        <p:nvSpPr>
          <p:cNvPr id="1024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General Structure of Flowchart for Loops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105400" y="4114800"/>
            <a:ext cx="17526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Process body of loop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352800" y="28956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/>
              <a:t>       Condition?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3276600" y="22860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3276600" y="3048000"/>
            <a:ext cx="838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 flipV="1">
            <a:off x="4114800" y="31242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191000" y="22860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5257800" y="33528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Yes or T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286000" y="3276600"/>
            <a:ext cx="838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No or F</a:t>
            </a:r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5029200" y="3124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 flipH="1">
            <a:off x="2209800" y="30480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2209800" y="30480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6019800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8"/>
          <p:cNvSpPr>
            <a:spLocks noChangeShapeType="1"/>
          </p:cNvSpPr>
          <p:nvPr/>
        </p:nvSpPr>
        <p:spPr bwMode="auto">
          <a:xfrm>
            <a:off x="6019800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9"/>
          <p:cNvSpPr>
            <a:spLocks noChangeShapeType="1"/>
          </p:cNvSpPr>
          <p:nvPr/>
        </p:nvSpPr>
        <p:spPr bwMode="auto">
          <a:xfrm>
            <a:off x="2209800" y="55626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20"/>
          <p:cNvSpPr>
            <a:spLocks noChangeShapeType="1"/>
          </p:cNvSpPr>
          <p:nvPr/>
        </p:nvSpPr>
        <p:spPr bwMode="auto">
          <a:xfrm>
            <a:off x="4191000" y="5562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Line 38"/>
          <p:cNvSpPr>
            <a:spLocks noChangeShapeType="1"/>
          </p:cNvSpPr>
          <p:nvPr/>
        </p:nvSpPr>
        <p:spPr bwMode="auto">
          <a:xfrm>
            <a:off x="4191000" y="1828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1" name="Line 39"/>
          <p:cNvSpPr>
            <a:spLocks noChangeShapeType="1"/>
          </p:cNvSpPr>
          <p:nvPr/>
        </p:nvSpPr>
        <p:spPr bwMode="auto">
          <a:xfrm flipH="1">
            <a:off x="4114800" y="5257800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2" name="Line 40"/>
          <p:cNvSpPr>
            <a:spLocks noChangeShapeType="1"/>
          </p:cNvSpPr>
          <p:nvPr/>
        </p:nvSpPr>
        <p:spPr bwMode="auto">
          <a:xfrm flipV="1">
            <a:off x="4114800" y="38100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6755CE-870B-420A-B1AE-BE5B3D8E6F39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2600"/>
          </a:p>
        </p:txBody>
      </p:sp>
      <p:sp>
        <p:nvSpPr>
          <p:cNvPr id="1229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Conditional Loops (1)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/>
              <a:t>In the previous lecture, we considered loops whose number of iterations was known at the time the loop started</a:t>
            </a:r>
          </a:p>
          <a:p>
            <a:pPr marL="463550" indent="-463550" defTabSz="1081088" eaLnBrk="1" hangingPunct="1"/>
            <a:r>
              <a:rPr lang="en-US" altLang="en-US"/>
              <a:t>In practice, we don’t always know in advance how many times a loop will execute!</a:t>
            </a:r>
          </a:p>
          <a:p>
            <a:pPr marL="915988" lvl="1" indent="-338138" defTabSz="1081088" eaLnBrk="1" hangingPunct="1"/>
            <a:r>
              <a:rPr lang="en-US" altLang="en-US"/>
              <a:t>Often, the loop body itself determines whether another execution is necessary</a:t>
            </a:r>
          </a:p>
          <a:p>
            <a:pPr marL="915988" lvl="1" indent="-338138" defTabSz="1081088"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9B4B6B-5272-490F-856D-92EFDF1B25DE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2600"/>
          </a:p>
        </p:txBody>
      </p:sp>
      <p:sp>
        <p:nvSpPr>
          <p:cNvPr id="1434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Conditional Loops (2)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400"/>
              <a:t>Consider, for example, the following extension to the Tollbooth application:</a:t>
            </a:r>
          </a:p>
          <a:p>
            <a:pPr marL="915988" lvl="1" indent="-338138" defTabSz="1081088" eaLnBrk="1" hangingPunct="1"/>
            <a:r>
              <a:rPr lang="en-US" altLang="en-US" sz="2000"/>
              <a:t>Suppose that, for safety reasons, the tollbooth limits the number of vehicles that can cross the bridge on a given day to a certain tonnage.</a:t>
            </a:r>
          </a:p>
          <a:p>
            <a:pPr marL="915988" lvl="1" indent="-338138" defTabSz="1081088" eaLnBrk="1" hangingPunct="1"/>
            <a:r>
              <a:rPr lang="en-US" altLang="en-US" sz="2000"/>
              <a:t>Suppose that you want to read in vehicle data from a file to simulate cars crossing the bridge. </a:t>
            </a:r>
          </a:p>
          <a:p>
            <a:pPr marL="915988" lvl="1" indent="-338138" defTabSz="1081088" eaLnBrk="1" hangingPunct="1"/>
            <a:r>
              <a:rPr lang="en-US" altLang="en-US" sz="2000"/>
              <a:t>When the maximum tonnage has been reached, not more data are read from file.The program prints out a message reporting </a:t>
            </a:r>
          </a:p>
          <a:p>
            <a:pPr marL="1262063" lvl="2" indent="-231775" defTabSz="1081088" eaLnBrk="1" hangingPunct="1"/>
            <a:r>
              <a:rPr lang="en-US" altLang="en-US" sz="1800"/>
              <a:t>the revenues collected for the day </a:t>
            </a:r>
          </a:p>
          <a:p>
            <a:pPr marL="1262063" lvl="2" indent="-231775" defTabSz="1081088" eaLnBrk="1" hangingPunct="1"/>
            <a:r>
              <a:rPr lang="en-US" altLang="en-US" sz="1800"/>
              <a:t>the number and total weight of all cars that crossed for the day</a:t>
            </a:r>
          </a:p>
          <a:p>
            <a:pPr marL="915988" lvl="1" indent="-338138" defTabSz="1081088" eaLnBrk="1" hangingPunct="1"/>
            <a:r>
              <a:rPr lang="en-US" altLang="en-US" sz="2000"/>
              <a:t>See next slide for a possible solution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B7DF8A-1AE4-4888-9B8C-26DFE9804D2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2600"/>
          </a:p>
        </p:txBody>
      </p:sp>
      <p:sp>
        <p:nvSpPr>
          <p:cNvPr id="1638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Conditional Loops (3)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#include &lt;stdio.h&gt;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MAX_TONS_PER_DAY  20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#define POUNDS_PER_TON 2000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…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void main(void)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int vehicle_count, axles;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double weight, tons, toll, total_tolls;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FILE *infile;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infile = get_and_open_file();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count = tons = total_tolls = 0;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while (tons &lt; MAX_TONS_PER_DAY) {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	  axles = read_num_axles(infile);</a:t>
            </a:r>
            <a:br>
              <a:rPr lang="en-US" altLang="en-US" sz="1400">
                <a:latin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</a:rPr>
              <a:t>  weight = read_weight(infile); </a:t>
            </a:r>
            <a:br>
              <a:rPr lang="en-US" altLang="en-US" sz="1400">
                <a:latin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</a:rPr>
              <a:t>  toll = compute_toll(axles,weight);</a:t>
            </a:r>
            <a:br>
              <a:rPr lang="en-US" altLang="en-US" sz="1400">
                <a:latin typeface="Courier New" panose="02070309020205020404" pitchFamily="49" charset="0"/>
              </a:rPr>
            </a:br>
            <a:r>
              <a:rPr lang="en-US" altLang="en-US" sz="1400">
                <a:latin typeface="Courier New" panose="02070309020205020404" pitchFamily="49" charset="0"/>
              </a:rPr>
              <a:t>  count++; /* Another car has crossed.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tolls += toll; /* Another toll has been collected 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  tons += weight/2000.0; /* Add weight of this car */ 				  /* to running total*/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}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printf("%d cars, weighing %.2f tons, crossed the bridge today.",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count, tons);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printf("$%.2f in tolls was collected today.",total_tolls); </a:t>
            </a:r>
          </a:p>
          <a:p>
            <a:pPr marL="463550" indent="-463550" defTabSz="1081088" eaLnBrk="1" hangingPunct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}</a:t>
            </a:r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A193AA-40FE-4B4B-AF6A-E54566AECA17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2600"/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Conditional Loops (4)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000"/>
              <a:t>A possible sequence of questions that can guide loop design, applied to previous example</a:t>
            </a:r>
          </a:p>
          <a:p>
            <a:pPr marL="463550" indent="-463550" defTabSz="1081088" eaLnBrk="1" hangingPunct="1"/>
            <a:endParaRPr lang="en-US" altLang="en-US" sz="2000"/>
          </a:p>
        </p:txBody>
      </p:sp>
      <p:graphicFrame>
        <p:nvGraphicFramePr>
          <p:cNvPr id="505860" name="Group 4"/>
          <p:cNvGraphicFramePr>
            <a:graphicFrameLocks noGrp="1"/>
          </p:cNvGraphicFramePr>
          <p:nvPr/>
        </p:nvGraphicFramePr>
        <p:xfrm>
          <a:off x="762000" y="2667000"/>
          <a:ext cx="7696200" cy="3148014"/>
        </p:xfrm>
        <a:graphic>
          <a:graphicData uri="http://schemas.openxmlformats.org/drawingml/2006/table">
            <a:tbl>
              <a:tblPr/>
              <a:tblGrid>
                <a:gridCol w="2922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Question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Implications for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1113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What are the inputs?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Weight of vehicle, # of axles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Input vars: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weight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axles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9038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What are the outputs?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and weight of vehicles that cross bridge; tolls collected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Output vars: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count, tons, total_tolls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8D9FE16-475A-4AA7-B8AB-5010DBFC7559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2600"/>
          </a:p>
        </p:txBody>
      </p:sp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Conditional Loops (5)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000"/>
              <a:t>A possible sequence of questions that can guide loop design, applied to previous example (cont.)</a:t>
            </a:r>
          </a:p>
        </p:txBody>
      </p:sp>
      <p:graphicFrame>
        <p:nvGraphicFramePr>
          <p:cNvPr id="507922" name="Group 18"/>
          <p:cNvGraphicFramePr>
            <a:graphicFrameLocks noGrp="1"/>
          </p:cNvGraphicFramePr>
          <p:nvPr/>
        </p:nvGraphicFramePr>
        <p:xfrm>
          <a:off x="828675" y="2743200"/>
          <a:ext cx="8010525" cy="3200400"/>
        </p:xfrm>
        <a:graphic>
          <a:graphicData uri="http://schemas.openxmlformats.org/drawingml/2006/table">
            <a:tbl>
              <a:tblPr/>
              <a:tblGrid>
                <a:gridCol w="3043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4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Question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Answer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Implications for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Is there repetition?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Yes! We repeatedly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 # axles and weight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Calculate toll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weight to total weight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toll to total tolls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1 to vehicle 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Program variable needed: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MAX_TONS_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PER_DAY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/>
              <a:t>C. Hundhausen, A. O’Fallon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F72472-32E7-444F-91C5-7B450B3FDEFC}" type="slidenum">
              <a:rPr lang="en-US" altLang="en-US" sz="26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2600"/>
          </a:p>
        </p:txBody>
      </p:sp>
      <p:sp>
        <p:nvSpPr>
          <p:cNvPr id="2253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1203325" eaLnBrk="1" hangingPunct="1"/>
            <a:r>
              <a:rPr lang="en-US" altLang="en-US"/>
              <a:t>Conditional Loops (6)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63550" indent="-463550" defTabSz="1081088" eaLnBrk="1" hangingPunct="1"/>
            <a:r>
              <a:rPr lang="en-US" altLang="en-US" sz="2000"/>
              <a:t>A possible sequence of questions that can guide loop design, applied to previous example (cont.)</a:t>
            </a:r>
          </a:p>
        </p:txBody>
      </p:sp>
      <p:graphicFrame>
        <p:nvGraphicFramePr>
          <p:cNvPr id="509974" name="Group 22"/>
          <p:cNvGraphicFramePr>
            <a:graphicFrameLocks noGrp="1"/>
          </p:cNvGraphicFramePr>
          <p:nvPr/>
        </p:nvGraphicFramePr>
        <p:xfrm>
          <a:off x="828675" y="2590800"/>
          <a:ext cx="8086725" cy="3072066"/>
        </p:xfrm>
        <a:graphic>
          <a:graphicData uri="http://schemas.openxmlformats.org/drawingml/2006/table">
            <a:tbl>
              <a:tblPr/>
              <a:tblGrid>
                <a:gridCol w="3071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6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82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629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Question</a:t>
                      </a:r>
                    </a:p>
                  </a:txBody>
                  <a:tcPr marT="45667" marB="456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Answer</a:t>
                      </a:r>
                    </a:p>
                  </a:txBody>
                  <a:tcPr marT="45667" marB="456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Implications for design</a:t>
                      </a:r>
                    </a:p>
                  </a:txBody>
                  <a:tcPr marT="45667" marB="456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3374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Do I know in advance how many steps will be repeated?</a:t>
                      </a:r>
                    </a:p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7" marB="456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No.</a:t>
                      </a:r>
                    </a:p>
                  </a:txBody>
                  <a:tcPr marT="45667" marB="456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Loop will NOT be controlled by counter</a:t>
                      </a:r>
                    </a:p>
                  </a:txBody>
                  <a:tcPr marT="45667" marB="456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2810"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How do I know how long to keep repeating steps?</a:t>
                      </a:r>
                    </a:p>
                  </a:txBody>
                  <a:tcPr marT="45667" marB="4566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 long as the total weight of the vehicles is below the maximum</a:t>
                      </a:r>
                    </a:p>
                  </a:txBody>
                  <a:tcPr marT="45667" marB="456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10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loop repetition condition is 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total_tons &lt; MAX_TONS_</a:t>
                      </a:r>
                      <a:b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</a:b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PER_DAY</a:t>
                      </a:r>
                    </a:p>
                  </a:txBody>
                  <a:tcPr marT="45667" marB="4566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6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apsules">
  <a:themeElements>
    <a:clrScheme name="Capsules 13">
      <a:dk1>
        <a:srgbClr val="8A002E"/>
      </a:dk1>
      <a:lt1>
        <a:srgbClr val="FFFFFF"/>
      </a:lt1>
      <a:dk2>
        <a:srgbClr val="960032"/>
      </a:dk2>
      <a:lt2>
        <a:srgbClr val="666699"/>
      </a:lt2>
      <a:accent1>
        <a:srgbClr val="33CCCC"/>
      </a:accent1>
      <a:accent2>
        <a:srgbClr val="DDDDDD"/>
      </a:accent2>
      <a:accent3>
        <a:srgbClr val="FFFFFF"/>
      </a:accent3>
      <a:accent4>
        <a:srgbClr val="750026"/>
      </a:accent4>
      <a:accent5>
        <a:srgbClr val="ADE2E2"/>
      </a:accent5>
      <a:accent6>
        <a:srgbClr val="C8C8C8"/>
      </a:accent6>
      <a:hlink>
        <a:srgbClr val="86002D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990033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2002A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A50021"/>
        </a:dk1>
        <a:lt1>
          <a:srgbClr val="FFFFFF"/>
        </a:lt1>
        <a:dk2>
          <a:srgbClr val="990033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8C001B"/>
        </a:accent4>
        <a:accent5>
          <a:srgbClr val="ADE2E2"/>
        </a:accent5>
        <a:accent6>
          <a:srgbClr val="C8C8C8"/>
        </a:accent6>
        <a:hlink>
          <a:srgbClr val="990033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3">
        <a:dk1>
          <a:srgbClr val="8A002E"/>
        </a:dk1>
        <a:lt1>
          <a:srgbClr val="FFFFFF"/>
        </a:lt1>
        <a:dk2>
          <a:srgbClr val="960032"/>
        </a:dk2>
        <a:lt2>
          <a:srgbClr val="666699"/>
        </a:lt2>
        <a:accent1>
          <a:srgbClr val="33CCCC"/>
        </a:accent1>
        <a:accent2>
          <a:srgbClr val="DDDDDD"/>
        </a:accent2>
        <a:accent3>
          <a:srgbClr val="FFFFFF"/>
        </a:accent3>
        <a:accent4>
          <a:srgbClr val="750026"/>
        </a:accent4>
        <a:accent5>
          <a:srgbClr val="ADE2E2"/>
        </a:accent5>
        <a:accent6>
          <a:srgbClr val="C8C8C8"/>
        </a:accent6>
        <a:hlink>
          <a:srgbClr val="86002D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4236</TotalTime>
  <Words>1792</Words>
  <Application>Microsoft Office PowerPoint</Application>
  <PresentationFormat>On-screen Show (4:3)</PresentationFormat>
  <Paragraphs>364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Courier New</vt:lpstr>
      <vt:lpstr>Times New Roman</vt:lpstr>
      <vt:lpstr>Wingdings</vt:lpstr>
      <vt:lpstr>Custom Design</vt:lpstr>
      <vt:lpstr>Capsules</vt:lpstr>
      <vt:lpstr>(6-2) Iteration in C II  H&amp;K Chapter 5</vt:lpstr>
      <vt:lpstr>Don’t Forget About Flowcharts!</vt:lpstr>
      <vt:lpstr>General Structure of Flowchart for Loops</vt:lpstr>
      <vt:lpstr>Conditional Loops (1)</vt:lpstr>
      <vt:lpstr>Conditional Loops (2)</vt:lpstr>
      <vt:lpstr>Conditional Loops (3)</vt:lpstr>
      <vt:lpstr>Conditional Loops (4)</vt:lpstr>
      <vt:lpstr>Conditional Loops (5)</vt:lpstr>
      <vt:lpstr>Conditional Loops (6)</vt:lpstr>
      <vt:lpstr>Sentinel-Controlled Loops (1)</vt:lpstr>
      <vt:lpstr>Sentinel-Controlled Loops (2)</vt:lpstr>
      <vt:lpstr>Sentinel-Controlled Loops (3)</vt:lpstr>
      <vt:lpstr>Endfile-Controlled Loops (1)</vt:lpstr>
      <vt:lpstr>Endfile-Controlled Loops (2)</vt:lpstr>
      <vt:lpstr>Endfile-Controlled Loops (3)</vt:lpstr>
      <vt:lpstr>Endfile-Controlled Loops (4)</vt:lpstr>
      <vt:lpstr>Endfile-Controlled Loops (5)</vt:lpstr>
      <vt:lpstr>Flag-Controlled Loops (1)</vt:lpstr>
      <vt:lpstr>Flag-Controlled Loops (2)</vt:lpstr>
      <vt:lpstr>Flag-Controlled Loops (3)</vt:lpstr>
      <vt:lpstr>Flag-Controlled Loops (4)</vt:lpstr>
      <vt:lpstr>Flag-Controlled Loops (5)</vt:lpstr>
      <vt:lpstr>Flag-Controlled Loops (6)</vt:lpstr>
      <vt:lpstr>References</vt:lpstr>
      <vt:lpstr>Collaborators</vt:lpstr>
    </vt:vector>
  </TitlesOfParts>
  <Company>Washington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(6-2) Iteration in C</dc:title>
  <dc:creator>C. Hundhause, A. O'Fallon</dc:creator>
  <cp:lastModifiedBy>auser</cp:lastModifiedBy>
  <cp:revision>309</cp:revision>
  <dcterms:created xsi:type="dcterms:W3CDTF">2004-08-17T18:03:10Z</dcterms:created>
  <dcterms:modified xsi:type="dcterms:W3CDTF">2024-02-08T22:55:46Z</dcterms:modified>
</cp:coreProperties>
</file>