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54" r:id="rId2"/>
  </p:sldMasterIdLst>
  <p:notesMasterIdLst>
    <p:notesMasterId r:id="rId24"/>
  </p:notesMasterIdLst>
  <p:handoutMasterIdLst>
    <p:handoutMasterId r:id="rId25"/>
  </p:handoutMasterIdLst>
  <p:sldIdLst>
    <p:sldId id="256" r:id="rId3"/>
    <p:sldId id="327" r:id="rId4"/>
    <p:sldId id="328" r:id="rId5"/>
    <p:sldId id="329" r:id="rId6"/>
    <p:sldId id="330" r:id="rId7"/>
    <p:sldId id="331" r:id="rId8"/>
    <p:sldId id="332" r:id="rId9"/>
    <p:sldId id="344" r:id="rId10"/>
    <p:sldId id="346" r:id="rId11"/>
    <p:sldId id="333" r:id="rId12"/>
    <p:sldId id="334" r:id="rId13"/>
    <p:sldId id="337" r:id="rId14"/>
    <p:sldId id="347" r:id="rId15"/>
    <p:sldId id="348" r:id="rId16"/>
    <p:sldId id="349" r:id="rId17"/>
    <p:sldId id="338" r:id="rId18"/>
    <p:sldId id="341" r:id="rId19"/>
    <p:sldId id="342" r:id="rId20"/>
    <p:sldId id="343" r:id="rId21"/>
    <p:sldId id="326" r:id="rId22"/>
    <p:sldId id="34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200D7D"/>
    <a:srgbClr val="DDDDDD"/>
    <a:srgbClr val="5E242F"/>
    <a:srgbClr val="EAEAEA"/>
    <a:srgbClr val="C26073"/>
    <a:srgbClr val="7B2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99" autoAdjust="0"/>
  </p:normalViewPr>
  <p:slideViewPr>
    <p:cSldViewPr>
      <p:cViewPr varScale="1">
        <p:scale>
          <a:sx n="68" d="100"/>
          <a:sy n="68" d="100"/>
        </p:scale>
        <p:origin x="1226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6B9EB7-FAB7-4325-A12D-2C82463183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403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9BC483-D774-4DEF-8D53-E1364FFFF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2164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9397DA-D467-455E-BAC5-E1AA88AE2A69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627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4E0A58-E5E8-42E0-B3D7-AC137B93D0C3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629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207E1C-9485-45CB-AD9E-CF88707E7713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028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B353B0-9BC1-402C-BF54-B373971DB840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915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9F796F-9D24-4DD9-ACF9-7276F24D847D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539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BF9DD3-DA35-418D-8793-837B22C3A363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540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1A16C3-AA4E-4BF3-A67A-47D4F8FED6DE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623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BA06BC-6500-4A8D-B38F-5960954DDD94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671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1F999D-F133-4E5D-9239-8F0ADB26414F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628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A2EAB9-68DC-46A6-B6A7-F6557FC543E4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869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9A0FBC-F8E9-474E-A5DA-B340A89B1282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01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4F81D8-0171-4149-B309-3887170B688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8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692BE5-2091-478C-B87C-1774CCEE1365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481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C74B11-F2BF-40F3-A418-0242480568D3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468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DA2BF4-6098-450F-A328-0DDF7EBA3810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877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A30C4D-0319-4B07-95D5-ADCABD7AE5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529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25CC3D-3E0A-47A4-86CE-0E7ED4853DDB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90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44196C-9263-475B-AC2D-B53061460172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7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9B50D-06EA-403E-B858-5EFB125811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72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5614C-C6D3-441F-8DB6-4125EA5CAA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577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4E5E9-08C4-4029-81FC-FDBEB393F0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15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46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47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F5AF550-B248-4DBB-A7EA-5D65F4A85A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27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955AD-CEA6-4C37-8BAA-6B4A155A24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349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5888A-903C-4C39-B7AC-30C6A25C03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439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3E477-BA95-458F-8129-34EDB7BCD2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238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4ECE-D13F-4B05-8805-BA9CEE730D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191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94A65-3AA8-4AF4-8E51-65988DECE4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206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A1277-A74E-4245-9D18-9DED6787B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550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8B4D3-12E5-483C-BF3C-91EB61B733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69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C1C10-B488-4A7C-8A15-635A20960B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376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7359E-75E4-4FEF-817D-3C2D5C7F34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522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0A511-3C32-4BA7-991A-19B3767CC6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355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81200" cy="5248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791200" cy="524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E3529-E0C1-4A02-9C49-7E3FE936D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1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7D215-4D9D-4860-A4FB-38C38FD34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32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11F2D-8685-4C2A-AE21-AF934AD7F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1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3ACD2-449F-452F-8FA6-69BF883D3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31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4C96D-DA72-484E-B96D-BC2E8120DC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1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2DE44-445F-4C7A-82C3-5CE7AFE40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39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22C07-788F-4849-AC54-29263F7C18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83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F155F-CBF6-4B01-8321-AD7ED9C0A2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E04ADC1-E116-4597-8CA0-AE50525DC5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09600"/>
            <a:ext cx="7620000" cy="6858000"/>
            <a:chOff x="0" y="0"/>
            <a:chExt cx="4800" cy="4320"/>
          </a:xfrm>
        </p:grpSpPr>
        <p:grpSp>
          <p:nvGrpSpPr>
            <p:cNvPr id="205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1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2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3429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/>
            </a:lvl1pPr>
          </a:lstStyle>
          <a:p>
            <a:pPr>
              <a:defRPr/>
            </a:pPr>
            <a:fld id="{FAB9A8C9-5092-4ADD-8210-D28249DF4B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6" name="Picture 15" descr="cou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172200"/>
            <a:ext cx="762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hundhaus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52400" y="990600"/>
            <a:ext cx="8839200" cy="1905000"/>
          </a:xfrm>
        </p:spPr>
        <p:txBody>
          <a:bodyPr/>
          <a:lstStyle/>
          <a:p>
            <a:pPr eaLnBrk="1" hangingPunct="1"/>
            <a:r>
              <a:rPr lang="en-US" altLang="en-US"/>
              <a:t>(7-1) </a:t>
            </a:r>
            <a:r>
              <a:rPr lang="en-US" altLang="en-US" dirty="0"/>
              <a:t>Modular Programming </a:t>
            </a:r>
            <a:br>
              <a:rPr lang="en-US" altLang="en-US" dirty="0"/>
            </a:br>
            <a:r>
              <a:rPr lang="en-US" altLang="en-US" dirty="0"/>
              <a:t>H&amp;K Chapter 6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2895600"/>
            <a:ext cx="4648200" cy="18224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Instructor - Andrew S. O’Fallon</a:t>
            </a:r>
          </a:p>
          <a:p>
            <a:pPr eaLnBrk="1" hangingPunct="1"/>
            <a:r>
              <a:rPr lang="en-US" altLang="en-US" sz="2400" dirty="0" err="1"/>
              <a:t>CptS</a:t>
            </a:r>
            <a:r>
              <a:rPr lang="en-US" altLang="en-US" sz="2400" dirty="0"/>
              <a:t> 121 (September 30, 2024)</a:t>
            </a:r>
          </a:p>
          <a:p>
            <a:pPr eaLnBrk="1" hangingPunct="1"/>
            <a:r>
              <a:rPr lang="en-US" altLang="en-US" sz="2400" dirty="0"/>
              <a:t>Washington State University</a:t>
            </a:r>
          </a:p>
        </p:txBody>
      </p:sp>
      <p:pic>
        <p:nvPicPr>
          <p:cNvPr id="6148" name="Picture 6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3791E8-B715-4BB4-9246-7DF2C0F92B96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/>
          </a:p>
        </p:txBody>
      </p:sp>
      <p:sp>
        <p:nvSpPr>
          <p:cNvPr id="2458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Functions with Output Params (9)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600"/>
              <a:t>In C, we can achieve the effect of output parameters by passing </a:t>
            </a:r>
            <a:r>
              <a:rPr lang="en-US" altLang="en-US" sz="1600">
                <a:solidFill>
                  <a:schemeClr val="hlink"/>
                </a:solidFill>
              </a:rPr>
              <a:t>memory addresses (pointers)</a:t>
            </a:r>
            <a:r>
              <a:rPr lang="en-US" altLang="en-US" sz="1600"/>
              <a:t> instead of values. Here's how we could modify the previous code to accomplish this: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600"/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void foo(int* a, char* b, double* c);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int main(void)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int myint;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char mychar;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double mydoubl;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myint = 12;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mychar = 'a';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mydouble = 23.45;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/* pass memory locations of variables, not vars themselves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foo(&amp;myint, &amp;mychar, &amp;mydouble);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…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void foo(int *a, char *b, double *c) 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++(*a); /* autoincrement the value at memory pointed to by a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*b = 'd'; /* assign to memory pointed to by b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*c *= 2; /* assign to memory pointed to by b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2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C5E24A-154B-41FA-8E21-43A773885336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/>
          </a:p>
        </p:txBody>
      </p:sp>
      <p:sp>
        <p:nvSpPr>
          <p:cNvPr id="266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Functions with Output Params (10)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3025" cy="4343400"/>
          </a:xfrm>
        </p:spPr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1600"/>
              <a:t>In order to visualize what the previous code is doing, we'll need to number (arbitrarily) the memory locations at which the variable values are stored: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/>
              <a:t>	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/>
              <a:t>	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/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/>
              <a:t>	Since </a:t>
            </a:r>
            <a:r>
              <a:rPr lang="en-US" altLang="en-US" sz="1600">
                <a:latin typeface="Courier New" panose="02070309020205020404" pitchFamily="49" charset="0"/>
              </a:rPr>
              <a:t>foo</a:t>
            </a:r>
            <a:r>
              <a:rPr lang="en-US" altLang="en-US" sz="1600"/>
              <a:t>'s parameters contain memory locations and not values, foo can use those memory locations to access, and ultimately to change, the original values in the </a:t>
            </a:r>
            <a:r>
              <a:rPr lang="en-US" altLang="en-US" sz="1600">
                <a:latin typeface="Courier New" panose="02070309020205020404" pitchFamily="49" charset="0"/>
              </a:rPr>
              <a:t>main</a:t>
            </a:r>
            <a:r>
              <a:rPr lang="en-US" altLang="en-US" sz="1600"/>
              <a:t> function. Such changes are called "</a:t>
            </a:r>
            <a:r>
              <a:rPr lang="en-US" altLang="en-US" sz="1600">
                <a:solidFill>
                  <a:schemeClr val="hlink"/>
                </a:solidFill>
              </a:rPr>
              <a:t>side effects</a:t>
            </a:r>
            <a:r>
              <a:rPr lang="en-US" altLang="en-US" sz="1600"/>
              <a:t>".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838200" y="2362200"/>
            <a:ext cx="3048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data area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838200" y="2362200"/>
            <a:ext cx="2895600" cy="2997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1447800" y="3149600"/>
            <a:ext cx="6096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1371600" y="28448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myint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1371600" y="3987800"/>
            <a:ext cx="6858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'a'</a:t>
            </a:r>
          </a:p>
        </p:txBody>
      </p:sp>
      <p:sp>
        <p:nvSpPr>
          <p:cNvPr id="26635" name="Text Box 9"/>
          <p:cNvSpPr txBox="1">
            <a:spLocks noChangeArrowheads="1"/>
          </p:cNvSpPr>
          <p:nvPr/>
        </p:nvSpPr>
        <p:spPr bwMode="auto">
          <a:xfrm>
            <a:off x="1295400" y="36830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mychar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1295400" y="4521200"/>
            <a:ext cx="1371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mydouble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6637" name="Text Box 11"/>
          <p:cNvSpPr txBox="1">
            <a:spLocks noChangeArrowheads="1"/>
          </p:cNvSpPr>
          <p:nvPr/>
        </p:nvSpPr>
        <p:spPr bwMode="auto">
          <a:xfrm>
            <a:off x="5334000" y="2311400"/>
            <a:ext cx="2667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foo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data area</a:t>
            </a:r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5257800" y="2286000"/>
            <a:ext cx="2667000" cy="3073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6639" name="Text Box 13"/>
          <p:cNvSpPr txBox="1">
            <a:spLocks noChangeArrowheads="1"/>
          </p:cNvSpPr>
          <p:nvPr/>
        </p:nvSpPr>
        <p:spPr bwMode="auto">
          <a:xfrm>
            <a:off x="5867400" y="3225800"/>
            <a:ext cx="6858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26640" name="Text Box 14"/>
          <p:cNvSpPr txBox="1">
            <a:spLocks noChangeArrowheads="1"/>
          </p:cNvSpPr>
          <p:nvPr/>
        </p:nvSpPr>
        <p:spPr bwMode="auto">
          <a:xfrm>
            <a:off x="5791200" y="2921000"/>
            <a:ext cx="685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a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5791200" y="3987800"/>
            <a:ext cx="7620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200</a:t>
            </a:r>
          </a:p>
        </p:txBody>
      </p:sp>
      <p:sp>
        <p:nvSpPr>
          <p:cNvPr id="26642" name="Text Box 16"/>
          <p:cNvSpPr txBox="1">
            <a:spLocks noChangeArrowheads="1"/>
          </p:cNvSpPr>
          <p:nvPr/>
        </p:nvSpPr>
        <p:spPr bwMode="auto">
          <a:xfrm>
            <a:off x="5715000" y="3683000"/>
            <a:ext cx="762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b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6643" name="Text Box 17"/>
          <p:cNvSpPr txBox="1">
            <a:spLocks noChangeArrowheads="1"/>
          </p:cNvSpPr>
          <p:nvPr/>
        </p:nvSpPr>
        <p:spPr bwMode="auto">
          <a:xfrm>
            <a:off x="5892800" y="4824413"/>
            <a:ext cx="736600" cy="36353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300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5867400" y="4519613"/>
            <a:ext cx="7620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c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6645" name="Text Box 19"/>
          <p:cNvSpPr txBox="1">
            <a:spLocks noChangeArrowheads="1"/>
          </p:cNvSpPr>
          <p:nvPr/>
        </p:nvSpPr>
        <p:spPr bwMode="auto">
          <a:xfrm>
            <a:off x="596900" y="3192463"/>
            <a:ext cx="9144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26646" name="Text Box 20"/>
          <p:cNvSpPr txBox="1">
            <a:spLocks noChangeArrowheads="1"/>
          </p:cNvSpPr>
          <p:nvPr/>
        </p:nvSpPr>
        <p:spPr bwMode="auto">
          <a:xfrm>
            <a:off x="520700" y="4030663"/>
            <a:ext cx="9144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  <a:latin typeface="Courier New" panose="02070309020205020404" pitchFamily="49" charset="0"/>
              </a:rPr>
              <a:t>200</a:t>
            </a:r>
          </a:p>
        </p:txBody>
      </p:sp>
      <p:sp>
        <p:nvSpPr>
          <p:cNvPr id="26647" name="Text Box 21"/>
          <p:cNvSpPr txBox="1">
            <a:spLocks noChangeArrowheads="1"/>
          </p:cNvSpPr>
          <p:nvPr/>
        </p:nvSpPr>
        <p:spPr bwMode="auto">
          <a:xfrm>
            <a:off x="1371600" y="4843463"/>
            <a:ext cx="952500" cy="36353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23.45</a:t>
            </a:r>
          </a:p>
        </p:txBody>
      </p:sp>
      <p:sp>
        <p:nvSpPr>
          <p:cNvPr id="26648" name="Text Box 22"/>
          <p:cNvSpPr txBox="1">
            <a:spLocks noChangeArrowheads="1"/>
          </p:cNvSpPr>
          <p:nvPr/>
        </p:nvSpPr>
        <p:spPr bwMode="auto">
          <a:xfrm>
            <a:off x="685800" y="4876800"/>
            <a:ext cx="762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  <a:latin typeface="Courier New" panose="02070309020205020404" pitchFamily="49" charset="0"/>
              </a:rPr>
              <a:t>300</a:t>
            </a:r>
          </a:p>
        </p:txBody>
      </p:sp>
      <p:sp>
        <p:nvSpPr>
          <p:cNvPr id="26649" name="Freeform 23"/>
          <p:cNvSpPr>
            <a:spLocks/>
          </p:cNvSpPr>
          <p:nvPr/>
        </p:nvSpPr>
        <p:spPr bwMode="auto">
          <a:xfrm>
            <a:off x="1905000" y="2743200"/>
            <a:ext cx="4419600" cy="622300"/>
          </a:xfrm>
          <a:custGeom>
            <a:avLst/>
            <a:gdLst>
              <a:gd name="T0" fmla="*/ 0 w 2352"/>
              <a:gd name="T1" fmla="*/ 2147483646 h 392"/>
              <a:gd name="T2" fmla="*/ 2147483646 w 2352"/>
              <a:gd name="T3" fmla="*/ 2147483646 h 392"/>
              <a:gd name="T4" fmla="*/ 2147483646 w 2352"/>
              <a:gd name="T5" fmla="*/ 2147483646 h 3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52" h="392">
                <a:moveTo>
                  <a:pt x="0" y="344"/>
                </a:moveTo>
                <a:cubicBezTo>
                  <a:pt x="452" y="172"/>
                  <a:pt x="904" y="0"/>
                  <a:pt x="1296" y="8"/>
                </a:cubicBezTo>
                <a:cubicBezTo>
                  <a:pt x="1688" y="16"/>
                  <a:pt x="2020" y="204"/>
                  <a:pt x="2352" y="392"/>
                </a:cubicBezTo>
              </a:path>
            </a:pathLst>
          </a:custGeom>
          <a:noFill/>
          <a:ln w="508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Freeform 24"/>
          <p:cNvSpPr>
            <a:spLocks/>
          </p:cNvSpPr>
          <p:nvPr/>
        </p:nvSpPr>
        <p:spPr bwMode="auto">
          <a:xfrm>
            <a:off x="1600200" y="3657600"/>
            <a:ext cx="4343400" cy="457200"/>
          </a:xfrm>
          <a:custGeom>
            <a:avLst/>
            <a:gdLst>
              <a:gd name="T0" fmla="*/ 0 w 2352"/>
              <a:gd name="T1" fmla="*/ 2147483646 h 288"/>
              <a:gd name="T2" fmla="*/ 2147483646 w 2352"/>
              <a:gd name="T3" fmla="*/ 0 h 288"/>
              <a:gd name="T4" fmla="*/ 2147483646 w 2352"/>
              <a:gd name="T5" fmla="*/ 2147483646 h 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52" h="288">
                <a:moveTo>
                  <a:pt x="0" y="288"/>
                </a:moveTo>
                <a:cubicBezTo>
                  <a:pt x="380" y="144"/>
                  <a:pt x="760" y="0"/>
                  <a:pt x="1152" y="0"/>
                </a:cubicBezTo>
                <a:cubicBezTo>
                  <a:pt x="1544" y="0"/>
                  <a:pt x="1948" y="144"/>
                  <a:pt x="2352" y="288"/>
                </a:cubicBezTo>
              </a:path>
            </a:pathLst>
          </a:custGeom>
          <a:noFill/>
          <a:ln w="508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Freeform 25"/>
          <p:cNvSpPr>
            <a:spLocks/>
          </p:cNvSpPr>
          <p:nvPr/>
        </p:nvSpPr>
        <p:spPr bwMode="auto">
          <a:xfrm>
            <a:off x="1676400" y="4572000"/>
            <a:ext cx="4495800" cy="381000"/>
          </a:xfrm>
          <a:custGeom>
            <a:avLst/>
            <a:gdLst>
              <a:gd name="T0" fmla="*/ 0 w 2400"/>
              <a:gd name="T1" fmla="*/ 2147483646 h 336"/>
              <a:gd name="T2" fmla="*/ 2147483646 w 2400"/>
              <a:gd name="T3" fmla="*/ 0 h 336"/>
              <a:gd name="T4" fmla="*/ 2147483646 w 2400"/>
              <a:gd name="T5" fmla="*/ 2147483646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0" h="336">
                <a:moveTo>
                  <a:pt x="0" y="336"/>
                </a:moveTo>
                <a:cubicBezTo>
                  <a:pt x="352" y="168"/>
                  <a:pt x="704" y="0"/>
                  <a:pt x="1104" y="0"/>
                </a:cubicBezTo>
                <a:cubicBezTo>
                  <a:pt x="1504" y="0"/>
                  <a:pt x="1952" y="168"/>
                  <a:pt x="2400" y="336"/>
                </a:cubicBezTo>
              </a:path>
            </a:pathLst>
          </a:custGeom>
          <a:noFill/>
          <a:ln w="508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6"/>
          <p:cNvSpPr txBox="1">
            <a:spLocks noChangeArrowheads="1"/>
          </p:cNvSpPr>
          <p:nvPr/>
        </p:nvSpPr>
        <p:spPr bwMode="auto">
          <a:xfrm>
            <a:off x="4038600" y="25400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&amp;myint</a:t>
            </a:r>
          </a:p>
        </p:txBody>
      </p:sp>
      <p:sp>
        <p:nvSpPr>
          <p:cNvPr id="26653" name="Text Box 27"/>
          <p:cNvSpPr txBox="1">
            <a:spLocks noChangeArrowheads="1"/>
          </p:cNvSpPr>
          <p:nvPr/>
        </p:nvSpPr>
        <p:spPr bwMode="auto">
          <a:xfrm>
            <a:off x="4114800" y="34798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&amp;mychar</a:t>
            </a:r>
          </a:p>
        </p:txBody>
      </p:sp>
      <p:sp>
        <p:nvSpPr>
          <p:cNvPr id="26654" name="Text Box 28"/>
          <p:cNvSpPr txBox="1">
            <a:spLocks noChangeArrowheads="1"/>
          </p:cNvSpPr>
          <p:nvPr/>
        </p:nvSpPr>
        <p:spPr bwMode="auto">
          <a:xfrm>
            <a:off x="3962400" y="4368800"/>
            <a:ext cx="1371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&amp;mydouble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351DC9-840A-46B3-B6A9-D95050045576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/>
          </a:p>
        </p:txBody>
      </p:sp>
      <p:sp>
        <p:nvSpPr>
          <p:cNvPr id="2867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Aside: The Many Faces of </a:t>
            </a:r>
            <a:r>
              <a:rPr lang="en-US" altLang="en-US">
                <a:latin typeface="Courier New" panose="02070309020205020404" pitchFamily="49" charset="0"/>
              </a:rPr>
              <a:t>*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By now, you might find the multiple meanings of the '*' operator confusing. Let's review them.</a:t>
            </a:r>
          </a:p>
          <a:p>
            <a:pPr marL="915988" lvl="1" indent="-338138" defTabSz="1081088" eaLnBrk="1" hangingPunct="1"/>
            <a:r>
              <a:rPr lang="en-US" altLang="en-US"/>
              <a:t>Meaning one: "multiplication" </a:t>
            </a:r>
          </a:p>
          <a:p>
            <a:pPr marL="1262063" lvl="2" indent="-231775" defTabSz="1081088" eaLnBrk="1" hangingPunct="1"/>
            <a:r>
              <a:rPr lang="en-US" altLang="en-US"/>
              <a:t>e.g., </a:t>
            </a:r>
            <a:r>
              <a:rPr lang="en-US" altLang="en-US">
                <a:latin typeface="Courier New" panose="02070309020205020404" pitchFamily="49" charset="0"/>
              </a:rPr>
              <a:t>5 * 3</a:t>
            </a:r>
            <a:endParaRPr lang="en-US" altLang="en-US"/>
          </a:p>
          <a:p>
            <a:pPr marL="915988" lvl="1" indent="-338138" defTabSz="1081088" eaLnBrk="1" hangingPunct="1"/>
            <a:r>
              <a:rPr lang="en-US" altLang="en-US"/>
              <a:t>Meaning two: "pointer to"</a:t>
            </a:r>
          </a:p>
          <a:p>
            <a:pPr marL="1262063" lvl="2" indent="-231775" defTabSz="1081088" eaLnBrk="1" hangingPunct="1"/>
            <a:r>
              <a:rPr lang="en-US" altLang="en-US"/>
              <a:t>e.g., </a:t>
            </a:r>
            <a:r>
              <a:rPr lang="en-US" altLang="en-US">
                <a:latin typeface="Courier New" panose="02070309020205020404" pitchFamily="49" charset="0"/>
              </a:rPr>
              <a:t>char *c;</a:t>
            </a:r>
          </a:p>
          <a:p>
            <a:pPr marL="915988" lvl="1" indent="-338138" defTabSz="1081088" eaLnBrk="1" hangingPunct="1"/>
            <a:r>
              <a:rPr lang="en-US" altLang="en-US"/>
              <a:t>Meaning three: "follow the pointer" (unary indirection)</a:t>
            </a:r>
          </a:p>
          <a:p>
            <a:pPr marL="1262063" lvl="2" indent="-231775" defTabSz="1081088" eaLnBrk="1" hangingPunct="1"/>
            <a:r>
              <a:rPr lang="en-US" altLang="en-US"/>
              <a:t>e.g., </a:t>
            </a:r>
            <a:r>
              <a:rPr lang="en-US" altLang="en-US">
                <a:latin typeface="Courier New" panose="02070309020205020404" pitchFamily="49" charset="0"/>
              </a:rPr>
              <a:t>*i = 4;</a:t>
            </a:r>
          </a:p>
          <a:p>
            <a:pPr marL="915988" lvl="1" indent="-338138" defTabSz="1081088" eaLnBrk="1" hangingPunct="1"/>
            <a:r>
              <a:rPr lang="en-US" altLang="en-US"/>
              <a:t>Each of these meanings is markedly different!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About Pointers (1)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can apply arithmetic operations to pointers</a:t>
            </a:r>
          </a:p>
          <a:p>
            <a:pPr lvl="1" eaLnBrk="1" hangingPunct="1"/>
            <a:r>
              <a:rPr lang="en-US" altLang="en-US"/>
              <a:t>We can increment pointers: ptr++, ++ptr, ptr = ptr + 1, ptr = ptr + n, where n is an integer</a:t>
            </a:r>
          </a:p>
          <a:p>
            <a:pPr lvl="1" eaLnBrk="1" hangingPunct="1"/>
            <a:r>
              <a:rPr lang="en-US" altLang="en-US"/>
              <a:t>We can decrement pointers: ptr--, --ptr, ptr = ptr – 1, ptr = ptr - n</a:t>
            </a:r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404FD8-8D19-4358-9FFA-23065C70050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About Pointers (2)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Let’s declare two pointers as follows:</a:t>
            </a:r>
          </a:p>
          <a:p>
            <a:pPr lvl="1" eaLnBrk="1" hangingPunct="1"/>
            <a:r>
              <a:rPr lang="en-US" altLang="en-US"/>
              <a:t>char  *char_ptr = NULL;</a:t>
            </a:r>
          </a:p>
          <a:p>
            <a:pPr lvl="1" eaLnBrk="1" hangingPunct="1"/>
            <a:r>
              <a:rPr lang="en-US" altLang="en-US"/>
              <a:t>int *int_ptr = NULL;</a:t>
            </a:r>
          </a:p>
          <a:p>
            <a:pPr eaLnBrk="1" hangingPunct="1"/>
            <a:r>
              <a:rPr lang="en-US" altLang="en-US"/>
              <a:t>Let’s now declare two “regular” variables</a:t>
            </a:r>
          </a:p>
          <a:p>
            <a:pPr lvl="1" eaLnBrk="1" hangingPunct="1"/>
            <a:r>
              <a:rPr lang="en-US" altLang="en-US"/>
              <a:t>char character = ‘A’;</a:t>
            </a:r>
          </a:p>
          <a:p>
            <a:pPr lvl="1" eaLnBrk="1" hangingPunct="1"/>
            <a:r>
              <a:rPr lang="en-US" altLang="en-US"/>
              <a:t>int number = 42;</a:t>
            </a:r>
          </a:p>
          <a:p>
            <a:pPr eaLnBrk="1" hangingPunct="1"/>
            <a:r>
              <a:rPr lang="en-US" altLang="en-US"/>
              <a:t>We can now assign the addresses of the “regular” variables to the pointers as follows:</a:t>
            </a:r>
          </a:p>
          <a:p>
            <a:pPr lvl="1" eaLnBrk="1" hangingPunct="1"/>
            <a:r>
              <a:rPr lang="en-US" altLang="en-US"/>
              <a:t>char_ptr = &amp;character;</a:t>
            </a:r>
          </a:p>
          <a:p>
            <a:pPr lvl="1" eaLnBrk="1" hangingPunct="1"/>
            <a:r>
              <a:rPr lang="en-US" altLang="en-US"/>
              <a:t>int_ptr = &amp;number;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3CE690-F710-410A-8730-F3725C8EA63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About Pointers (3)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can indirectly modify the value to which each pointers “points” by dereferencing it:</a:t>
            </a:r>
          </a:p>
          <a:p>
            <a:pPr lvl="1" eaLnBrk="1" hangingPunct="1"/>
            <a:r>
              <a:rPr lang="en-US" altLang="en-US"/>
              <a:t>*char_ptr = ‘B’; // Overwrites the ‘A’ in character</a:t>
            </a:r>
          </a:p>
          <a:p>
            <a:pPr lvl="1" eaLnBrk="1" hangingPunct="1"/>
            <a:r>
              <a:rPr lang="en-US" altLang="en-US"/>
              <a:t>*int_ptr = 25; // Overwrites the 42 in number</a:t>
            </a:r>
          </a:p>
          <a:p>
            <a:pPr eaLnBrk="1" hangingPunct="1"/>
            <a:r>
              <a:rPr lang="en-US" altLang="en-US"/>
              <a:t>In the future, we’ll be able to access contigous blocks of memory by using pointer arithmetic!!!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F0C951-2B88-4740-92C9-274E3FE48419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F6FBED-3C15-401A-A483-33509E31ACD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/>
          </a:p>
        </p:txBody>
      </p:sp>
      <p:sp>
        <p:nvSpPr>
          <p:cNvPr id="337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You Try It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With a partner, design a function </a:t>
            </a:r>
            <a:r>
              <a:rPr lang="en-US" altLang="en-US">
                <a:latin typeface="Courier New" panose="02070309020205020404" pitchFamily="49" charset="0"/>
              </a:rPr>
              <a:t>divide</a:t>
            </a:r>
            <a:r>
              <a:rPr lang="en-US" altLang="en-US"/>
              <a:t> that accepts four arguments: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number</a:t>
            </a:r>
            <a:r>
              <a:rPr lang="en-US" altLang="en-US"/>
              <a:t>: an integer input parameter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divisor</a:t>
            </a:r>
            <a:r>
              <a:rPr lang="en-US" altLang="en-US"/>
              <a:t>: an integer input parameter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result</a:t>
            </a:r>
            <a:r>
              <a:rPr lang="en-US" altLang="en-US"/>
              <a:t>: an integer output parameter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remainder</a:t>
            </a:r>
            <a:r>
              <a:rPr lang="en-US" altLang="en-US"/>
              <a:t>: an integer output parameter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The function divides </a:t>
            </a:r>
            <a:r>
              <a:rPr lang="en-US" altLang="en-US">
                <a:latin typeface="Courier New" panose="02070309020205020404" pitchFamily="49" charset="0"/>
              </a:rPr>
              <a:t>number</a:t>
            </a:r>
            <a:r>
              <a:rPr lang="en-US" altLang="en-US"/>
              <a:t> by </a:t>
            </a:r>
            <a:r>
              <a:rPr lang="en-US" altLang="en-US">
                <a:latin typeface="Courier New" panose="02070309020205020404" pitchFamily="49" charset="0"/>
              </a:rPr>
              <a:t>divisor</a:t>
            </a:r>
            <a:r>
              <a:rPr lang="en-US" altLang="en-US"/>
              <a:t>. The result is placed into the output parameter </a:t>
            </a:r>
            <a:r>
              <a:rPr lang="en-US" altLang="en-US">
                <a:latin typeface="Courier New" panose="02070309020205020404" pitchFamily="49" charset="0"/>
              </a:rPr>
              <a:t>result</a:t>
            </a:r>
            <a:r>
              <a:rPr lang="en-US" altLang="en-US"/>
              <a:t>, and the remainder is placed into the output parameter </a:t>
            </a:r>
            <a:r>
              <a:rPr lang="en-US" altLang="en-US">
                <a:latin typeface="Courier New" panose="02070309020205020404" pitchFamily="49" charset="0"/>
              </a:rPr>
              <a:t>remainder</a:t>
            </a:r>
            <a:r>
              <a:rPr lang="en-US" altLang="en-US"/>
              <a:t>. Also show how a </a:t>
            </a:r>
            <a:r>
              <a:rPr lang="en-US" altLang="en-US">
                <a:latin typeface="Courier New" panose="02070309020205020404" pitchFamily="49" charset="0"/>
              </a:rPr>
              <a:t>main</a:t>
            </a:r>
            <a:r>
              <a:rPr lang="en-US" altLang="en-US"/>
              <a:t> function would call </a:t>
            </a:r>
            <a:r>
              <a:rPr lang="en-US" altLang="en-US">
                <a:latin typeface="Courier New" panose="02070309020205020404" pitchFamily="49" charset="0"/>
              </a:rPr>
              <a:t>divide</a:t>
            </a:r>
            <a:r>
              <a:rPr lang="en-US" altLang="en-US"/>
              <a:t>.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74842C-70BE-4134-8174-40E76E0611D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/>
          </a:p>
        </p:txBody>
      </p:sp>
      <p:sp>
        <p:nvSpPr>
          <p:cNvPr id="3584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Scope (1)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As has been discussed in previous lectures, the scope of an identifier is the region of a program within which the identifier is defined. In general:</a:t>
            </a:r>
          </a:p>
          <a:p>
            <a:pPr marL="915988" lvl="1" indent="-338138" defTabSz="1081088" eaLnBrk="1" hangingPunct="1"/>
            <a:r>
              <a:rPr lang="en-US" altLang="en-US">
                <a:latin typeface="Courier New" panose="02070309020205020404" pitchFamily="49" charset="0"/>
              </a:rPr>
              <a:t>#define</a:t>
            </a:r>
            <a:r>
              <a:rPr lang="en-US" altLang="en-US"/>
              <a:t> macro definitions have global scope, meaning that they are defined within the entire source file</a:t>
            </a:r>
          </a:p>
          <a:p>
            <a:pPr marL="915988" lvl="1" indent="-338138" defTabSz="1081088" eaLnBrk="1" hangingPunct="1"/>
            <a:r>
              <a:rPr lang="en-US" altLang="en-US"/>
              <a:t>A function is visible to all functions defined below it. However, its local variables are visible only to itself.</a:t>
            </a:r>
          </a:p>
          <a:p>
            <a:pPr marL="915988" lvl="1" indent="-338138" defTabSz="1081088" eaLnBrk="1" hangingPunct="1"/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54E3FE-4407-4FBD-909A-2D8C673F1877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/>
          </a:p>
        </p:txBody>
      </p:sp>
      <p:sp>
        <p:nvSpPr>
          <p:cNvPr id="3789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Scope (2)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2387600" cy="3724275"/>
          </a:xfrm>
        </p:spPr>
        <p:txBody>
          <a:bodyPr/>
          <a:lstStyle/>
          <a:p>
            <a:pPr marL="0" indent="0" defTabSz="1081088" eaLnBrk="1" hangingPunct="1">
              <a:buFont typeface="Wingdings" panose="05000000000000000000" pitchFamily="2" charset="2"/>
              <a:buNone/>
            </a:pPr>
            <a:r>
              <a:rPr lang="en-US" altLang="en-US"/>
              <a:t>Identify the scope of the identifiers in the following example:</a:t>
            </a:r>
          </a:p>
        </p:txBody>
      </p:sp>
      <p:pic>
        <p:nvPicPr>
          <p:cNvPr id="37894" name="Picture 4" descr="fig0608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58"/>
          <a:stretch>
            <a:fillRect/>
          </a:stretch>
        </p:blipFill>
        <p:spPr bwMode="auto">
          <a:xfrm>
            <a:off x="2971800" y="2209800"/>
            <a:ext cx="4724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C53FE0-8CFC-4DB0-BADD-22C1BEF2A36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2600"/>
          </a:p>
        </p:txBody>
      </p:sp>
      <p:sp>
        <p:nvSpPr>
          <p:cNvPr id="399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Next Lecture…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defRPr/>
            </a:pPr>
            <a:r>
              <a:rPr lang="en-US" dirty="0"/>
              <a:t>An extended example that includes several functions with input and output parameters</a:t>
            </a:r>
          </a:p>
          <a:p>
            <a:pPr marL="915988" lvl="1" indent="-338138" defTabSz="1081088" eaLnBrk="1" hangingPunct="1">
              <a:defRPr/>
            </a:pPr>
            <a:r>
              <a:rPr lang="en-US" dirty="0"/>
              <a:t>Prepare yourself by studying the extended example in Section 6.6 </a:t>
            </a:r>
          </a:p>
          <a:p>
            <a:pPr marL="515938" indent="-338138" defTabSz="1081088" eaLnBrk="1" hangingPunct="1">
              <a:defRPr/>
            </a:pPr>
            <a:r>
              <a:rPr lang="en-US" dirty="0"/>
              <a:t>Debugging techniques</a:t>
            </a:r>
          </a:p>
          <a:p>
            <a:pPr marL="463550" indent="-463550" defTabSz="1081088" eaLnBrk="1" hangingPunct="1">
              <a:defRPr/>
            </a:pPr>
            <a:r>
              <a:rPr lang="en-US" dirty="0"/>
              <a:t>Common programming errors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4B386B-C136-43CA-B61B-99CBD71AA4C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/>
          </a:p>
        </p:txBody>
      </p:sp>
      <p:sp>
        <p:nvSpPr>
          <p:cNvPr id="81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Functions with Output Parameters (1)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In many situations, we would like to define functions that compute more than one value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A function that computes the min and max of numbers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A function that computes the variance and deviation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Many others…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Is that possible?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0C317B-9570-42A6-973C-96B335C23F0A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2600"/>
          </a:p>
        </p:txBody>
      </p:sp>
      <p:sp>
        <p:nvSpPr>
          <p:cNvPr id="4198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J.R. Hanly &amp; E.B. Koffman, </a:t>
            </a:r>
            <a:r>
              <a:rPr lang="en-US" altLang="en-US" i="1"/>
              <a:t>Problem Solving and Program Design in C (8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Addison-Wesley, 2016</a:t>
            </a:r>
          </a:p>
          <a:p>
            <a:pPr eaLnBrk="1" hangingPunct="1"/>
            <a:r>
              <a:rPr lang="en-US" altLang="en-US"/>
              <a:t>P.J. Deitel &amp; H.M. Deitel, </a:t>
            </a:r>
            <a:r>
              <a:rPr lang="en-US" altLang="en-US" i="1"/>
              <a:t>C How to Program (7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Pearson Education , Inc., 2013.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85CDDD-BF5B-4831-8585-DA3F0791DD2F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2600"/>
          </a:p>
        </p:txBody>
      </p:sp>
      <p:sp>
        <p:nvSpPr>
          <p:cNvPr id="440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Collaborators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Chris Hundhausen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367F6A-9765-42BD-84C1-4C51D2BEE0EF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/>
          </a:p>
        </p:txBody>
      </p:sp>
      <p:sp>
        <p:nvSpPr>
          <p:cNvPr id="1024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Functions with Output Params (2)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600"/>
              <a:t>Yes, it is! Function parameters would appear a promising place to start. But we first need to understand precisely what happens when we call a function with parameters, e.g.,</a:t>
            </a:r>
            <a:r>
              <a:rPr lang="en-US" altLang="en-US" sz="1400"/>
              <a:t>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400"/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void foo (int a, char b, double c);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int main (void)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int myint;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char mychar;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double mydouble;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myint = 12;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mychar = 'a';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mydouble = 23.45;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foo (myint, mychar, mydouble);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…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}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void foo (int a, char b, double c)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/* This does random, meaningless stuff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++a;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b = 'd';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  c *= 2;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}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108C7A-379B-4E47-8064-AC6C6F77286F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/>
          </a:p>
        </p:txBody>
      </p:sp>
      <p:sp>
        <p:nvSpPr>
          <p:cNvPr id="1229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Functions with Output Params (3)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Remember that each function has a separate area of memory for storing its local variables and parameters. Each data area exists only when the function is active. Before the call to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, memory might look something like this: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3505200" y="3276600"/>
            <a:ext cx="1676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data area</a:t>
            </a:r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3429000" y="3200400"/>
            <a:ext cx="1905000" cy="3200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4038600" y="41910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3962400" y="3886200"/>
            <a:ext cx="914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myint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8" name="Text Box 8"/>
          <p:cNvSpPr txBox="1">
            <a:spLocks noChangeArrowheads="1"/>
          </p:cNvSpPr>
          <p:nvPr/>
        </p:nvSpPr>
        <p:spPr bwMode="auto">
          <a:xfrm>
            <a:off x="3962400" y="50292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'a'</a:t>
            </a:r>
          </a:p>
        </p:txBody>
      </p:sp>
      <p:sp>
        <p:nvSpPr>
          <p:cNvPr id="12299" name="Text Box 9"/>
          <p:cNvSpPr txBox="1">
            <a:spLocks noChangeArrowheads="1"/>
          </p:cNvSpPr>
          <p:nvPr/>
        </p:nvSpPr>
        <p:spPr bwMode="auto">
          <a:xfrm>
            <a:off x="3886200" y="47244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mychar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3810000" y="5867400"/>
            <a:ext cx="8382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23.45</a:t>
            </a:r>
          </a:p>
        </p:txBody>
      </p:sp>
      <p:sp>
        <p:nvSpPr>
          <p:cNvPr id="12301" name="Text Box 11"/>
          <p:cNvSpPr txBox="1">
            <a:spLocks noChangeArrowheads="1"/>
          </p:cNvSpPr>
          <p:nvPr/>
        </p:nvSpPr>
        <p:spPr bwMode="auto">
          <a:xfrm>
            <a:off x="3733800" y="5562600"/>
            <a:ext cx="1371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mydouble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60F4D0-2EAE-4753-8712-D4801CC47E60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/>
          </a:p>
        </p:txBody>
      </p:sp>
      <p:sp>
        <p:nvSpPr>
          <p:cNvPr id="143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Functions with Output Params (4)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3025" cy="1143000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Then, when function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 is called from </a:t>
            </a:r>
            <a:r>
              <a:rPr lang="en-US" altLang="en-US" sz="2000">
                <a:latin typeface="Courier New" panose="02070309020205020404" pitchFamily="49" charset="0"/>
              </a:rPr>
              <a:t>main</a:t>
            </a:r>
            <a:r>
              <a:rPr lang="en-US" altLang="en-US" sz="2000"/>
              <a:t>, the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 function's data area becomes active, and the actual parameter values passed to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 are </a:t>
            </a:r>
            <a:r>
              <a:rPr lang="en-US" altLang="en-US" sz="2000" i="1"/>
              <a:t>copied</a:t>
            </a:r>
            <a:r>
              <a:rPr lang="en-US" altLang="en-US" sz="2000"/>
              <a:t> to spaces in its memory area: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1676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data area</a:t>
            </a: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838200" y="3124200"/>
            <a:ext cx="1905000" cy="3200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1447800" y="40386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1371600" y="3733800"/>
            <a:ext cx="914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myint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1371600" y="48768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'a'</a:t>
            </a: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1295400" y="45720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mychar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1219200" y="5715000"/>
            <a:ext cx="8382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23.45</a:t>
            </a:r>
          </a:p>
        </p:txBody>
      </p:sp>
      <p:sp>
        <p:nvSpPr>
          <p:cNvPr id="14349" name="Text Box 11"/>
          <p:cNvSpPr txBox="1">
            <a:spLocks noChangeArrowheads="1"/>
          </p:cNvSpPr>
          <p:nvPr/>
        </p:nvSpPr>
        <p:spPr bwMode="auto">
          <a:xfrm>
            <a:off x="1143000" y="5410200"/>
            <a:ext cx="1371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mydouble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4350" name="Text Box 12"/>
          <p:cNvSpPr txBox="1">
            <a:spLocks noChangeArrowheads="1"/>
          </p:cNvSpPr>
          <p:nvPr/>
        </p:nvSpPr>
        <p:spPr bwMode="auto">
          <a:xfrm>
            <a:off x="5334000" y="3200400"/>
            <a:ext cx="1676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foo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data area</a:t>
            </a:r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5257800" y="3048000"/>
            <a:ext cx="1905000" cy="3200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2" name="Text Box 14"/>
          <p:cNvSpPr txBox="1">
            <a:spLocks noChangeArrowheads="1"/>
          </p:cNvSpPr>
          <p:nvPr/>
        </p:nvSpPr>
        <p:spPr bwMode="auto">
          <a:xfrm>
            <a:off x="5867400" y="41148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4353" name="Text Box 15"/>
          <p:cNvSpPr txBox="1">
            <a:spLocks noChangeArrowheads="1"/>
          </p:cNvSpPr>
          <p:nvPr/>
        </p:nvSpPr>
        <p:spPr bwMode="auto">
          <a:xfrm>
            <a:off x="5791200" y="3810000"/>
            <a:ext cx="685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a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5791200" y="48768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'a'</a:t>
            </a: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5715000" y="4572000"/>
            <a:ext cx="762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b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638800" y="5715000"/>
            <a:ext cx="8382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23.45</a:t>
            </a: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5715000" y="5410200"/>
            <a:ext cx="762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c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4358" name="Line 20"/>
          <p:cNvSpPr>
            <a:spLocks noChangeShapeType="1"/>
          </p:cNvSpPr>
          <p:nvPr/>
        </p:nvSpPr>
        <p:spPr bwMode="auto">
          <a:xfrm>
            <a:off x="2057400" y="4267200"/>
            <a:ext cx="3733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Text Box 21"/>
          <p:cNvSpPr txBox="1">
            <a:spLocks noChangeArrowheads="1"/>
          </p:cNvSpPr>
          <p:nvPr/>
        </p:nvSpPr>
        <p:spPr bwMode="auto">
          <a:xfrm>
            <a:off x="3352800" y="39624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4360" name="Line 22"/>
          <p:cNvSpPr>
            <a:spLocks noChangeShapeType="1"/>
          </p:cNvSpPr>
          <p:nvPr/>
        </p:nvSpPr>
        <p:spPr bwMode="auto">
          <a:xfrm>
            <a:off x="1981200" y="5029200"/>
            <a:ext cx="3733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Text Box 23"/>
          <p:cNvSpPr txBox="1">
            <a:spLocks noChangeArrowheads="1"/>
          </p:cNvSpPr>
          <p:nvPr/>
        </p:nvSpPr>
        <p:spPr bwMode="auto">
          <a:xfrm>
            <a:off x="3276600" y="47244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4362" name="Line 24"/>
          <p:cNvSpPr>
            <a:spLocks noChangeShapeType="1"/>
          </p:cNvSpPr>
          <p:nvPr/>
        </p:nvSpPr>
        <p:spPr bwMode="auto">
          <a:xfrm>
            <a:off x="2133600" y="5867400"/>
            <a:ext cx="3429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25"/>
          <p:cNvSpPr txBox="1">
            <a:spLocks noChangeArrowheads="1"/>
          </p:cNvSpPr>
          <p:nvPr/>
        </p:nvSpPr>
        <p:spPr bwMode="auto">
          <a:xfrm>
            <a:off x="3352800" y="55626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2EB89A-34F5-4DDC-B887-61B50E3EBFC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/>
          </a:p>
        </p:txBody>
      </p:sp>
      <p:sp>
        <p:nvSpPr>
          <p:cNvPr id="1638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Functions with Output Params (5)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3025" cy="990600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Finally, when function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 finishes executing, its memory area disappears, and control returns to the </a:t>
            </a:r>
            <a:r>
              <a:rPr lang="en-US" altLang="en-US" sz="2000">
                <a:latin typeface="Courier New" panose="02070309020205020404" pitchFamily="49" charset="0"/>
              </a:rPr>
              <a:t>main</a:t>
            </a:r>
            <a:r>
              <a:rPr lang="en-US" altLang="en-US" sz="2000"/>
              <a:t> function. The state of memory is thus as it was prior to the call to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:</a:t>
            </a:r>
          </a:p>
          <a:p>
            <a:pPr marL="463550" indent="-463550" defTabSz="1081088" eaLnBrk="1" hangingPunct="1"/>
            <a:endParaRPr lang="en-US" altLang="en-US" sz="2400"/>
          </a:p>
          <a:p>
            <a:pPr marL="463550" indent="-463550" defTabSz="1081088" eaLnBrk="1" hangingPunct="1"/>
            <a:endParaRPr lang="en-US" altLang="en-US" sz="1800"/>
          </a:p>
          <a:p>
            <a:pPr marL="463550" indent="-463550" defTabSz="1081088" eaLnBrk="1" hangingPunct="1"/>
            <a:endParaRPr lang="en-US" altLang="en-US" sz="1800"/>
          </a:p>
          <a:p>
            <a:pPr marL="463550" indent="-463550" defTabSz="1081088" eaLnBrk="1" hangingPunct="1"/>
            <a:endParaRPr lang="en-US" altLang="en-US" sz="1800"/>
          </a:p>
          <a:p>
            <a:pPr marL="463550" indent="-463550" defTabSz="1081088" eaLnBrk="1" hangingPunct="1"/>
            <a:endParaRPr lang="en-US" altLang="en-US" sz="1800"/>
          </a:p>
          <a:p>
            <a:pPr marL="463550" indent="-463550" defTabSz="1081088" eaLnBrk="1" hangingPunct="1"/>
            <a:endParaRPr lang="en-US" altLang="en-US" sz="1800"/>
          </a:p>
          <a:p>
            <a:pPr marL="463550" indent="-463550" defTabSz="1081088" eaLnBrk="1" hangingPunct="1"/>
            <a:endParaRPr lang="en-US" altLang="en-US" sz="1800"/>
          </a:p>
          <a:p>
            <a:pPr marL="463550" indent="-463550" defTabSz="1081088" eaLnBrk="1" hangingPunct="1"/>
            <a:endParaRPr lang="en-US" altLang="en-US" sz="1800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 sz="1800"/>
          </a:p>
          <a:p>
            <a:pPr marL="915988" lvl="1" indent="-338138" defTabSz="1081088" eaLnBrk="1" hangingPunct="1"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733800" y="3200400"/>
            <a:ext cx="1676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data area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657600" y="3124200"/>
            <a:ext cx="1905000" cy="3200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4267200" y="41148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4191000" y="3810000"/>
            <a:ext cx="914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myint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4191000" y="49530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'a'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4114800" y="46482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mychar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4038600" y="5791200"/>
            <a:ext cx="8382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23.45</a:t>
            </a:r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3962400" y="5486400"/>
            <a:ext cx="1371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mydouble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5A472F-D405-4F99-8BCC-643976E9BF5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/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Functions with Output Params (6)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Since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's data area goes away after execution, there's no way for </a:t>
            </a:r>
            <a:r>
              <a:rPr lang="en-US" altLang="en-US" sz="2000">
                <a:latin typeface="Courier New" panose="02070309020205020404" pitchFamily="49" charset="0"/>
              </a:rPr>
              <a:t>foo</a:t>
            </a:r>
            <a:r>
              <a:rPr lang="en-US" altLang="en-US" sz="2000"/>
              <a:t> to communicate with </a:t>
            </a:r>
            <a:r>
              <a:rPr lang="en-US" altLang="en-US" sz="2000">
                <a:latin typeface="Courier New" panose="02070309020205020404" pitchFamily="49" charset="0"/>
              </a:rPr>
              <a:t>main</a:t>
            </a:r>
            <a:r>
              <a:rPr lang="en-US" altLang="en-US" sz="2000"/>
              <a:t> through its parameter list. What we'd like is a two-way flow, something like this: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1676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data area</a:t>
            </a: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838200" y="3048000"/>
            <a:ext cx="1905000" cy="3200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447800" y="40386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1371600" y="3733800"/>
            <a:ext cx="914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myint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1371600" y="48768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'a'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1295400" y="457200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mychar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219200" y="5715000"/>
            <a:ext cx="8382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23.45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1143000" y="5410200"/>
            <a:ext cx="1371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mydouble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8446" name="Text Box 12"/>
          <p:cNvSpPr txBox="1">
            <a:spLocks noChangeArrowheads="1"/>
          </p:cNvSpPr>
          <p:nvPr/>
        </p:nvSpPr>
        <p:spPr bwMode="auto">
          <a:xfrm>
            <a:off x="5334000" y="3200400"/>
            <a:ext cx="1676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Function </a:t>
            </a: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foo</a:t>
            </a: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data area</a:t>
            </a:r>
          </a:p>
        </p:txBody>
      </p:sp>
      <p:sp>
        <p:nvSpPr>
          <p:cNvPr id="18447" name="Rectangle 13"/>
          <p:cNvSpPr>
            <a:spLocks noChangeArrowheads="1"/>
          </p:cNvSpPr>
          <p:nvPr/>
        </p:nvSpPr>
        <p:spPr bwMode="auto">
          <a:xfrm>
            <a:off x="5257800" y="3048000"/>
            <a:ext cx="1905000" cy="32004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48" name="Text Box 14"/>
          <p:cNvSpPr txBox="1">
            <a:spLocks noChangeArrowheads="1"/>
          </p:cNvSpPr>
          <p:nvPr/>
        </p:nvSpPr>
        <p:spPr bwMode="auto">
          <a:xfrm>
            <a:off x="5867400" y="41148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8449" name="Text Box 15"/>
          <p:cNvSpPr txBox="1">
            <a:spLocks noChangeArrowheads="1"/>
          </p:cNvSpPr>
          <p:nvPr/>
        </p:nvSpPr>
        <p:spPr bwMode="auto">
          <a:xfrm>
            <a:off x="5791200" y="3810000"/>
            <a:ext cx="685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a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8450" name="Text Box 16"/>
          <p:cNvSpPr txBox="1">
            <a:spLocks noChangeArrowheads="1"/>
          </p:cNvSpPr>
          <p:nvPr/>
        </p:nvSpPr>
        <p:spPr bwMode="auto">
          <a:xfrm>
            <a:off x="5791200" y="4876800"/>
            <a:ext cx="533400" cy="3635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'a'</a:t>
            </a:r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5715000" y="4572000"/>
            <a:ext cx="762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b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8452" name="Text Box 18"/>
          <p:cNvSpPr txBox="1">
            <a:spLocks noChangeArrowheads="1"/>
          </p:cNvSpPr>
          <p:nvPr/>
        </p:nvSpPr>
        <p:spPr bwMode="auto">
          <a:xfrm>
            <a:off x="5892800" y="5713413"/>
            <a:ext cx="838200" cy="36353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23.45</a:t>
            </a:r>
          </a:p>
        </p:txBody>
      </p:sp>
      <p:sp>
        <p:nvSpPr>
          <p:cNvPr id="18453" name="Text Box 19"/>
          <p:cNvSpPr txBox="1">
            <a:spLocks noChangeArrowheads="1"/>
          </p:cNvSpPr>
          <p:nvPr/>
        </p:nvSpPr>
        <p:spPr bwMode="auto">
          <a:xfrm>
            <a:off x="5969000" y="5408613"/>
            <a:ext cx="7620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c</a:t>
            </a:r>
            <a:endParaRPr lang="en-US" altLang="en-US" sz="1600" b="1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8454" name="Text Box 20"/>
          <p:cNvSpPr txBox="1">
            <a:spLocks noChangeArrowheads="1"/>
          </p:cNvSpPr>
          <p:nvPr/>
        </p:nvSpPr>
        <p:spPr bwMode="auto">
          <a:xfrm>
            <a:off x="3505200" y="35052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8455" name="Text Box 21"/>
          <p:cNvSpPr txBox="1">
            <a:spLocks noChangeArrowheads="1"/>
          </p:cNvSpPr>
          <p:nvPr/>
        </p:nvSpPr>
        <p:spPr bwMode="auto">
          <a:xfrm>
            <a:off x="3429000" y="41148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8456" name="Freeform 22"/>
          <p:cNvSpPr>
            <a:spLocks/>
          </p:cNvSpPr>
          <p:nvPr/>
        </p:nvSpPr>
        <p:spPr bwMode="auto">
          <a:xfrm>
            <a:off x="2057400" y="3810000"/>
            <a:ext cx="3657600" cy="304800"/>
          </a:xfrm>
          <a:custGeom>
            <a:avLst/>
            <a:gdLst>
              <a:gd name="T0" fmla="*/ 0 w 2304"/>
              <a:gd name="T1" fmla="*/ 2147483646 h 336"/>
              <a:gd name="T2" fmla="*/ 2147483646 w 2304"/>
              <a:gd name="T3" fmla="*/ 0 h 336"/>
              <a:gd name="T4" fmla="*/ 2147483646 w 2304"/>
              <a:gd name="T5" fmla="*/ 2147483646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04" h="336">
                <a:moveTo>
                  <a:pt x="0" y="336"/>
                </a:moveTo>
                <a:cubicBezTo>
                  <a:pt x="360" y="168"/>
                  <a:pt x="720" y="0"/>
                  <a:pt x="1104" y="0"/>
                </a:cubicBezTo>
                <a:cubicBezTo>
                  <a:pt x="1488" y="0"/>
                  <a:pt x="1896" y="168"/>
                  <a:pt x="2304" y="336"/>
                </a:cubicBez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Freeform 23"/>
          <p:cNvSpPr>
            <a:spLocks/>
          </p:cNvSpPr>
          <p:nvPr/>
        </p:nvSpPr>
        <p:spPr bwMode="auto">
          <a:xfrm flipV="1">
            <a:off x="2057400" y="4191000"/>
            <a:ext cx="3657600" cy="228600"/>
          </a:xfrm>
          <a:custGeom>
            <a:avLst/>
            <a:gdLst>
              <a:gd name="T0" fmla="*/ 0 w 2304"/>
              <a:gd name="T1" fmla="*/ 2147483646 h 336"/>
              <a:gd name="T2" fmla="*/ 2147483646 w 2304"/>
              <a:gd name="T3" fmla="*/ 0 h 336"/>
              <a:gd name="T4" fmla="*/ 2147483646 w 2304"/>
              <a:gd name="T5" fmla="*/ 2147483646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04" h="336">
                <a:moveTo>
                  <a:pt x="0" y="336"/>
                </a:moveTo>
                <a:cubicBezTo>
                  <a:pt x="360" y="168"/>
                  <a:pt x="720" y="0"/>
                  <a:pt x="1104" y="0"/>
                </a:cubicBezTo>
                <a:cubicBezTo>
                  <a:pt x="1488" y="0"/>
                  <a:pt x="1896" y="168"/>
                  <a:pt x="2304" y="336"/>
                </a:cubicBez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Text Box 24"/>
          <p:cNvSpPr txBox="1">
            <a:spLocks noChangeArrowheads="1"/>
          </p:cNvSpPr>
          <p:nvPr/>
        </p:nvSpPr>
        <p:spPr bwMode="auto">
          <a:xfrm>
            <a:off x="3429000" y="44196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8459" name="Text Box 25"/>
          <p:cNvSpPr txBox="1">
            <a:spLocks noChangeArrowheads="1"/>
          </p:cNvSpPr>
          <p:nvPr/>
        </p:nvSpPr>
        <p:spPr bwMode="auto">
          <a:xfrm>
            <a:off x="3352800" y="50292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8460" name="Freeform 26"/>
          <p:cNvSpPr>
            <a:spLocks/>
          </p:cNvSpPr>
          <p:nvPr/>
        </p:nvSpPr>
        <p:spPr bwMode="auto">
          <a:xfrm>
            <a:off x="1981200" y="4724400"/>
            <a:ext cx="3657600" cy="304800"/>
          </a:xfrm>
          <a:custGeom>
            <a:avLst/>
            <a:gdLst>
              <a:gd name="T0" fmla="*/ 0 w 2304"/>
              <a:gd name="T1" fmla="*/ 2147483646 h 336"/>
              <a:gd name="T2" fmla="*/ 2147483646 w 2304"/>
              <a:gd name="T3" fmla="*/ 0 h 336"/>
              <a:gd name="T4" fmla="*/ 2147483646 w 2304"/>
              <a:gd name="T5" fmla="*/ 2147483646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04" h="336">
                <a:moveTo>
                  <a:pt x="0" y="336"/>
                </a:moveTo>
                <a:cubicBezTo>
                  <a:pt x="360" y="168"/>
                  <a:pt x="720" y="0"/>
                  <a:pt x="1104" y="0"/>
                </a:cubicBezTo>
                <a:cubicBezTo>
                  <a:pt x="1488" y="0"/>
                  <a:pt x="1896" y="168"/>
                  <a:pt x="2304" y="336"/>
                </a:cubicBez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Freeform 27"/>
          <p:cNvSpPr>
            <a:spLocks/>
          </p:cNvSpPr>
          <p:nvPr/>
        </p:nvSpPr>
        <p:spPr bwMode="auto">
          <a:xfrm flipV="1">
            <a:off x="1981200" y="5105400"/>
            <a:ext cx="3657600" cy="228600"/>
          </a:xfrm>
          <a:custGeom>
            <a:avLst/>
            <a:gdLst>
              <a:gd name="T0" fmla="*/ 0 w 2304"/>
              <a:gd name="T1" fmla="*/ 2147483646 h 336"/>
              <a:gd name="T2" fmla="*/ 2147483646 w 2304"/>
              <a:gd name="T3" fmla="*/ 0 h 336"/>
              <a:gd name="T4" fmla="*/ 2147483646 w 2304"/>
              <a:gd name="T5" fmla="*/ 2147483646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04" h="336">
                <a:moveTo>
                  <a:pt x="0" y="336"/>
                </a:moveTo>
                <a:cubicBezTo>
                  <a:pt x="360" y="168"/>
                  <a:pt x="720" y="0"/>
                  <a:pt x="1104" y="0"/>
                </a:cubicBezTo>
                <a:cubicBezTo>
                  <a:pt x="1488" y="0"/>
                  <a:pt x="1896" y="168"/>
                  <a:pt x="2304" y="336"/>
                </a:cubicBez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28"/>
          <p:cNvSpPr txBox="1">
            <a:spLocks noChangeArrowheads="1"/>
          </p:cNvSpPr>
          <p:nvPr/>
        </p:nvSpPr>
        <p:spPr bwMode="auto">
          <a:xfrm>
            <a:off x="3505200" y="54102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8463" name="Text Box 29"/>
          <p:cNvSpPr txBox="1">
            <a:spLocks noChangeArrowheads="1"/>
          </p:cNvSpPr>
          <p:nvPr/>
        </p:nvSpPr>
        <p:spPr bwMode="auto">
          <a:xfrm>
            <a:off x="3505200" y="58674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copied</a:t>
            </a:r>
          </a:p>
        </p:txBody>
      </p:sp>
      <p:sp>
        <p:nvSpPr>
          <p:cNvPr id="18464" name="Freeform 30"/>
          <p:cNvSpPr>
            <a:spLocks/>
          </p:cNvSpPr>
          <p:nvPr/>
        </p:nvSpPr>
        <p:spPr bwMode="auto">
          <a:xfrm>
            <a:off x="2133600" y="5715000"/>
            <a:ext cx="3657600" cy="152400"/>
          </a:xfrm>
          <a:custGeom>
            <a:avLst/>
            <a:gdLst>
              <a:gd name="T0" fmla="*/ 0 w 2304"/>
              <a:gd name="T1" fmla="*/ 2147483646 h 336"/>
              <a:gd name="T2" fmla="*/ 2147483646 w 2304"/>
              <a:gd name="T3" fmla="*/ 0 h 336"/>
              <a:gd name="T4" fmla="*/ 2147483646 w 2304"/>
              <a:gd name="T5" fmla="*/ 2147483646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04" h="336">
                <a:moveTo>
                  <a:pt x="0" y="336"/>
                </a:moveTo>
                <a:cubicBezTo>
                  <a:pt x="360" y="168"/>
                  <a:pt x="720" y="0"/>
                  <a:pt x="1104" y="0"/>
                </a:cubicBezTo>
                <a:cubicBezTo>
                  <a:pt x="1488" y="0"/>
                  <a:pt x="1896" y="168"/>
                  <a:pt x="2304" y="336"/>
                </a:cubicBez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Freeform 31"/>
          <p:cNvSpPr>
            <a:spLocks/>
          </p:cNvSpPr>
          <p:nvPr/>
        </p:nvSpPr>
        <p:spPr bwMode="auto">
          <a:xfrm flipV="1">
            <a:off x="2133600" y="5943600"/>
            <a:ext cx="3657600" cy="228600"/>
          </a:xfrm>
          <a:custGeom>
            <a:avLst/>
            <a:gdLst>
              <a:gd name="T0" fmla="*/ 0 w 2304"/>
              <a:gd name="T1" fmla="*/ 2147483646 h 336"/>
              <a:gd name="T2" fmla="*/ 2147483646 w 2304"/>
              <a:gd name="T3" fmla="*/ 0 h 336"/>
              <a:gd name="T4" fmla="*/ 2147483646 w 2304"/>
              <a:gd name="T5" fmla="*/ 2147483646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04" h="336">
                <a:moveTo>
                  <a:pt x="0" y="336"/>
                </a:moveTo>
                <a:cubicBezTo>
                  <a:pt x="360" y="168"/>
                  <a:pt x="720" y="0"/>
                  <a:pt x="1104" y="0"/>
                </a:cubicBezTo>
                <a:cubicBezTo>
                  <a:pt x="1488" y="0"/>
                  <a:pt x="1896" y="168"/>
                  <a:pt x="2304" y="336"/>
                </a:cubicBez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797AAE-635C-40CE-A7A9-C55E5A2C036D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/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Functions with Output Params (7)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Let’s look at the definition of a </a:t>
            </a:r>
            <a:r>
              <a:rPr lang="en-US" altLang="en-US" i="1"/>
              <a:t>pointer</a:t>
            </a:r>
          </a:p>
          <a:p>
            <a:pPr lvl="1" eaLnBrk="1" hangingPunct="1"/>
            <a:r>
              <a:rPr lang="en-US" altLang="en-US"/>
              <a:t>A variable that stores as its contents the </a:t>
            </a:r>
            <a:r>
              <a:rPr lang="en-US" altLang="en-US" i="1"/>
              <a:t>address</a:t>
            </a:r>
            <a:r>
              <a:rPr lang="en-US" altLang="en-US"/>
              <a:t> of another variable</a:t>
            </a:r>
          </a:p>
          <a:p>
            <a:pPr eaLnBrk="1" hangingPunct="1"/>
            <a:r>
              <a:rPr lang="en-US" altLang="en-US"/>
              <a:t>We should be able to use these address values to access a variable indirectly</a:t>
            </a:r>
          </a:p>
          <a:p>
            <a:pPr eaLnBrk="1" hangingPunct="1"/>
            <a:r>
              <a:rPr lang="en-US" altLang="en-US"/>
              <a:t>Indirect access to these memory locations also will allow for modification to the contents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B18AE4-1A58-4244-A46B-A4C32A91D33D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/>
          </a:p>
        </p:txBody>
      </p:sp>
      <p:sp>
        <p:nvSpPr>
          <p:cNvPr id="2253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Functions with Output Params (8)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like to visualize pointers with the following: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447800" y="3429000"/>
            <a:ext cx="22860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905000" y="3962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33CC"/>
                </a:solidFill>
              </a:rPr>
              <a:t>1000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905000" y="29718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pointer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5029200" y="3429000"/>
            <a:ext cx="22860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486400" y="3962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42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5486400" y="29718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integer</a:t>
            </a: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1905000" y="48768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2000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/>
        </p:nvSpPr>
        <p:spPr bwMode="auto">
          <a:xfrm>
            <a:off x="5410200" y="48768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33CC"/>
                </a:solidFill>
              </a:rPr>
              <a:t>1000</a:t>
            </a:r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>
            <a:off x="3733800" y="4191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3">
      <a:dk1>
        <a:srgbClr val="8A002E"/>
      </a:dk1>
      <a:lt1>
        <a:srgbClr val="FFFFFF"/>
      </a:lt1>
      <a:dk2>
        <a:srgbClr val="960032"/>
      </a:dk2>
      <a:lt2>
        <a:srgbClr val="666699"/>
      </a:lt2>
      <a:accent1>
        <a:srgbClr val="33CCCC"/>
      </a:accent1>
      <a:accent2>
        <a:srgbClr val="DDDDDD"/>
      </a:accent2>
      <a:accent3>
        <a:srgbClr val="FFFFFF"/>
      </a:accent3>
      <a:accent4>
        <a:srgbClr val="750026"/>
      </a:accent4>
      <a:accent5>
        <a:srgbClr val="ADE2E2"/>
      </a:accent5>
      <a:accent6>
        <a:srgbClr val="C8C8C8"/>
      </a:accent6>
      <a:hlink>
        <a:srgbClr val="86002D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8A002E"/>
        </a:dk1>
        <a:lt1>
          <a:srgbClr val="FFFFFF"/>
        </a:lt1>
        <a:dk2>
          <a:srgbClr val="960032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750026"/>
        </a:accent4>
        <a:accent5>
          <a:srgbClr val="ADE2E2"/>
        </a:accent5>
        <a:accent6>
          <a:srgbClr val="C8C8C8"/>
        </a:accent6>
        <a:hlink>
          <a:srgbClr val="86002D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4462</TotalTime>
  <Words>1682</Words>
  <Application>Microsoft Office PowerPoint</Application>
  <PresentationFormat>On-screen Show (4:3)</PresentationFormat>
  <Paragraphs>311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Comic Sans MS</vt:lpstr>
      <vt:lpstr>Courier New</vt:lpstr>
      <vt:lpstr>Times New Roman</vt:lpstr>
      <vt:lpstr>Wingdings</vt:lpstr>
      <vt:lpstr>Custom Design</vt:lpstr>
      <vt:lpstr>Capsules</vt:lpstr>
      <vt:lpstr>(7-1) Modular Programming  H&amp;K Chapter 6</vt:lpstr>
      <vt:lpstr>Functions with Output Parameters (1)</vt:lpstr>
      <vt:lpstr>Functions with Output Params (2)</vt:lpstr>
      <vt:lpstr>Functions with Output Params (3)</vt:lpstr>
      <vt:lpstr>Functions with Output Params (4)</vt:lpstr>
      <vt:lpstr>Functions with Output Params (5)</vt:lpstr>
      <vt:lpstr>Functions with Output Params (6)</vt:lpstr>
      <vt:lpstr>Functions with Output Params (7)</vt:lpstr>
      <vt:lpstr>Functions with Output Params (8)</vt:lpstr>
      <vt:lpstr>Functions with Output Params (9)</vt:lpstr>
      <vt:lpstr>Functions with Output Params (10)</vt:lpstr>
      <vt:lpstr>Aside: The Many Faces of *</vt:lpstr>
      <vt:lpstr>More About Pointers (1)</vt:lpstr>
      <vt:lpstr>More About Pointers (2)</vt:lpstr>
      <vt:lpstr>More About Pointers (3)</vt:lpstr>
      <vt:lpstr>You Try It</vt:lpstr>
      <vt:lpstr>Scope (1)</vt:lpstr>
      <vt:lpstr>Scope (2)</vt:lpstr>
      <vt:lpstr>Next Lecture…</vt:lpstr>
      <vt:lpstr>References</vt:lpstr>
      <vt:lpstr>Collaborators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(7-2) Modular Programming  H&amp;K Chapter 6</dc:title>
  <dc:creator>C. Hundhause, A. O'Fallon</dc:creator>
  <cp:lastModifiedBy>Andy O'Fallon</cp:lastModifiedBy>
  <cp:revision>338</cp:revision>
  <dcterms:created xsi:type="dcterms:W3CDTF">2004-08-17T18:03:10Z</dcterms:created>
  <dcterms:modified xsi:type="dcterms:W3CDTF">2024-09-26T22:52:35Z</dcterms:modified>
</cp:coreProperties>
</file>