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54" r:id="rId2"/>
  </p:sldMasterIdLst>
  <p:notesMasterIdLst>
    <p:notesMasterId r:id="rId21"/>
  </p:notesMasterIdLst>
  <p:handoutMasterIdLst>
    <p:handoutMasterId r:id="rId22"/>
  </p:handoutMasterIdLst>
  <p:sldIdLst>
    <p:sldId id="256" r:id="rId3"/>
    <p:sldId id="327" r:id="rId4"/>
    <p:sldId id="328" r:id="rId5"/>
    <p:sldId id="329" r:id="rId6"/>
    <p:sldId id="330" r:id="rId7"/>
    <p:sldId id="351" r:id="rId8"/>
    <p:sldId id="352" r:id="rId9"/>
    <p:sldId id="331" r:id="rId10"/>
    <p:sldId id="332" r:id="rId11"/>
    <p:sldId id="334" r:id="rId12"/>
    <p:sldId id="335" r:id="rId13"/>
    <p:sldId id="336" r:id="rId14"/>
    <p:sldId id="337" r:id="rId15"/>
    <p:sldId id="338" r:id="rId16"/>
    <p:sldId id="353" r:id="rId17"/>
    <p:sldId id="349" r:id="rId18"/>
    <p:sldId id="326" r:id="rId19"/>
    <p:sldId id="35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E242F"/>
    <a:srgbClr val="EAEAEA"/>
    <a:srgbClr val="C26073"/>
    <a:srgbClr val="7B2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99" autoAdjust="0"/>
  </p:normalViewPr>
  <p:slideViewPr>
    <p:cSldViewPr>
      <p:cViewPr varScale="1">
        <p:scale>
          <a:sx n="68" d="100"/>
          <a:sy n="68" d="100"/>
        </p:scale>
        <p:origin x="1226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8EF4F5-D6BF-46D8-8D0E-2D198BD7CD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456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8DA7B9-1357-42E0-BC24-5BEF675F8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2504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63F11C-EA7A-4175-8354-68E189F313F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72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DA0584-A934-470C-8D83-79974790F2D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948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2F6847-E1E5-4868-BD68-042A222A326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899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209B32-0AEF-4522-8E12-1C0F46AAD1A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670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2C63DA-25A4-4E56-8381-FDD0ED50ABD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483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0DCD3E-E737-42A6-A8F5-2C0DB3E5251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1206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EECE51-4101-423A-9E9E-EABC046FE46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824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9C4AC1-B8B0-4174-AF0F-B364AD2E374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5055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AE5503-BB68-4425-9964-51BBCCE7636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197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F328BA-4DC6-43DF-B70B-6834D5CAEB5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82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7A5D0D-7653-43D5-BCDD-776E0D5BA4B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22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0349D6-0B51-4D56-8320-CD592FAD5EC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14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655227-F403-4D87-B505-57FFEE0FCD6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330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988933-380F-4F50-A4CE-C185D6DEBCB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91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9836F0-6471-4552-BD59-EDBEF170C0E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40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36E10A-9BE3-451C-A216-128C926C602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012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B7EA76-CF00-429A-BDC0-C5C72F6B667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86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075B93-AD92-4337-8539-58A291014A0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71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C0F78-2F05-4104-A486-45DAD0AC0B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506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DAD01-5A44-460C-9A73-D69B7F5E9A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7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07E00-926D-43E9-9186-67274E0B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359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46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47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A70A7A-2A1C-4C68-8E50-BFB369510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663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6EDEF-8C4D-4336-B605-393CED45AF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685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CCDCA-C600-4E10-9C0E-E92C0C47D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178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E3815-DFCF-44A5-8435-5C18F0BA23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204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7D2A9-7521-41F8-A973-276E195686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829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2643E-646A-4798-82C4-27B1B6436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812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AF216-3126-4328-9E00-AD106E999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047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6251B-DF28-498A-B37B-2754DCE6F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17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D5E09-DC91-4909-88EE-61707BD722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047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D0576-B947-4FC1-891B-C761786C9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97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09540-9565-4866-81A1-F3F994DBBE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624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81200" cy="5248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791200" cy="524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93AE5-6BC1-467A-9BBF-79D859AB3E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38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CF384E-58D5-4D4B-ACB5-C5D8DF4FC9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21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ECAF8-D54F-478A-86CD-AAE4ACD15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043BE-C939-4408-9022-7BA1C2BC3D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68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666E8-2C03-4246-B283-928B2DB8CE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48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7D101-8F06-427B-BEFD-1FDB4F0678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2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5644D8-B557-42E2-9230-90AE420F7E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41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13BD2-618D-40B7-A1FE-4618A0F1CF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74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9C39DD9-68E3-4AB0-A6D3-183C2D7BEB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09600"/>
            <a:ext cx="7620000" cy="6858000"/>
            <a:chOff x="0" y="0"/>
            <a:chExt cx="4800" cy="4320"/>
          </a:xfrm>
        </p:grpSpPr>
        <p:grpSp>
          <p:nvGrpSpPr>
            <p:cNvPr id="205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1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2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3429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/>
            </a:lvl1pPr>
          </a:lstStyle>
          <a:p>
            <a:fld id="{812B939E-9757-40D2-AED4-3008FF2E7A0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056" name="Picture 15" descr="cou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172200"/>
            <a:ext cx="762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hundhaus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52400" y="990600"/>
            <a:ext cx="88392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(9-2) Strings I </a:t>
            </a:r>
            <a:br>
              <a:rPr lang="en-US" altLang="en-US" dirty="0"/>
            </a:br>
            <a:r>
              <a:rPr lang="en-US" altLang="en-US" dirty="0"/>
              <a:t>H&amp;K Chapter 8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95600"/>
            <a:ext cx="4572000" cy="18224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Instructor - Andrew S. O’Fallon</a:t>
            </a:r>
          </a:p>
          <a:p>
            <a:pPr eaLnBrk="1" hangingPunct="1"/>
            <a:r>
              <a:rPr lang="en-US" altLang="en-US" sz="2400" dirty="0" err="1"/>
              <a:t>CptS</a:t>
            </a:r>
            <a:r>
              <a:rPr lang="en-US" altLang="en-US" sz="2400" dirty="0"/>
              <a:t> 121 </a:t>
            </a:r>
            <a:r>
              <a:rPr lang="en-US" altLang="en-US" sz="2400"/>
              <a:t>(October 16, </a:t>
            </a:r>
            <a:r>
              <a:rPr lang="en-US" altLang="en-US" sz="2400" dirty="0"/>
              <a:t>2024)</a:t>
            </a:r>
          </a:p>
          <a:p>
            <a:pPr eaLnBrk="1" hangingPunct="1"/>
            <a:r>
              <a:rPr lang="en-US" altLang="en-US" sz="2400" dirty="0"/>
              <a:t>Washington State University</a:t>
            </a:r>
          </a:p>
        </p:txBody>
      </p:sp>
      <p:pic>
        <p:nvPicPr>
          <p:cNvPr id="4100" name="Picture 6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6D8C60-8AF1-4966-985D-38EB2DF91017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/>
          </a:p>
        </p:txBody>
      </p:sp>
      <p:sp>
        <p:nvSpPr>
          <p:cNvPr id="1331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(8)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15988" lvl="1" indent="-338138" defTabSz="1081088" eaLnBrk="1" hangingPunct="1"/>
            <a:r>
              <a:rPr lang="en-US" altLang="en-US"/>
              <a:t>Just as is the case for </a:t>
            </a:r>
            <a:r>
              <a:rPr lang="en-US" altLang="en-US">
                <a:latin typeface="Courier New" panose="02070309020205020404" pitchFamily="49" charset="0"/>
              </a:rPr>
              <a:t>double</a:t>
            </a:r>
            <a:r>
              <a:rPr lang="en-US" altLang="en-US"/>
              <a:t>s and </a:t>
            </a:r>
            <a:r>
              <a:rPr lang="en-US" altLang="en-US">
                <a:latin typeface="Courier New" panose="02070309020205020404" pitchFamily="49" charset="0"/>
              </a:rPr>
              <a:t>int</a:t>
            </a:r>
            <a:r>
              <a:rPr lang="en-US" altLang="en-US"/>
              <a:t>s, we can specify a field width in a </a:t>
            </a:r>
            <a:r>
              <a:rPr lang="en-US" altLang="en-US">
                <a:latin typeface="Courier New" panose="02070309020205020404" pitchFamily="49" charset="0"/>
              </a:rPr>
              <a:t>printf</a:t>
            </a:r>
            <a:r>
              <a:rPr lang="en-US" altLang="en-US"/>
              <a:t> statement involving a string (</a:t>
            </a:r>
            <a:r>
              <a:rPr lang="en-US" altLang="en-US">
                <a:latin typeface="Courier New" panose="02070309020205020404" pitchFamily="49" charset="0"/>
              </a:rPr>
              <a:t>%s</a:t>
            </a:r>
            <a:r>
              <a:rPr lang="en-US" altLang="en-US"/>
              <a:t>). By default, the string is right justified within that field, e.g.,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 sz="1600">
                <a:latin typeface="Courier New" panose="02070309020205020404" pitchFamily="49" charset="0"/>
              </a:rPr>
              <a:t>printf("string value: %5s\n",my_string); 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/* string is right justified within field of 5 */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marL="915988" lvl="1" indent="-338138" defTabSz="1081088" eaLnBrk="1" hangingPunct="1"/>
            <a:r>
              <a:rPr lang="en-US" altLang="en-US"/>
              <a:t>If we want to left-justify the string, we specify a </a:t>
            </a:r>
            <a:r>
              <a:rPr lang="en-US" altLang="en-US" i="1"/>
              <a:t>negative </a:t>
            </a:r>
            <a:r>
              <a:rPr lang="en-US" altLang="en-US"/>
              <a:t>field width, e.g., 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 sz="1600">
                <a:latin typeface="Courier New" panose="02070309020205020404" pitchFamily="49" charset="0"/>
              </a:rPr>
              <a:t>printf("string value: %-5s\n",my_string); 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/* string is left justified within field of 5 */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/>
          </a:p>
          <a:p>
            <a:pPr marL="915988" lvl="1" indent="-338138" defTabSz="1081088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94CD0D-CA7F-470B-B089-7B8BC9E333DF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/>
          </a:p>
        </p:txBody>
      </p:sp>
      <p:sp>
        <p:nvSpPr>
          <p:cNvPr id="143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(9)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Reading in multiple data types alongside the string data type: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14342" name="Picture 4" descr="fig090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6705600" cy="374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CD3B76-D9D1-4EE1-9549-847D4A54F809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/>
          </a:p>
        </p:txBody>
      </p:sp>
      <p:sp>
        <p:nvSpPr>
          <p:cNvPr id="1536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(10)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800"/>
              <a:t>When the previous program is run and the user enters the following (which is not in the correct format):</a:t>
            </a:r>
            <a:br>
              <a:rPr lang="en-US" altLang="en-US" sz="2000"/>
            </a:br>
            <a:br>
              <a:rPr lang="en-US" altLang="en-US" sz="2000"/>
            </a:br>
            <a:r>
              <a:rPr lang="en-US" altLang="en-US" sz="2000">
                <a:latin typeface="Courier New" panose="02070309020205020404" pitchFamily="49" charset="0"/>
              </a:rPr>
              <a:t>MATH,1270,TR,1800</a:t>
            </a:r>
            <a:br>
              <a:rPr lang="en-US" altLang="en-US" sz="2000">
                <a:latin typeface="Courier New" panose="02070309020205020404" pitchFamily="49" charset="0"/>
              </a:rPr>
            </a:br>
            <a:br>
              <a:rPr lang="en-US" altLang="en-US" sz="2000"/>
            </a:br>
            <a:r>
              <a:rPr lang="en-US" altLang="en-US" sz="1800"/>
              <a:t>The </a:t>
            </a:r>
            <a:r>
              <a:rPr lang="en-US" altLang="en-US" sz="1800">
                <a:latin typeface="Courier New" panose="02070309020205020404" pitchFamily="49" charset="0"/>
              </a:rPr>
              <a:t>scanf</a:t>
            </a:r>
            <a:r>
              <a:rPr lang="en-US" altLang="en-US" sz="1800"/>
              <a:t> call</a:t>
            </a:r>
            <a:br>
              <a:rPr lang="en-US" altLang="en-US" sz="1800"/>
            </a:br>
            <a:br>
              <a:rPr lang="en-US" altLang="en-US" sz="2000"/>
            </a:br>
            <a:r>
              <a:rPr lang="en-US" altLang="en-US" sz="1600">
                <a:latin typeface="Courier New" panose="02070309020205020404" pitchFamily="49" charset="0"/>
              </a:rPr>
              <a:t>scanf("%s%d%s%d",dept,&amp;course_num,days,&amp;time);</a:t>
            </a:r>
            <a:br>
              <a:rPr lang="en-US" altLang="en-US" sz="2000"/>
            </a:br>
            <a:br>
              <a:rPr lang="en-US" altLang="en-US" sz="2000"/>
            </a:br>
            <a:r>
              <a:rPr lang="en-US" altLang="en-US" sz="2000"/>
              <a:t>interprets this all as one string, storing it to </a:t>
            </a:r>
            <a:r>
              <a:rPr lang="en-US" altLang="en-US" sz="1800">
                <a:latin typeface="Courier New" panose="02070309020205020404" pitchFamily="49" charset="0"/>
              </a:rPr>
              <a:t>dept</a:t>
            </a:r>
            <a:r>
              <a:rPr lang="en-US" altLang="en-US" sz="1600">
                <a:latin typeface="Courier New" panose="02070309020205020404" pitchFamily="49" charset="0"/>
              </a:rPr>
              <a:t> </a:t>
            </a:r>
            <a:r>
              <a:rPr lang="en-US" altLang="en-US" sz="2000"/>
              <a:t>(bad news!):</a:t>
            </a:r>
            <a:br>
              <a:rPr lang="en-US" altLang="en-US" sz="2000"/>
            </a:br>
            <a:endParaRPr lang="en-US" altLang="en-US" sz="2000"/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br>
              <a:rPr lang="en-US" altLang="en-US" sz="2000"/>
            </a:br>
            <a:endParaRPr lang="en-US" altLang="en-US" sz="2000"/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Moral: We need a more robust way to read in multiple data types (Stay tuned!)</a:t>
            </a:r>
          </a:p>
        </p:txBody>
      </p:sp>
      <p:pic>
        <p:nvPicPr>
          <p:cNvPr id="15366" name="Picture 4" descr="fig090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962400"/>
            <a:ext cx="731520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9E98E1-63B6-4404-B0C8-985CB742A7E2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/>
          </a:p>
        </p:txBody>
      </p:sp>
      <p:sp>
        <p:nvSpPr>
          <p:cNvPr id="1638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(11)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Example problem: </a:t>
            </a:r>
          </a:p>
          <a:p>
            <a:pPr marL="915988" lvl="1" indent="-338138" defTabSz="1081088" eaLnBrk="1" hangingPunct="1"/>
            <a:r>
              <a:rPr lang="en-US" altLang="en-US"/>
              <a:t>Write a segment of code that prompts the user for a word of length 24 characters or less, and prints a statement like this:</a:t>
            </a:r>
            <a:br>
              <a:rPr lang="en-US" altLang="en-US"/>
            </a:br>
            <a:br>
              <a:rPr lang="en-US" altLang="en-US"/>
            </a:br>
            <a:r>
              <a:rPr lang="en-US" altLang="en-US">
                <a:latin typeface="Courier New" panose="02070309020205020404" pitchFamily="49" charset="0"/>
              </a:rPr>
              <a:t>fractal starts with the letter f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/>
              <a:t>	</a:t>
            </a:r>
          </a:p>
          <a:p>
            <a:pPr marL="915988" lvl="1" indent="-338138" defTabSz="1081088" eaLnBrk="1" hangingPunct="1">
              <a:buFontTx/>
              <a:buNone/>
            </a:pPr>
            <a:r>
              <a:rPr lang="en-US" altLang="en-US"/>
              <a:t>	Have the program process words until it encounters a "word" beginning with the character </a:t>
            </a:r>
            <a:r>
              <a:rPr lang="en-US" altLang="en-US">
                <a:latin typeface="Courier New" panose="02070309020205020404" pitchFamily="49" charset="0"/>
              </a:rPr>
              <a:t>'9'</a:t>
            </a:r>
            <a:r>
              <a:rPr lang="en-US" altLang="en-US"/>
              <a:t>. </a:t>
            </a:r>
            <a:br>
              <a:rPr lang="en-US" altLang="en-US"/>
            </a:br>
            <a:endParaRPr lang="en-US" altLang="en-US" sz="16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CA32BC-3561-44A1-8B30-53B30143F04D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/>
          </a:p>
        </p:txBody>
      </p:sp>
      <p:sp>
        <p:nvSpPr>
          <p:cNvPr id="1741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(12)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400"/>
              <a:t>Solution: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#include &lt;stdio.h&gt;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STRING_LENGTH 25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int main()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char name[STRING_LENGTH];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int done;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do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done = 0;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printf("Enter a name ('9') to quit: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scanf("%s",name);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if (name[0] == '9')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  done = 1;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else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  printf("%s starts with the letter %c.\n",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         name,name[0]);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} while (!done);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return (0);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16E343B-43AB-41AC-944F-3F874D70B366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/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 Basics (13)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Use </a:t>
            </a:r>
            <a:r>
              <a:rPr lang="en-US" altLang="en-US" sz="2400">
                <a:latin typeface="Courier New" panose="02070309020205020404" pitchFamily="49" charset="0"/>
              </a:rPr>
              <a:t>gets()</a:t>
            </a:r>
            <a:r>
              <a:rPr lang="en-US" altLang="en-US" sz="2400"/>
              <a:t> to read a complete line, including whitespace, from the keyboard until the &lt;enter&gt; key is pressed; the &lt;enter&gt; is not included as part of the string</a:t>
            </a:r>
          </a:p>
          <a:p>
            <a:pPr lvl="1" eaLnBrk="1" hangingPunct="1"/>
            <a:r>
              <a:rPr lang="en-US" altLang="en-US" sz="2000"/>
              <a:t>Usage: </a:t>
            </a:r>
            <a:r>
              <a:rPr lang="en-US" altLang="en-US" sz="2000">
                <a:latin typeface="Courier New" panose="02070309020205020404" pitchFamily="49" charset="0"/>
              </a:rPr>
              <a:t>gets(my_array)</a:t>
            </a:r>
          </a:p>
          <a:p>
            <a:pPr lvl="1" eaLnBrk="1" hangingPunct="1"/>
            <a:r>
              <a:rPr lang="en-US" altLang="en-US" sz="2000"/>
              <a:t>If the user enters “Bill Gates” and presses &lt;enter&gt;, the entire string will be read into </a:t>
            </a:r>
            <a:r>
              <a:rPr lang="en-US" altLang="en-US" sz="2000">
                <a:latin typeface="Courier New" panose="02070309020205020404" pitchFamily="49" charset="0"/>
              </a:rPr>
              <a:t>my_array </a:t>
            </a:r>
            <a:r>
              <a:rPr lang="en-US" altLang="en-US" sz="2000"/>
              <a:t>excluding the &lt;enter&gt; or newline</a:t>
            </a:r>
          </a:p>
          <a:p>
            <a:pPr eaLnBrk="1" hangingPunct="1"/>
            <a:r>
              <a:rPr lang="en-US" altLang="en-US" sz="2400"/>
              <a:t>Use </a:t>
            </a:r>
            <a:r>
              <a:rPr lang="en-US" altLang="en-US" sz="2400">
                <a:latin typeface="Courier New" panose="02070309020205020404" pitchFamily="49" charset="0"/>
              </a:rPr>
              <a:t>puts()</a:t>
            </a:r>
            <a:r>
              <a:rPr lang="en-US" altLang="en-US" sz="2400"/>
              <a:t> to display a string followed by a newline</a:t>
            </a:r>
          </a:p>
          <a:p>
            <a:pPr lvl="1" eaLnBrk="1" hangingPunct="1"/>
            <a:r>
              <a:rPr lang="en-US" altLang="en-US" sz="2000"/>
              <a:t>Usage: </a:t>
            </a:r>
            <a:r>
              <a:rPr lang="en-US" altLang="en-US" sz="2000">
                <a:latin typeface="Courier New" panose="02070309020205020404" pitchFamily="49" charset="0"/>
              </a:rPr>
              <a:t>puts(my_array)</a:t>
            </a:r>
          </a:p>
          <a:p>
            <a:pPr lvl="1" eaLnBrk="1" hangingPunct="1"/>
            <a:endParaRPr lang="en-US" altLang="en-US" sz="20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4C5DD6-F980-4135-9757-7750B0F66B41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/>
          </a:p>
        </p:txBody>
      </p:sp>
      <p:sp>
        <p:nvSpPr>
          <p:cNvPr id="1946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What To Look Forward To…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More on Strings:</a:t>
            </a:r>
          </a:p>
          <a:p>
            <a:pPr marL="915988" lvl="1" indent="-338138" defTabSz="1081088" eaLnBrk="1" hangingPunct="1"/>
            <a:r>
              <a:rPr lang="en-US" altLang="en-US"/>
              <a:t>String handling library functions</a:t>
            </a:r>
          </a:p>
          <a:p>
            <a:pPr marL="915988" lvl="1" indent="-338138" defTabSz="1081088" eaLnBrk="1" hangingPunct="1"/>
            <a:r>
              <a:rPr lang="en-US" altLang="en-US"/>
              <a:t>Arrays of Pointers</a:t>
            </a:r>
          </a:p>
          <a:p>
            <a:pPr marL="915988" lvl="1" indent="-338138" defTabSz="1081088" eaLnBrk="1" hangingPunct="1"/>
            <a:r>
              <a:rPr lang="en-US" altLang="en-US"/>
              <a:t>Character input/output and robust string input</a:t>
            </a:r>
          </a:p>
          <a:p>
            <a:pPr marL="915988" lvl="1" indent="-338138" defTabSz="1081088" eaLnBrk="1" hangingPunct="1"/>
            <a:r>
              <a:rPr lang="en-US" altLang="en-US"/>
              <a:t>Character conversion</a:t>
            </a:r>
          </a:p>
          <a:p>
            <a:pPr marL="915988" lvl="1" indent="-338138" defTabSz="1081088" eaLnBrk="1" hangingPunct="1"/>
            <a:r>
              <a:rPr lang="en-US" altLang="en-US"/>
              <a:t>String processing example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5B4562-AF3B-48B7-B119-C546C7BFD905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/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J.R. Hanly &amp; E.B. Koffman, </a:t>
            </a:r>
            <a:r>
              <a:rPr lang="en-US" altLang="en-US" i="1"/>
              <a:t>Problem Solving and Program Design in C (8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Addison-Wesley, 2016.</a:t>
            </a:r>
          </a:p>
          <a:p>
            <a:pPr eaLnBrk="1" hangingPunct="1"/>
            <a:r>
              <a:rPr lang="en-US" altLang="en-US"/>
              <a:t>P.J. Deitel &amp; H.M. Deitel, </a:t>
            </a:r>
            <a:r>
              <a:rPr lang="en-US" altLang="en-US" i="1"/>
              <a:t>C How to Program (7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Pearson Education , Inc., 2013.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456ABA-409B-4722-9070-0D5CBE346B5E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/>
          </a:p>
        </p:txBody>
      </p:sp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Collaborators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Chris Hundhausen</a:t>
            </a: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A29700-C9B4-437E-83A2-111D270B1716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/>
          </a:p>
        </p:txBody>
      </p:sp>
      <p:sp>
        <p:nvSpPr>
          <p:cNvPr id="512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Fundamentals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90000"/>
              </a:lnSpc>
            </a:pPr>
            <a:r>
              <a:rPr lang="en-US" altLang="en-US" sz="2400"/>
              <a:t>A string is a sequence of characters terminated by the null character (‘\0’)</a:t>
            </a:r>
          </a:p>
          <a:p>
            <a:pPr marL="915988" lvl="1" indent="-338138" defTabSz="1081088" eaLnBrk="1" hangingPunct="1">
              <a:lnSpc>
                <a:spcPct val="90000"/>
              </a:lnSpc>
            </a:pPr>
            <a:r>
              <a:rPr lang="en-US" altLang="en-US" sz="2000"/>
              <a:t>“This is a string” is considered a string literal</a:t>
            </a:r>
          </a:p>
          <a:p>
            <a:pPr marL="915988" lvl="1" indent="-338138" defTabSz="1081088" eaLnBrk="1" hangingPunct="1">
              <a:lnSpc>
                <a:spcPct val="90000"/>
              </a:lnSpc>
            </a:pPr>
            <a:r>
              <a:rPr lang="en-US" altLang="en-US" sz="2000"/>
              <a:t>A string may include letters, digits, and special characters</a:t>
            </a:r>
          </a:p>
          <a:p>
            <a:pPr marL="463550" indent="-463550" defTabSz="1081088" eaLnBrk="1" hangingPunct="1">
              <a:lnSpc>
                <a:spcPct val="90000"/>
              </a:lnSpc>
            </a:pPr>
            <a:r>
              <a:rPr lang="en-US" altLang="en-US" sz="2400"/>
              <a:t>A string may always be represented by a character array, but a character array is not always a string</a:t>
            </a:r>
          </a:p>
          <a:p>
            <a:pPr marL="463550" indent="-463550" defTabSz="1081088" eaLnBrk="1" hangingPunct="1">
              <a:lnSpc>
                <a:spcPct val="90000"/>
              </a:lnSpc>
            </a:pPr>
            <a:r>
              <a:rPr lang="en-US" altLang="en-US" sz="2400"/>
              <a:t>A string is accessed via a pointer to the first character in it</a:t>
            </a:r>
          </a:p>
          <a:p>
            <a:pPr marL="463550" indent="-463550" defTabSz="1081088" eaLnBrk="1" hangingPunct="1">
              <a:lnSpc>
                <a:spcPct val="90000"/>
              </a:lnSpc>
            </a:pPr>
            <a:r>
              <a:rPr lang="en-US" altLang="en-US" sz="2400"/>
              <a:t>This week, we'll learn more about how to work with strings in the C Language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753575-2DA7-4882-BB67-D4D5890F0388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/>
          </a:p>
        </p:txBody>
      </p:sp>
      <p:sp>
        <p:nvSpPr>
          <p:cNvPr id="614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(1)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001000" cy="3724275"/>
          </a:xfrm>
        </p:spPr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Whether you realize it or not, you've been working with C strings all semester: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/>
              <a:t>	 </a:t>
            </a:r>
            <a:r>
              <a:rPr lang="en-US" altLang="en-US" sz="1600">
                <a:latin typeface="Courier New" panose="02070309020205020404" pitchFamily="49" charset="0"/>
              </a:rPr>
              <a:t>printf("CptS %d is fun!\n",121); </a:t>
            </a:r>
            <a:endParaRPr lang="en-US" altLang="en-US"/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It's just that we haven't ever declared a string variable. In C, a string is represented as an array of characters: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char name [20]; /* declares a variable name that can hold a</a:t>
            </a:r>
            <a:br>
              <a:rPr lang="en-US" altLang="en-US" sz="1600">
                <a:latin typeface="Courier New" panose="02070309020205020404" pitchFamily="49" charset="0"/>
              </a:rPr>
            </a:br>
            <a:r>
              <a:rPr lang="en-US" altLang="en-US" sz="1600">
                <a:latin typeface="Courier New" panose="02070309020205020404" pitchFamily="49" charset="0"/>
              </a:rPr>
              <a:t>                   string of length 20 */</a:t>
            </a:r>
          </a:p>
          <a:p>
            <a:pPr marL="463550" indent="-463550" defTabSz="1081088" eaLnBrk="1" hangingPunct="1">
              <a:lnSpc>
                <a:spcPct val="80000"/>
              </a:lnSpc>
              <a:buFontTx/>
              <a:buChar char="•"/>
            </a:pPr>
            <a:r>
              <a:rPr lang="en-US" altLang="en-US"/>
              <a:t>Be sure to always account for the ‘\0’ in your array declarations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Char char="•"/>
            </a:pPr>
            <a:r>
              <a:rPr lang="en-US" altLang="en-US"/>
              <a:t>name[ ] may have up to 19 characters + 1 for the null character</a:t>
            </a:r>
          </a:p>
        </p:txBody>
      </p:sp>
      <p:sp>
        <p:nvSpPr>
          <p:cNvPr id="6150" name="AutoShape 4"/>
          <p:cNvSpPr>
            <a:spLocks/>
          </p:cNvSpPr>
          <p:nvPr/>
        </p:nvSpPr>
        <p:spPr bwMode="auto">
          <a:xfrm rot="5400000">
            <a:off x="3276600" y="2133600"/>
            <a:ext cx="228600" cy="1905000"/>
          </a:xfrm>
          <a:prstGeom prst="leftBrace">
            <a:avLst>
              <a:gd name="adj1" fmla="val 69444"/>
              <a:gd name="adj2" fmla="val 48333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3048000" y="25908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hlink"/>
                </a:solidFill>
                <a:latin typeface="Courier New" panose="02070309020205020404" pitchFamily="49" charset="0"/>
              </a:rPr>
              <a:t>string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6A287F-43FF-42F7-8BF9-4614F5D880D0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/>
          </a:p>
        </p:txBody>
      </p:sp>
      <p:sp>
        <p:nvSpPr>
          <p:cNvPr id="717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(2)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724275"/>
          </a:xfrm>
        </p:spPr>
        <p:txBody>
          <a:bodyPr/>
          <a:lstStyle/>
          <a:p>
            <a:pPr marL="463550" indent="-463550" defTabSz="1081088" eaLnBrk="1" hangingPunct="1"/>
            <a:r>
              <a:rPr lang="en-US" altLang="en-US"/>
              <a:t>As with other data types, we can even initialize a string when we declare it: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/>
              <a:t>	 </a:t>
            </a:r>
            <a:r>
              <a:rPr lang="en-US" altLang="en-US" sz="1600">
                <a:latin typeface="Courier New" panose="02070309020205020404" pitchFamily="49" charset="0"/>
              </a:rPr>
              <a:t>char name[20] = “Bill Gates"; 	</a:t>
            </a:r>
            <a:endParaRPr lang="en-US" altLang="en-US" sz="24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char *name = “Bill Gates";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char name[] = {‘B’, ‘i’, ‘l’, ‘l’, ‘ ‘, ‘G’, ‘a’, ‘t’, ‘e’,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         ‘s’, ‘\0’;}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// These are equivalent string declarations!</a:t>
            </a:r>
          </a:p>
          <a:p>
            <a:pPr marL="463550" indent="-463550" defTabSz="1081088" eaLnBrk="1" hangingPunct="1"/>
            <a:r>
              <a:rPr lang="en-US" altLang="en-US" sz="2400"/>
              <a:t>Here's what the memory allocated to </a:t>
            </a:r>
            <a:r>
              <a:rPr lang="en-US" altLang="en-US" sz="2400">
                <a:latin typeface="Courier New" panose="02070309020205020404" pitchFamily="49" charset="0"/>
              </a:rPr>
              <a:t>name</a:t>
            </a:r>
            <a:r>
              <a:rPr lang="en-US" altLang="en-US" sz="2400"/>
              <a:t> looks like after either of the above is executed:</a:t>
            </a:r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</p:txBody>
      </p:sp>
      <p:grpSp>
        <p:nvGrpSpPr>
          <p:cNvPr id="7174" name="Group 4"/>
          <p:cNvGrpSpPr>
            <a:grpSpLocks/>
          </p:cNvGrpSpPr>
          <p:nvPr/>
        </p:nvGrpSpPr>
        <p:grpSpPr bwMode="auto">
          <a:xfrm>
            <a:off x="1752600" y="5715000"/>
            <a:ext cx="6146800" cy="638175"/>
            <a:chOff x="144" y="1872"/>
            <a:chExt cx="3872" cy="402"/>
          </a:xfrm>
        </p:grpSpPr>
        <p:sp>
          <p:nvSpPr>
            <p:cNvPr id="7178" name="Rectangle 5"/>
            <p:cNvSpPr>
              <a:spLocks noChangeArrowheads="1"/>
            </p:cNvSpPr>
            <p:nvPr/>
          </p:nvSpPr>
          <p:spPr bwMode="auto">
            <a:xfrm>
              <a:off x="145" y="1872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B</a:t>
              </a:r>
            </a:p>
          </p:txBody>
        </p:sp>
        <p:sp>
          <p:nvSpPr>
            <p:cNvPr id="7179" name="Rectangle 6"/>
            <p:cNvSpPr>
              <a:spLocks noChangeArrowheads="1"/>
            </p:cNvSpPr>
            <p:nvPr/>
          </p:nvSpPr>
          <p:spPr bwMode="auto">
            <a:xfrm>
              <a:off x="336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7180" name="Rectangle 7"/>
            <p:cNvSpPr>
              <a:spLocks noChangeArrowheads="1"/>
            </p:cNvSpPr>
            <p:nvPr/>
          </p:nvSpPr>
          <p:spPr bwMode="auto">
            <a:xfrm>
              <a:off x="528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l</a:t>
              </a:r>
            </a:p>
          </p:txBody>
        </p:sp>
        <p:sp>
          <p:nvSpPr>
            <p:cNvPr id="7181" name="Rectangle 8"/>
            <p:cNvSpPr>
              <a:spLocks noChangeArrowheads="1"/>
            </p:cNvSpPr>
            <p:nvPr/>
          </p:nvSpPr>
          <p:spPr bwMode="auto">
            <a:xfrm>
              <a:off x="722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l</a:t>
              </a:r>
            </a:p>
          </p:txBody>
        </p:sp>
        <p:sp>
          <p:nvSpPr>
            <p:cNvPr id="7182" name="Rectangle 9"/>
            <p:cNvSpPr>
              <a:spLocks noChangeArrowheads="1"/>
            </p:cNvSpPr>
            <p:nvPr/>
          </p:nvSpPr>
          <p:spPr bwMode="auto">
            <a:xfrm>
              <a:off x="912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 b="1">
                <a:solidFill>
                  <a:schemeClr val="bg1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7183" name="Rectangle 10"/>
            <p:cNvSpPr>
              <a:spLocks noChangeArrowheads="1"/>
            </p:cNvSpPr>
            <p:nvPr/>
          </p:nvSpPr>
          <p:spPr bwMode="auto">
            <a:xfrm>
              <a:off x="1106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G</a:t>
              </a:r>
            </a:p>
          </p:txBody>
        </p:sp>
        <p:sp>
          <p:nvSpPr>
            <p:cNvPr id="7184" name="Rectangle 11"/>
            <p:cNvSpPr>
              <a:spLocks noChangeArrowheads="1"/>
            </p:cNvSpPr>
            <p:nvPr/>
          </p:nvSpPr>
          <p:spPr bwMode="auto">
            <a:xfrm>
              <a:off x="1298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a</a:t>
              </a:r>
            </a:p>
          </p:txBody>
        </p:sp>
        <p:sp>
          <p:nvSpPr>
            <p:cNvPr id="7185" name="Rectangle 12"/>
            <p:cNvSpPr>
              <a:spLocks noChangeArrowheads="1"/>
            </p:cNvSpPr>
            <p:nvPr/>
          </p:nvSpPr>
          <p:spPr bwMode="auto">
            <a:xfrm>
              <a:off x="1490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t</a:t>
              </a:r>
            </a:p>
          </p:txBody>
        </p:sp>
        <p:sp>
          <p:nvSpPr>
            <p:cNvPr id="7186" name="Rectangle 13"/>
            <p:cNvSpPr>
              <a:spLocks noChangeArrowheads="1"/>
            </p:cNvSpPr>
            <p:nvPr/>
          </p:nvSpPr>
          <p:spPr bwMode="auto">
            <a:xfrm>
              <a:off x="1682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e</a:t>
              </a:r>
            </a:p>
          </p:txBody>
        </p:sp>
        <p:sp>
          <p:nvSpPr>
            <p:cNvPr id="7187" name="Rectangle 14"/>
            <p:cNvSpPr>
              <a:spLocks noChangeArrowheads="1"/>
            </p:cNvSpPr>
            <p:nvPr/>
          </p:nvSpPr>
          <p:spPr bwMode="auto">
            <a:xfrm>
              <a:off x="1874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s</a:t>
              </a:r>
            </a:p>
          </p:txBody>
        </p:sp>
        <p:sp>
          <p:nvSpPr>
            <p:cNvPr id="7188" name="Rectangle 15"/>
            <p:cNvSpPr>
              <a:spLocks noChangeArrowheads="1"/>
            </p:cNvSpPr>
            <p:nvPr/>
          </p:nvSpPr>
          <p:spPr bwMode="auto">
            <a:xfrm>
              <a:off x="2066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\0</a:t>
              </a:r>
            </a:p>
          </p:txBody>
        </p:sp>
        <p:sp>
          <p:nvSpPr>
            <p:cNvPr id="7189" name="Rectangle 16"/>
            <p:cNvSpPr>
              <a:spLocks noChangeArrowheads="1"/>
            </p:cNvSpPr>
            <p:nvPr/>
          </p:nvSpPr>
          <p:spPr bwMode="auto">
            <a:xfrm>
              <a:off x="2256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0" name="Rectangle 17"/>
            <p:cNvSpPr>
              <a:spLocks noChangeArrowheads="1"/>
            </p:cNvSpPr>
            <p:nvPr/>
          </p:nvSpPr>
          <p:spPr bwMode="auto">
            <a:xfrm>
              <a:off x="2448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1" name="Rectangle 18"/>
            <p:cNvSpPr>
              <a:spLocks noChangeArrowheads="1"/>
            </p:cNvSpPr>
            <p:nvPr/>
          </p:nvSpPr>
          <p:spPr bwMode="auto">
            <a:xfrm>
              <a:off x="2640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2" name="Rectangle 19"/>
            <p:cNvSpPr>
              <a:spLocks noChangeArrowheads="1"/>
            </p:cNvSpPr>
            <p:nvPr/>
          </p:nvSpPr>
          <p:spPr bwMode="auto">
            <a:xfrm>
              <a:off x="2834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3" name="Rectangle 20"/>
            <p:cNvSpPr>
              <a:spLocks noChangeArrowheads="1"/>
            </p:cNvSpPr>
            <p:nvPr/>
          </p:nvSpPr>
          <p:spPr bwMode="auto">
            <a:xfrm>
              <a:off x="3024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4" name="Rectangle 21"/>
            <p:cNvSpPr>
              <a:spLocks noChangeArrowheads="1"/>
            </p:cNvSpPr>
            <p:nvPr/>
          </p:nvSpPr>
          <p:spPr bwMode="auto">
            <a:xfrm>
              <a:off x="3218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7195" name="Rectangle 22"/>
            <p:cNvSpPr>
              <a:spLocks noChangeArrowheads="1"/>
            </p:cNvSpPr>
            <p:nvPr/>
          </p:nvSpPr>
          <p:spPr bwMode="auto">
            <a:xfrm>
              <a:off x="3410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7196" name="Rectangle 23"/>
            <p:cNvSpPr>
              <a:spLocks noChangeArrowheads="1"/>
            </p:cNvSpPr>
            <p:nvPr/>
          </p:nvSpPr>
          <p:spPr bwMode="auto">
            <a:xfrm>
              <a:off x="3602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7" name="Rectangle 24"/>
            <p:cNvSpPr>
              <a:spLocks noChangeArrowheads="1"/>
            </p:cNvSpPr>
            <p:nvPr/>
          </p:nvSpPr>
          <p:spPr bwMode="auto">
            <a:xfrm>
              <a:off x="3794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8" name="Rectangle 25"/>
            <p:cNvSpPr>
              <a:spLocks noChangeArrowheads="1"/>
            </p:cNvSpPr>
            <p:nvPr/>
          </p:nvSpPr>
          <p:spPr bwMode="auto">
            <a:xfrm>
              <a:off x="3218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199" name="Rectangle 26"/>
            <p:cNvSpPr>
              <a:spLocks noChangeArrowheads="1"/>
            </p:cNvSpPr>
            <p:nvPr/>
          </p:nvSpPr>
          <p:spPr bwMode="auto">
            <a:xfrm>
              <a:off x="3410" y="1875"/>
              <a:ext cx="190" cy="242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bg1"/>
                  </a:solidFill>
                  <a:latin typeface="Courier New" panose="02070309020205020404" pitchFamily="49" charset="0"/>
                </a:rPr>
                <a:t>?</a:t>
              </a:r>
            </a:p>
          </p:txBody>
        </p:sp>
        <p:sp>
          <p:nvSpPr>
            <p:cNvPr id="7200" name="Text Box 27"/>
            <p:cNvSpPr txBox="1">
              <a:spLocks noChangeArrowheads="1"/>
            </p:cNvSpPr>
            <p:nvPr/>
          </p:nvSpPr>
          <p:spPr bwMode="auto">
            <a:xfrm>
              <a:off x="144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7201" name="Text Box 28"/>
            <p:cNvSpPr txBox="1">
              <a:spLocks noChangeArrowheads="1"/>
            </p:cNvSpPr>
            <p:nvPr/>
          </p:nvSpPr>
          <p:spPr bwMode="auto">
            <a:xfrm>
              <a:off x="336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7202" name="Text Box 29"/>
            <p:cNvSpPr txBox="1">
              <a:spLocks noChangeArrowheads="1"/>
            </p:cNvSpPr>
            <p:nvPr/>
          </p:nvSpPr>
          <p:spPr bwMode="auto">
            <a:xfrm>
              <a:off x="536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7203" name="Text Box 30"/>
            <p:cNvSpPr txBox="1">
              <a:spLocks noChangeArrowheads="1"/>
            </p:cNvSpPr>
            <p:nvPr/>
          </p:nvSpPr>
          <p:spPr bwMode="auto">
            <a:xfrm>
              <a:off x="736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04" name="Text Box 31"/>
            <p:cNvSpPr txBox="1">
              <a:spLocks noChangeArrowheads="1"/>
            </p:cNvSpPr>
            <p:nvPr/>
          </p:nvSpPr>
          <p:spPr bwMode="auto">
            <a:xfrm>
              <a:off x="912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05" name="Text Box 32"/>
            <p:cNvSpPr txBox="1">
              <a:spLocks noChangeArrowheads="1"/>
            </p:cNvSpPr>
            <p:nvPr/>
          </p:nvSpPr>
          <p:spPr bwMode="auto">
            <a:xfrm>
              <a:off x="1104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5</a:t>
              </a:r>
            </a:p>
          </p:txBody>
        </p:sp>
        <p:sp>
          <p:nvSpPr>
            <p:cNvPr id="7206" name="Text Box 33"/>
            <p:cNvSpPr txBox="1">
              <a:spLocks noChangeArrowheads="1"/>
            </p:cNvSpPr>
            <p:nvPr/>
          </p:nvSpPr>
          <p:spPr bwMode="auto">
            <a:xfrm>
              <a:off x="1296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  <p:sp>
          <p:nvSpPr>
            <p:cNvPr id="7207" name="Text Box 34"/>
            <p:cNvSpPr txBox="1">
              <a:spLocks noChangeArrowheads="1"/>
            </p:cNvSpPr>
            <p:nvPr/>
          </p:nvSpPr>
          <p:spPr bwMode="auto">
            <a:xfrm>
              <a:off x="1488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7</a:t>
              </a:r>
            </a:p>
          </p:txBody>
        </p:sp>
        <p:sp>
          <p:nvSpPr>
            <p:cNvPr id="7208" name="Text Box 35"/>
            <p:cNvSpPr txBox="1">
              <a:spLocks noChangeArrowheads="1"/>
            </p:cNvSpPr>
            <p:nvPr/>
          </p:nvSpPr>
          <p:spPr bwMode="auto">
            <a:xfrm>
              <a:off x="1680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8</a:t>
              </a:r>
            </a:p>
          </p:txBody>
        </p:sp>
        <p:sp>
          <p:nvSpPr>
            <p:cNvPr id="7209" name="Text Box 36"/>
            <p:cNvSpPr txBox="1">
              <a:spLocks noChangeArrowheads="1"/>
            </p:cNvSpPr>
            <p:nvPr/>
          </p:nvSpPr>
          <p:spPr bwMode="auto">
            <a:xfrm>
              <a:off x="1872" y="2112"/>
              <a:ext cx="192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7210" name="Text Box 37"/>
            <p:cNvSpPr txBox="1">
              <a:spLocks noChangeArrowheads="1"/>
            </p:cNvSpPr>
            <p:nvPr/>
          </p:nvSpPr>
          <p:spPr bwMode="auto">
            <a:xfrm>
              <a:off x="2048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10</a:t>
              </a:r>
            </a:p>
          </p:txBody>
        </p:sp>
        <p:sp>
          <p:nvSpPr>
            <p:cNvPr id="7211" name="Text Box 38"/>
            <p:cNvSpPr txBox="1">
              <a:spLocks noChangeArrowheads="1"/>
            </p:cNvSpPr>
            <p:nvPr/>
          </p:nvSpPr>
          <p:spPr bwMode="auto">
            <a:xfrm>
              <a:off x="2224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11</a:t>
              </a:r>
            </a:p>
          </p:txBody>
        </p:sp>
        <p:sp>
          <p:nvSpPr>
            <p:cNvPr id="7212" name="Text Box 39"/>
            <p:cNvSpPr txBox="1">
              <a:spLocks noChangeArrowheads="1"/>
            </p:cNvSpPr>
            <p:nvPr/>
          </p:nvSpPr>
          <p:spPr bwMode="auto">
            <a:xfrm>
              <a:off x="2432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12</a:t>
              </a:r>
            </a:p>
          </p:txBody>
        </p:sp>
        <p:sp>
          <p:nvSpPr>
            <p:cNvPr id="7213" name="Text Box 40"/>
            <p:cNvSpPr txBox="1">
              <a:spLocks noChangeArrowheads="1"/>
            </p:cNvSpPr>
            <p:nvPr/>
          </p:nvSpPr>
          <p:spPr bwMode="auto">
            <a:xfrm>
              <a:off x="2624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13</a:t>
              </a:r>
            </a:p>
          </p:txBody>
        </p:sp>
        <p:sp>
          <p:nvSpPr>
            <p:cNvPr id="7214" name="Text Box 41"/>
            <p:cNvSpPr txBox="1">
              <a:spLocks noChangeArrowheads="1"/>
            </p:cNvSpPr>
            <p:nvPr/>
          </p:nvSpPr>
          <p:spPr bwMode="auto">
            <a:xfrm>
              <a:off x="2816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14</a:t>
              </a:r>
            </a:p>
          </p:txBody>
        </p:sp>
        <p:sp>
          <p:nvSpPr>
            <p:cNvPr id="7215" name="Text Box 42"/>
            <p:cNvSpPr txBox="1">
              <a:spLocks noChangeArrowheads="1"/>
            </p:cNvSpPr>
            <p:nvPr/>
          </p:nvSpPr>
          <p:spPr bwMode="auto">
            <a:xfrm>
              <a:off x="2992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15</a:t>
              </a:r>
            </a:p>
          </p:txBody>
        </p:sp>
        <p:sp>
          <p:nvSpPr>
            <p:cNvPr id="7216" name="Text Box 43"/>
            <p:cNvSpPr txBox="1">
              <a:spLocks noChangeArrowheads="1"/>
            </p:cNvSpPr>
            <p:nvPr/>
          </p:nvSpPr>
          <p:spPr bwMode="auto">
            <a:xfrm>
              <a:off x="3192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16</a:t>
              </a:r>
            </a:p>
          </p:txBody>
        </p:sp>
        <p:sp>
          <p:nvSpPr>
            <p:cNvPr id="7217" name="Text Box 44"/>
            <p:cNvSpPr txBox="1">
              <a:spLocks noChangeArrowheads="1"/>
            </p:cNvSpPr>
            <p:nvPr/>
          </p:nvSpPr>
          <p:spPr bwMode="auto">
            <a:xfrm>
              <a:off x="3376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17</a:t>
              </a:r>
            </a:p>
          </p:txBody>
        </p:sp>
        <p:sp>
          <p:nvSpPr>
            <p:cNvPr id="7218" name="Text Box 45"/>
            <p:cNvSpPr txBox="1">
              <a:spLocks noChangeArrowheads="1"/>
            </p:cNvSpPr>
            <p:nvPr/>
          </p:nvSpPr>
          <p:spPr bwMode="auto">
            <a:xfrm>
              <a:off x="3584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18</a:t>
              </a:r>
            </a:p>
          </p:txBody>
        </p:sp>
        <p:sp>
          <p:nvSpPr>
            <p:cNvPr id="7219" name="Text Box 46"/>
            <p:cNvSpPr txBox="1">
              <a:spLocks noChangeArrowheads="1"/>
            </p:cNvSpPr>
            <p:nvPr/>
          </p:nvSpPr>
          <p:spPr bwMode="auto">
            <a:xfrm>
              <a:off x="3776" y="2112"/>
              <a:ext cx="240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200" b="1">
                  <a:solidFill>
                    <a:schemeClr val="hlink"/>
                  </a:solidFill>
                  <a:latin typeface="Courier New" panose="02070309020205020404" pitchFamily="49" charset="0"/>
                </a:rPr>
                <a:t>19</a:t>
              </a:r>
            </a:p>
          </p:txBody>
        </p:sp>
      </p:grpSp>
      <p:sp>
        <p:nvSpPr>
          <p:cNvPr id="7175" name="Text Box 47"/>
          <p:cNvSpPr txBox="1">
            <a:spLocks noChangeArrowheads="1"/>
          </p:cNvSpPr>
          <p:nvPr/>
        </p:nvSpPr>
        <p:spPr bwMode="auto">
          <a:xfrm>
            <a:off x="1066800" y="5715000"/>
            <a:ext cx="7620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hlink"/>
                </a:solidFill>
                <a:latin typeface="Courier New" panose="02070309020205020404" pitchFamily="49" charset="0"/>
              </a:rPr>
              <a:t>name</a:t>
            </a:r>
          </a:p>
        </p:txBody>
      </p:sp>
      <p:sp>
        <p:nvSpPr>
          <p:cNvPr id="7176" name="Text Box 48"/>
          <p:cNvSpPr txBox="1">
            <a:spLocks noChangeArrowheads="1"/>
          </p:cNvSpPr>
          <p:nvPr/>
        </p:nvSpPr>
        <p:spPr bwMode="auto">
          <a:xfrm>
            <a:off x="3733800" y="5181600"/>
            <a:ext cx="4419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chemeClr val="hlink"/>
                </a:solidFill>
                <a:latin typeface="Comic Sans MS" panose="030F0702030302020204" pitchFamily="66" charset="0"/>
              </a:rPr>
              <a:t>null character (terminates all strings)</a:t>
            </a:r>
          </a:p>
        </p:txBody>
      </p:sp>
      <p:sp>
        <p:nvSpPr>
          <p:cNvPr id="7177" name="Line 49"/>
          <p:cNvSpPr>
            <a:spLocks noChangeShapeType="1"/>
          </p:cNvSpPr>
          <p:nvPr/>
        </p:nvSpPr>
        <p:spPr bwMode="auto">
          <a:xfrm flipH="1">
            <a:off x="4953000" y="5410200"/>
            <a:ext cx="45720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3FEAFA-05CF-4A8F-86DF-3CF7005CDF53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/>
          </a:p>
        </p:txBody>
      </p:sp>
      <p:sp>
        <p:nvSpPr>
          <p:cNvPr id="81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(3)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Notes on the null character</a:t>
            </a:r>
          </a:p>
          <a:p>
            <a:pPr marL="915988" lvl="1" indent="-338138" defTabSz="1081088" eaLnBrk="1" hangingPunct="1"/>
            <a:r>
              <a:rPr lang="en-US" altLang="en-US" sz="2000"/>
              <a:t>When a string is initialized on the line it is declared, the compiler automatically "null terminates" the string</a:t>
            </a:r>
          </a:p>
          <a:p>
            <a:pPr marL="915988" lvl="1" indent="-338138" defTabSz="1081088" eaLnBrk="1" hangingPunct="1"/>
            <a:r>
              <a:rPr lang="en-US" altLang="en-US" sz="2000"/>
              <a:t>All of C's string handling functions work only with null-terminated strings; any characters to the right of the null character are ignored</a:t>
            </a:r>
          </a:p>
          <a:p>
            <a:pPr marL="915988" lvl="1" indent="-338138" defTabSz="1081088" eaLnBrk="1" hangingPunct="1"/>
            <a:r>
              <a:rPr lang="en-US" altLang="en-US" sz="2000"/>
              <a:t>The ASCII value of the null character is 0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 sz="2000"/>
          </a:p>
          <a:p>
            <a:pPr marL="463550" indent="-463550" defTabSz="1081088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 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BBB381-10EE-4250-987B-89806258152A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/>
          </a:p>
        </p:txBody>
      </p:sp>
      <p:sp>
        <p:nvSpPr>
          <p:cNvPr id="922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 Basics (4)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a variable of type </a:t>
            </a:r>
            <a:r>
              <a:rPr lang="en-US" altLang="en-US">
                <a:latin typeface="Courier New" panose="02070309020205020404" pitchFamily="49" charset="0"/>
              </a:rPr>
              <a:t>char*</a:t>
            </a:r>
            <a:r>
              <a:rPr lang="en-US" altLang="en-US"/>
              <a:t> is initialized with a string literal, it may be placed in memory where the string can’t be modified</a:t>
            </a:r>
          </a:p>
          <a:p>
            <a:pPr eaLnBrk="1" hangingPunct="1"/>
            <a:r>
              <a:rPr lang="en-US" altLang="en-US"/>
              <a:t>If you want to ensure modifiability of a string store it into a character array when initializing 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95D0BA-83CD-4864-BA48-5EFAFA4AA1AD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/>
          </a:p>
        </p:txBody>
      </p:sp>
      <p:sp>
        <p:nvSpPr>
          <p:cNvPr id="1024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 Basics (5)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/>
              <a:t>Populating a string using scanf ( 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/>
              <a:t>		char my_string [50];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/>
              <a:t>		// The address of operator (&amp;) is not required because the name of the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/>
              <a:t>		// array is an address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400"/>
              <a:t>		scanf (“%s”, my_string);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400"/>
          </a:p>
          <a:p>
            <a:pPr lvl="1" eaLnBrk="1" hangingPunct="1">
              <a:lnSpc>
                <a:spcPct val="80000"/>
              </a:lnSpc>
              <a:buSzPct val="150000"/>
              <a:buFontTx/>
              <a:buChar char="•"/>
            </a:pPr>
            <a:r>
              <a:rPr lang="en-US" altLang="en-US" sz="1600"/>
              <a:t>Notes on scanf ( ):</a:t>
            </a:r>
          </a:p>
          <a:p>
            <a:pPr lvl="2" eaLnBrk="1" hangingPunct="1">
              <a:lnSpc>
                <a:spcPct val="80000"/>
              </a:lnSpc>
              <a:buSzPct val="150000"/>
              <a:buFontTx/>
              <a:buChar char="•"/>
            </a:pPr>
            <a:r>
              <a:rPr lang="en-US" altLang="en-US" sz="1200"/>
              <a:t>Using %s will automatically append a null character to the end of the string</a:t>
            </a:r>
          </a:p>
          <a:p>
            <a:pPr lvl="2" eaLnBrk="1" hangingPunct="1">
              <a:lnSpc>
                <a:spcPct val="80000"/>
              </a:lnSpc>
              <a:buSzPct val="150000"/>
              <a:buFontTx/>
              <a:buChar char="•"/>
            </a:pPr>
            <a:r>
              <a:rPr lang="en-US" altLang="en-US" sz="1200"/>
              <a:t>Reads character-by-character until whitespace is encountered, i.e. if the user enters: </a:t>
            </a:r>
          </a:p>
          <a:p>
            <a:pPr lvl="2" eaLnBrk="1" hangingPunct="1">
              <a:lnSpc>
                <a:spcPct val="80000"/>
              </a:lnSpc>
              <a:buSzPct val="150000"/>
              <a:buFontTx/>
              <a:buNone/>
            </a:pPr>
            <a:r>
              <a:rPr lang="en-US" altLang="en-US" sz="1200"/>
              <a:t>      Bill Gates, only “Bill” is read; however, “Gates” is still in the input stream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Displaying a string using printf ( 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400"/>
              <a:t>		printf (“%s\n”, my_string);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900"/>
              <a:t>	</a:t>
            </a:r>
          </a:p>
          <a:p>
            <a:pPr lvl="1" eaLnBrk="1" hangingPunct="1">
              <a:lnSpc>
                <a:spcPct val="80000"/>
              </a:lnSpc>
              <a:buSzPct val="150000"/>
              <a:buFontTx/>
              <a:buChar char="•"/>
            </a:pPr>
            <a:r>
              <a:rPr lang="en-US" altLang="en-US" sz="1600"/>
              <a:t>Notes on printf ( ):</a:t>
            </a:r>
          </a:p>
          <a:p>
            <a:pPr lvl="2" eaLnBrk="1" hangingPunct="1">
              <a:lnSpc>
                <a:spcPct val="80000"/>
              </a:lnSpc>
              <a:buSzPct val="150000"/>
              <a:buFontTx/>
              <a:buChar char="•"/>
            </a:pPr>
            <a:r>
              <a:rPr lang="en-US" altLang="en-US" sz="1200"/>
              <a:t>Using %s will display character-by-character until a null character is encountered; white space and printable special characters will be displayed</a:t>
            </a:r>
          </a:p>
          <a:p>
            <a:pPr lvl="2" eaLnBrk="1" hangingPunct="1">
              <a:lnSpc>
                <a:spcPct val="80000"/>
              </a:lnSpc>
              <a:buSzPct val="150000"/>
              <a:buFontTx/>
              <a:buChar char="•"/>
            </a:pPr>
            <a:r>
              <a:rPr lang="en-US" altLang="en-US" sz="1200"/>
              <a:t>If a null character is missing from the end of the string, all contiguous memory will be printed until a null character happens to be found in memory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2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5880F7-C299-4611-B6E5-F04A981466B1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/>
          </a:p>
        </p:txBody>
      </p:sp>
      <p:sp>
        <p:nvSpPr>
          <p:cNvPr id="1126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(6)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400"/>
              <a:t>Arrays of Strings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/>
              <a:t>Suppose we want to store a list of students in a class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/>
              <a:t>We can do this by declaring an array of strings, one row for each student name: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2000"/>
              <a:t>	</a:t>
            </a:r>
            <a:br>
              <a:rPr lang="en-US" altLang="en-US" sz="2000"/>
            </a:br>
            <a:r>
              <a:rPr lang="en-US" altLang="en-US" sz="1400">
                <a:latin typeface="Courier New" panose="02070309020205020404" pitchFamily="49" charset="0"/>
              </a:rPr>
              <a:t>#define NUM_STUDENTS 5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#define MAX_NAME_LENGTH 31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char student_names[NUM_STUDENTS][MAX_NAME_LENGTH];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800"/>
              <a:t>We can initialize an array of strings "in line":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800"/>
              <a:t>	</a:t>
            </a:r>
            <a:r>
              <a:rPr lang="en-US" altLang="en-US" sz="1400">
                <a:latin typeface="Courier New" panose="02070309020205020404" pitchFamily="49" charset="0"/>
              </a:rPr>
              <a:t>char student_names[NUM_STUDENTS][MAX_NAME_LENGTH] =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{"John Doe", "Jane Smith", "Sandra Connor", "Damien White",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"Metilda Cougar"};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2000"/>
              <a:t>In most cases, however, we're probably going to want to read the names in from the keyboard or a file…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D69F35-09D6-4ED8-AE2C-FE28BB5312C4}" type="slidenum">
              <a:rPr lang="en-US" altLang="en-US" sz="26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/>
          </a:p>
        </p:txBody>
      </p:sp>
      <p:sp>
        <p:nvSpPr>
          <p:cNvPr id="1229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String Basics (7)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Printing Out and Reading In Strings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</a:t>
            </a:r>
            <a:br>
              <a:rPr lang="en-US" altLang="en-US" sz="1600">
                <a:latin typeface="Courier New" panose="02070309020205020404" pitchFamily="49" charset="0"/>
              </a:rPr>
            </a:br>
            <a:r>
              <a:rPr lang="en-US" altLang="en-US" sz="1600">
                <a:latin typeface="Courier New" panose="02070309020205020404" pitchFamily="49" charset="0"/>
              </a:rPr>
              <a:t>#include &lt;stdio.h&gt;</a:t>
            </a:r>
            <a:br>
              <a:rPr lang="en-US" altLang="en-US" sz="1600">
                <a:latin typeface="Courier New" panose="02070309020205020404" pitchFamily="49" charset="0"/>
              </a:rPr>
            </a:br>
            <a:r>
              <a:rPr lang="en-US" altLang="en-US" sz="1600">
                <a:latin typeface="Courier New" panose="02070309020205020404" pitchFamily="49" charset="0"/>
              </a:rPr>
              <a:t>#define [NUM_STUDENTS] 5</a:t>
            </a:r>
            <a:br>
              <a:rPr lang="en-US" altLang="en-US" sz="1600">
                <a:latin typeface="Courier New" panose="02070309020205020404" pitchFamily="49" charset="0"/>
              </a:rPr>
            </a:br>
            <a:r>
              <a:rPr lang="en-US" altLang="en-US" sz="1600">
                <a:latin typeface="Courier New" panose="02070309020205020404" pitchFamily="49" charset="0"/>
              </a:rPr>
              <a:t>#define [MAX_NAME_LENGTH] 31</a:t>
            </a:r>
            <a:br>
              <a:rPr lang="en-US" altLang="en-US" sz="1600">
                <a:latin typeface="Courier New" panose="02070309020205020404" pitchFamily="49" charset="0"/>
              </a:rPr>
            </a:br>
            <a:r>
              <a:rPr lang="en-US" altLang="en-US" sz="1600">
                <a:latin typeface="Courier New" panose="02070309020205020404" pitchFamily="49" charset="0"/>
              </a:rPr>
              <a:t>char student_names[NUM_STUDENTS][MAX_NAME_LENGTH];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int i;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for (i = 0; i &lt; NUM_STUDENTS; ++i)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{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 printf("Please enter student name: ");</a:t>
            </a:r>
            <a:br>
              <a:rPr lang="en-US" altLang="en-US" sz="1600">
                <a:latin typeface="Courier New" panose="02070309020205020404" pitchFamily="49" charset="0"/>
              </a:rPr>
            </a:br>
            <a:r>
              <a:rPr lang="en-US" altLang="en-US" sz="1600">
                <a:latin typeface="Courier New" panose="02070309020205020404" pitchFamily="49" charset="0"/>
              </a:rPr>
              <a:t>  scanf("%s",student_names[i]);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  printf("The name '%s' was just read in.\n", 	  	      student_names[i]);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}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000"/>
              <a:t>Is the above code robust? Could it lead to a run-time crash?</a:t>
            </a:r>
            <a:endParaRPr lang="en-US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3">
      <a:dk1>
        <a:srgbClr val="8A002E"/>
      </a:dk1>
      <a:lt1>
        <a:srgbClr val="FFFFFF"/>
      </a:lt1>
      <a:dk2>
        <a:srgbClr val="960032"/>
      </a:dk2>
      <a:lt2>
        <a:srgbClr val="666699"/>
      </a:lt2>
      <a:accent1>
        <a:srgbClr val="33CCCC"/>
      </a:accent1>
      <a:accent2>
        <a:srgbClr val="DDDDDD"/>
      </a:accent2>
      <a:accent3>
        <a:srgbClr val="FFFFFF"/>
      </a:accent3>
      <a:accent4>
        <a:srgbClr val="750026"/>
      </a:accent4>
      <a:accent5>
        <a:srgbClr val="ADE2E2"/>
      </a:accent5>
      <a:accent6>
        <a:srgbClr val="C8C8C8"/>
      </a:accent6>
      <a:hlink>
        <a:srgbClr val="86002D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8A002E"/>
        </a:dk1>
        <a:lt1>
          <a:srgbClr val="FFFFFF"/>
        </a:lt1>
        <a:dk2>
          <a:srgbClr val="960032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750026"/>
        </a:accent4>
        <a:accent5>
          <a:srgbClr val="ADE2E2"/>
        </a:accent5>
        <a:accent6>
          <a:srgbClr val="C8C8C8"/>
        </a:accent6>
        <a:hlink>
          <a:srgbClr val="86002D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4541</TotalTime>
  <Words>1859</Words>
  <Application>Microsoft Office PowerPoint</Application>
  <PresentationFormat>On-screen Show (4:3)</PresentationFormat>
  <Paragraphs>253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Comic Sans MS</vt:lpstr>
      <vt:lpstr>Courier New</vt:lpstr>
      <vt:lpstr>Times New Roman</vt:lpstr>
      <vt:lpstr>Wingdings</vt:lpstr>
      <vt:lpstr>Custom Design</vt:lpstr>
      <vt:lpstr>Capsules</vt:lpstr>
      <vt:lpstr>(9-2) Strings I  H&amp;K Chapter 8</vt:lpstr>
      <vt:lpstr>String Fundamentals</vt:lpstr>
      <vt:lpstr>String Basics (1)</vt:lpstr>
      <vt:lpstr>String Basics (2)</vt:lpstr>
      <vt:lpstr>String Basics (3)</vt:lpstr>
      <vt:lpstr>String Basics (4)</vt:lpstr>
      <vt:lpstr>String Basics (5)</vt:lpstr>
      <vt:lpstr>String Basics (6)</vt:lpstr>
      <vt:lpstr>String Basics (7)</vt:lpstr>
      <vt:lpstr>String Basics (8)</vt:lpstr>
      <vt:lpstr>String Basics (9)</vt:lpstr>
      <vt:lpstr>String Basics (10)</vt:lpstr>
      <vt:lpstr>String Basics (11)</vt:lpstr>
      <vt:lpstr>String Basics (12)</vt:lpstr>
      <vt:lpstr>String Basics (13)</vt:lpstr>
      <vt:lpstr>What To Look Forward To…</vt:lpstr>
      <vt:lpstr>References</vt:lpstr>
      <vt:lpstr>Collaborators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(9-2) Strings I  H&amp;K Chapter 8</dc:title>
  <dc:creator>C. Hundhause, A. O'Fallon</dc:creator>
  <cp:lastModifiedBy>Andy O'Fallon</cp:lastModifiedBy>
  <cp:revision>357</cp:revision>
  <dcterms:created xsi:type="dcterms:W3CDTF">2004-08-17T18:03:10Z</dcterms:created>
  <dcterms:modified xsi:type="dcterms:W3CDTF">2024-10-16T14:26:45Z</dcterms:modified>
</cp:coreProperties>
</file>