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  <p:sldMasterId id="2147483654" r:id="rId2"/>
  </p:sldMasterIdLst>
  <p:notesMasterIdLst>
    <p:notesMasterId r:id="rId30"/>
  </p:notesMasterIdLst>
  <p:handoutMasterIdLst>
    <p:handoutMasterId r:id="rId31"/>
  </p:handoutMasterIdLst>
  <p:sldIdLst>
    <p:sldId id="256" r:id="rId3"/>
    <p:sldId id="332" r:id="rId4"/>
    <p:sldId id="333" r:id="rId5"/>
    <p:sldId id="331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2" r:id="rId14"/>
    <p:sldId id="362" r:id="rId15"/>
    <p:sldId id="351" r:id="rId16"/>
    <p:sldId id="352" r:id="rId17"/>
    <p:sldId id="353" r:id="rId18"/>
    <p:sldId id="354" r:id="rId19"/>
    <p:sldId id="355" r:id="rId20"/>
    <p:sldId id="356" r:id="rId21"/>
    <p:sldId id="357" r:id="rId22"/>
    <p:sldId id="358" r:id="rId23"/>
    <p:sldId id="359" r:id="rId24"/>
    <p:sldId id="360" r:id="rId25"/>
    <p:sldId id="361" r:id="rId26"/>
    <p:sldId id="350" r:id="rId27"/>
    <p:sldId id="326" r:id="rId28"/>
    <p:sldId id="330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5E242F"/>
    <a:srgbClr val="EAEAEA"/>
    <a:srgbClr val="C26073"/>
    <a:srgbClr val="7B25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599" autoAdjust="0"/>
  </p:normalViewPr>
  <p:slideViewPr>
    <p:cSldViewPr>
      <p:cViewPr varScale="1">
        <p:scale>
          <a:sx n="75" d="100"/>
          <a:sy n="75" d="100"/>
        </p:scale>
        <p:origin x="1023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-91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C. Hundhausen, A. O’Fallon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89FEE7E-5DC9-46AF-A076-31E58C724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6473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C. Hundhausen, A. O’Fallon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4880CDE-1CE3-4F71-8740-04731E6004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9936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71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1B6009-1D6E-432B-9AAF-41356EEFF5E6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396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92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715FE6-3C6F-4A48-9276-3BE4AF4269A3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9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968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12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9DD2A4-567D-43DC-83C6-2C6C22520C89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1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6093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33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E1FA31-6BEA-4460-8108-160215CC5435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858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9CE93C-B546-410E-9C14-077E59C30497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766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74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B13F2F-8442-47A5-A246-93DE5F33E075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74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946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94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A895EC-CE8A-4ED9-8C70-941C5306BADD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3583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15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EA62CD-B53B-4703-B577-78F353A73FC4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2785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35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665052-23FF-4D5A-A734-E83AA84B095E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23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590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56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356E12-31DB-4C5A-BAE6-A2FF9A06202A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98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76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08BB2F-AB17-44DC-B6F3-D566E0EA755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3922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3F72B0-07A6-4B89-B2C9-3C5E185B8635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06803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27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F26D0B-51C4-46AB-B3FC-7C366E214BC0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94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48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89B126-B03C-4F87-B149-409CA97F9B8D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4813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2F810F-B450-46EE-AC04-72F549EA5CFB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6576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89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111758-5559-4EA2-8859-DE56EDC52C30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9909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09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A3BEE2-E070-4505-99DB-1CD31ABFBCFF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978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4884FA-C6EB-4721-A1D5-1D3FEBEA9E81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658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EF6F29-78DA-4D86-B968-4187E172995C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370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6FB69A-2E05-487E-B47B-B714D8B55EF8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049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91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48A771-E009-4BCA-A05E-2B470EE9F903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44810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512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274E81-1C22-4791-B706-3953BF55DEFE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21146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D75425-E80E-4F23-871E-AA23125BCAED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8627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552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1517BB-D852-4780-AF3C-91F918EA60A2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14820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573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8D957D-EDC8-4ACD-B4B0-B06A98F0F9F1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177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433A39-3F5F-4C37-B351-C709CB17D30C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828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0A945-887E-4243-893E-71F559045B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1027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979E1-4B15-4D2D-8783-DE244F4164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0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E4237-B95A-4C10-BE1D-278E276541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914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07CCB-EAF4-4D07-8B6D-F424C3C59A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F49BC-BD4B-4DB5-9026-09A0916502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5243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C0E08-6D29-432D-851B-9AC00443AF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999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4D15E-08BF-4639-AF7D-E417175E5D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75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3A3A9-030B-44FA-87DD-B971D41736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60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3FEB7-AD0D-41EF-9AC6-8DD181B405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281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17125-C36F-41F6-BBF5-1583322D50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493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04F20-7423-426F-B584-623C54B6A5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980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11469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14700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7C8D708-8341-4727-B8BB-24FA7B3AE2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887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9DBCD-80B1-4C46-ABB6-F72F7D9E01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660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C69BD-AED1-4CAE-BEA1-088D340051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851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828800"/>
            <a:ext cx="3770313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828800"/>
            <a:ext cx="3770312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C2F35-2FF7-4C0D-B2E4-491717A455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421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7AE06-1624-41A5-A3E7-5726857B67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381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B7358-1C5E-4D3D-AD22-4E55E1663A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615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71F9B-345E-46AE-9062-BDBCD5E164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7850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144D7-EBD3-4CDD-86ED-1227BC0736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3254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36E48-B755-46C4-B3F5-BE9D64E415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68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2ED6C-365F-407A-B904-129951672B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74335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304800"/>
            <a:ext cx="1981200" cy="5248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04800"/>
            <a:ext cx="5791200" cy="524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D7AA8-C45C-4D48-8DE3-7D048D4522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3668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828800"/>
            <a:ext cx="3770313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828800"/>
            <a:ext cx="3770312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5EF12-1096-4BED-98D4-A96E070F14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050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514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3575A12-4079-4D09-8946-7A71960366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609600"/>
            <a:ext cx="7620000" cy="6858000"/>
            <a:chOff x="0" y="0"/>
            <a:chExt cx="4800" cy="4320"/>
          </a:xfrm>
        </p:grpSpPr>
        <p:grpSp>
          <p:nvGrpSpPr>
            <p:cNvPr id="2057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2061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2062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058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2059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2060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</p:grpSp>
      <p:sp>
        <p:nvSpPr>
          <p:cNvPr id="205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048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8288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367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34290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A. O’Fallon, J. Hagemeister</a:t>
            </a:r>
          </a:p>
        </p:txBody>
      </p:sp>
      <p:sp>
        <p:nvSpPr>
          <p:cNvPr id="11367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367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/>
            </a:lvl1pPr>
          </a:lstStyle>
          <a:p>
            <a:pPr>
              <a:defRPr/>
            </a:pPr>
            <a:fld id="{D38352EF-0AB8-4263-9A78-0FB4DBBC4C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056" name="Picture 15" descr="coug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172200"/>
            <a:ext cx="762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ist.gov/dads/HTML/heap.html" TargetMode="External"/><Relationship Id="rId13" Type="http://schemas.openxmlformats.org/officeDocument/2006/relationships/hyperlink" Target="http://www.nist.gov/dads/HTML/subtree.html" TargetMode="External"/><Relationship Id="rId3" Type="http://schemas.openxmlformats.org/officeDocument/2006/relationships/hyperlink" Target="http://www.nist.gov/dads/HTML/algorithm.html" TargetMode="External"/><Relationship Id="rId7" Type="http://schemas.openxmlformats.org/officeDocument/2006/relationships/hyperlink" Target="http://www.nist.gov/dads/HTML/linkedList.html" TargetMode="External"/><Relationship Id="rId12" Type="http://schemas.openxmlformats.org/officeDocument/2006/relationships/hyperlink" Target="http://www.nist.gov/dads/HTML/node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nist.gov/dads/HTML/stack.html" TargetMode="External"/><Relationship Id="rId11" Type="http://schemas.openxmlformats.org/officeDocument/2006/relationships/hyperlink" Target="http://www.nist.gov/dads/HTML/list.html" TargetMode="External"/><Relationship Id="rId5" Type="http://schemas.openxmlformats.org/officeDocument/2006/relationships/hyperlink" Target="http://www.nist.gov/dads/HTML/queue.html" TargetMode="External"/><Relationship Id="rId10" Type="http://schemas.openxmlformats.org/officeDocument/2006/relationships/hyperlink" Target="http://www.nist.gov/dads/HTML/tree.html" TargetMode="External"/><Relationship Id="rId4" Type="http://schemas.openxmlformats.org/officeDocument/2006/relationships/hyperlink" Target="http://www.nist.gov/dads/HTML/efficiency.html" TargetMode="External"/><Relationship Id="rId9" Type="http://schemas.openxmlformats.org/officeDocument/2006/relationships/hyperlink" Target="http://www.nist.gov/dads/HTML/dictionary.html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eecs.wsu.edu/~jackrh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(1-2) Introduction to C Data Structures &amp; Abstract Data Types</a:t>
            </a:r>
            <a:br>
              <a:rPr lang="en-US" altLang="en-US" sz="3200" dirty="0"/>
            </a:br>
            <a:endParaRPr lang="en-US" altLang="en-US" sz="32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95600"/>
            <a:ext cx="4419600" cy="182245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Instructor - Andrew S. O’Fallon</a:t>
            </a:r>
          </a:p>
          <a:p>
            <a:pPr eaLnBrk="1" hangingPunct="1"/>
            <a:r>
              <a:rPr lang="en-US" altLang="en-US" sz="2400" dirty="0" err="1"/>
              <a:t>CptS</a:t>
            </a:r>
            <a:r>
              <a:rPr lang="en-US" altLang="en-US" sz="2400" dirty="0"/>
              <a:t> 122 (August 28, 2026)</a:t>
            </a:r>
          </a:p>
          <a:p>
            <a:pPr eaLnBrk="1" hangingPunct="1"/>
            <a:r>
              <a:rPr lang="en-US" altLang="en-US" sz="2400" dirty="0"/>
              <a:t>Washington State University</a:t>
            </a:r>
          </a:p>
        </p:txBody>
      </p:sp>
      <p:pic>
        <p:nvPicPr>
          <p:cNvPr id="6148" name="Picture 5" descr="log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562600"/>
            <a:ext cx="1219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E86D6E2-FD04-4AC6-BB06-9009A5BEB529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2600"/>
          </a:p>
        </p:txBody>
      </p:sp>
      <p:sp>
        <p:nvSpPr>
          <p:cNvPr id="819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a Data Structure?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software construct describing the organization and storage of information</a:t>
            </a:r>
          </a:p>
          <a:p>
            <a:pPr lvl="1" eaLnBrk="1" hangingPunct="1"/>
            <a:r>
              <a:rPr lang="en-US" altLang="en-US"/>
              <a:t>Designed to be accessed efficiently</a:t>
            </a:r>
          </a:p>
          <a:p>
            <a:pPr lvl="1" eaLnBrk="1" hangingPunct="1"/>
            <a:r>
              <a:rPr lang="en-US" altLang="en-US"/>
              <a:t>Composite of related items</a:t>
            </a:r>
          </a:p>
          <a:p>
            <a:pPr eaLnBrk="1" hangingPunct="1"/>
            <a:r>
              <a:rPr lang="en-US" altLang="en-US"/>
              <a:t>An implementation of an abstract data type (ADTs) to be defined later</a:t>
            </a:r>
          </a:p>
          <a:p>
            <a:pPr eaLnBrk="1" hangingPunct="1"/>
            <a:r>
              <a:rPr lang="en-US" altLang="en-US"/>
              <a:t>Defined and applied for particular applications and/or tasks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5D46391-A824-4417-8315-08B0084856F6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2600"/>
          </a:p>
        </p:txBody>
      </p:sp>
      <p:sp>
        <p:nvSpPr>
          <p:cNvPr id="1024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Structures Exposed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You’ve already seen a few fixed-sized data structures</a:t>
            </a:r>
          </a:p>
          <a:p>
            <a:pPr lvl="1" eaLnBrk="1" hangingPunct="1"/>
            <a:r>
              <a:rPr lang="en-US" altLang="en-US"/>
              <a:t>Arrays</a:t>
            </a:r>
          </a:p>
          <a:p>
            <a:pPr lvl="1" eaLnBrk="1" hangingPunct="1"/>
            <a:r>
              <a:rPr lang="en-US" altLang="en-US"/>
              <a:t>Structures or structs in 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1229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592920-E61A-42D0-88BB-64ED82BAF198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2600"/>
          </a:p>
        </p:txBody>
      </p:sp>
      <p:sp>
        <p:nvSpPr>
          <p:cNvPr id="1229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Review of Basic C Data Structures (1)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828800"/>
            <a:ext cx="7391400" cy="3724275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Recall an </a:t>
            </a:r>
            <a:r>
              <a:rPr lang="en-US" altLang="en-US" sz="2400" i="1" dirty="0"/>
              <a:t>array</a:t>
            </a:r>
            <a:r>
              <a:rPr lang="en-US" altLang="en-US" sz="2400" dirty="0"/>
              <a:t> is a collection of related data items</a:t>
            </a:r>
          </a:p>
          <a:p>
            <a:pPr lvl="1" eaLnBrk="1" hangingPunct="1"/>
            <a:r>
              <a:rPr lang="en-US" altLang="en-US" sz="2000" dirty="0"/>
              <a:t>Accessed by the same variable name and an index</a:t>
            </a:r>
          </a:p>
          <a:p>
            <a:pPr lvl="1" eaLnBrk="1" hangingPunct="1"/>
            <a:r>
              <a:rPr lang="en-US" altLang="en-US" sz="2000" dirty="0"/>
              <a:t>Data is of the same type</a:t>
            </a:r>
          </a:p>
          <a:p>
            <a:pPr lvl="1" eaLnBrk="1" hangingPunct="1"/>
            <a:r>
              <a:rPr lang="en-US" altLang="en-US" sz="2000" dirty="0"/>
              <a:t>Items are contiguous in memory</a:t>
            </a:r>
          </a:p>
          <a:p>
            <a:pPr lvl="1" eaLnBrk="1" hangingPunct="1"/>
            <a:r>
              <a:rPr lang="en-US" altLang="en-US" sz="2000" dirty="0"/>
              <a:t>Subscripts or indices must be integral and 0 or positive only</a:t>
            </a:r>
          </a:p>
          <a:p>
            <a:pPr eaLnBrk="1" hangingPunct="1"/>
            <a:r>
              <a:rPr lang="en-US" altLang="en-US" sz="2400" dirty="0"/>
              <a:t>Our visual representation of an array of chars, where first row is index and second is contents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/>
          </a:p>
        </p:txBody>
      </p:sp>
      <p:graphicFrame>
        <p:nvGraphicFramePr>
          <p:cNvPr id="226332" name="Group 2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72595841"/>
              </p:ext>
            </p:extLst>
          </p:nvPr>
        </p:nvGraphicFramePr>
        <p:xfrm>
          <a:off x="1447800" y="5056187"/>
          <a:ext cx="6172199" cy="993775"/>
        </p:xfrm>
        <a:graphic>
          <a:graphicData uri="http://schemas.openxmlformats.org/drawingml/2006/table">
            <a:tbl>
              <a:tblPr/>
              <a:tblGrid>
                <a:gridCol w="1235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5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3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5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contents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‘b’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‘3’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‘\0’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2CDB775-48F4-4BB1-8B0D-23E2BDCF52FA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2600"/>
          </a:p>
        </p:txBody>
      </p:sp>
      <p:sp>
        <p:nvSpPr>
          <p:cNvPr id="1434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Review of Basic C Data Structures (2)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924800" cy="3724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Recall a </a:t>
            </a:r>
            <a:r>
              <a:rPr lang="en-US" altLang="en-US" sz="2000" i="1" dirty="0"/>
              <a:t>structure </a:t>
            </a:r>
            <a:r>
              <a:rPr lang="en-US" altLang="en-US" sz="2000" dirty="0"/>
              <a:t>or </a:t>
            </a:r>
            <a:r>
              <a:rPr lang="en-US" altLang="en-US" sz="2000" i="1" dirty="0" err="1"/>
              <a:t>struct</a:t>
            </a:r>
            <a:r>
              <a:rPr lang="en-US" altLang="en-US" sz="2000" dirty="0"/>
              <a:t> is a collection of related fields or variables under one name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Represent real world objects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Each field may be of a different data type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The fields are contiguous in memory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Example </a:t>
            </a:r>
            <a:r>
              <a:rPr lang="en-US" altLang="en-US" sz="2000" dirty="0" err="1"/>
              <a:t>struct</a:t>
            </a:r>
            <a:r>
              <a:rPr lang="en-US" altLang="en-US" sz="2000" dirty="0"/>
              <a:t> describing a dog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</a:rPr>
              <a:t>	</a:t>
            </a:r>
            <a:r>
              <a:rPr lang="en-US" altLang="en-US" sz="1800" dirty="0" err="1">
                <a:latin typeface="Courier New" panose="02070309020205020404" pitchFamily="49" charset="0"/>
              </a:rPr>
              <a:t>typedef</a:t>
            </a:r>
            <a:r>
              <a:rPr lang="en-US" altLang="en-US" sz="1800" dirty="0">
                <a:latin typeface="Courier New" panose="02070309020205020404" pitchFamily="49" charset="0"/>
              </a:rPr>
              <a:t> </a:t>
            </a:r>
            <a:r>
              <a:rPr lang="en-US" altLang="en-US" sz="1800" dirty="0" err="1">
                <a:latin typeface="Courier New" panose="02070309020205020404" pitchFamily="49" charset="0"/>
              </a:rPr>
              <a:t>struct</a:t>
            </a:r>
            <a:r>
              <a:rPr lang="en-US" altLang="en-US" sz="1800" dirty="0">
                <a:latin typeface="Courier New" panose="02070309020205020404" pitchFamily="49" charset="0"/>
              </a:rPr>
              <a:t> dog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</a:rPr>
              <a:t>	{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</a:rPr>
              <a:t>		  char *breed; // need to allocate memory for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</a:rPr>
              <a:t>                  // string separately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</a:rPr>
              <a:t>  	   char name[100]; // memory is included for string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</a:rPr>
              <a:t>     double weight;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</a:rPr>
              <a:t>	} Dog;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A. O’Fallon, J. </a:t>
            </a:r>
            <a:r>
              <a:rPr lang="en-US" altLang="en-US" sz="1400" dirty="0" err="1"/>
              <a:t>Hagemeister</a:t>
            </a:r>
            <a:endParaRPr lang="en-US" altLang="en-US" sz="1400" dirty="0"/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AE54B20-A63D-4CA3-BB11-AF8ACD426CEE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2600"/>
          </a:p>
        </p:txBody>
      </p:sp>
      <p:sp>
        <p:nvSpPr>
          <p:cNvPr id="1638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How Can We Expand on Our Data Structure Knowledge?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 this course we will focus on dynamic data structures</a:t>
            </a:r>
          </a:p>
          <a:p>
            <a:pPr lvl="1" eaLnBrk="1" hangingPunct="1"/>
            <a:r>
              <a:rPr lang="en-US" altLang="en-US" dirty="0"/>
              <a:t>These grow and shrink at runtime</a:t>
            </a:r>
          </a:p>
          <a:p>
            <a:pPr eaLnBrk="1" hangingPunct="1"/>
            <a:r>
              <a:rPr lang="en-US" altLang="en-US" dirty="0"/>
              <a:t>The major dynamic data structures include:</a:t>
            </a:r>
          </a:p>
          <a:p>
            <a:pPr lvl="1" eaLnBrk="1" hangingPunct="1"/>
            <a:r>
              <a:rPr lang="en-US" altLang="en-US" dirty="0"/>
              <a:t>Lists</a:t>
            </a:r>
          </a:p>
          <a:p>
            <a:pPr lvl="1" eaLnBrk="1" hangingPunct="1"/>
            <a:r>
              <a:rPr lang="en-US" altLang="en-US" dirty="0"/>
              <a:t>Stacks</a:t>
            </a:r>
          </a:p>
          <a:p>
            <a:pPr lvl="1" eaLnBrk="1" hangingPunct="1"/>
            <a:r>
              <a:rPr lang="en-US" altLang="en-US" dirty="0"/>
              <a:t>Queues</a:t>
            </a:r>
          </a:p>
          <a:p>
            <a:pPr lvl="1" eaLnBrk="1" hangingPunct="1"/>
            <a:r>
              <a:rPr lang="en-US" altLang="en-US" dirty="0"/>
              <a:t>Binary Trees</a:t>
            </a:r>
          </a:p>
          <a:p>
            <a:pPr lvl="1" eaLnBrk="1" hangingPunct="1"/>
            <a:r>
              <a:rPr lang="en-US" altLang="en-US" dirty="0"/>
              <a:t>Binary Search Trees (BSTs)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A8BDAA2-6465-4EF3-A86A-D0DA78EB763E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2600"/>
          </a:p>
        </p:txBody>
      </p:sp>
      <p:sp>
        <p:nvSpPr>
          <p:cNvPr id="1843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Basic Applications of Dynamic Data Structures (1)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Lists are collections of data items lined up in a row</a:t>
            </a:r>
          </a:p>
          <a:p>
            <a:pPr lvl="1" eaLnBrk="1" hangingPunct="1"/>
            <a:r>
              <a:rPr lang="en-US" altLang="en-US" sz="2000" dirty="0"/>
              <a:t>Insertions and deletions may be made anywhere</a:t>
            </a:r>
          </a:p>
          <a:p>
            <a:pPr lvl="1" eaLnBrk="1" hangingPunct="1"/>
            <a:r>
              <a:rPr lang="en-US" altLang="en-US" sz="2000" dirty="0"/>
              <a:t>May represent movie &amp; music collections, grocery store lists, &amp; many more…</a:t>
            </a:r>
          </a:p>
          <a:p>
            <a:pPr eaLnBrk="1" hangingPunct="1"/>
            <a:r>
              <a:rPr lang="en-US" altLang="en-US" sz="2400" dirty="0"/>
              <a:t>Stacks are restricted lists</a:t>
            </a:r>
          </a:p>
          <a:p>
            <a:pPr lvl="1" eaLnBrk="1" hangingPunct="1"/>
            <a:r>
              <a:rPr lang="en-US" altLang="en-US" sz="2000" dirty="0"/>
              <a:t>Insertions and deletions may be made at one end only</a:t>
            </a:r>
          </a:p>
          <a:p>
            <a:pPr lvl="2" eaLnBrk="1" hangingPunct="1"/>
            <a:r>
              <a:rPr lang="en-US" altLang="en-US" sz="1600" dirty="0"/>
              <a:t>These are Last In, First Out (LIFO) structures</a:t>
            </a:r>
          </a:p>
          <a:p>
            <a:pPr lvl="1" eaLnBrk="1" hangingPunct="1"/>
            <a:r>
              <a:rPr lang="en-US" altLang="en-US" sz="2000" dirty="0"/>
              <a:t>May be used with compilers &amp; operating systems, &amp; many more applications…</a:t>
            </a:r>
          </a:p>
          <a:p>
            <a:pPr lvl="1" eaLnBrk="1" hangingPunct="1"/>
            <a:endParaRPr lang="en-US" alt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296A9C3-26E3-4C55-B43E-704D85B94E79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2600"/>
          </a:p>
        </p:txBody>
      </p:sp>
      <p:sp>
        <p:nvSpPr>
          <p:cNvPr id="2048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Basic Applications of Dynamic Data Structures (2)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Queues are also restricted lists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Insertions are made at the back of the queue and deletions are made from the front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600" dirty="0"/>
              <a:t>These are First In, First Out (FIFO) structures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May represent waiting lines, etc.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BSTs require linked data items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Efficient for searching and sorting of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May represent directories on a file system, etc.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This course will focus on these dynamic data structures and corresponding implementations in both C and C++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2CD7F23-A4E7-42AD-84FC-16B2BAB2CA2E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2600"/>
          </a:p>
        </p:txBody>
      </p:sp>
      <p:sp>
        <p:nvSpPr>
          <p:cNvPr id="2253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What do these C Dynamic Structures have in Common?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Of course, dynamic growing and shrinking properties…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Implemented with pointers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Recall a </a:t>
            </a:r>
            <a:r>
              <a:rPr lang="en-US" altLang="en-US" sz="1800" i="1" dirty="0"/>
              <a:t>pointer</a:t>
            </a:r>
            <a:r>
              <a:rPr lang="en-US" altLang="en-US" sz="1800" dirty="0"/>
              <a:t> is a variable that stores as its contents the address of another variable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600" dirty="0"/>
              <a:t>Operators applied to pointers include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400" dirty="0"/>
              <a:t>Pointer declaration – i.e. char *</a:t>
            </a:r>
            <a:r>
              <a:rPr lang="en-US" altLang="en-US" sz="1400" dirty="0" err="1"/>
              <a:t>ptr</a:t>
            </a:r>
            <a:endParaRPr lang="en-US" altLang="en-US" sz="1400" dirty="0"/>
          </a:p>
          <a:p>
            <a:pPr lvl="3" eaLnBrk="1" hangingPunct="1">
              <a:lnSpc>
                <a:spcPct val="90000"/>
              </a:lnSpc>
            </a:pPr>
            <a:r>
              <a:rPr lang="en-US" altLang="en-US" sz="1400" dirty="0"/>
              <a:t>Dereference or indirection – i.e. *</a:t>
            </a:r>
            <a:r>
              <a:rPr lang="en-US" altLang="en-US" sz="1400" dirty="0" err="1"/>
              <a:t>ptr</a:t>
            </a:r>
            <a:endParaRPr lang="en-US" altLang="en-US" sz="1400" dirty="0"/>
          </a:p>
          <a:p>
            <a:pPr lvl="3" eaLnBrk="1" hangingPunct="1">
              <a:lnSpc>
                <a:spcPct val="90000"/>
              </a:lnSpc>
            </a:pPr>
            <a:r>
              <a:rPr lang="en-US" altLang="en-US" sz="1400" dirty="0"/>
              <a:t>Address of – i.e. &amp;</a:t>
            </a:r>
            <a:r>
              <a:rPr lang="en-US" altLang="en-US" sz="1400" dirty="0" err="1"/>
              <a:t>ptr</a:t>
            </a:r>
            <a:endParaRPr lang="en-US" altLang="en-US" sz="1400" dirty="0"/>
          </a:p>
          <a:p>
            <a:pPr lvl="3" eaLnBrk="1" hangingPunct="1">
              <a:lnSpc>
                <a:spcPct val="90000"/>
              </a:lnSpc>
            </a:pPr>
            <a:r>
              <a:rPr lang="en-US" altLang="en-US" sz="1400" dirty="0"/>
              <a:t>Assignment – i.e. ptr1 = ptr2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400" dirty="0"/>
              <a:t>Others?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Require the use of structs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Actually, self-referential structures for linked implementations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5D70A1-FC05-42C1-BEF6-E98CC3944D26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2600"/>
          </a:p>
        </p:txBody>
      </p:sp>
      <p:sp>
        <p:nvSpPr>
          <p:cNvPr id="2458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What is a Self-Referential Structure?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A struct which contains a pointer field that represents an address of a struct of the same type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Example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	typedef struct node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	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		char data;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		// self-referential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		struct node *pNext;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	} Node;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9348A7B-FA8A-4D0A-87E2-BF49E8B77001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2600"/>
          </a:p>
        </p:txBody>
      </p:sp>
      <p:sp>
        <p:nvSpPr>
          <p:cNvPr id="2662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Dynamic Memory Allocation / De-allocation in C (1)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growing and shrinking properties may be achieved through functions located in &lt;stdlib.h&gt; including:</a:t>
            </a:r>
          </a:p>
          <a:p>
            <a:pPr lvl="1" eaLnBrk="1" hangingPunct="1"/>
            <a:r>
              <a:rPr lang="en-US" altLang="en-US">
                <a:latin typeface="Courier New" panose="02070309020205020404" pitchFamily="49" charset="0"/>
              </a:rPr>
              <a:t>malloc()</a:t>
            </a:r>
            <a:r>
              <a:rPr lang="en-US" altLang="en-US"/>
              <a:t> for allocating/growing memory</a:t>
            </a:r>
          </a:p>
          <a:p>
            <a:pPr lvl="1" eaLnBrk="1" hangingPunct="1"/>
            <a:r>
              <a:rPr lang="en-US" altLang="en-US">
                <a:latin typeface="Courier New" panose="02070309020205020404" pitchFamily="49" charset="0"/>
              </a:rPr>
              <a:t>free()</a:t>
            </a:r>
            <a:r>
              <a:rPr lang="en-US" altLang="en-US"/>
              <a:t> for de-allocating/shrinking memory</a:t>
            </a:r>
          </a:p>
          <a:p>
            <a:pPr lvl="1" eaLnBrk="1" hangingPunct="1"/>
            <a:r>
              <a:rPr lang="en-US" altLang="en-US">
                <a:latin typeface="Courier New" panose="02070309020205020404" pitchFamily="49" charset="0"/>
              </a:rPr>
              <a:t>realloc()</a:t>
            </a:r>
            <a:r>
              <a:rPr lang="en-US" altLang="en-US"/>
              <a:t>for resizing memory</a:t>
            </a:r>
          </a:p>
          <a:p>
            <a:pPr lvl="1" eaLnBrk="1" hangingPunct="1"/>
            <a:r>
              <a:rPr lang="en-US" altLang="en-US"/>
              <a:t>Also consider </a:t>
            </a:r>
            <a:r>
              <a:rPr lang="en-US" altLang="en-US">
                <a:latin typeface="Courier New" panose="02070309020205020404" pitchFamily="49" charset="0"/>
              </a:rPr>
              <a:t>calloc()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21C0BD5-D79B-453C-8899-E1FAFDE198F2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2600"/>
          </a:p>
        </p:txBody>
      </p:sp>
      <p:sp>
        <p:nvSpPr>
          <p:cNvPr id="2867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Dynamic Memory Allocation / De-allocation in C (2)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693025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1600"/>
              <a:t>Assume the following: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600"/>
              <a:t>	</a:t>
            </a:r>
            <a:r>
              <a:rPr lang="en-US" altLang="en-US" sz="1600">
                <a:latin typeface="Courier New" panose="02070309020205020404" pitchFamily="49" charset="0"/>
              </a:rPr>
              <a:t>Node *pItem = NULL</a:t>
            </a:r>
            <a:r>
              <a:rPr lang="en-US" altLang="en-US" sz="1600"/>
              <a:t>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/>
              <a:t>How to use </a:t>
            </a:r>
            <a:r>
              <a:rPr lang="en-US" altLang="en-US" sz="1600">
                <a:latin typeface="Courier New" panose="02070309020205020404" pitchFamily="49" charset="0"/>
              </a:rPr>
              <a:t>malloc()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		</a:t>
            </a:r>
            <a:r>
              <a:rPr lang="en-US" altLang="en-US" sz="1600">
                <a:latin typeface="Courier New" panose="02070309020205020404" pitchFamily="49" charset="0"/>
              </a:rPr>
              <a:t>pItem = (Node *) malloc (sizeof (Node));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		// Recall malloc ( ) returns a void *,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		// which should be typecasted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/>
              <a:t>How to use </a:t>
            </a:r>
            <a:r>
              <a:rPr lang="en-US" altLang="en-US" sz="1600">
                <a:latin typeface="Courier New" panose="02070309020205020404" pitchFamily="49" charset="0"/>
              </a:rPr>
              <a:t>free()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		</a:t>
            </a:r>
            <a:r>
              <a:rPr lang="en-US" altLang="en-US" sz="1600">
                <a:latin typeface="Courier New" panose="02070309020205020404" pitchFamily="49" charset="0"/>
              </a:rPr>
              <a:t>free (pItem);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		// Requires the pointer to the memory to be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		// de-allocated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/>
              <a:t>How to use </a:t>
            </a:r>
            <a:r>
              <a:rPr lang="en-US" altLang="en-US" sz="1600">
                <a:latin typeface="Courier New" panose="02070309020205020404" pitchFamily="49" charset="0"/>
              </a:rPr>
              <a:t>realloc()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		pItem = realloc (pItem, sizeof (Node) * 2);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		// Allocates space for two Nodes and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     // returns pointer to beginning of resized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     // memory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 We Know Which Values and Operations are Supported?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Each data structure has a corresponding model represented by the abstract data type (ADT)</a:t>
            </a:r>
          </a:p>
          <a:p>
            <a:pPr lvl="1"/>
            <a:r>
              <a:rPr lang="en-US" altLang="en-US"/>
              <a:t>The model defines the behavior of operations, but not how they should be implemented</a:t>
            </a:r>
          </a:p>
        </p:txBody>
      </p:sp>
      <p:sp>
        <p:nvSpPr>
          <p:cNvPr id="3072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14C1F2D-6E73-4FB4-B107-DAC3BD8D3B32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2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9952896-0AB0-4219-BC15-9AC5209DDA1D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2600"/>
          </a:p>
        </p:txBody>
      </p:sp>
      <p:sp>
        <p:nvSpPr>
          <p:cNvPr id="3174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Abstract Data Types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Abstract Data Types or ADTs according to National Institute of Standards and Technology (NIST)</a:t>
            </a:r>
          </a:p>
          <a:p>
            <a:pPr lvl="1" eaLnBrk="1" hangingPunct="1"/>
            <a:r>
              <a:rPr lang="en-US" altLang="en-US"/>
              <a:t>Definition: </a:t>
            </a:r>
            <a:r>
              <a:rPr lang="en-US" altLang="en-US" i="1"/>
              <a:t>A set of data values and associated operations that are precisely specified independent of any particular implementation.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E1FD72C-4A76-41F8-97C3-728230428B14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2600"/>
          </a:p>
        </p:txBody>
      </p:sp>
      <p:sp>
        <p:nvSpPr>
          <p:cNvPr id="3379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Structure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Structures according to NIST</a:t>
            </a:r>
          </a:p>
          <a:p>
            <a:pPr lvl="1" eaLnBrk="1" hangingPunct="1"/>
            <a:r>
              <a:rPr lang="en-US" altLang="en-US"/>
              <a:t>Definition: </a:t>
            </a:r>
            <a:r>
              <a:rPr lang="en-US" altLang="en-US" i="1"/>
              <a:t>An organization of information, usually in memory, for better </a:t>
            </a:r>
            <a:r>
              <a:rPr lang="en-US" altLang="en-US" i="1">
                <a:hlinkClick r:id="rId3"/>
              </a:rPr>
              <a:t>algorithm</a:t>
            </a:r>
            <a:r>
              <a:rPr lang="en-US" altLang="en-US" i="1"/>
              <a:t> </a:t>
            </a:r>
            <a:r>
              <a:rPr lang="en-US" altLang="en-US" i="1">
                <a:hlinkClick r:id="rId4"/>
              </a:rPr>
              <a:t>efficiency</a:t>
            </a:r>
            <a:r>
              <a:rPr lang="en-US" altLang="en-US" i="1"/>
              <a:t>, such as </a:t>
            </a:r>
            <a:r>
              <a:rPr lang="en-US" altLang="en-US" i="1">
                <a:hlinkClick r:id="rId5"/>
              </a:rPr>
              <a:t>queue</a:t>
            </a:r>
            <a:r>
              <a:rPr lang="en-US" altLang="en-US" i="1"/>
              <a:t>, </a:t>
            </a:r>
            <a:r>
              <a:rPr lang="en-US" altLang="en-US" i="1">
                <a:hlinkClick r:id="rId6"/>
              </a:rPr>
              <a:t>stack</a:t>
            </a:r>
            <a:r>
              <a:rPr lang="en-US" altLang="en-US" i="1"/>
              <a:t>, </a:t>
            </a:r>
            <a:r>
              <a:rPr lang="en-US" altLang="en-US" i="1">
                <a:hlinkClick r:id="rId7"/>
              </a:rPr>
              <a:t>linked list</a:t>
            </a:r>
            <a:r>
              <a:rPr lang="en-US" altLang="en-US" i="1"/>
              <a:t>, </a:t>
            </a:r>
            <a:r>
              <a:rPr lang="en-US" altLang="en-US" i="1">
                <a:hlinkClick r:id="rId8"/>
              </a:rPr>
              <a:t>heap</a:t>
            </a:r>
            <a:r>
              <a:rPr lang="en-US" altLang="en-US" i="1"/>
              <a:t>, </a:t>
            </a:r>
            <a:r>
              <a:rPr lang="en-US" altLang="en-US" i="1">
                <a:hlinkClick r:id="rId9"/>
              </a:rPr>
              <a:t>dictionary</a:t>
            </a:r>
            <a:r>
              <a:rPr lang="en-US" altLang="en-US" i="1"/>
              <a:t>, and </a:t>
            </a:r>
            <a:r>
              <a:rPr lang="en-US" altLang="en-US" i="1">
                <a:hlinkClick r:id="rId10"/>
              </a:rPr>
              <a:t>tree</a:t>
            </a:r>
            <a:r>
              <a:rPr lang="en-US" altLang="en-US" i="1"/>
              <a:t>, or conceptual unity, such as the name and address of a person. It may include redundant information, such as length of the </a:t>
            </a:r>
            <a:r>
              <a:rPr lang="en-US" altLang="en-US" i="1">
                <a:hlinkClick r:id="rId11"/>
              </a:rPr>
              <a:t>list</a:t>
            </a:r>
            <a:r>
              <a:rPr lang="en-US" altLang="en-US" i="1"/>
              <a:t> or number of </a:t>
            </a:r>
            <a:r>
              <a:rPr lang="en-US" altLang="en-US" i="1">
                <a:hlinkClick r:id="rId12"/>
              </a:rPr>
              <a:t>nodes</a:t>
            </a:r>
            <a:r>
              <a:rPr lang="en-US" altLang="en-US" i="1"/>
              <a:t> in a </a:t>
            </a:r>
            <a:r>
              <a:rPr lang="en-US" altLang="en-US" i="1">
                <a:hlinkClick r:id="rId13"/>
              </a:rPr>
              <a:t>subtree</a:t>
            </a:r>
            <a:r>
              <a:rPr lang="en-US" altLang="en-US" i="1"/>
              <a:t>.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0A5407-A44D-4161-8536-9B38661834CE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2600"/>
          </a:p>
        </p:txBody>
      </p:sp>
      <p:sp>
        <p:nvSpPr>
          <p:cNvPr id="3584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ADTs versus Data Structures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Many people think that ADTs and Data Structures are interchangeable in meaning</a:t>
            </a:r>
          </a:p>
          <a:p>
            <a:pPr lvl="1" eaLnBrk="1" hangingPunct="1"/>
            <a:r>
              <a:rPr lang="en-US" altLang="en-US"/>
              <a:t>ADTs are logical descriptions or specifications of data and operations</a:t>
            </a:r>
          </a:p>
          <a:p>
            <a:pPr lvl="2" eaLnBrk="1" hangingPunct="1"/>
            <a:r>
              <a:rPr lang="en-US" altLang="en-US"/>
              <a:t>To abstract is to leave out concrete details</a:t>
            </a:r>
          </a:p>
          <a:p>
            <a:pPr lvl="1" eaLnBrk="1" hangingPunct="1"/>
            <a:r>
              <a:rPr lang="en-US" altLang="en-US"/>
              <a:t>Data structures are the actual representations of data and operations, i.e. implementation</a:t>
            </a:r>
          </a:p>
          <a:p>
            <a:pPr eaLnBrk="1" hangingPunct="1"/>
            <a:r>
              <a:rPr lang="en-US" altLang="en-US"/>
              <a:t>Semantic versus syntactic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5DB763B-F0BF-469D-9FFF-BCCEE5525189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2600"/>
          </a:p>
        </p:txBody>
      </p:sp>
      <p:sp>
        <p:nvSpPr>
          <p:cNvPr id="3789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Specification of ADT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Consists of at least 5 items</a:t>
            </a:r>
          </a:p>
          <a:p>
            <a:pPr lvl="1" eaLnBrk="1" hangingPunct="1"/>
            <a:r>
              <a:rPr lang="en-US" altLang="en-US"/>
              <a:t>Types/Data</a:t>
            </a:r>
          </a:p>
          <a:p>
            <a:pPr lvl="1" eaLnBrk="1" hangingPunct="1"/>
            <a:r>
              <a:rPr lang="en-US" altLang="en-US"/>
              <a:t>Functions/Methods/Operations</a:t>
            </a:r>
          </a:p>
          <a:p>
            <a:pPr lvl="1" eaLnBrk="1" hangingPunct="1"/>
            <a:r>
              <a:rPr lang="en-US" altLang="en-US"/>
              <a:t>Axioms</a:t>
            </a:r>
          </a:p>
          <a:p>
            <a:pPr lvl="1" eaLnBrk="1" hangingPunct="1"/>
            <a:r>
              <a:rPr lang="en-US" altLang="en-US"/>
              <a:t>Preconditions</a:t>
            </a:r>
          </a:p>
          <a:p>
            <a:pPr lvl="1" eaLnBrk="1" hangingPunct="1"/>
            <a:r>
              <a:rPr lang="en-US" altLang="en-US"/>
              <a:t>Postconditions</a:t>
            </a:r>
          </a:p>
          <a:p>
            <a:pPr lvl="1" eaLnBrk="1" hangingPunct="1"/>
            <a:r>
              <a:rPr lang="en-US" altLang="en-US"/>
              <a:t>Others?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51225C-1366-44C7-9BCA-D903AF32226E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2600"/>
          </a:p>
        </p:txBody>
      </p:sp>
      <p:sp>
        <p:nvSpPr>
          <p:cNvPr id="3994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Example Specification of List ADT (1)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Description: A list is a finite sequence of nodes, where each node may be only accessed sequentially, starting from the first node</a:t>
            </a:r>
          </a:p>
          <a:p>
            <a:pPr eaLnBrk="1" hangingPunct="1"/>
            <a:r>
              <a:rPr lang="en-US" altLang="en-US"/>
              <a:t>Types/Data</a:t>
            </a:r>
          </a:p>
          <a:p>
            <a:pPr lvl="1" eaLnBrk="1" hangingPunct="1"/>
            <a:r>
              <a:rPr lang="en-US" altLang="en-US"/>
              <a:t>e is the element type</a:t>
            </a:r>
          </a:p>
          <a:p>
            <a:pPr lvl="1" eaLnBrk="1" hangingPunct="1"/>
            <a:r>
              <a:rPr lang="en-US" altLang="en-US"/>
              <a:t>L is the list type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419932D-5C82-475F-9A01-12E29BE63B40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2600"/>
          </a:p>
        </p:txBody>
      </p:sp>
      <p:sp>
        <p:nvSpPr>
          <p:cNvPr id="4198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Example Specification of List ADT (2)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Functions/Methods/Operations</a:t>
            </a:r>
          </a:p>
          <a:p>
            <a:pPr lvl="1" eaLnBrk="1" hangingPunct="1"/>
            <a:r>
              <a:rPr lang="en-US" altLang="en-US" sz="2000" b="1"/>
              <a:t>InitList (L): </a:t>
            </a:r>
            <a:r>
              <a:rPr lang="en-US" altLang="en-US" sz="2000"/>
              <a:t>Procedure to initialize the list L to empty</a:t>
            </a:r>
          </a:p>
          <a:p>
            <a:pPr lvl="1" eaLnBrk="1" hangingPunct="1"/>
            <a:r>
              <a:rPr lang="en-US" altLang="en-US" sz="2000" b="1"/>
              <a:t>DestroyList (L): </a:t>
            </a:r>
            <a:r>
              <a:rPr lang="en-US" altLang="en-US" sz="2000"/>
              <a:t>Procedure to make an existing list L empty</a:t>
            </a:r>
          </a:p>
          <a:p>
            <a:pPr lvl="1" eaLnBrk="1" hangingPunct="1"/>
            <a:r>
              <a:rPr lang="en-US" altLang="en-US" sz="2000" b="1"/>
              <a:t>ListIsEmpty (L) -&gt; b: </a:t>
            </a:r>
            <a:r>
              <a:rPr lang="en-US" altLang="en-US" sz="2000"/>
              <a:t>Boolean function to return TRUE if L is empty</a:t>
            </a:r>
          </a:p>
          <a:p>
            <a:pPr lvl="1" eaLnBrk="1" hangingPunct="1"/>
            <a:r>
              <a:rPr lang="en-US" altLang="en-US" sz="2000" b="1"/>
              <a:t>ListIsFull (L) -&gt; b: </a:t>
            </a:r>
            <a:r>
              <a:rPr lang="en-US" altLang="en-US" sz="2000"/>
              <a:t>Boolean function to return TRUE if L is full</a:t>
            </a:r>
          </a:p>
          <a:p>
            <a:pPr lvl="1" eaLnBrk="1" hangingPunct="1"/>
            <a:r>
              <a:rPr lang="en-US" altLang="en-US" sz="2000" b="1"/>
              <a:t>CurIsEmpty (L) -&gt; b: </a:t>
            </a:r>
            <a:r>
              <a:rPr lang="en-US" altLang="en-US" sz="2000"/>
              <a:t>Boolean function to return TRUE if the current position in L is empty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440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A34058E-EF1E-405C-97E9-A747482AD86C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2600"/>
          </a:p>
        </p:txBody>
      </p:sp>
      <p:sp>
        <p:nvSpPr>
          <p:cNvPr id="4403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Example Specification of List ADT (3)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Functions/Methods/Operations Continued</a:t>
            </a:r>
            <a:endParaRPr lang="en-US" altLang="en-US" sz="2000" b="1"/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/>
              <a:t>ToFirst (L): </a:t>
            </a:r>
            <a:r>
              <a:rPr lang="en-US" altLang="en-US" sz="1800"/>
              <a:t>Procedure to make the current node the first node in L; if the list is empty, the current position remains empty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/>
              <a:t>AtFirst (L) -&gt; b: </a:t>
            </a:r>
            <a:r>
              <a:rPr lang="en-US" altLang="en-US" sz="1800"/>
              <a:t>Boolean function to return TRUE if the current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/>
              <a:t>	node is the first node in the list or if the list and the current position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/>
              <a:t>	are both empty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/>
              <a:t>AtEnd (L) -&gt; b: </a:t>
            </a:r>
            <a:r>
              <a:rPr lang="en-US" altLang="en-US" sz="1800"/>
              <a:t>Boolean function to return TRUE if the current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/>
              <a:t>	node is the last node in the list or if the list and the current position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1800"/>
              <a:t>	are both empty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/>
              <a:t>Advance (L): </a:t>
            </a:r>
            <a:r>
              <a:rPr lang="en-US" altLang="en-US" sz="1800"/>
              <a:t>Procedure to make the current position indicate the next node in L; if the current node is the last node the current position becomes empty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800"/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460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FEBF0FA-E85C-4B65-B81B-24E8E1F14AA5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2600"/>
          </a:p>
        </p:txBody>
      </p:sp>
      <p:sp>
        <p:nvSpPr>
          <p:cNvPr id="4608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Example Specification of List ADT (4)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800"/>
              <a:t>Functions/Methods/Operations Continued Again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b="1"/>
              <a:t>Insert (L,e): </a:t>
            </a:r>
            <a:r>
              <a:rPr lang="en-US" altLang="en-US" sz="1600"/>
              <a:t>Procedure to insert a node with information e before the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en-US" sz="1600"/>
              <a:t>	current position or, in case L was empty, as the only node in L; the new node becomes the current node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b="1"/>
              <a:t>InsertAfter (L,e): </a:t>
            </a:r>
            <a:r>
              <a:rPr lang="en-US" altLang="en-US" sz="1600"/>
              <a:t>Procedure to insert a node with information e into L after the current node without changing the current position; in case L is empty, make a node containing e the only node in L and the current node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b="1"/>
              <a:t>InsertFront (L,e): </a:t>
            </a:r>
            <a:r>
              <a:rPr lang="en-US" altLang="en-US" sz="1600"/>
              <a:t>Procedure to insert a node with information e into L as the first node in the List; in case L is empty, make a node containing e the only node in L and the current node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b="1"/>
              <a:t>InsertInOrder (L,e): </a:t>
            </a:r>
            <a:r>
              <a:rPr lang="en-US" altLang="en-US" sz="1600"/>
              <a:t>Procedure to insert a node with information e into L as node in the List, order of the elements is preserved; in case L is empty, make a node containing e the only node in L and the current node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600" b="1"/>
          </a:p>
          <a:p>
            <a:pPr eaLnBrk="1" hangingPunct="1">
              <a:lnSpc>
                <a:spcPct val="80000"/>
              </a:lnSpc>
            </a:pPr>
            <a:endParaRPr lang="en-US" altLang="en-US"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481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1B5ACD0-D202-48FA-9CAD-27690C1B5C05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2600"/>
          </a:p>
        </p:txBody>
      </p:sp>
      <p:sp>
        <p:nvSpPr>
          <p:cNvPr id="4813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Example Specification of List ADT (5)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Functions/Methods/Operations Continued One Last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/>
              <a:t>Delete (L): </a:t>
            </a:r>
            <a:r>
              <a:rPr lang="en-US" altLang="en-US" sz="2000"/>
              <a:t>Procedure to delete the current node in L and to have the current position indicate the next node; if the current node is the last node the current position becomes empty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/>
              <a:t>StoreInfo (L,e): </a:t>
            </a:r>
            <a:r>
              <a:rPr lang="en-US" altLang="en-US" sz="2000"/>
              <a:t>Procedure to update the information portion of the current node to contain e; assume the current position is nonempty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/>
              <a:t>RetrieveInfo (L) -&gt; e: </a:t>
            </a:r>
            <a:r>
              <a:rPr lang="en-US" altLang="en-US" sz="2000"/>
              <a:t>Function to return the information in the current node; assume the current position is nonempty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501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413BBFE-9610-4E39-8446-C758A001D489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2600"/>
          </a:p>
        </p:txBody>
      </p:sp>
      <p:sp>
        <p:nvSpPr>
          <p:cNvPr id="5018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Example Specification of List ADT (6)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Axioms</a:t>
            </a:r>
          </a:p>
          <a:p>
            <a:pPr lvl="1" eaLnBrk="1" hangingPunct="1"/>
            <a:r>
              <a:rPr lang="en-US" altLang="en-US" sz="2000"/>
              <a:t>Empty ()?</a:t>
            </a:r>
          </a:p>
          <a:p>
            <a:pPr lvl="1" eaLnBrk="1" hangingPunct="1"/>
            <a:r>
              <a:rPr lang="en-US" altLang="en-US" sz="2000"/>
              <a:t>Not empty ()?</a:t>
            </a:r>
          </a:p>
          <a:p>
            <a:pPr lvl="1" eaLnBrk="1" hangingPunct="1"/>
            <a:r>
              <a:rPr lang="en-US" altLang="en-US" sz="2000"/>
              <a:t>Others?</a:t>
            </a:r>
          </a:p>
          <a:p>
            <a:pPr eaLnBrk="1" hangingPunct="1"/>
            <a:r>
              <a:rPr lang="en-US" altLang="en-US" sz="2400"/>
              <a:t>Preconditions</a:t>
            </a:r>
          </a:p>
          <a:p>
            <a:pPr lvl="1" eaLnBrk="1" hangingPunct="1"/>
            <a:r>
              <a:rPr lang="en-US" altLang="en-US" sz="2000"/>
              <a:t>Delete () requires that the list is not empty ()</a:t>
            </a:r>
          </a:p>
          <a:p>
            <a:pPr eaLnBrk="1" hangingPunct="1"/>
            <a:r>
              <a:rPr lang="en-US" altLang="en-US" sz="2400"/>
              <a:t>Postconditions</a:t>
            </a:r>
          </a:p>
          <a:p>
            <a:pPr lvl="1" eaLnBrk="1" hangingPunct="1"/>
            <a:r>
              <a:rPr lang="en-US" altLang="en-US" sz="2000"/>
              <a:t>After Insert () is executed the list is not empty ()</a:t>
            </a:r>
          </a:p>
          <a:p>
            <a:pPr eaLnBrk="1" hangingPunct="1"/>
            <a:r>
              <a:rPr lang="en-US" altLang="en-US" sz="2400"/>
              <a:t>Others?</a:t>
            </a:r>
          </a:p>
          <a:p>
            <a:pPr eaLnBrk="1" hangingPunct="1"/>
            <a:endParaRPr lang="en-US" altLang="en-US"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522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040AB2-A1B4-4EED-9408-97E51CFDC4E6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2600"/>
          </a:p>
        </p:txBody>
      </p:sp>
      <p:sp>
        <p:nvSpPr>
          <p:cNvPr id="5222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Visual of List ADT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View diagrams on the board</a:t>
            </a:r>
          </a:p>
          <a:p>
            <a:pPr lvl="1" eaLnBrk="1" hangingPunct="1"/>
            <a:r>
              <a:rPr lang="en-US" altLang="en-US"/>
              <a:t>Nodes?</a:t>
            </a:r>
          </a:p>
          <a:p>
            <a:pPr lvl="1" eaLnBrk="1" hangingPunct="1"/>
            <a:r>
              <a:rPr lang="en-US" altLang="en-US"/>
              <a:t>List?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542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83FE3B-46BB-4308-9ABD-22049CDBBEF2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2600"/>
          </a:p>
        </p:txBody>
      </p:sp>
      <p:sp>
        <p:nvSpPr>
          <p:cNvPr id="5427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Next Lecture…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Introduction to implementation of a dynamically linked list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563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74AC62-AEA0-4AE7-A72D-3CE488EA348B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2600"/>
          </a:p>
        </p:txBody>
      </p:sp>
      <p:sp>
        <p:nvSpPr>
          <p:cNvPr id="5632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P.J. </a:t>
            </a:r>
            <a:r>
              <a:rPr lang="en-US" altLang="en-US" dirty="0" err="1"/>
              <a:t>Deitel</a:t>
            </a:r>
            <a:r>
              <a:rPr lang="en-US" altLang="en-US" dirty="0"/>
              <a:t> &amp; H.M. </a:t>
            </a:r>
            <a:r>
              <a:rPr lang="en-US" altLang="en-US" dirty="0" err="1"/>
              <a:t>Deitel</a:t>
            </a:r>
            <a:r>
              <a:rPr lang="en-US" altLang="en-US" dirty="0"/>
              <a:t>, </a:t>
            </a:r>
            <a:r>
              <a:rPr lang="en-US" altLang="en-US" i="1" dirty="0"/>
              <a:t>C++: How to Program</a:t>
            </a:r>
            <a:r>
              <a:rPr lang="en-US" altLang="en-US" dirty="0"/>
              <a:t> (10th ed.), Pearson Education </a:t>
            </a:r>
            <a:r>
              <a:rPr lang="en-US" altLang="en-US" dirty="0" err="1"/>
              <a:t>Inc</a:t>
            </a:r>
            <a:r>
              <a:rPr lang="en-US" altLang="en-US" dirty="0"/>
              <a:t>, 2017</a:t>
            </a:r>
          </a:p>
          <a:p>
            <a:pPr eaLnBrk="1" hangingPunct="1"/>
            <a:r>
              <a:rPr lang="en-US" altLang="en-US" dirty="0"/>
              <a:t>J.R. </a:t>
            </a:r>
            <a:r>
              <a:rPr lang="en-US" altLang="en-US" dirty="0" err="1"/>
              <a:t>Hanly</a:t>
            </a:r>
            <a:r>
              <a:rPr lang="en-US" altLang="en-US" dirty="0"/>
              <a:t> &amp; E.B. </a:t>
            </a:r>
            <a:r>
              <a:rPr lang="en-US" altLang="en-US" dirty="0" err="1"/>
              <a:t>Koffman</a:t>
            </a:r>
            <a:r>
              <a:rPr lang="en-US" altLang="en-US" dirty="0"/>
              <a:t>, </a:t>
            </a:r>
            <a:r>
              <a:rPr lang="en-US" altLang="en-US" i="1" dirty="0"/>
              <a:t>Problem Solving and Program Design in C (7</a:t>
            </a:r>
            <a:r>
              <a:rPr lang="en-US" altLang="en-US" i="1" baseline="30000" dirty="0"/>
              <a:t>th</a:t>
            </a:r>
            <a:r>
              <a:rPr lang="en-US" altLang="en-US" i="1" dirty="0"/>
              <a:t> Ed.)</a:t>
            </a:r>
            <a:r>
              <a:rPr lang="en-US" altLang="en-US" dirty="0"/>
              <a:t>, Addison-Wesley, 2013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A. O’Fallon, J. Hagemeister</a:t>
            </a:r>
          </a:p>
        </p:txBody>
      </p:sp>
      <p:sp>
        <p:nvSpPr>
          <p:cNvPr id="583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A1B80F2-E312-41BF-9A51-3DCC169E36BA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2600"/>
          </a:p>
        </p:txBody>
      </p:sp>
      <p:sp>
        <p:nvSpPr>
          <p:cNvPr id="5837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Collaborators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3"/>
              </a:rPr>
              <a:t>Jack Hagemeister</a:t>
            </a: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6">
        <a:dk1>
          <a:srgbClr val="A50021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C001B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psules">
  <a:themeElements>
    <a:clrScheme name="Capsules 13">
      <a:dk1>
        <a:srgbClr val="8A002E"/>
      </a:dk1>
      <a:lt1>
        <a:srgbClr val="FFFFFF"/>
      </a:lt1>
      <a:dk2>
        <a:srgbClr val="960032"/>
      </a:dk2>
      <a:lt2>
        <a:srgbClr val="666699"/>
      </a:lt2>
      <a:accent1>
        <a:srgbClr val="33CCCC"/>
      </a:accent1>
      <a:accent2>
        <a:srgbClr val="DDDDDD"/>
      </a:accent2>
      <a:accent3>
        <a:srgbClr val="FFFFFF"/>
      </a:accent3>
      <a:accent4>
        <a:srgbClr val="750026"/>
      </a:accent4>
      <a:accent5>
        <a:srgbClr val="ADE2E2"/>
      </a:accent5>
      <a:accent6>
        <a:srgbClr val="C8C8C8"/>
      </a:accent6>
      <a:hlink>
        <a:srgbClr val="86002D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9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0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1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2">
        <a:dk1>
          <a:srgbClr val="A50021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C001B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3">
        <a:dk1>
          <a:srgbClr val="8A002E"/>
        </a:dk1>
        <a:lt1>
          <a:srgbClr val="FFFFFF"/>
        </a:lt1>
        <a:dk2>
          <a:srgbClr val="960032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750026"/>
        </a:accent4>
        <a:accent5>
          <a:srgbClr val="ADE2E2"/>
        </a:accent5>
        <a:accent6>
          <a:srgbClr val="C8C8C8"/>
        </a:accent6>
        <a:hlink>
          <a:srgbClr val="86002D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4417</TotalTime>
  <Words>2155</Words>
  <Application>Microsoft Office PowerPoint</Application>
  <PresentationFormat>On-screen Show (4:3)</PresentationFormat>
  <Paragraphs>295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Courier New</vt:lpstr>
      <vt:lpstr>Times New Roman</vt:lpstr>
      <vt:lpstr>Wingdings</vt:lpstr>
      <vt:lpstr>Custom Design</vt:lpstr>
      <vt:lpstr>Capsules</vt:lpstr>
      <vt:lpstr>(1-2) Introduction to C Data Structures &amp; Abstract Data Types </vt:lpstr>
      <vt:lpstr>What is a Data Structure?</vt:lpstr>
      <vt:lpstr>Data Structures Exposed</vt:lpstr>
      <vt:lpstr>Review of Basic C Data Structures (1)</vt:lpstr>
      <vt:lpstr>Review of Basic C Data Structures (2)</vt:lpstr>
      <vt:lpstr>How Can We Expand on Our Data Structure Knowledge?</vt:lpstr>
      <vt:lpstr>Basic Applications of Dynamic Data Structures (1)</vt:lpstr>
      <vt:lpstr>Basic Applications of Dynamic Data Structures (2)</vt:lpstr>
      <vt:lpstr>What do these C Dynamic Structures have in Common?</vt:lpstr>
      <vt:lpstr>What is a Self-Referential Structure?</vt:lpstr>
      <vt:lpstr>Dynamic Memory Allocation / De-allocation in C (1)</vt:lpstr>
      <vt:lpstr>Dynamic Memory Allocation / De-allocation in C (2)</vt:lpstr>
      <vt:lpstr>How Do We Know Which Values and Operations are Supported?</vt:lpstr>
      <vt:lpstr>Abstract Data Types</vt:lpstr>
      <vt:lpstr>Data Structure</vt:lpstr>
      <vt:lpstr>ADTs versus Data Structures</vt:lpstr>
      <vt:lpstr>Specification of ADT</vt:lpstr>
      <vt:lpstr>Example Specification of List ADT (1)</vt:lpstr>
      <vt:lpstr>Example Specification of List ADT (2)</vt:lpstr>
      <vt:lpstr>Example Specification of List ADT (3)</vt:lpstr>
      <vt:lpstr>Example Specification of List ADT (4)</vt:lpstr>
      <vt:lpstr>Example Specification of List ADT (5)</vt:lpstr>
      <vt:lpstr>Example Specification of List ADT (6)</vt:lpstr>
      <vt:lpstr>Visual of List ADT</vt:lpstr>
      <vt:lpstr>Next Lecture…</vt:lpstr>
      <vt:lpstr>References</vt:lpstr>
      <vt:lpstr>Collaborators</vt:lpstr>
    </vt:vector>
  </TitlesOfParts>
  <Company>Washington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(1 - 2) Introduction to C Data Structures &amp; Abstract Data Types</dc:title>
  <dc:creator>A. O'Fallon, J. Hagemeister</dc:creator>
  <cp:lastModifiedBy>O'Fallon, Andrew Steven</cp:lastModifiedBy>
  <cp:revision>240</cp:revision>
  <dcterms:created xsi:type="dcterms:W3CDTF">2004-08-17T18:03:10Z</dcterms:created>
  <dcterms:modified xsi:type="dcterms:W3CDTF">2026-08-28T14:46:04Z</dcterms:modified>
</cp:coreProperties>
</file>