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17"/>
  </p:notesMasterIdLst>
  <p:handoutMasterIdLst>
    <p:handoutMasterId r:id="rId18"/>
  </p:handoutMasterIdLst>
  <p:sldIdLst>
    <p:sldId id="256" r:id="rId3"/>
    <p:sldId id="361" r:id="rId4"/>
    <p:sldId id="370" r:id="rId5"/>
    <p:sldId id="362" r:id="rId6"/>
    <p:sldId id="363" r:id="rId7"/>
    <p:sldId id="364" r:id="rId8"/>
    <p:sldId id="365" r:id="rId9"/>
    <p:sldId id="368" r:id="rId10"/>
    <p:sldId id="351" r:id="rId11"/>
    <p:sldId id="366" r:id="rId12"/>
    <p:sldId id="367" r:id="rId13"/>
    <p:sldId id="359" r:id="rId14"/>
    <p:sldId id="326" r:id="rId15"/>
    <p:sldId id="36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8" d="100"/>
          <a:sy n="68" d="100"/>
        </p:scale>
        <p:origin x="1226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F7F1AB-5CDC-4FDD-81CD-70B3C3385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899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78B350-FEBE-460B-B1B3-1EAE4D88A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0541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46C586-F5C8-4724-91BB-7358BA4B500F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91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03018E-41E4-4D77-81F2-3FF189321E6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65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F439AB-62DB-4C9B-A3E8-6700ECC04642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39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B3BF5-40AE-4DC5-AC77-FB7DF1D1019B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012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E9DCD9-42CC-4EAE-855D-BFAF14F9881D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45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94E540-17D6-4B3B-83BA-5F4CF7E10C09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5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DE9BA-E44D-4D6C-AA66-5F835D8FB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87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F220A-27F2-4319-A3B7-42C921476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11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0231-303A-408A-882C-94C698E3E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22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418EA9-E095-46F2-B295-3595C1FF3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004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3DE23-AF7E-4D57-A89B-C27218244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905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C190A-8735-4E24-9E61-1A97079A5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204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E5854-C9E4-4B87-9752-97985632E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366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CF03-EF26-4B5A-ADF9-3A0807895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115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EE29-0481-45A6-9727-C09047E52B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477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4AFA5-CDCE-4CC3-B511-75631D6DE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294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C3BE4-510F-42BA-8B6A-D8152C37A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34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1E0C-483E-49BB-92BA-AE2767A8BF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581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FC90F-4BD5-4B72-AD5C-EA783A65E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40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5E97-3551-49C1-8F51-B55C561E74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30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D8CF-849E-4144-9B19-FF1452171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65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1C9D7-9DCB-4A0B-ABF4-F7DBF52136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47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3E913-2AAE-42CD-A7E6-FE1632FE1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38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B5DBB-C554-4A13-813D-9FEAD59C2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72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B1ED-1650-466B-A674-7C6F00C2C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83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D848-C805-49C5-BA9C-6CFDCF906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34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C745B-E0AC-4CBB-A857-F32E176AB8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37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F49BD-883B-46F5-9183-8F3854FA2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14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0FE987-1B32-44B5-A14F-2055F842F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F556AE13-F996-45F1-B717-6D7E17FBF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tu.edu.sg/home/ehchua/programming/cpp/images/IOstreams.png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(4-4) Streams and File Processing in C++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(June 27, 2024)</a:t>
            </a:r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6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Files Streams in C++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Read from files using:</a:t>
            </a:r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// applying the stream extraction operator – stops at whitespace for strings</a:t>
            </a:r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fstr.getline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() // to read entire line into a character array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Stored as a C string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400" dirty="0"/>
              <a:t>Write to files using:</a:t>
            </a:r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// applying the stream insertion operator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92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Files Streams in C++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Each file ends with an end-of-file marker (EOF)</a:t>
            </a:r>
          </a:p>
          <a:p>
            <a:pPr lvl="1"/>
            <a:r>
              <a:rPr lang="en-US" altLang="en-US" sz="2000" dirty="0"/>
              <a:t>check if at end of file using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fstr.eof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Close a file using: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 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92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A. O’Fallon</a:t>
            </a:r>
            <a:r>
              <a:rPr lang="en-US" sz="1400" dirty="0"/>
              <a:t>, J. </a:t>
            </a:r>
            <a:r>
              <a:rPr lang="en-US" sz="1400" dirty="0" err="1"/>
              <a:t>Hagemeister</a:t>
            </a:r>
            <a:r>
              <a:rPr lang="en-US" sz="1400" dirty="0"/>
              <a:t> </a:t>
            </a:r>
            <a:endParaRPr lang="en-US" altLang="en-US" sz="1400" dirty="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4507FB-92F8-44E5-BC58-C775F37AE4D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Closing Thoughts on Files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Files are required for many applications</a:t>
            </a:r>
          </a:p>
          <a:p>
            <a:pPr eaLnBrk="1" hangingPunct="1"/>
            <a:r>
              <a:rPr lang="en-US" altLang="en-US" dirty="0"/>
              <a:t>Files may be created and manipulated in any manner appropriate for an application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A. O’Fallon</a:t>
            </a:r>
            <a:r>
              <a:rPr lang="en-US" sz="1400" dirty="0"/>
              <a:t>, J. </a:t>
            </a:r>
            <a:r>
              <a:rPr lang="en-US" sz="1400" dirty="0" err="1"/>
              <a:t>Hagemeister</a:t>
            </a:r>
            <a:r>
              <a:rPr lang="en-US" sz="1400" dirty="0"/>
              <a:t> </a:t>
            </a:r>
            <a:endParaRPr lang="en-US" altLang="en-US" sz="1400" dirty="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9218F6-0D5A-4C22-8F8E-DC164075E7A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/>
          </a:p>
        </p:txBody>
      </p:sp>
      <p:sp>
        <p:nvSpPr>
          <p:cNvPr id="4506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P.J. </a:t>
            </a:r>
            <a:r>
              <a:rPr lang="en-US" altLang="en-US" dirty="0" err="1"/>
              <a:t>Deitel</a:t>
            </a:r>
            <a:r>
              <a:rPr lang="en-US" altLang="en-US" dirty="0"/>
              <a:t> &amp; H.M. </a:t>
            </a:r>
            <a:r>
              <a:rPr lang="en-US" altLang="en-US" dirty="0" err="1"/>
              <a:t>Deitel</a:t>
            </a:r>
            <a:r>
              <a:rPr lang="en-US" altLang="en-US" dirty="0"/>
              <a:t>, </a:t>
            </a:r>
            <a:r>
              <a:rPr lang="en-US" altLang="en-US" i="1" dirty="0"/>
              <a:t>C++: How to Program</a:t>
            </a:r>
            <a:r>
              <a:rPr lang="en-US" altLang="en-US" dirty="0"/>
              <a:t> (9th ed.), Prentice Hall, 2014</a:t>
            </a:r>
          </a:p>
          <a:p>
            <a:pPr eaLnBrk="1" hangingPunct="1"/>
            <a:r>
              <a:rPr lang="en-US" altLang="en-US" dirty="0"/>
              <a:t>J.R. </a:t>
            </a:r>
            <a:r>
              <a:rPr lang="en-US" altLang="en-US" dirty="0" err="1"/>
              <a:t>Hanly</a:t>
            </a:r>
            <a:r>
              <a:rPr lang="en-US" altLang="en-US" dirty="0"/>
              <a:t> &amp; E.B. </a:t>
            </a:r>
            <a:r>
              <a:rPr lang="en-US" altLang="en-US" dirty="0" err="1"/>
              <a:t>Koffman</a:t>
            </a:r>
            <a:r>
              <a:rPr lang="en-US" altLang="en-US" dirty="0"/>
              <a:t>, </a:t>
            </a:r>
            <a:r>
              <a:rPr lang="en-US" altLang="en-US" i="1" dirty="0"/>
              <a:t>Problem Solving and Program Design in C (8</a:t>
            </a:r>
            <a:r>
              <a:rPr lang="en-US" altLang="en-US" i="1" baseline="30000" dirty="0"/>
              <a:t>th</a:t>
            </a:r>
            <a:r>
              <a:rPr lang="en-US" altLang="en-US" i="1" dirty="0"/>
              <a:t> Ed.)</a:t>
            </a:r>
            <a:r>
              <a:rPr lang="en-US" altLang="en-US" dirty="0"/>
              <a:t>, Addison-Wesley,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7166EA-72B9-4A6D-9FDC-CA5FCA02FE2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/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24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Stream? A Refined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sequence</a:t>
            </a:r>
            <a:r>
              <a:rPr lang="en-US" dirty="0"/>
              <a:t> of objects (generally just considered bytes) that flow from a device to memory or from memory to a device</a:t>
            </a:r>
          </a:p>
          <a:p>
            <a:r>
              <a:rPr lang="en-US" dirty="0"/>
              <a:t>For </a:t>
            </a:r>
            <a:r>
              <a:rPr lang="en-US" i="1" dirty="0"/>
              <a:t>input</a:t>
            </a:r>
            <a:r>
              <a:rPr lang="en-US" dirty="0"/>
              <a:t> operations, the bytes flow from the device (i.e. keyboard, network connection, disk, etc.) to main memory</a:t>
            </a:r>
          </a:p>
          <a:p>
            <a:r>
              <a:rPr lang="en-US" dirty="0"/>
              <a:t>For </a:t>
            </a:r>
            <a:r>
              <a:rPr lang="en-US" i="1" dirty="0"/>
              <a:t>output</a:t>
            </a:r>
            <a:r>
              <a:rPr lang="en-US" dirty="0"/>
              <a:t> operations, the bytes flow from main menu to the device (screen, printer, etc.)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10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of a Stream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87400" y="5410201"/>
            <a:ext cx="7693025" cy="685800"/>
          </a:xfrm>
        </p:spPr>
        <p:txBody>
          <a:bodyPr/>
          <a:lstStyle/>
          <a:p>
            <a:r>
              <a:rPr lang="en-US" sz="1600" dirty="0">
                <a:hlinkClick r:id="rId2"/>
              </a:rPr>
              <a:t>Image courtesy of: http://www.ntu.edu.sg/home/ehchua/programming/cpp/images/IOstreams.png</a:t>
            </a:r>
            <a:endParaRPr lang="en-US" sz="1600" dirty="0"/>
          </a:p>
        </p:txBody>
      </p:sp>
      <p:pic>
        <p:nvPicPr>
          <p:cNvPr id="1028" name="Picture 4" descr="Image result for stream c+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057775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42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 for a 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conveyer belt</a:t>
            </a:r>
          </a:p>
          <a:p>
            <a:pPr lvl="1"/>
            <a:r>
              <a:rPr lang="en-US" dirty="0"/>
              <a:t>You can place an item in sequence on the belt, i.e. into the stream (insertion or output operation)</a:t>
            </a:r>
          </a:p>
          <a:p>
            <a:pPr lvl="1"/>
            <a:r>
              <a:rPr lang="en-US" dirty="0"/>
              <a:t>You can remove an item in sequence from the belt, i.e. take from the stream  (extraction or input operation)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9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Streams vs. Standard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classic</a:t>
            </a:r>
            <a:r>
              <a:rPr lang="en-US" dirty="0"/>
              <a:t> input/output streams for C++ supported byte-sized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s, which represented the ASCII characters</a:t>
            </a:r>
          </a:p>
          <a:p>
            <a:r>
              <a:rPr lang="en-US" dirty="0"/>
              <a:t>Many alphabets require </a:t>
            </a:r>
            <a:r>
              <a:rPr lang="en-US" i="1" dirty="0"/>
              <a:t>more</a:t>
            </a:r>
            <a:r>
              <a:rPr lang="en-US" dirty="0"/>
              <a:t> characters than can be represented by a </a:t>
            </a:r>
            <a:r>
              <a:rPr lang="en-US" i="1" dirty="0"/>
              <a:t>byte</a:t>
            </a:r>
            <a:r>
              <a:rPr lang="en-US" dirty="0"/>
              <a:t> and the ASCII character set does not provide the characters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Unicode</a:t>
            </a:r>
            <a:r>
              <a:rPr lang="en-US" dirty="0"/>
              <a:t> character set provides these ones</a:t>
            </a:r>
          </a:p>
          <a:p>
            <a:r>
              <a:rPr lang="en-US" dirty="0"/>
              <a:t>C++ provides </a:t>
            </a:r>
            <a:r>
              <a:rPr lang="en-US" i="1" dirty="0"/>
              <a:t>standard</a:t>
            </a:r>
            <a:r>
              <a:rPr lang="en-US" dirty="0"/>
              <a:t> stream libraries to process Unicode characters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wchar_t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404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Streams in C++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</a:t>
            </a:r>
            <a:r>
              <a:rPr lang="en-US" sz="2400" i="1" dirty="0"/>
              <a:t>standard</a:t>
            </a:r>
            <a:r>
              <a:rPr lang="en-US" sz="2400" dirty="0"/>
              <a:t> input/output streams, include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dirty="0"/>
              <a:t> is a predefined </a:t>
            </a:r>
            <a:r>
              <a:rPr lang="en-US" sz="2000" i="1" dirty="0"/>
              <a:t>object</a:t>
            </a:r>
            <a:r>
              <a:rPr lang="en-US" sz="2000" dirty="0"/>
              <a:t> of class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is connected to the standard input device (i.e. keyboard)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applying stream extraction operator – stops at whitespace for strings</a:t>
            </a:r>
            <a:endParaRPr lang="en-US" dirty="0"/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/>
              <a:t> is a predefined </a:t>
            </a:r>
            <a:r>
              <a:rPr lang="en-US" sz="2000" i="1" dirty="0"/>
              <a:t>object</a:t>
            </a:r>
            <a:r>
              <a:rPr lang="en-US" sz="2000" dirty="0"/>
              <a:t> of class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2000" dirty="0"/>
              <a:t> and is connected to the standard output device (i.e. screen)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applying stream insertion operator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59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Streams in C++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/>
              <a:t>Member</a:t>
            </a:r>
            <a:r>
              <a:rPr lang="en-US" sz="2400" dirty="0"/>
              <a:t> function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>
                <a:cs typeface="Courier New" panose="02070309020205020404" pitchFamily="49" charset="0"/>
              </a:rPr>
              <a:t>will read a line from the stream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Inserts a null character at the end of the array of characters, removes and discards the ‘\n’ from the stream (i.e. stored as a C string)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61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A. O’Fallon</a:t>
            </a:r>
            <a:r>
              <a:rPr lang="en-US" sz="1400" dirty="0"/>
              <a:t>, J. </a:t>
            </a:r>
            <a:r>
              <a:rPr lang="en-US" sz="1400" dirty="0" err="1"/>
              <a:t>Hagemeister</a:t>
            </a:r>
            <a:r>
              <a:rPr lang="en-US" sz="1400" dirty="0"/>
              <a:t> </a:t>
            </a:r>
            <a:endParaRPr lang="en-US" altLang="en-US" sz="1400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67ECD5-60F4-4E4F-9BC1-5CBADA8CC76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Recall the File Processing Algorithm!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Step 1: open the desired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Opening is based on filename and permissions (read, write, or append)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Associates a file with a stream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Step 2: process the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Read data from the file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Does not affect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Write data to the file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Completely overwrites existing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Add data to the end of the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Retains previous information in file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Step 3: close the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Disassociates a file from a stream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0084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A. O’Fallon,</a:t>
            </a:r>
            <a:r>
              <a:rPr lang="en-US" sz="1400" dirty="0"/>
              <a:t> J. </a:t>
            </a:r>
            <a:r>
              <a:rPr lang="en-US" sz="1400" dirty="0" err="1"/>
              <a:t>Hagemeister</a:t>
            </a:r>
            <a:r>
              <a:rPr lang="en-US" sz="1400" dirty="0"/>
              <a:t> </a:t>
            </a:r>
            <a:endParaRPr lang="en-US" alt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5D6257-0847-46A8-A22D-9A3EED36CB1A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Files Streams in C++ (1)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For input/output streams to work with </a:t>
            </a:r>
            <a:r>
              <a:rPr lang="en-US" i="1" dirty="0"/>
              <a:t>files</a:t>
            </a:r>
            <a:r>
              <a:rPr lang="en-US" dirty="0"/>
              <a:t>, include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 eaLnBrk="1" hangingPunct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altLang="en-US" sz="2000" dirty="0"/>
              <a:t> objects enable input from a file</a:t>
            </a:r>
          </a:p>
          <a:p>
            <a:pPr lvl="1" eaLnBrk="1" hangingPunct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altLang="en-US" sz="2000" dirty="0"/>
              <a:t> objects enable output to a file</a:t>
            </a:r>
          </a:p>
          <a:p>
            <a:pPr lvl="1" eaLnBrk="1" hangingPunct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altLang="en-US" sz="2000" dirty="0"/>
              <a:t> objects for input from and output to a file</a:t>
            </a:r>
          </a:p>
          <a:p>
            <a:pPr eaLnBrk="1" hangingPunct="1"/>
            <a:r>
              <a:rPr lang="en-US" altLang="en-US" dirty="0"/>
              <a:t>Associate file with a file stream either during construction (applying the constructor or by calling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(“filename.txt”) // an instantiation of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object </a:t>
            </a:r>
            <a:r>
              <a:rPr lang="en-US" altLang="en-US" sz="2000" dirty="0"/>
              <a:t>or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fstr.open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(“filename.txt”) // after instantiation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4209</TotalTime>
  <Words>904</Words>
  <Application>Microsoft Office PowerPoint</Application>
  <PresentationFormat>On-screen Show (4:3)</PresentationFormat>
  <Paragraphs>106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Times New Roman</vt:lpstr>
      <vt:lpstr>Wingdings</vt:lpstr>
      <vt:lpstr>Custom Design</vt:lpstr>
      <vt:lpstr>Capsules</vt:lpstr>
      <vt:lpstr>(4-4) Streams and File Processing in C++</vt:lpstr>
      <vt:lpstr>What is a Stream? A Refined Definition</vt:lpstr>
      <vt:lpstr>Abstraction of a Stream</vt:lpstr>
      <vt:lpstr>Analogy for a Stream</vt:lpstr>
      <vt:lpstr>Classic Streams vs. Standard Streams</vt:lpstr>
      <vt:lpstr>Standard Streams in C++ (1)</vt:lpstr>
      <vt:lpstr>Standard Streams in C++ (2)</vt:lpstr>
      <vt:lpstr>Recall the File Processing Algorithm!</vt:lpstr>
      <vt:lpstr>Files Streams in C++ (1)</vt:lpstr>
      <vt:lpstr>Files Streams in C++ (2)</vt:lpstr>
      <vt:lpstr>Files Streams in C++ (3)</vt:lpstr>
      <vt:lpstr>Closing Thoughts on Files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(6 – 3) Streams and File Processing in C++</dc:title>
  <dc:creator>A. O'Fallon</dc:creator>
  <cp:lastModifiedBy>Andy O'Fallon</cp:lastModifiedBy>
  <cp:revision>303</cp:revision>
  <dcterms:created xsi:type="dcterms:W3CDTF">2004-08-17T18:03:10Z</dcterms:created>
  <dcterms:modified xsi:type="dcterms:W3CDTF">2024-06-27T14:17:29Z</dcterms:modified>
</cp:coreProperties>
</file>