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2" r:id="rId2"/>
    <p:sldId id="347" r:id="rId3"/>
    <p:sldId id="314" r:id="rId4"/>
    <p:sldId id="315" r:id="rId5"/>
    <p:sldId id="316" r:id="rId6"/>
    <p:sldId id="317" r:id="rId7"/>
    <p:sldId id="318" r:id="rId8"/>
    <p:sldId id="320" r:id="rId9"/>
    <p:sldId id="334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5" r:id="rId24"/>
    <p:sldId id="336" r:id="rId25"/>
    <p:sldId id="354" r:id="rId26"/>
    <p:sldId id="355" r:id="rId27"/>
    <p:sldId id="337" r:id="rId28"/>
    <p:sldId id="338" r:id="rId29"/>
    <p:sldId id="339" r:id="rId30"/>
    <p:sldId id="340" r:id="rId31"/>
    <p:sldId id="348" r:id="rId32"/>
    <p:sldId id="341" r:id="rId33"/>
    <p:sldId id="342" r:id="rId34"/>
    <p:sldId id="349" r:id="rId35"/>
    <p:sldId id="343" r:id="rId36"/>
    <p:sldId id="344" r:id="rId37"/>
    <p:sldId id="351" r:id="rId38"/>
    <p:sldId id="352" r:id="rId39"/>
    <p:sldId id="350" r:id="rId40"/>
    <p:sldId id="353" r:id="rId41"/>
    <p:sldId id="345" r:id="rId42"/>
    <p:sldId id="309" r:id="rId4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317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30"/>
    <a:srgbClr val="EAEAEA"/>
    <a:srgbClr val="DBCEAC"/>
    <a:srgbClr val="3CB6CE"/>
    <a:srgbClr val="B6BF00"/>
    <a:srgbClr val="EC7A00"/>
    <a:srgbClr val="003C69"/>
    <a:srgbClr val="452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7674" autoAdjust="0"/>
  </p:normalViewPr>
  <p:slideViewPr>
    <p:cSldViewPr snapToGrid="0">
      <p:cViewPr varScale="1">
        <p:scale>
          <a:sx n="70" d="100"/>
          <a:sy n="70" d="100"/>
        </p:scale>
        <p:origin x="1554" y="72"/>
      </p:cViewPr>
      <p:guideLst>
        <p:guide orient="horz" pos="1534"/>
        <p:guide orient="horz" pos="660"/>
        <p:guide pos="317"/>
        <p:guide pos="3907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0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43767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277225" y="0"/>
            <a:ext cx="10175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fld id="{2A381222-3DBB-411E-978D-C12604D24E6B}" type="datetime1">
              <a:rPr lang="en-US"/>
              <a:pPr>
                <a:defRPr/>
              </a:pPr>
              <a:t>1/19/2015</a:t>
            </a:fld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96CCBD25-CFE1-4614-B03B-A8628560E5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7938"/>
            <a:ext cx="3757613" cy="277812"/>
          </a:xfrm>
          <a:prstGeom prst="rect">
            <a:avLst/>
          </a:prstGeom>
          <a:noFill/>
        </p:spPr>
        <p:txBody>
          <a:bodyPr lIns="91650" tIns="45825" rIns="91650" bIns="45825">
            <a:spAutoFit/>
          </a:bodyPr>
          <a:lstStyle/>
          <a:p>
            <a:pPr>
              <a:defRPr/>
            </a:pPr>
            <a:r>
              <a:rPr lang="en-US" sz="1200" spc="3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415659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>
            <a:lvl1pPr algn="r"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fld id="{B9CD3CC0-D728-40D0-9B04-E1D37FD5C224}" type="datetime1">
              <a:rPr lang="en-US"/>
              <a:pPr>
                <a:defRPr/>
              </a:pPr>
              <a:t>1/19/2015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defTabSz="92382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2" tIns="46146" rIns="92292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7DBC094F-AE70-4287-973F-F301609B7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12450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448AB97-5981-4C6D-8E22-B2F590365538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05533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A398513-A9E6-428A-A6CA-D7306FFAF248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02365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19669C8-201A-41E8-AF91-2392E84FEC7B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58833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B9C3E52-46FF-4151-8342-74BE90453728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17244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56D39A9-3986-4407-960B-B618ECBC7C45}" type="slidenum">
              <a:t>13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42606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C229BEA-B524-458A-BB15-3D0D4360BBC1}" type="slidenum">
              <a:t>14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0090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4300F36-5D5C-46A1-85BA-6691E2CDB515}" type="slidenum">
              <a:t>15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83175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0FDBD57-8E2A-4F83-A11D-530A8BEC084E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60623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6D0FF2D-C438-46E4-890D-2D7F96647762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5433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805DE96-5143-49AC-A191-6C34CF0825FA}" type="slidenum">
              <a:t>18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05304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B7DBD02-9FC7-4B2B-894B-DD4B416F3AE4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6126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A67C854-E0ED-4654-9C4F-2E10CA9A5566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82601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72CE05F-A3BC-4F2A-91E6-80315239B3CB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36164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9D66AC9-9C0E-4003-8DAB-3B5D823B0913}" type="slidenum">
              <a:t>21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15743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6B4143A-DD67-4001-B962-5434C0F0D0B1}" type="slidenum">
              <a:t>22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70788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4EAE96A-EF05-42DF-BA56-BB6605F3333E}" type="slidenum"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4414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79E1BB-3819-4E6F-8A43-A008648F54D1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59978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9C22971-5E94-4E69-8734-CEC06515D898}" type="slidenum">
              <a:t>27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95280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AA7B56A-84FA-4738-B814-C2DB38CF0C99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16409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26D86F5-46AC-43DA-8DA5-7491A7C2112F}" type="slidenum">
              <a:t>29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29007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E661AC-B8DC-465B-8F2C-936ED6B24E9B}" type="datetime1">
              <a:rPr lang="en-US" altLang="en-US" smtClean="0"/>
              <a:pPr eaLnBrk="1" hangingPunct="1">
                <a:spcBef>
                  <a:spcPct val="0"/>
                </a:spcBef>
              </a:pPr>
              <a:t>1/19/2015</a:t>
            </a:fld>
            <a:endParaRPr lang="en-US" altLang="en-US" smtClean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DF81B2-7829-4B4B-956D-2764A19408AF}" type="slidenum">
              <a:rPr lang="en-US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3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5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1485911-F13B-4E6B-BAD4-44321D2567D3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6690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07D41B6-D041-43C2-8D34-5804D6A5F6D3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911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7E46ECA-DE50-48C7-BC75-CC278697E7A4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35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4041F07-46D6-45D2-A9A3-1B51EAEDBD9C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9670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DD9507D-2EE9-4CA0-8CBD-2A828A6FF7C8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8673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04D180D-A5AA-44E4-85C5-471EC921C5D3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67467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A7C1CA-D987-4E3C-B51B-7F45BD5FAA66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2515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invGray">
          <a:xfrm flipH="1">
            <a:off x="484188" y="0"/>
            <a:ext cx="190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gray">
          <a:xfrm flipH="1">
            <a:off x="-17463" y="0"/>
            <a:ext cx="501651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t="24756" r="17525" b="24756"/>
          <a:stretch>
            <a:fillRect/>
          </a:stretch>
        </p:blipFill>
        <p:spPr bwMode="auto">
          <a:xfrm>
            <a:off x="-17463" y="0"/>
            <a:ext cx="5032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122098"/>
            <a:ext cx="8659903" cy="424732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2754909"/>
            <a:ext cx="8659904" cy="430887"/>
          </a:xfrm>
        </p:spPr>
        <p:txBody>
          <a:bodyPr rIns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fld id="{093AFDD9-39D7-4733-82BC-43F0CE89A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5223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734315"/>
            <a:ext cx="8652222" cy="424732"/>
          </a:xfrm>
        </p:spPr>
        <p:txBody>
          <a:bodyPr/>
          <a:lstStyle>
            <a:lvl1pPr algn="ctr">
              <a:defRPr sz="24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1599412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0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18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11F9A-B3C8-4B67-8558-6B4D4B0B2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9264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344837"/>
            <a:ext cx="8652222" cy="369332"/>
          </a:xfrm>
        </p:spPr>
        <p:txBody>
          <a:bodyPr/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709196"/>
            <a:ext cx="8652222" cy="338554"/>
          </a:xfrm>
        </p:spPr>
        <p:txBody>
          <a:bodyPr rIns="0"/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53E1-BD3E-47C4-A38F-60497A052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1996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677600"/>
            <a:ext cx="8659907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1790759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1790759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7DA5C-E6A1-4C66-B3D5-695D5FE24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0833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879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1681734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136455"/>
            <a:ext cx="4040188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1681734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136455"/>
            <a:ext cx="4041775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53EDA-0F2D-4B82-9307-0F2FBCD47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3375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5126A-D52C-4642-8A4B-9A18A9F34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356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FC993-6D39-4359-8FBA-53AB5ED84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6152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FE87A-20B0-41FD-95BD-B41E8227A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4581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D2FEC-429C-41D7-8BAA-B32C284C7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715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454150" y="1490663"/>
            <a:ext cx="67198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73183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395715D2-E770-422D-9321-C8A34C4E94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 userDrawn="1"/>
        </p:nvSpPr>
        <p:spPr bwMode="ltGray">
          <a:xfrm flipH="1">
            <a:off x="-17463" y="0"/>
            <a:ext cx="501651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7463" y="0"/>
            <a:ext cx="503238" cy="1047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 bwMode="invGray">
          <a:xfrm flipH="1">
            <a:off x="484188" y="0"/>
            <a:ext cx="190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1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detailpage&amp;v=AyzOUbkUf3M#t=129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detailpage&amp;v=AyzOUbkUf3M#t=189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detailpage&amp;v=AyzOUbkUf3M#t=203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umenta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1_eT5bsS4bQ#t=242" TargetMode="External"/><Relationship Id="rId4" Type="http://schemas.openxmlformats.org/officeDocument/2006/relationships/hyperlink" Target="http://numenta.org/htm-white-pap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s.ucf.edu/~kstanley/neat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Deep Learning – An Introduction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 anchor="ctr">
            <a:spAutoFit/>
          </a:bodyPr>
          <a:lstStyle/>
          <a:p>
            <a:pPr indent="-195934" algn="ctr"/>
            <a:r>
              <a:rPr lang="en-US"/>
              <a:t>Aaron Crandall, 2015</a:t>
            </a:r>
          </a:p>
        </p:txBody>
      </p:sp>
    </p:spTree>
    <p:extLst>
      <p:ext uri="{BB962C8B-B14F-4D97-AF65-F5344CB8AC3E}">
        <p14:creationId xmlns:p14="http://schemas.microsoft.com/office/powerpoint/2010/main" val="1392822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The Vanishing Gradient Problem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5033"/>
            <a:ext cx="8228763" cy="3352713"/>
          </a:xfrm>
        </p:spPr>
        <p:txBody>
          <a:bodyPr/>
          <a:lstStyle/>
          <a:p>
            <a:pPr>
              <a:buClr>
                <a:srgbClr val="FFCC99"/>
              </a:buClr>
              <a:buSzPct val="45000"/>
            </a:pPr>
            <a:r>
              <a:rPr lang="en-US" dirty="0"/>
              <a:t>Gradient is progressively getting more </a:t>
            </a:r>
            <a:r>
              <a:rPr lang="en-US" dirty="0" smtClean="0"/>
              <a:t>dilute</a:t>
            </a:r>
          </a:p>
          <a:p>
            <a:pPr lvl="1">
              <a:buClr>
                <a:srgbClr val="FFCC99"/>
              </a:buClr>
              <a:buSzPct val="45000"/>
            </a:pPr>
            <a:r>
              <a:rPr lang="en-US" dirty="0" smtClean="0"/>
              <a:t>Below </a:t>
            </a:r>
            <a:r>
              <a:rPr lang="en-US" dirty="0"/>
              <a:t>top few layers, correction signal is minimal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 smtClean="0"/>
              <a:t>Gets </a:t>
            </a:r>
            <a:r>
              <a:rPr lang="en-US" dirty="0"/>
              <a:t>stuck in local </a:t>
            </a:r>
            <a:r>
              <a:rPr lang="en-US" dirty="0" smtClean="0"/>
              <a:t>minima</a:t>
            </a:r>
          </a:p>
          <a:p>
            <a:pPr lvl="1">
              <a:buClr>
                <a:srgbClr val="FFCC99"/>
              </a:buClr>
              <a:buSzPct val="45000"/>
            </a:pPr>
            <a:r>
              <a:rPr lang="en-US" dirty="0" smtClean="0"/>
              <a:t>Especially </a:t>
            </a:r>
            <a:r>
              <a:rPr lang="en-US" dirty="0"/>
              <a:t>since they start out far from ‘good’ regions (i.e., random initialization)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In usual settings, we can use only labeled data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Almost all data is unlabeled!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The brain can learn from unlabeled data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This </a:t>
            </a:r>
            <a:r>
              <a:rPr lang="en-US" dirty="0" smtClean="0"/>
              <a:t>has plagued </a:t>
            </a:r>
            <a:r>
              <a:rPr lang="en-US" dirty="0" err="1"/>
              <a:t>Backpropogation</a:t>
            </a:r>
            <a:r>
              <a:rPr lang="en-US" dirty="0"/>
              <a:t> (for 20+ years)</a:t>
            </a:r>
          </a:p>
        </p:txBody>
      </p:sp>
    </p:spTree>
    <p:extLst>
      <p:ext uri="{BB962C8B-B14F-4D97-AF65-F5344CB8AC3E}">
        <p14:creationId xmlns:p14="http://schemas.microsoft.com/office/powerpoint/2010/main" val="659535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Deep Network Training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5033"/>
            <a:ext cx="8228763" cy="2600712"/>
          </a:xfrm>
        </p:spPr>
        <p:txBody>
          <a:bodyPr/>
          <a:lstStyle/>
          <a:p>
            <a:pPr>
              <a:buClr>
                <a:srgbClr val="FFCC99"/>
              </a:buClr>
              <a:buSzPct val="45000"/>
            </a:pPr>
            <a:r>
              <a:rPr lang="en-US" dirty="0"/>
              <a:t>Use unsupervised learning (greedy layer-wise training)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Allows abstraction to develop naturally from one layer to another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Help the network initialize with good parameters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Perform supervised top-down training as final step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Refine the features (intermediate layers) so that they become more relevant for the task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Many papers call this “smoothing</a:t>
            </a:r>
            <a:r>
              <a:rPr lang="en-US" dirty="0" smtClean="0"/>
              <a:t>” or a “finishing” 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63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b="1" dirty="0"/>
              <a:t>Deep Belief </a:t>
            </a:r>
            <a:r>
              <a:rPr lang="en-US" b="1" dirty="0" smtClean="0"/>
              <a:t>Networks (</a:t>
            </a:r>
            <a:r>
              <a:rPr lang="en-US" b="1" dirty="0"/>
              <a:t>DBNs)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514902" y="1632328"/>
            <a:ext cx="6338519" cy="4290799"/>
          </a:xfrm>
        </p:spPr>
        <p:txBody>
          <a:bodyPr/>
          <a:lstStyle/>
          <a:p>
            <a:pPr>
              <a:buClr>
                <a:srgbClr val="FFCC99"/>
              </a:buClr>
              <a:buSzPct val="45000"/>
            </a:pPr>
            <a:r>
              <a:rPr lang="en-US" dirty="0"/>
              <a:t>Probabilistic generative model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Deep architecture – multiple </a:t>
            </a:r>
            <a:r>
              <a:rPr lang="en-US" dirty="0" smtClean="0"/>
              <a:t>layers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 smtClean="0"/>
              <a:t>Bidirectional layer interconnections</a:t>
            </a:r>
            <a:endParaRPr lang="en-US" dirty="0"/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Unsupervised pre-learning provides a good initialization of the </a:t>
            </a:r>
            <a:r>
              <a:rPr lang="en-US" dirty="0" smtClean="0"/>
              <a:t>network</a:t>
            </a:r>
          </a:p>
          <a:p>
            <a:pPr lvl="1">
              <a:buClr>
                <a:srgbClr val="FFCC99"/>
              </a:buClr>
              <a:buSzPct val="45000"/>
            </a:pPr>
            <a:r>
              <a:rPr lang="en-US" dirty="0"/>
              <a:t>M</a:t>
            </a:r>
            <a:r>
              <a:rPr lang="en-US" dirty="0" smtClean="0"/>
              <a:t>aximizing </a:t>
            </a:r>
            <a:r>
              <a:rPr lang="en-US" dirty="0"/>
              <a:t>the lower-bound of the log-likelihood of the data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Supervised fine-tuning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Generative: Up-down algorithm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Discriminative: backpropagation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6080" y="6304105"/>
            <a:ext cx="1806154" cy="32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 lang="en-US" sz="1633">
                <a:solidFill>
                  <a:srgbClr val="FFFFFF"/>
                </a:solidFill>
                <a:latin typeface="Arial" pitchFamily="18"/>
                <a:ea typeface="Droid Sans" pitchFamily="2"/>
                <a:cs typeface="FreeSans" pitchFamily="2"/>
              </a:rPr>
              <a:t>Hinton et. al 2006</a:t>
            </a:r>
          </a:p>
        </p:txBody>
      </p:sp>
    </p:spTree>
    <p:extLst>
      <p:ext uri="{BB962C8B-B14F-4D97-AF65-F5344CB8AC3E}">
        <p14:creationId xmlns:p14="http://schemas.microsoft.com/office/powerpoint/2010/main" val="2645210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DBN Greedy training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19041" y="1352521"/>
            <a:ext cx="6095520" cy="1892826"/>
          </a:xfrm>
        </p:spPr>
        <p:txBody>
          <a:bodyPr/>
          <a:lstStyle/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First </a:t>
            </a:r>
            <a:r>
              <a:rPr lang="en-US" dirty="0" smtClean="0"/>
              <a:t>step: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Construct </a:t>
            </a:r>
            <a:r>
              <a:rPr lang="en-US" dirty="0"/>
              <a:t>an RBM with an input layer v and a hidden layer h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Train the </a:t>
            </a:r>
            <a:r>
              <a:rPr lang="en-US" dirty="0" smtClean="0"/>
              <a:t>RBM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One (or more) passes for each sample in the training 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84" y="3239148"/>
            <a:ext cx="6542810" cy="34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5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DBN Greedy training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0" y="1605033"/>
            <a:ext cx="8500783" cy="1619418"/>
          </a:xfrm>
        </p:spPr>
        <p:txBody>
          <a:bodyPr/>
          <a:lstStyle/>
          <a:p>
            <a:pPr>
              <a:buClr>
                <a:srgbClr val="FFCC99"/>
              </a:buClr>
              <a:buSzPct val="45000"/>
            </a:pPr>
            <a:r>
              <a:rPr lang="en-US" dirty="0"/>
              <a:t>Second step: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Stack another hidden layer on top of the RBM to form a new RBM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Fix W1, sample h1 from Q(h1 | v) as input. Train W2 as RBM.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5" y="3004213"/>
            <a:ext cx="5756643" cy="35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80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DBN Greedy training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19041" y="1352521"/>
            <a:ext cx="6095520" cy="1740989"/>
          </a:xfrm>
        </p:spPr>
        <p:txBody>
          <a:bodyPr/>
          <a:lstStyle/>
          <a:p>
            <a:pPr>
              <a:buClr>
                <a:srgbClr val="FFCC99"/>
              </a:buClr>
              <a:buSzPct val="45000"/>
            </a:pPr>
            <a:r>
              <a:rPr lang="en-US" dirty="0"/>
              <a:t>Third step: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Continue to stack layers on top of the network, train it as previous step, with sample sampled from Q(h2 | h1)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And so on...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2699455"/>
            <a:ext cx="4490112" cy="389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47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Why greedy training works?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19041" y="1352522"/>
            <a:ext cx="6095520" cy="2170851"/>
          </a:xfrm>
        </p:spPr>
        <p:txBody>
          <a:bodyPr/>
          <a:lstStyle/>
          <a:p>
            <a:pPr>
              <a:buClr>
                <a:srgbClr val="FFCC99"/>
              </a:buClr>
              <a:buSzPct val="45000"/>
            </a:pPr>
            <a:r>
              <a:rPr lang="en-US" dirty="0"/>
              <a:t>RBM specifies P(</a:t>
            </a:r>
            <a:r>
              <a:rPr lang="en-US" dirty="0" err="1"/>
              <a:t>v,h</a:t>
            </a:r>
            <a:r>
              <a:rPr lang="en-US" dirty="0"/>
              <a:t>) from P(</a:t>
            </a:r>
            <a:r>
              <a:rPr lang="en-US" dirty="0" err="1"/>
              <a:t>v|h</a:t>
            </a:r>
            <a:r>
              <a:rPr lang="en-US" dirty="0"/>
              <a:t>) and P(</a:t>
            </a:r>
            <a:r>
              <a:rPr lang="en-US" dirty="0" err="1"/>
              <a:t>h|v</a:t>
            </a:r>
            <a:r>
              <a:rPr lang="en-US" dirty="0"/>
              <a:t>)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Implicitly defines P(v) and P(h)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Key idea of stacking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Keep P(</a:t>
            </a:r>
            <a:r>
              <a:rPr lang="en-US" dirty="0" err="1"/>
              <a:t>v|h</a:t>
            </a:r>
            <a:r>
              <a:rPr lang="en-US" dirty="0"/>
              <a:t>) from 1st RBM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Replace P(h) by the distribution generated by 2nd level RBM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01" y="3343061"/>
            <a:ext cx="42195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5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84188" y="400158"/>
            <a:ext cx="8659812" cy="757130"/>
          </a:xfrm>
        </p:spPr>
        <p:txBody>
          <a:bodyPr/>
          <a:lstStyle/>
          <a:p>
            <a:pPr lvl="0"/>
            <a:r>
              <a:rPr lang="en-US"/>
              <a:t>Summary of Predictive Sparse Coding (Supervised Deep Nets)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5033"/>
            <a:ext cx="8228763" cy="2631490"/>
          </a:xfrm>
        </p:spPr>
        <p:txBody>
          <a:bodyPr/>
          <a:lstStyle/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Phase 1: train first layer using PSD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Phase 2: use </a:t>
            </a:r>
            <a:r>
              <a:rPr lang="en-US" dirty="0" err="1"/>
              <a:t>encoder+absolute</a:t>
            </a:r>
            <a:r>
              <a:rPr lang="en-US" dirty="0"/>
              <a:t> value as feature extractor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Phase 3: train the second layer using PSD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Phase 4: use encoder + absolute value as 2nd feature extractor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>
                <a:solidFill>
                  <a:schemeClr val="accent3"/>
                </a:solidFill>
              </a:rPr>
              <a:t>Phase 5: train a supervised classifier on top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>
                <a:solidFill>
                  <a:schemeClr val="accent3"/>
                </a:solidFill>
              </a:rPr>
              <a:t>Phase 6: (optional): train the entire system with supervised back-propagation</a:t>
            </a:r>
          </a:p>
        </p:txBody>
      </p:sp>
    </p:spTree>
    <p:extLst>
      <p:ext uri="{BB962C8B-B14F-4D97-AF65-F5344CB8AC3E}">
        <p14:creationId xmlns:p14="http://schemas.microsoft.com/office/powerpoint/2010/main" val="3477017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Hierarchical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5033"/>
            <a:ext cx="4270636" cy="2477601"/>
          </a:xfrm>
        </p:spPr>
        <p:txBody>
          <a:bodyPr/>
          <a:lstStyle/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/>
              <a:t>Mimics mammalian vision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/>
              <a:t>Natural progression from low to high level structure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/>
              <a:t>Easier to monitor what is being learned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/>
              <a:t>Lower level representations may be used for various tasks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06" y="1605033"/>
            <a:ext cx="4278425" cy="47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9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Deep Boltzmann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0984" y="6321738"/>
            <a:ext cx="2934860" cy="32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33">
                <a:solidFill>
                  <a:srgbClr val="FFFFFF"/>
                </a:solidFill>
                <a:latin typeface="Arial" pitchFamily="18"/>
                <a:ea typeface="Droid Sans" pitchFamily="2"/>
                <a:cs typeface="FreeSans" pitchFamily="2"/>
              </a:rPr>
              <a:t>Slide Credit: R. Salskhutdinov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0" y="1282942"/>
            <a:ext cx="7683087" cy="50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7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What is Deep Learning?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19041" y="1352521"/>
            <a:ext cx="6095520" cy="2537618"/>
          </a:xfrm>
        </p:spPr>
        <p:txBody>
          <a:bodyPr/>
          <a:lstStyle/>
          <a:p>
            <a:pPr>
              <a:buClr>
                <a:srgbClr val="FFCC99"/>
              </a:buClr>
              <a:buSzPct val="45000"/>
            </a:pPr>
            <a:r>
              <a:rPr lang="en-US" dirty="0"/>
              <a:t>Architectures with more mathematical </a:t>
            </a:r>
            <a:r>
              <a:rPr lang="en-US" dirty="0" smtClean="0"/>
              <a:t>transformations from source to target</a:t>
            </a:r>
            <a:endParaRPr lang="en-US" dirty="0"/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Sparse representations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Stacking based learning </a:t>
            </a:r>
            <a:r>
              <a:rPr lang="en-US" dirty="0" smtClean="0"/>
              <a:t>approaches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 smtClean="0"/>
              <a:t>Mor</a:t>
            </a:r>
            <a:r>
              <a:rPr lang="en-US" dirty="0" smtClean="0"/>
              <a:t>e focus on handling unlabeled data</a:t>
            </a:r>
            <a:endParaRPr lang="en-US" dirty="0"/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More complex nodes in the </a:t>
            </a:r>
            <a:r>
              <a:rPr lang="en-US" dirty="0" smtClean="0"/>
              <a:t>network</a:t>
            </a:r>
          </a:p>
          <a:p>
            <a:pPr lvl="1">
              <a:buClr>
                <a:srgbClr val="FFCC99"/>
              </a:buClr>
              <a:buSzPct val="45000"/>
            </a:pPr>
            <a:r>
              <a:rPr lang="en-US" dirty="0"/>
              <a:t>I'm not sure this is needed</a:t>
            </a:r>
          </a:p>
        </p:txBody>
      </p:sp>
    </p:spTree>
    <p:extLst>
      <p:ext uri="{BB962C8B-B14F-4D97-AF65-F5344CB8AC3E}">
        <p14:creationId xmlns:p14="http://schemas.microsoft.com/office/powerpoint/2010/main" val="3360679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 dirty="0"/>
              <a:t>Deep </a:t>
            </a:r>
            <a:r>
              <a:rPr lang="en-US" dirty="0" smtClean="0"/>
              <a:t>Boltzmann </a:t>
            </a:r>
            <a:r>
              <a:rPr lang="en-US" dirty="0"/>
              <a:t>Machines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4188" y="1353587"/>
            <a:ext cx="4015273" cy="5469190"/>
          </a:xfrm>
        </p:spPr>
        <p:txBody>
          <a:bodyPr/>
          <a:lstStyle/>
          <a:p>
            <a:pPr>
              <a:buClr>
                <a:srgbClr val="FFCC99"/>
              </a:buClr>
              <a:buSzPct val="45000"/>
            </a:pPr>
            <a:r>
              <a:rPr lang="en-US" dirty="0"/>
              <a:t>Pre-training: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Can (must) initialize from stacked RBMs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Generative fine-tuning: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Positive phase: </a:t>
            </a:r>
            <a:r>
              <a:rPr lang="en-US" dirty="0" err="1"/>
              <a:t>variational</a:t>
            </a:r>
            <a:r>
              <a:rPr lang="en-US" dirty="0"/>
              <a:t> approximation (mean-field</a:t>
            </a:r>
            <a:r>
              <a:rPr lang="en-US" dirty="0" smtClean="0"/>
              <a:t>)</a:t>
            </a:r>
          </a:p>
          <a:p>
            <a:pPr marL="450850" lvl="2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 smtClean="0"/>
              <a:t>This does resemble </a:t>
            </a:r>
            <a:r>
              <a:rPr lang="en-US" dirty="0" err="1" smtClean="0"/>
              <a:t>backprop</a:t>
            </a:r>
            <a:r>
              <a:rPr lang="en-US" dirty="0" smtClean="0"/>
              <a:t> in many ways.</a:t>
            </a:r>
            <a:endParaRPr lang="en-US" dirty="0"/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Negative phase: persistent chain (stochastic </a:t>
            </a:r>
            <a:r>
              <a:rPr lang="en-US" dirty="0" err="1"/>
              <a:t>approxiamtion</a:t>
            </a:r>
            <a:r>
              <a:rPr lang="en-US" dirty="0" smtClean="0"/>
              <a:t>)</a:t>
            </a:r>
          </a:p>
          <a:p>
            <a:pPr marL="450850" lvl="2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 smtClean="0"/>
              <a:t>Estimates the function currently being integrated by the Boltzmann machine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 smtClean="0"/>
              <a:t>Discriminative fine-tuning:</a:t>
            </a:r>
          </a:p>
          <a:p>
            <a:pPr marL="450850" lvl="2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 smtClean="0"/>
              <a:t>backpropagation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61" y="1495638"/>
            <a:ext cx="40957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60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Examples of Success: </a:t>
            </a:r>
            <a:r>
              <a:rPr lang="en-US" dirty="0" smtClean="0"/>
              <a:t>Handwriting Classifier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5033"/>
            <a:ext cx="3938860" cy="1862048"/>
          </a:xfrm>
        </p:spPr>
        <p:txBody>
          <a:bodyPr/>
          <a:lstStyle/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Learning on predicting MNIST handwriting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Stacked learning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Core DBN </a:t>
            </a:r>
            <a:r>
              <a:rPr lang="en-US" dirty="0" smtClean="0"/>
              <a:t>implementation</a:t>
            </a:r>
            <a:endParaRPr lang="en-US" dirty="0"/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Hadoop execution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3485" y="6111595"/>
            <a:ext cx="7661218" cy="32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</a:defRPr>
            </a:pPr>
            <a:r>
              <a:rPr lang="en-US" sz="1633" dirty="0">
                <a:solidFill>
                  <a:schemeClr val="bg2"/>
                </a:solidFill>
                <a:latin typeface="Arial" pitchFamily="18"/>
                <a:ea typeface="Droid Sans" pitchFamily="2"/>
                <a:cs typeface="FreeSans" pitchFamily="2"/>
              </a:rPr>
              <a:t>https://www.paypal-engineering.com/2015/01/12/deep-learning-on-hadoop-2-0-2/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8" y="4308064"/>
            <a:ext cx="4649102" cy="1803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68" y="1605033"/>
            <a:ext cx="3316674" cy="34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58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84188" y="400158"/>
            <a:ext cx="8659812" cy="757130"/>
          </a:xfrm>
        </p:spPr>
        <p:txBody>
          <a:bodyPr/>
          <a:lstStyle/>
          <a:p>
            <a:pPr lvl="0"/>
            <a:r>
              <a:rPr lang="en-US"/>
              <a:t>Experiments</a:t>
            </a:r>
            <a:br>
              <a:rPr lang="en-US"/>
            </a:b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4188" y="6036884"/>
            <a:ext cx="8151544" cy="1045776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 lang="en-US" sz="1633" dirty="0">
                <a:solidFill>
                  <a:srgbClr val="FFFFFF"/>
                </a:solidFill>
                <a:latin typeface="Arial" pitchFamily="18"/>
                <a:ea typeface="Droid Sans" pitchFamily="2"/>
                <a:cs typeface="FreeSans" pitchFamily="2"/>
              </a:rPr>
              <a:t>Video of Hinton Here!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 lang="en-US" sz="1633" dirty="0">
                <a:solidFill>
                  <a:srgbClr val="FFFFFF"/>
                </a:solidFill>
                <a:latin typeface="Arial" pitchFamily="18"/>
                <a:ea typeface="Droid Sans" pitchFamily="2"/>
                <a:cs typeface="FreeSans" pitchFamily="2"/>
                <a:hlinkClick r:id="rId3"/>
              </a:rPr>
              <a:t>https://</a:t>
            </a:r>
            <a:r>
              <a:rPr lang="en-US" sz="1633" dirty="0" smtClean="0">
                <a:solidFill>
                  <a:srgbClr val="FFFFFF"/>
                </a:solidFill>
                <a:latin typeface="Arial" pitchFamily="18"/>
                <a:ea typeface="Droid Sans" pitchFamily="2"/>
                <a:cs typeface="FreeSans" pitchFamily="2"/>
                <a:hlinkClick r:id="rId3"/>
              </a:rPr>
              <a:t>www.youtube.com/watch?feature=player_detailpage&amp;v=AyzOUbkUf3M#t=1290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lang="en-US" sz="1633" dirty="0">
              <a:solidFill>
                <a:srgbClr val="FFFFFF"/>
              </a:solidFill>
              <a:latin typeface="Arial" pitchFamily="18"/>
              <a:ea typeface="Droid Sans" pitchFamily="2"/>
              <a:cs typeface="FreeSans" pitchFamily="2"/>
              <a:hlinkClick r:id="rId3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lang="en-US" sz="1633" dirty="0">
              <a:solidFill>
                <a:srgbClr val="FFFFFF"/>
              </a:solidFill>
              <a:latin typeface="Arial" pitchFamily="18"/>
              <a:ea typeface="Droid Sans" pitchFamily="2"/>
              <a:cs typeface="Free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979" y="5786651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problem is BM vs DBN training time: 1000:1 iterations per sample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83" y="845441"/>
            <a:ext cx="7492621" cy="481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71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95077" y="1135237"/>
            <a:ext cx="7482267" cy="424732"/>
          </a:xfrm>
        </p:spPr>
        <p:txBody>
          <a:bodyPr/>
          <a:lstStyle/>
          <a:p>
            <a:pPr lvl="0"/>
            <a:r>
              <a:rPr lang="en-US"/>
              <a:t>Deep Autoencoder Architecture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57859" y="2150944"/>
            <a:ext cx="3978351" cy="3403368"/>
          </a:xfrm>
        </p:spPr>
        <p:txBody>
          <a:bodyPr/>
          <a:lstStyle/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Trained in layers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Fixed input width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Only input is word frequency of 2000 most common </a:t>
            </a:r>
            <a:r>
              <a:rPr lang="en-US" dirty="0" smtClean="0"/>
              <a:t>words for each document</a:t>
            </a:r>
            <a:endParaRPr lang="en-US" dirty="0"/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400k documents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Input == Output </a:t>
            </a:r>
            <a:r>
              <a:rPr lang="en-US" dirty="0" smtClean="0"/>
              <a:t>target</a:t>
            </a:r>
            <a:endParaRPr lang="en-US" dirty="0"/>
          </a:p>
          <a:p>
            <a:pPr marL="0" lvl="1" indent="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  <a:buFont typeface="StarSymbol"/>
              <a:buChar char="–"/>
            </a:pPr>
            <a:r>
              <a:rPr lang="en-US" sz="2903" dirty="0">
                <a:solidFill>
                  <a:srgbClr val="FFFFFF"/>
                </a:solidFill>
                <a:latin typeface="Albany" pitchFamily="18"/>
                <a:cs typeface="Tahoma" pitchFamily="2"/>
              </a:rPr>
              <a:t>With all data forced through 2 nodes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10" y="1605033"/>
            <a:ext cx="3746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4792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PCA vs. </a:t>
            </a:r>
            <a:r>
              <a:rPr lang="en-US" dirty="0" smtClean="0"/>
              <a:t>DBN </a:t>
            </a:r>
            <a:r>
              <a:rPr lang="en-US" dirty="0" err="1" smtClean="0"/>
              <a:t>Autoencoder</a:t>
            </a:r>
            <a:r>
              <a:rPr lang="en-US" dirty="0" smtClean="0"/>
              <a:t> </a:t>
            </a:r>
            <a:r>
              <a:rPr lang="en-US" dirty="0"/>
              <a:t>on Texts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165" y="5757784"/>
            <a:ext cx="8151544" cy="804941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 lang="en-US" sz="1633">
                <a:solidFill>
                  <a:srgbClr val="FFFFFF"/>
                </a:solidFill>
                <a:latin typeface="Arial" pitchFamily="18"/>
                <a:ea typeface="Droid Sans" pitchFamily="2"/>
                <a:cs typeface="FreeSans" pitchFamily="2"/>
              </a:rPr>
              <a:t>Hinton video #2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 lang="en-US" sz="1633">
                <a:solidFill>
                  <a:srgbClr val="FFFFFF"/>
                </a:solidFill>
                <a:latin typeface="Arial" pitchFamily="18"/>
                <a:ea typeface="Droid Sans" pitchFamily="2"/>
                <a:cs typeface="FreeSans" pitchFamily="2"/>
                <a:hlinkClick r:id="rId3"/>
              </a:rPr>
              <a:t>https://www.youtube.com/watch?feature=player_detailpage&amp;v=AyzOUbkUf3M#t=1898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lang="en-US" sz="1633">
              <a:solidFill>
                <a:srgbClr val="FFFFFF"/>
              </a:solidFill>
              <a:latin typeface="Arial" pitchFamily="18"/>
              <a:ea typeface="Droid Sans" pitchFamily="2"/>
              <a:cs typeface="FreeSans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59" y="1819236"/>
            <a:ext cx="424815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5" y="1607801"/>
            <a:ext cx="3403220" cy="348803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67284" y="1337481"/>
            <a:ext cx="0" cy="4039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119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</a:t>
            </a:r>
            <a:r>
              <a:rPr lang="en-US" dirty="0" err="1" smtClean="0"/>
              <a:t>Autoencoder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1477328"/>
          </a:xfrm>
        </p:spPr>
        <p:txBody>
          <a:bodyPr/>
          <a:lstStyle/>
          <a:p>
            <a:r>
              <a:rPr lang="en-US" dirty="0" smtClean="0"/>
              <a:t>Input == Output training</a:t>
            </a:r>
          </a:p>
          <a:p>
            <a:r>
              <a:rPr lang="en-US" dirty="0" smtClean="0"/>
              <a:t>Data passes through reduced feature space, forcing compression through feature extraction</a:t>
            </a:r>
            <a:endParaRPr lang="en-US" dirty="0"/>
          </a:p>
        </p:txBody>
      </p:sp>
      <p:pic>
        <p:nvPicPr>
          <p:cNvPr id="1030" name="Picture 6" descr="http://nghiaho.com/wp-content/uploads/2012/12/autoencoder_networ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4" y="3368603"/>
            <a:ext cx="8112990" cy="29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208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400110"/>
          </a:xfrm>
        </p:spPr>
        <p:txBody>
          <a:bodyPr/>
          <a:lstStyle/>
          <a:p>
            <a:r>
              <a:rPr lang="en-US" dirty="0" smtClean="0"/>
              <a:t>It is never perfect, but…</a:t>
            </a:r>
            <a:endParaRPr lang="en-US" dirty="0"/>
          </a:p>
        </p:txBody>
      </p:sp>
      <p:pic>
        <p:nvPicPr>
          <p:cNvPr id="4" name="Picture 2" descr="http://www.cs.nyu.edu/~ranzato/research/figs/denoiz53-peppers256-l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8" y="2440293"/>
            <a:ext cx="8599497" cy="272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4520" y="5929110"/>
            <a:ext cx="575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http://www.cs.nyu.edu/~ranzato/research/projects.html</a:t>
            </a:r>
          </a:p>
        </p:txBody>
      </p:sp>
    </p:spTree>
    <p:extLst>
      <p:ext uri="{BB962C8B-B14F-4D97-AF65-F5344CB8AC3E}">
        <p14:creationId xmlns:p14="http://schemas.microsoft.com/office/powerpoint/2010/main" val="271310218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Why Google Wanted This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5033"/>
            <a:ext cx="8228763" cy="2833661"/>
          </a:xfrm>
        </p:spPr>
        <p:txBody>
          <a:bodyPr/>
          <a:lstStyle/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Google stole Hinton from </a:t>
            </a:r>
            <a:r>
              <a:rPr lang="en-US" dirty="0" err="1"/>
              <a:t>Univ</a:t>
            </a:r>
            <a:r>
              <a:rPr lang="en-US" dirty="0"/>
              <a:t> of Toronto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The primary need was for similarity analysis of documents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Hinton's </a:t>
            </a:r>
            <a:r>
              <a:rPr lang="en-US" dirty="0" err="1"/>
              <a:t>Autoencoders</a:t>
            </a:r>
            <a:r>
              <a:rPr lang="en-US" dirty="0"/>
              <a:t> were shown to compress documents into a binary representation where each bit would find the neighboring documents in n dimensional </a:t>
            </a:r>
            <a:r>
              <a:rPr lang="en-US" dirty="0" smtClean="0"/>
              <a:t>space</a:t>
            </a:r>
          </a:p>
          <a:p>
            <a:pPr marL="0" lvl="0" indent="0">
              <a:buClr>
                <a:srgbClr val="FFCC99"/>
              </a:buClr>
              <a:buSzPct val="45000"/>
              <a:buNone/>
            </a:pPr>
            <a:endParaRPr lang="en-US" dirty="0"/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sz="1451" dirty="0">
                <a:hlinkClick r:id="rId3"/>
              </a:rPr>
              <a:t>https://www.youtube.com/watch?feature=player_detailpage&amp;v=AyzOUbkUf3M#t=2034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7779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Convolutional Neural Networks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5033"/>
            <a:ext cx="8228763" cy="3708708"/>
          </a:xfrm>
        </p:spPr>
        <p:txBody>
          <a:bodyPr/>
          <a:lstStyle/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More complex initial layers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Feed forward only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Stacked </a:t>
            </a:r>
            <a:r>
              <a:rPr lang="en-US" dirty="0" err="1"/>
              <a:t>backpropogation</a:t>
            </a:r>
            <a:r>
              <a:rPr lang="en-US" dirty="0"/>
              <a:t> training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Focused on vision processing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Overlapping neurons within the visual field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Reduced interconnectivity, exploiting physically related sub-fields within the </a:t>
            </a:r>
            <a:r>
              <a:rPr lang="en-US" dirty="0" smtClean="0"/>
              <a:t>data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Explicit pooling stages to bring prior layer’s independent processing units into the next stage</a:t>
            </a:r>
            <a:endParaRPr lang="en-US" dirty="0"/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Low </a:t>
            </a:r>
            <a:r>
              <a:rPr lang="en-US" dirty="0" smtClean="0"/>
              <a:t>pre-processing target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9632" y="5972697"/>
            <a:ext cx="5146299" cy="403485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r>
              <a:rPr lang="en-US" sz="2177" dirty="0">
                <a:solidFill>
                  <a:schemeClr val="bg2"/>
                </a:solidFill>
                <a:latin typeface="Arial" pitchFamily="18"/>
                <a:ea typeface="Droid Sans" pitchFamily="2"/>
                <a:cs typeface="FreeSans" pitchFamily="2"/>
              </a:rPr>
              <a:t>http://deeplearning.net/tutorial/lenet.html</a:t>
            </a:r>
          </a:p>
        </p:txBody>
      </p:sp>
    </p:spTree>
    <p:extLst>
      <p:ext uri="{BB962C8B-B14F-4D97-AF65-F5344CB8AC3E}">
        <p14:creationId xmlns:p14="http://schemas.microsoft.com/office/powerpoint/2010/main" val="67464503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An </a:t>
            </a:r>
            <a:r>
              <a:rPr lang="en-US" dirty="0" smtClean="0"/>
              <a:t>Alternative Architecture: </a:t>
            </a:r>
            <a:r>
              <a:rPr lang="en-US" dirty="0" err="1"/>
              <a:t>NuPIC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5033"/>
            <a:ext cx="8228763" cy="3414781"/>
          </a:xfrm>
        </p:spPr>
        <p:txBody>
          <a:bodyPr/>
          <a:lstStyle/>
          <a:p>
            <a:pPr>
              <a:buClr>
                <a:srgbClr val="FFCC99"/>
              </a:buClr>
              <a:buSzPct val="45000"/>
            </a:pPr>
            <a:r>
              <a:rPr lang="en-US" dirty="0"/>
              <a:t>From a startup called </a:t>
            </a:r>
            <a:r>
              <a:rPr lang="en-US" dirty="0" err="1"/>
              <a:t>Numenta</a:t>
            </a:r>
            <a:r>
              <a:rPr lang="en-US" dirty="0"/>
              <a:t>: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>
                <a:hlinkClick r:id="rId3"/>
              </a:rPr>
              <a:t>http://numenta.org/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>
                <a:hlinkClick r:id="rId4"/>
              </a:rPr>
              <a:t>http://numenta.org/htm-white-paper.html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Very biologically inspired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Hierarchal Temporal Memory (HTM)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Designed to do real time streaming of temporal data with sparse learning and multi-target functions in unsupervised situations</a:t>
            </a:r>
          </a:p>
          <a:p>
            <a:pPr>
              <a:buClr>
                <a:srgbClr val="FFCC99"/>
              </a:buClr>
              <a:buSzPct val="45000"/>
            </a:pPr>
            <a:r>
              <a:rPr lang="en-US" dirty="0"/>
              <a:t>Each level of the structure has multiple layers, where the training is randomly targeted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8881" y="6055272"/>
            <a:ext cx="5437532" cy="5887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</a:rPr>
              <a:t>Jeff Hawkins talk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33" dirty="0">
                <a:solidFill>
                  <a:srgbClr val="FFFFFF"/>
                </a:solidFill>
                <a:latin typeface="Arial" pitchFamily="18"/>
                <a:ea typeface="Droid Sans" pitchFamily="2"/>
                <a:cs typeface="FreeSans" pitchFamily="2"/>
                <a:hlinkClick r:id="rId5"/>
              </a:rPr>
              <a:t>https://www.youtube.com/watch?v=1_eT5bsS4bQ#t=242</a:t>
            </a:r>
          </a:p>
        </p:txBody>
      </p:sp>
    </p:spTree>
    <p:extLst>
      <p:ext uri="{BB962C8B-B14F-4D97-AF65-F5344CB8AC3E}">
        <p14:creationId xmlns:p14="http://schemas.microsoft.com/office/powerpoint/2010/main" val="33890209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Motivations for Deep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19041" y="1352521"/>
            <a:ext cx="6095520" cy="2811539"/>
          </a:xfrm>
        </p:spPr>
        <p:txBody>
          <a:bodyPr/>
          <a:lstStyle/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Automatic feature </a:t>
            </a:r>
            <a:r>
              <a:rPr lang="en-US" dirty="0" smtClean="0"/>
              <a:t>extraction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Less </a:t>
            </a:r>
            <a:r>
              <a:rPr lang="en-US" dirty="0"/>
              <a:t>human effort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Unsupervised </a:t>
            </a:r>
            <a:r>
              <a:rPr lang="en-US" dirty="0" smtClean="0"/>
              <a:t>learning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Modern data sets are enormous</a:t>
            </a:r>
            <a:endParaRPr lang="en-US" dirty="0"/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Concept </a:t>
            </a:r>
            <a:r>
              <a:rPr lang="en-US" dirty="0" smtClean="0"/>
              <a:t>learning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We want stable concept learners</a:t>
            </a:r>
            <a:endParaRPr lang="en-US" dirty="0"/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Learning from unlabeled </a:t>
            </a:r>
            <a:r>
              <a:rPr lang="en-US" dirty="0" smtClean="0"/>
              <a:t>data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Not only </a:t>
            </a:r>
            <a:r>
              <a:rPr lang="en-US" dirty="0" err="1" smtClean="0"/>
              <a:t>unsup</a:t>
            </a:r>
            <a:r>
              <a:rPr lang="en-US" dirty="0" smtClean="0"/>
              <a:t>, but unlabeled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48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732999"/>
            <a:ext cx="8659907" cy="424732"/>
          </a:xfrm>
        </p:spPr>
        <p:txBody>
          <a:bodyPr/>
          <a:lstStyle/>
          <a:p>
            <a:r>
              <a:rPr lang="en-US" dirty="0" err="1" smtClean="0"/>
              <a:t>NuPic</a:t>
            </a:r>
            <a:r>
              <a:rPr lang="en-US" dirty="0" smtClean="0"/>
              <a:t> Internals: HTM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5827" y="3562874"/>
            <a:ext cx="7398240" cy="2893100"/>
          </a:xfrm>
        </p:spPr>
        <p:txBody>
          <a:bodyPr/>
          <a:lstStyle/>
          <a:p>
            <a:pPr marL="414726" indent="-414726"/>
            <a:r>
              <a:rPr lang="en-US" dirty="0"/>
              <a:t>Hierarchical</a:t>
            </a:r>
          </a:p>
          <a:p>
            <a:pPr marL="1036815" lvl="1" indent="-414726"/>
            <a:r>
              <a:rPr lang="en-US" dirty="0"/>
              <a:t>Levels of stacked cells</a:t>
            </a:r>
          </a:p>
          <a:p>
            <a:pPr marL="414726" indent="-414726"/>
            <a:r>
              <a:rPr lang="en-US" dirty="0"/>
              <a:t>Temporal </a:t>
            </a:r>
          </a:p>
          <a:p>
            <a:pPr marL="1036815" lvl="1" indent="-414726"/>
            <a:r>
              <a:rPr lang="en-US" dirty="0"/>
              <a:t>Operates over time series data in an </a:t>
            </a:r>
            <a:r>
              <a:rPr lang="en-US" dirty="0" err="1"/>
              <a:t>unsup</a:t>
            </a:r>
            <a:r>
              <a:rPr lang="en-US" dirty="0"/>
              <a:t> manner</a:t>
            </a:r>
          </a:p>
          <a:p>
            <a:pPr marL="414726" indent="-414726"/>
            <a:r>
              <a:rPr lang="en-US" dirty="0"/>
              <a:t>Memory</a:t>
            </a:r>
          </a:p>
          <a:p>
            <a:pPr marL="1036815" lvl="1" indent="-414726"/>
            <a:r>
              <a:rPr lang="en-US" dirty="0"/>
              <a:t>Columns of cells decide to activate based on input, previous status of connected neighbors </a:t>
            </a:r>
          </a:p>
          <a:p>
            <a:pPr marL="414726" indent="-414726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24" y="1418573"/>
            <a:ext cx="3344181" cy="2144301"/>
          </a:xfrm>
        </p:spPr>
      </p:pic>
      <p:pic>
        <p:nvPicPr>
          <p:cNvPr id="29698" name="Picture 2" descr="https://www.taoeffect.com/other/nupic/images/heirarc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5" y="1418573"/>
            <a:ext cx="2238234" cy="223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188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NuPIC</a:t>
            </a:r>
            <a:r>
              <a:rPr lang="en-US" dirty="0" smtClean="0"/>
              <a:t> Advantages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3330655"/>
          </a:xfrm>
        </p:spPr>
        <p:txBody>
          <a:bodyPr/>
          <a:lstStyle/>
          <a:p>
            <a:r>
              <a:rPr lang="en-US" dirty="0" smtClean="0"/>
              <a:t>Open Source community active</a:t>
            </a:r>
          </a:p>
          <a:p>
            <a:r>
              <a:rPr lang="en-US" dirty="0" smtClean="0"/>
              <a:t>Designed for temporal data</a:t>
            </a:r>
          </a:p>
          <a:p>
            <a:r>
              <a:rPr lang="en-US" dirty="0" smtClean="0"/>
              <a:t>Designed for feedback loop control systems</a:t>
            </a:r>
          </a:p>
          <a:p>
            <a:r>
              <a:rPr lang="en-US" dirty="0" smtClean="0"/>
              <a:t>Strong prediction capabilities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Grok</a:t>
            </a:r>
            <a:r>
              <a:rPr lang="en-US" dirty="0" smtClean="0"/>
              <a:t> is used on power market data)</a:t>
            </a:r>
          </a:p>
          <a:p>
            <a:r>
              <a:rPr lang="en-US" dirty="0" smtClean="0"/>
              <a:t>Unsupervised</a:t>
            </a:r>
          </a:p>
          <a:p>
            <a:r>
              <a:rPr lang="en-US" dirty="0" smtClean="0"/>
              <a:t>Parallelizable for large data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1696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Overlooked Approach: NEAT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3206" y="1368175"/>
            <a:ext cx="5574074" cy="4247317"/>
          </a:xfrm>
        </p:spPr>
        <p:txBody>
          <a:bodyPr/>
          <a:lstStyle/>
          <a:p>
            <a:pPr marL="414726" indent="-414726"/>
            <a:r>
              <a:rPr lang="en-US" dirty="0" err="1" smtClean="0"/>
              <a:t>NeuroEvolutionary</a:t>
            </a:r>
            <a:r>
              <a:rPr lang="en-US" dirty="0" smtClean="0"/>
              <a:t> Augmentation Topologies</a:t>
            </a:r>
          </a:p>
          <a:p>
            <a:pPr marL="414726" indent="-414726"/>
            <a:r>
              <a:rPr lang="en-US" dirty="0" smtClean="0"/>
              <a:t>Ken Stanley, UT Austin 2002</a:t>
            </a:r>
          </a:p>
          <a:p>
            <a:pPr marL="414726" indent="-414726"/>
            <a:r>
              <a:rPr lang="en-US" dirty="0" smtClean="0"/>
              <a:t>Proposed alternative to </a:t>
            </a:r>
            <a:r>
              <a:rPr lang="en-US" dirty="0" err="1" smtClean="0"/>
              <a:t>backpropogation</a:t>
            </a:r>
            <a:endParaRPr lang="en-US" dirty="0" smtClean="0"/>
          </a:p>
          <a:p>
            <a:pPr marL="414726" indent="-414726"/>
            <a:r>
              <a:rPr lang="en-US" dirty="0" smtClean="0"/>
              <a:t>Genetic algorithms to evolve both the structure and optimize the weights of ANN’s</a:t>
            </a:r>
          </a:p>
          <a:p>
            <a:pPr marL="414726" indent="-414726"/>
            <a:r>
              <a:rPr lang="en-US" dirty="0" smtClean="0"/>
              <a:t>Often increased the depth of the network many fold</a:t>
            </a:r>
          </a:p>
          <a:p>
            <a:pPr marL="414726" indent="-41472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8944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732999"/>
            <a:ext cx="8659907" cy="424732"/>
          </a:xfrm>
        </p:spPr>
        <p:txBody>
          <a:bodyPr/>
          <a:lstStyle/>
          <a:p>
            <a:r>
              <a:rPr lang="en-US" dirty="0" smtClean="0"/>
              <a:t>NEAT In Operation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75" y="1556139"/>
            <a:ext cx="4044960" cy="257833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5" y="1556139"/>
            <a:ext cx="4046400" cy="2671058"/>
          </a:xfrm>
        </p:spPr>
      </p:pic>
      <p:sp>
        <p:nvSpPr>
          <p:cNvPr id="8" name="TextBox 7"/>
          <p:cNvSpPr txBox="1"/>
          <p:nvPr/>
        </p:nvSpPr>
        <p:spPr>
          <a:xfrm>
            <a:off x="1686075" y="4364763"/>
            <a:ext cx="6281988" cy="2102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7" dirty="0">
                <a:solidFill>
                  <a:schemeClr val="bg2"/>
                </a:solidFill>
              </a:rPr>
              <a:t>NEAT still under development:</a:t>
            </a:r>
          </a:p>
          <a:p>
            <a:r>
              <a:rPr lang="en-US" sz="2177" dirty="0">
                <a:solidFill>
                  <a:schemeClr val="bg2"/>
                </a:solidFill>
                <a:hlinkClick r:id="rId4"/>
              </a:rPr>
              <a:t>http://www.cs.ucf.edu/~kstanley/neat.html</a:t>
            </a:r>
            <a:endParaRPr lang="en-US" sz="2177" dirty="0">
              <a:solidFill>
                <a:schemeClr val="bg2"/>
              </a:solidFill>
            </a:endParaRPr>
          </a:p>
          <a:p>
            <a:endParaRPr lang="en-US" sz="2177" dirty="0">
              <a:solidFill>
                <a:schemeClr val="bg2"/>
              </a:solidFill>
            </a:endParaRPr>
          </a:p>
          <a:p>
            <a:r>
              <a:rPr lang="en-US" sz="2177" dirty="0">
                <a:solidFill>
                  <a:schemeClr val="bg2"/>
                </a:solidFill>
              </a:rPr>
              <a:t>NEAT based space fighting game: Galactic Arm’s Race</a:t>
            </a:r>
          </a:p>
          <a:p>
            <a:r>
              <a:rPr lang="en-US" sz="2177" dirty="0">
                <a:solidFill>
                  <a:schemeClr val="bg2"/>
                </a:solidFill>
              </a:rPr>
              <a:t> -- Weapons available are evolved by </a:t>
            </a:r>
            <a:r>
              <a:rPr lang="en-US" sz="2177" dirty="0" smtClean="0">
                <a:solidFill>
                  <a:schemeClr val="bg2"/>
                </a:solidFill>
              </a:rPr>
              <a:t>players</a:t>
            </a:r>
            <a:endParaRPr lang="en-US" sz="2177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9767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1507919"/>
            <a:ext cx="7902054" cy="5016758"/>
          </a:xfrm>
        </p:spPr>
        <p:txBody>
          <a:bodyPr/>
          <a:lstStyle/>
          <a:p>
            <a:r>
              <a:rPr lang="en-US" dirty="0" smtClean="0"/>
              <a:t>“Hiding” parts of the network during </a:t>
            </a:r>
            <a:r>
              <a:rPr lang="en-US" dirty="0" err="1" smtClean="0"/>
              <a:t>trainingAllows</a:t>
            </a:r>
            <a:r>
              <a:rPr lang="en-US" dirty="0" smtClean="0"/>
              <a:t> for greater multi-function learning</a:t>
            </a:r>
          </a:p>
          <a:p>
            <a:r>
              <a:rPr lang="en-US" dirty="0" smtClean="0"/>
              <a:t>Proof against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r>
              <a:rPr lang="en-US" dirty="0" smtClean="0"/>
              <a:t>All percentage dropouts work, even 50+%</a:t>
            </a:r>
          </a:p>
          <a:p>
            <a:r>
              <a:rPr lang="en-US" dirty="0" smtClean="0"/>
              <a:t>Applied to DBN and Convolutional ANN</a:t>
            </a:r>
          </a:p>
          <a:p>
            <a:r>
              <a:rPr lang="en-US" dirty="0"/>
              <a:t>Hinton, Geoffrey E., et al. "Improving neural networks by preventing co-adaptation of feature detectors." </a:t>
            </a:r>
            <a:r>
              <a:rPr lang="en-US" i="1" dirty="0" err="1"/>
              <a:t>arXiv</a:t>
            </a:r>
            <a:r>
              <a:rPr lang="en-US" i="1" dirty="0"/>
              <a:t> preprint arXiv:1207.0580</a:t>
            </a:r>
            <a:r>
              <a:rPr lang="en-US" dirty="0"/>
              <a:t> (2012).</a:t>
            </a:r>
          </a:p>
          <a:p>
            <a:r>
              <a:rPr lang="en-US" dirty="0"/>
              <a:t>Ba, Jimmy, and Brendan Frey. "Adaptive dropout for training deep neural networks." </a:t>
            </a:r>
            <a:r>
              <a:rPr lang="en-US" i="1" dirty="0"/>
              <a:t>Advances in Neural Information Processing Systems</a:t>
            </a:r>
            <a:r>
              <a:rPr lang="en-US" dirty="0"/>
              <a:t>. 2013</a:t>
            </a:r>
            <a:r>
              <a:rPr lang="en-US" dirty="0" smtClean="0"/>
              <a:t>.</a:t>
            </a:r>
          </a:p>
          <a:p>
            <a:r>
              <a:rPr lang="en-US" dirty="0"/>
              <a:t>Srivastava, </a:t>
            </a:r>
            <a:r>
              <a:rPr lang="en-US" dirty="0" err="1"/>
              <a:t>Nitish</a:t>
            </a:r>
            <a:r>
              <a:rPr lang="en-US" dirty="0"/>
              <a:t>. </a:t>
            </a:r>
            <a:r>
              <a:rPr lang="en-US" i="1" dirty="0"/>
              <a:t>Improving neural networks with dropout</a:t>
            </a:r>
            <a:r>
              <a:rPr lang="en-US" dirty="0"/>
              <a:t>. Diss. University of Toronto, 2013.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453797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401917"/>
            <a:ext cx="8652222" cy="757130"/>
          </a:xfrm>
        </p:spPr>
        <p:txBody>
          <a:bodyPr/>
          <a:lstStyle/>
          <a:p>
            <a:r>
              <a:rPr lang="en-US" dirty="0" smtClean="0"/>
              <a:t>What is the Major Contribution of Deep Learning so far (IMO)?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3206" y="1368175"/>
            <a:ext cx="5574074" cy="4869538"/>
          </a:xfrm>
        </p:spPr>
        <p:txBody>
          <a:bodyPr/>
          <a:lstStyle/>
          <a:p>
            <a:pPr marL="466567" indent="-466567">
              <a:buFont typeface="+mj-lt"/>
              <a:buAutoNum type="arabicPeriod"/>
            </a:pPr>
            <a:r>
              <a:rPr lang="en-US" dirty="0" smtClean="0"/>
              <a:t>Boltzmann Machines/Restricted Boltzmann Machines</a:t>
            </a:r>
          </a:p>
          <a:p>
            <a:pPr marL="466567" indent="-466567">
              <a:buFont typeface="+mj-lt"/>
              <a:buAutoNum type="arabicPeriod"/>
            </a:pPr>
            <a:r>
              <a:rPr lang="en-US" dirty="0" smtClean="0"/>
              <a:t>More layers == Good</a:t>
            </a:r>
          </a:p>
          <a:p>
            <a:pPr marL="466567" indent="-466567">
              <a:buFont typeface="+mj-lt"/>
              <a:buAutoNum type="arabicPeriod"/>
            </a:pPr>
            <a:r>
              <a:rPr lang="en-US" dirty="0" smtClean="0"/>
              <a:t>Training algorithms</a:t>
            </a:r>
          </a:p>
          <a:p>
            <a:pPr marL="165100" lvl="1" indent="0">
              <a:buNone/>
            </a:pPr>
            <a:r>
              <a:rPr lang="en-US" dirty="0" smtClean="0"/>
              <a:t>	(stacking approaches)</a:t>
            </a:r>
          </a:p>
          <a:p>
            <a:pPr marL="466567" indent="-466567">
              <a:buFont typeface="+mj-lt"/>
              <a:buAutoNum type="arabicPeriod"/>
            </a:pPr>
            <a:r>
              <a:rPr lang="en-US" dirty="0" smtClean="0"/>
              <a:t>Unsupervised learning algorithms</a:t>
            </a:r>
          </a:p>
          <a:p>
            <a:pPr marL="466567" indent="-466567">
              <a:buFont typeface="+mj-lt"/>
              <a:buAutoNum type="arabicPeriod"/>
            </a:pPr>
            <a:r>
              <a:rPr lang="en-US" dirty="0" smtClean="0"/>
              <a:t>Distributed representation</a:t>
            </a:r>
          </a:p>
          <a:p>
            <a:pPr marL="466567" indent="-466567">
              <a:buFont typeface="+mj-lt"/>
              <a:buAutoNum type="arabicPeriod"/>
            </a:pPr>
            <a:r>
              <a:rPr lang="en-US" dirty="0" smtClean="0"/>
              <a:t>Sparse learning (multi-target learning)</a:t>
            </a:r>
          </a:p>
          <a:p>
            <a:pPr marL="466567" indent="-466567">
              <a:buFont typeface="+mj-lt"/>
              <a:buAutoNum type="arabicPeriod"/>
            </a:pPr>
            <a:r>
              <a:rPr lang="en-US" dirty="0" smtClean="0"/>
              <a:t>Improved vision and NLP processing</a:t>
            </a:r>
          </a:p>
          <a:p>
            <a:pPr marL="165100" indent="0">
              <a:buNone/>
            </a:pPr>
            <a:r>
              <a:rPr lang="en-US" dirty="0"/>
              <a:t>	</a:t>
            </a:r>
            <a:r>
              <a:rPr lang="en-US" dirty="0" smtClean="0"/>
              <a:t>	     So… which one?</a:t>
            </a:r>
          </a:p>
        </p:txBody>
      </p:sp>
    </p:spTree>
    <p:extLst>
      <p:ext uri="{BB962C8B-B14F-4D97-AF65-F5344CB8AC3E}">
        <p14:creationId xmlns:p14="http://schemas.microsoft.com/office/powerpoint/2010/main" val="168733172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401917"/>
            <a:ext cx="8652222" cy="757130"/>
          </a:xfrm>
        </p:spPr>
        <p:txBody>
          <a:bodyPr/>
          <a:lstStyle/>
          <a:p>
            <a:r>
              <a:rPr lang="en-US" dirty="0" smtClean="0"/>
              <a:t>What is the Major Contribution of Deep Learning so far (IMO)?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3206" y="1368175"/>
            <a:ext cx="5574074" cy="4407873"/>
          </a:xfrm>
        </p:spPr>
        <p:txBody>
          <a:bodyPr/>
          <a:lstStyle/>
          <a:p>
            <a:pPr marL="466567" indent="-466567">
              <a:buFont typeface="+mj-lt"/>
              <a:buAutoNum type="arabicPeriod"/>
            </a:pPr>
            <a:r>
              <a:rPr lang="en-US" dirty="0" smtClean="0"/>
              <a:t>Boltzmann Machines/Restricted Boltzmann Machines</a:t>
            </a:r>
          </a:p>
          <a:p>
            <a:pPr marL="466567" indent="-466567">
              <a:buFont typeface="+mj-lt"/>
              <a:buAutoNum type="arabicPeriod"/>
            </a:pPr>
            <a:r>
              <a:rPr lang="en-US" dirty="0" smtClean="0"/>
              <a:t>More layers == Good</a:t>
            </a:r>
          </a:p>
          <a:p>
            <a:pPr marL="466567" indent="-466567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Training algorithms</a:t>
            </a:r>
          </a:p>
          <a:p>
            <a:pPr marL="1651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(stacking approaches)</a:t>
            </a:r>
          </a:p>
          <a:p>
            <a:pPr marL="466567" indent="-466567">
              <a:buFont typeface="+mj-lt"/>
              <a:buAutoNum type="arabicPeriod"/>
            </a:pPr>
            <a:r>
              <a:rPr lang="en-US" dirty="0" smtClean="0"/>
              <a:t>Unsupervised learning algorithms</a:t>
            </a:r>
          </a:p>
          <a:p>
            <a:pPr marL="466567" indent="-466567">
              <a:buFont typeface="+mj-lt"/>
              <a:buAutoNum type="arabicPeriod"/>
            </a:pPr>
            <a:r>
              <a:rPr lang="en-US" dirty="0" smtClean="0"/>
              <a:t>Distributed representation</a:t>
            </a:r>
          </a:p>
          <a:p>
            <a:pPr marL="466567" indent="-466567">
              <a:buFont typeface="+mj-lt"/>
              <a:buAutoNum type="arabicPeriod"/>
            </a:pPr>
            <a:r>
              <a:rPr lang="en-US" dirty="0" smtClean="0"/>
              <a:t>Sparse learning (multi-target learning)</a:t>
            </a:r>
          </a:p>
          <a:p>
            <a:pPr marL="466567" indent="-466567">
              <a:buFont typeface="+mj-lt"/>
              <a:buAutoNum type="arabicPeriod"/>
            </a:pPr>
            <a:r>
              <a:rPr lang="en-US" dirty="0" smtClean="0"/>
              <a:t>Improved vision and NLP processing</a:t>
            </a:r>
          </a:p>
        </p:txBody>
      </p:sp>
    </p:spTree>
    <p:extLst>
      <p:ext uri="{BB962C8B-B14F-4D97-AF65-F5344CB8AC3E}">
        <p14:creationId xmlns:p14="http://schemas.microsoft.com/office/powerpoint/2010/main" val="51944881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DeepMind Startup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4978799"/>
          </a:xfrm>
        </p:spPr>
        <p:txBody>
          <a:bodyPr/>
          <a:lstStyle/>
          <a:p>
            <a:r>
              <a:rPr lang="en-US" dirty="0" smtClean="0"/>
              <a:t>Acquired by Google last year ($650m)</a:t>
            </a:r>
          </a:p>
          <a:p>
            <a:r>
              <a:rPr lang="en-US" dirty="0" smtClean="0"/>
              <a:t>Building general learners</a:t>
            </a:r>
          </a:p>
          <a:p>
            <a:r>
              <a:rPr lang="en-US" dirty="0" smtClean="0"/>
              <a:t>Primarily focused on game playing to evaluate AI approaches</a:t>
            </a:r>
          </a:p>
          <a:p>
            <a:pPr lvl="1"/>
            <a:r>
              <a:rPr lang="en-US" dirty="0" smtClean="0"/>
              <a:t>Plays Atari and some other early 1980’s games</a:t>
            </a:r>
          </a:p>
          <a:p>
            <a:r>
              <a:rPr lang="en-US" dirty="0" smtClean="0"/>
              <a:t>Trying to add memory architectures to DBNs</a:t>
            </a:r>
          </a:p>
          <a:p>
            <a:r>
              <a:rPr lang="en-US" dirty="0" smtClean="0"/>
              <a:t>Seeks to handle streaming data through persistence across temporal events</a:t>
            </a:r>
          </a:p>
          <a:p>
            <a:r>
              <a:rPr lang="en-US" dirty="0" smtClean="0"/>
              <a:t>Very secretive, but hiring</a:t>
            </a:r>
          </a:p>
          <a:p>
            <a:r>
              <a:rPr lang="en-US" dirty="0"/>
              <a:t>http://deepmind.com/</a:t>
            </a:r>
          </a:p>
        </p:txBody>
      </p:sp>
    </p:spTree>
    <p:extLst>
      <p:ext uri="{BB962C8B-B14F-4D97-AF65-F5344CB8AC3E}">
        <p14:creationId xmlns:p14="http://schemas.microsoft.com/office/powerpoint/2010/main" val="248842042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Deep Learning Startups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190" y="1507920"/>
            <a:ext cx="7609397" cy="2708434"/>
          </a:xfrm>
        </p:spPr>
        <p:txBody>
          <a:bodyPr/>
          <a:lstStyle/>
          <a:p>
            <a:r>
              <a:rPr lang="en-US" b="1" i="1" dirty="0" err="1" smtClean="0"/>
              <a:t>Enlitic</a:t>
            </a:r>
            <a:r>
              <a:rPr lang="en-US" b="1" i="1" dirty="0" smtClean="0"/>
              <a:t> – Healthcare oriented</a:t>
            </a:r>
            <a:endParaRPr lang="en-US" b="1" i="1" dirty="0"/>
          </a:p>
          <a:p>
            <a:r>
              <a:rPr lang="en-US" b="1" i="1" dirty="0"/>
              <a:t>Ersatz </a:t>
            </a:r>
            <a:r>
              <a:rPr lang="en-US" b="1" i="1" dirty="0" smtClean="0"/>
              <a:t>Labs – Data to prediction services</a:t>
            </a:r>
            <a:endParaRPr lang="en-US" b="1" i="1" dirty="0"/>
          </a:p>
          <a:p>
            <a:r>
              <a:rPr lang="en-US" b="1" i="1" dirty="0" err="1" smtClean="0"/>
              <a:t>MetaMind</a:t>
            </a:r>
            <a:r>
              <a:rPr lang="en-US" b="1" i="1" dirty="0" smtClean="0"/>
              <a:t> - </a:t>
            </a:r>
            <a:r>
              <a:rPr lang="en-US" b="1" i="1" dirty="0"/>
              <a:t>NLP with recursive nets</a:t>
            </a:r>
          </a:p>
          <a:p>
            <a:r>
              <a:rPr lang="en-US" b="1" i="1" dirty="0" err="1"/>
              <a:t>Nervana</a:t>
            </a:r>
            <a:r>
              <a:rPr lang="en-US" b="1" i="1" dirty="0"/>
              <a:t> </a:t>
            </a:r>
            <a:r>
              <a:rPr lang="en-US" b="1" i="1" dirty="0" smtClean="0"/>
              <a:t>Systems – Deep nets on cloud 2 </a:t>
            </a:r>
            <a:r>
              <a:rPr lang="en-US" b="1" i="1" dirty="0" err="1" smtClean="0"/>
              <a:t>proc</a:t>
            </a:r>
            <a:endParaRPr lang="en-US" b="1" i="1" dirty="0"/>
          </a:p>
          <a:p>
            <a:r>
              <a:rPr lang="en-US" b="1" i="1" dirty="0" err="1" smtClean="0"/>
              <a:t>Skymind</a:t>
            </a:r>
            <a:r>
              <a:rPr lang="en-US" b="1" i="1" dirty="0" smtClean="0"/>
              <a:t> – Hadoop algorithms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394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275908"/>
            <a:ext cx="6145030" cy="5915466"/>
          </a:xfrm>
        </p:spPr>
        <p:txBody>
          <a:bodyPr/>
          <a:lstStyle/>
          <a:p>
            <a:r>
              <a:rPr lang="en-US" dirty="0" smtClean="0"/>
              <a:t>Deep Learning is the field of leveraging deeper models in AI</a:t>
            </a:r>
          </a:p>
          <a:p>
            <a:r>
              <a:rPr lang="en-US" dirty="0" smtClean="0"/>
              <a:t>Deep Belief Networks</a:t>
            </a:r>
          </a:p>
          <a:p>
            <a:pPr lvl="1"/>
            <a:r>
              <a:rPr lang="en-US" dirty="0" smtClean="0"/>
              <a:t>Unsupervised &amp; Supervised abilities</a:t>
            </a:r>
          </a:p>
          <a:p>
            <a:r>
              <a:rPr lang="en-US" dirty="0" err="1" smtClean="0"/>
              <a:t>NuPIC</a:t>
            </a:r>
            <a:endParaRPr lang="en-US" dirty="0" smtClean="0"/>
          </a:p>
          <a:p>
            <a:pPr lvl="1"/>
            <a:r>
              <a:rPr lang="en-US" dirty="0" smtClean="0"/>
              <a:t>Handles unlabeled streaming temporal data</a:t>
            </a:r>
          </a:p>
          <a:p>
            <a:r>
              <a:rPr lang="en-US" dirty="0" smtClean="0"/>
              <a:t>Convolutional nets</a:t>
            </a:r>
          </a:p>
          <a:p>
            <a:pPr lvl="1"/>
            <a:r>
              <a:rPr lang="en-US" dirty="0" smtClean="0"/>
              <a:t>Primarily vision, but lots of others</a:t>
            </a:r>
          </a:p>
          <a:p>
            <a:r>
              <a:rPr lang="en-US" dirty="0" smtClean="0"/>
              <a:t>Deep systems are the current leaders in vision, NLP, audio, documents and semantics</a:t>
            </a:r>
          </a:p>
          <a:p>
            <a:r>
              <a:rPr lang="en-US" dirty="0" smtClean="0"/>
              <a:t>If you want a job at Google (Bing, FB, </a:t>
            </a:r>
            <a:r>
              <a:rPr lang="en-US" dirty="0" err="1" smtClean="0"/>
              <a:t>etc</a:t>
            </a:r>
            <a:r>
              <a:rPr lang="en-US" dirty="0" smtClean="0"/>
              <a:t>) either know deep learning (or beat it)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934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Why Deep Learning?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19041" y="1352521"/>
            <a:ext cx="6095520" cy="2799228"/>
          </a:xfrm>
        </p:spPr>
        <p:txBody>
          <a:bodyPr/>
          <a:lstStyle/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Shallow models are not for learning high-level </a:t>
            </a:r>
            <a:r>
              <a:rPr lang="en-US" dirty="0" smtClean="0"/>
              <a:t>abstractions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Ensembles </a:t>
            </a:r>
            <a:r>
              <a:rPr lang="en-US" dirty="0"/>
              <a:t>do not learn features </a:t>
            </a:r>
            <a:r>
              <a:rPr lang="en-US" dirty="0" smtClean="0"/>
              <a:t>first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Graphical </a:t>
            </a:r>
            <a:r>
              <a:rPr lang="en-US" dirty="0"/>
              <a:t>models could be deep nets, but mostly not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Unsupervised learning could be “</a:t>
            </a:r>
            <a:r>
              <a:rPr lang="en-US" dirty="0" smtClean="0"/>
              <a:t>local-learning”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Resemble </a:t>
            </a:r>
            <a:r>
              <a:rPr lang="en-US" dirty="0"/>
              <a:t>boosting with each layer being like a weak learner</a:t>
            </a:r>
          </a:p>
        </p:txBody>
      </p:sp>
    </p:spTree>
    <p:extLst>
      <p:ext uri="{BB962C8B-B14F-4D97-AF65-F5344CB8AC3E}">
        <p14:creationId xmlns:p14="http://schemas.microsoft.com/office/powerpoint/2010/main" val="1839561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*THE*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400110"/>
          </a:xfrm>
        </p:spPr>
        <p:txBody>
          <a:bodyPr/>
          <a:lstStyle/>
          <a:p>
            <a:r>
              <a:rPr lang="en-US" dirty="0" smtClean="0"/>
              <a:t>http://deeplearning.net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2244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678" y="2265528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&lt;This </a:t>
            </a:r>
            <a:r>
              <a:rPr lang="en-US" dirty="0">
                <a:solidFill>
                  <a:schemeClr val="bg2"/>
                </a:solidFill>
              </a:rPr>
              <a:t>s</a:t>
            </a:r>
            <a:r>
              <a:rPr lang="en-US" dirty="0" smtClean="0">
                <a:solidFill>
                  <a:schemeClr val="bg2"/>
                </a:solidFill>
              </a:rPr>
              <a:t>pace intentionally left blank&gt;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4542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-221" r="-2" b="-2"/>
          <a:stretch>
            <a:fillRect/>
          </a:stretch>
        </p:blipFill>
        <p:spPr bwMode="auto">
          <a:xfrm>
            <a:off x="503238" y="-17463"/>
            <a:ext cx="8640762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More of Why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5034"/>
            <a:ext cx="8228763" cy="3624069"/>
          </a:xfrm>
        </p:spPr>
        <p:txBody>
          <a:bodyPr/>
          <a:lstStyle/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Learning is weak in directed graphical models with many hidden </a:t>
            </a:r>
            <a:r>
              <a:rPr lang="en-US" dirty="0" smtClean="0"/>
              <a:t>variables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err="1" smtClean="0"/>
              <a:t>Sparsity</a:t>
            </a:r>
            <a:r>
              <a:rPr lang="en-US" dirty="0" smtClean="0"/>
              <a:t> </a:t>
            </a:r>
            <a:r>
              <a:rPr lang="en-US" dirty="0"/>
              <a:t>and regularization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Existing unsupervised learning often do not learn multiple levels of </a:t>
            </a:r>
            <a:r>
              <a:rPr lang="en-US" dirty="0" smtClean="0"/>
              <a:t>representation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Layer-wised </a:t>
            </a:r>
            <a:r>
              <a:rPr lang="en-US" dirty="0"/>
              <a:t>unsupervised learning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Multi-task </a:t>
            </a:r>
            <a:r>
              <a:rPr lang="en-US" dirty="0" smtClean="0"/>
              <a:t>learning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transfer </a:t>
            </a:r>
            <a:r>
              <a:rPr lang="en-US" dirty="0"/>
              <a:t>learning and self-taught learning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Other issues: </a:t>
            </a:r>
            <a:endParaRPr lang="en-US" dirty="0" smtClean="0"/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scalability </a:t>
            </a:r>
            <a:r>
              <a:rPr lang="en-US" dirty="0"/>
              <a:t>&amp; </a:t>
            </a:r>
            <a:r>
              <a:rPr lang="en-US" dirty="0" smtClean="0"/>
              <a:t>parallelism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big </a:t>
            </a:r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139278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Shallow vs. Deep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19041" y="1352521"/>
            <a:ext cx="6095520" cy="1751249"/>
          </a:xfrm>
        </p:spPr>
        <p:txBody>
          <a:bodyPr/>
          <a:lstStyle/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Most AI has been shallow </a:t>
            </a:r>
            <a:r>
              <a:rPr lang="en-US" dirty="0" smtClean="0"/>
              <a:t>architectures: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1-3 </a:t>
            </a:r>
            <a:r>
              <a:rPr lang="en-US" dirty="0"/>
              <a:t>layers of transformation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Deep architectures just do </a:t>
            </a:r>
            <a:r>
              <a:rPr lang="en-US" dirty="0" smtClean="0"/>
              <a:t>more: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4-7 layers (or more) </a:t>
            </a:r>
            <a:r>
              <a:rPr lang="en-US" dirty="0"/>
              <a:t>of </a:t>
            </a:r>
            <a:r>
              <a:rPr lang="en-US" dirty="0" smtClean="0"/>
              <a:t>transformation</a:t>
            </a:r>
          </a:p>
          <a:p>
            <a:pPr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Deep is also a comparative term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3734192"/>
            <a:ext cx="3152632" cy="2814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93" y="3103770"/>
            <a:ext cx="2436900" cy="34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8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Depth Comparisons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5033"/>
            <a:ext cx="8228763" cy="2623795"/>
          </a:xfrm>
        </p:spPr>
        <p:txBody>
          <a:bodyPr/>
          <a:lstStyle/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/>
              <a:t>Different algorithms have depths in </a:t>
            </a:r>
            <a:r>
              <a:rPr lang="en-US" dirty="0" smtClean="0"/>
              <a:t>transformations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HMM</a:t>
            </a:r>
            <a:r>
              <a:rPr lang="en-US" dirty="0"/>
              <a:t>: </a:t>
            </a:r>
            <a:r>
              <a:rPr lang="en-US" dirty="0" smtClean="0"/>
              <a:t>2-3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Neural </a:t>
            </a:r>
            <a:r>
              <a:rPr lang="en-US" dirty="0"/>
              <a:t>Nets: </a:t>
            </a:r>
            <a:r>
              <a:rPr lang="en-US" dirty="0" smtClean="0"/>
              <a:t>2-3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Naive </a:t>
            </a:r>
            <a:r>
              <a:rPr lang="en-US" dirty="0"/>
              <a:t>Bayes: </a:t>
            </a:r>
            <a:r>
              <a:rPr lang="en-US" dirty="0" smtClean="0"/>
              <a:t>2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SVM</a:t>
            </a:r>
            <a:r>
              <a:rPr lang="en-US" dirty="0"/>
              <a:t>: </a:t>
            </a:r>
            <a:r>
              <a:rPr lang="en-US" dirty="0" smtClean="0"/>
              <a:t>3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Ensembles</a:t>
            </a:r>
            <a:r>
              <a:rPr lang="en-US" dirty="0"/>
              <a:t>: &lt;past level&gt;++</a:t>
            </a:r>
          </a:p>
          <a:p>
            <a:pPr lvl="0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err="1"/>
              <a:t>Bengio's</a:t>
            </a:r>
            <a:r>
              <a:rPr lang="en-US" dirty="0"/>
              <a:t> work shows more depth is </a:t>
            </a:r>
            <a:r>
              <a:rPr lang="en-US" dirty="0" smtClean="0"/>
              <a:t>beneficial</a:t>
            </a:r>
          </a:p>
          <a:p>
            <a:pPr lvl="1">
              <a:buClr>
                <a:srgbClr val="FFCC99"/>
              </a:buClr>
              <a:buSzPct val="45000"/>
              <a:buFont typeface="StarSymbol"/>
              <a:buChar char="●"/>
            </a:pPr>
            <a:r>
              <a:rPr lang="en-US" dirty="0" smtClean="0"/>
              <a:t>(If </a:t>
            </a:r>
            <a:r>
              <a:rPr lang="en-US" dirty="0"/>
              <a:t>you can train it </a:t>
            </a:r>
            <a:r>
              <a:rPr lang="en-US" dirty="0" smtClean="0"/>
              <a:t>properly)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00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Depths of Deep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9489" y="5447887"/>
            <a:ext cx="5094040" cy="495369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  <a:defRPr sz="2800"/>
            </a:pPr>
            <a:r>
              <a:rPr lang="en-US" dirty="0">
                <a:solidFill>
                  <a:schemeClr val="bg2"/>
                </a:solidFill>
              </a:rPr>
              <a:t>Convolutional Neural Networks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1429332"/>
            <a:ext cx="7315200" cy="37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8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Feature Extraction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19041" y="1352521"/>
            <a:ext cx="6095520" cy="4628960"/>
          </a:xfrm>
        </p:spPr>
        <p:txBody>
          <a:bodyPr/>
          <a:lstStyle/>
          <a:p>
            <a:pPr>
              <a:buClr>
                <a:srgbClr val="FFCC99"/>
              </a:buClr>
              <a:buSzPct val="45000"/>
            </a:pPr>
            <a:r>
              <a:rPr lang="en-US" dirty="0"/>
              <a:t>Hinton's work centers around not needing to find good features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He argues that once you have the right features from the data, the algorithm you pick is relatively </a:t>
            </a:r>
            <a:r>
              <a:rPr lang="en-US" dirty="0" smtClean="0"/>
              <a:t>unimportant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 smtClean="0"/>
              <a:t>The normal process is very intuitive and requires significant hands on work by AI developers</a:t>
            </a:r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 smtClean="0"/>
              <a:t>Other approaches try to automatically determine the “best” features before passing them to the classifier, but often at a significant computational cost</a:t>
            </a:r>
            <a:endParaRPr lang="en-US" dirty="0"/>
          </a:p>
          <a:p>
            <a:pPr marL="285750" lvl="1" indent="-285750">
              <a:spcBef>
                <a:spcPts val="0"/>
              </a:spcBef>
              <a:spcAft>
                <a:spcPts val="1285"/>
              </a:spcAft>
              <a:buClr>
                <a:srgbClr val="FFCC99"/>
              </a:buClr>
              <a:buSzPct val="75000"/>
            </a:pPr>
            <a:r>
              <a:rPr lang="en-US" dirty="0"/>
              <a:t>The goal is then to find algorithms (both training and architecturally) to not </a:t>
            </a:r>
            <a:r>
              <a:rPr lang="en-US" dirty="0" smtClean="0"/>
              <a:t>explicitly do </a:t>
            </a:r>
            <a:r>
              <a:rPr lang="en-US" dirty="0"/>
              <a:t>that feature discovery </a:t>
            </a:r>
            <a:r>
              <a:rPr lang="en-US" dirty="0" smtClean="0"/>
              <a:t>work, but to build a system directly from the data itself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68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brand 2014">
      <a:dk1>
        <a:srgbClr val="000000"/>
      </a:dk1>
      <a:lt1>
        <a:srgbClr val="FFFFFF"/>
      </a:lt1>
      <a:dk2>
        <a:srgbClr val="B67233"/>
      </a:dk2>
      <a:lt2>
        <a:srgbClr val="EDDCCC"/>
      </a:lt2>
      <a:accent1>
        <a:srgbClr val="981E32"/>
      </a:accent1>
      <a:accent2>
        <a:srgbClr val="5E6A71"/>
      </a:accent2>
      <a:accent3>
        <a:srgbClr val="C60C30"/>
      </a:accent3>
      <a:accent4>
        <a:srgbClr val="C69214"/>
      </a:accent4>
      <a:accent5>
        <a:srgbClr val="4F868E"/>
      </a:accent5>
      <a:accent6>
        <a:srgbClr val="8F7E35"/>
      </a:accent6>
      <a:hlink>
        <a:srgbClr val="C60C30"/>
      </a:hlink>
      <a:folHlink>
        <a:srgbClr val="5E6A7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3482</TotalTime>
  <Words>1596</Words>
  <Application>Microsoft Office PowerPoint</Application>
  <PresentationFormat>On-screen Show (4:3)</PresentationFormat>
  <Paragraphs>289</Paragraphs>
  <Slides>42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Albany</vt:lpstr>
      <vt:lpstr>Arial</vt:lpstr>
      <vt:lpstr>Droid Sans</vt:lpstr>
      <vt:lpstr>FreeSans</vt:lpstr>
      <vt:lpstr>Lucida Sans</vt:lpstr>
      <vt:lpstr>StarSymbol</vt:lpstr>
      <vt:lpstr>Tahoma</vt:lpstr>
      <vt:lpstr>Times New Roman</vt:lpstr>
      <vt:lpstr>Wingdings</vt:lpstr>
      <vt:lpstr>Default Design</vt:lpstr>
      <vt:lpstr>Deep Learning – An Introduction</vt:lpstr>
      <vt:lpstr>What is Deep Learning?</vt:lpstr>
      <vt:lpstr>Motivations for Deep Learning</vt:lpstr>
      <vt:lpstr>Why Deep Learning?</vt:lpstr>
      <vt:lpstr>More of Why</vt:lpstr>
      <vt:lpstr>Shallow vs. Deep Learning</vt:lpstr>
      <vt:lpstr>Depth Comparisons</vt:lpstr>
      <vt:lpstr>Depths of Deep Learning</vt:lpstr>
      <vt:lpstr>Feature Extraction</vt:lpstr>
      <vt:lpstr>The Vanishing Gradient Problem</vt:lpstr>
      <vt:lpstr>Deep Network Training</vt:lpstr>
      <vt:lpstr>Deep Belief Networks (DBNs)</vt:lpstr>
      <vt:lpstr>DBN Greedy training</vt:lpstr>
      <vt:lpstr>DBN Greedy training</vt:lpstr>
      <vt:lpstr>DBN Greedy training</vt:lpstr>
      <vt:lpstr>Why greedy training works?</vt:lpstr>
      <vt:lpstr>Summary of Predictive Sparse Coding (Supervised Deep Nets)</vt:lpstr>
      <vt:lpstr>Hierarchical Learning</vt:lpstr>
      <vt:lpstr>Deep Boltzmann Machines</vt:lpstr>
      <vt:lpstr>Deep Boltzmann Machines</vt:lpstr>
      <vt:lpstr>Examples of Success: Handwriting Classifier</vt:lpstr>
      <vt:lpstr>Experiments </vt:lpstr>
      <vt:lpstr>Deep Autoencoder Architecture</vt:lpstr>
      <vt:lpstr>PCA vs. DBN Autoencoder on Texts</vt:lpstr>
      <vt:lpstr>Denoising Autoencoder</vt:lpstr>
      <vt:lpstr>Denoising An Image</vt:lpstr>
      <vt:lpstr>Why Google Wanted This</vt:lpstr>
      <vt:lpstr>Convolutional Neural Networks</vt:lpstr>
      <vt:lpstr>An Alternative Architecture: NuPIC</vt:lpstr>
      <vt:lpstr>NuPic Internals: HTM</vt:lpstr>
      <vt:lpstr>NuPIC Advantages</vt:lpstr>
      <vt:lpstr>An Overlooked Approach: NEAT</vt:lpstr>
      <vt:lpstr>NEAT In Operation</vt:lpstr>
      <vt:lpstr>Dropout Training</vt:lpstr>
      <vt:lpstr>What is the Major Contribution of Deep Learning so far (IMO)?</vt:lpstr>
      <vt:lpstr>What is the Major Contribution of Deep Learning so far (IMO)?</vt:lpstr>
      <vt:lpstr>DeepMind Startup News</vt:lpstr>
      <vt:lpstr>Other Deep Learning Startups</vt:lpstr>
      <vt:lpstr>Summary</vt:lpstr>
      <vt:lpstr>*THE* Resource</vt:lpstr>
      <vt:lpstr>PowerPoint Presentation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Aaron S. Crandal</cp:lastModifiedBy>
  <cp:revision>382</cp:revision>
  <cp:lastPrinted>2014-04-22T16:43:06Z</cp:lastPrinted>
  <dcterms:created xsi:type="dcterms:W3CDTF">2001-10-04T20:08:10Z</dcterms:created>
  <dcterms:modified xsi:type="dcterms:W3CDTF">2015-01-20T07:16:49Z</dcterms:modified>
</cp:coreProperties>
</file>