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2912">
          <p15:clr>
            <a:srgbClr val="A4A3A4"/>
          </p15:clr>
        </p15:guide>
        <p15:guide id="3" orient="horz" pos="9456">
          <p15:clr>
            <a:srgbClr val="A4A3A4"/>
          </p15:clr>
        </p15:guide>
        <p15:guide id="4" pos="12576">
          <p15:clr>
            <a:srgbClr val="A4A3A4"/>
          </p15:clr>
        </p15:guide>
        <p15:guide id="5" orient="horz" pos="10416">
          <p15:clr>
            <a:srgbClr val="A4A3A4"/>
          </p15:clr>
        </p15:guide>
        <p15:guide id="6" orient="horz" pos="10176">
          <p15:clr>
            <a:srgbClr val="A4A3A4"/>
          </p15:clr>
        </p15:guide>
        <p15:guide id="7" pos="9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15813B-FD19-43F1-A0BC-CD3E185A38E7}" v="16" dt="2017-12-11T03:25:14.466"/>
    <p1510:client id="{7458BE23-3540-40EC-8A01-62ADD21D1CFA}" v="203" dt="2017-12-11T04:51:59.8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368"/>
        <p:guide pos="12912"/>
        <p:guide orient="horz" pos="9456"/>
        <p:guide pos="12576"/>
        <p:guide orient="horz" pos="10416"/>
        <p:guide orient="horz" pos="10176"/>
        <p:guide pos="912"/>
      </p:guideLst>
    </p:cSldViewPr>
  </p:slide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87C7CB-B13D-7F49-8BDC-7E4064C18BC1}" type="datetimeFigureOut">
              <a:rPr lang="en-US" smtClean="0"/>
              <a:t>12/11/2017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303493-99AE-0E4C-8037-7EBC62D78222}" type="slidenum">
              <a:rPr lang="en-US" smtClean="0"/>
              <a:t>‹#›</a:t>
            </a:fld>
            <a:endParaRPr lang="en-US"/>
          </a:p>
        </p:txBody>
      </p:sp>
    </p:spTree>
    <p:extLst>
      <p:ext uri="{BB962C8B-B14F-4D97-AF65-F5344CB8AC3E}">
        <p14:creationId xmlns:p14="http://schemas.microsoft.com/office/powerpoint/2010/main" val="7721344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03493-99AE-0E4C-8037-7EBC62D78222}" type="slidenum">
              <a:rPr lang="en-US" smtClean="0"/>
              <a:t>1</a:t>
            </a:fld>
            <a:endParaRPr lang="en-US"/>
          </a:p>
        </p:txBody>
      </p:sp>
    </p:spTree>
    <p:extLst>
      <p:ext uri="{BB962C8B-B14F-4D97-AF65-F5344CB8AC3E}">
        <p14:creationId xmlns:p14="http://schemas.microsoft.com/office/powerpoint/2010/main" val="862044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75D756-C112-C04D-974A-E15D99C8EBBF}"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FD9FB-B744-FF4D-BA09-4EE05A8993CE}" type="slidenum">
              <a:rPr lang="en-US" smtClean="0"/>
              <a:t>‹#›</a:t>
            </a:fld>
            <a:endParaRPr lang="en-US"/>
          </a:p>
        </p:txBody>
      </p:sp>
    </p:spTree>
    <p:extLst>
      <p:ext uri="{BB962C8B-B14F-4D97-AF65-F5344CB8AC3E}">
        <p14:creationId xmlns:p14="http://schemas.microsoft.com/office/powerpoint/2010/main" val="1109409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75D756-C112-C04D-974A-E15D99C8EBBF}"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FD9FB-B744-FF4D-BA09-4EE05A8993CE}" type="slidenum">
              <a:rPr lang="en-US" smtClean="0"/>
              <a:t>‹#›</a:t>
            </a:fld>
            <a:endParaRPr lang="en-US"/>
          </a:p>
        </p:txBody>
      </p:sp>
    </p:spTree>
    <p:extLst>
      <p:ext uri="{BB962C8B-B14F-4D97-AF65-F5344CB8AC3E}">
        <p14:creationId xmlns:p14="http://schemas.microsoft.com/office/powerpoint/2010/main" val="4037670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75D756-C112-C04D-974A-E15D99C8EBBF}"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FD9FB-B744-FF4D-BA09-4EE05A8993CE}" type="slidenum">
              <a:rPr lang="en-US" smtClean="0"/>
              <a:t>‹#›</a:t>
            </a:fld>
            <a:endParaRPr lang="en-US"/>
          </a:p>
        </p:txBody>
      </p:sp>
    </p:spTree>
    <p:extLst>
      <p:ext uri="{BB962C8B-B14F-4D97-AF65-F5344CB8AC3E}">
        <p14:creationId xmlns:p14="http://schemas.microsoft.com/office/powerpoint/2010/main" val="269852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75D756-C112-C04D-974A-E15D99C8EBBF}"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FD9FB-B744-FF4D-BA09-4EE05A8993CE}" type="slidenum">
              <a:rPr lang="en-US" smtClean="0"/>
              <a:t>‹#›</a:t>
            </a:fld>
            <a:endParaRPr lang="en-US"/>
          </a:p>
        </p:txBody>
      </p:sp>
    </p:spTree>
    <p:extLst>
      <p:ext uri="{BB962C8B-B14F-4D97-AF65-F5344CB8AC3E}">
        <p14:creationId xmlns:p14="http://schemas.microsoft.com/office/powerpoint/2010/main" val="4293222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75D756-C112-C04D-974A-E15D99C8EBBF}"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FD9FB-B744-FF4D-BA09-4EE05A8993CE}" type="slidenum">
              <a:rPr lang="en-US" smtClean="0"/>
              <a:t>‹#›</a:t>
            </a:fld>
            <a:endParaRPr lang="en-US"/>
          </a:p>
        </p:txBody>
      </p:sp>
    </p:spTree>
    <p:extLst>
      <p:ext uri="{BB962C8B-B14F-4D97-AF65-F5344CB8AC3E}">
        <p14:creationId xmlns:p14="http://schemas.microsoft.com/office/powerpoint/2010/main" val="692817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75D756-C112-C04D-974A-E15D99C8EBBF}"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FD9FB-B744-FF4D-BA09-4EE05A8993CE}" type="slidenum">
              <a:rPr lang="en-US" smtClean="0"/>
              <a:t>‹#›</a:t>
            </a:fld>
            <a:endParaRPr lang="en-US"/>
          </a:p>
        </p:txBody>
      </p:sp>
    </p:spTree>
    <p:extLst>
      <p:ext uri="{BB962C8B-B14F-4D97-AF65-F5344CB8AC3E}">
        <p14:creationId xmlns:p14="http://schemas.microsoft.com/office/powerpoint/2010/main" val="4027723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75D756-C112-C04D-974A-E15D99C8EBBF}" type="datetimeFigureOut">
              <a:rPr lang="en-US" smtClean="0"/>
              <a:t>12/11/2017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FFD9FB-B744-FF4D-BA09-4EE05A8993CE}" type="slidenum">
              <a:rPr lang="en-US" smtClean="0"/>
              <a:t>‹#›</a:t>
            </a:fld>
            <a:endParaRPr lang="en-US"/>
          </a:p>
        </p:txBody>
      </p:sp>
    </p:spTree>
    <p:extLst>
      <p:ext uri="{BB962C8B-B14F-4D97-AF65-F5344CB8AC3E}">
        <p14:creationId xmlns:p14="http://schemas.microsoft.com/office/powerpoint/2010/main" val="835429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75D756-C112-C04D-974A-E15D99C8EBBF}" type="datetimeFigureOut">
              <a:rPr lang="en-US" smtClean="0"/>
              <a:t>12/11/2017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FFD9FB-B744-FF4D-BA09-4EE05A8993CE}" type="slidenum">
              <a:rPr lang="en-US" smtClean="0"/>
              <a:t>‹#›</a:t>
            </a:fld>
            <a:endParaRPr lang="en-US"/>
          </a:p>
        </p:txBody>
      </p:sp>
    </p:spTree>
    <p:extLst>
      <p:ext uri="{BB962C8B-B14F-4D97-AF65-F5344CB8AC3E}">
        <p14:creationId xmlns:p14="http://schemas.microsoft.com/office/powerpoint/2010/main" val="2698186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5D756-C112-C04D-974A-E15D99C8EBBF}" type="datetimeFigureOut">
              <a:rPr lang="en-US" smtClean="0"/>
              <a:t>12/11/2017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FFD9FB-B744-FF4D-BA09-4EE05A8993CE}" type="slidenum">
              <a:rPr lang="en-US" smtClean="0"/>
              <a:t>‹#›</a:t>
            </a:fld>
            <a:endParaRPr lang="en-US"/>
          </a:p>
        </p:txBody>
      </p:sp>
    </p:spTree>
    <p:extLst>
      <p:ext uri="{BB962C8B-B14F-4D97-AF65-F5344CB8AC3E}">
        <p14:creationId xmlns:p14="http://schemas.microsoft.com/office/powerpoint/2010/main" val="1958259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4375D756-C112-C04D-974A-E15D99C8EBBF}"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FD9FB-B744-FF4D-BA09-4EE05A8993CE}" type="slidenum">
              <a:rPr lang="en-US" smtClean="0"/>
              <a:t>‹#›</a:t>
            </a:fld>
            <a:endParaRPr lang="en-US"/>
          </a:p>
        </p:txBody>
      </p:sp>
    </p:spTree>
    <p:extLst>
      <p:ext uri="{BB962C8B-B14F-4D97-AF65-F5344CB8AC3E}">
        <p14:creationId xmlns:p14="http://schemas.microsoft.com/office/powerpoint/2010/main" val="136728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4375D756-C112-C04D-974A-E15D99C8EBBF}"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FD9FB-B744-FF4D-BA09-4EE05A8993CE}" type="slidenum">
              <a:rPr lang="en-US" smtClean="0"/>
              <a:t>‹#›</a:t>
            </a:fld>
            <a:endParaRPr lang="en-US"/>
          </a:p>
        </p:txBody>
      </p:sp>
    </p:spTree>
    <p:extLst>
      <p:ext uri="{BB962C8B-B14F-4D97-AF65-F5344CB8AC3E}">
        <p14:creationId xmlns:p14="http://schemas.microsoft.com/office/powerpoint/2010/main" val="1039892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4375D756-C112-C04D-974A-E15D99C8EBBF}" type="datetimeFigureOut">
              <a:rPr lang="en-US" smtClean="0"/>
              <a:t>12/11/2017</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30FFD9FB-B744-FF4D-BA09-4EE05A8993CE}" type="slidenum">
              <a:rPr lang="en-US" smtClean="0"/>
              <a:t>‹#›</a:t>
            </a:fld>
            <a:endParaRPr lang="en-US"/>
          </a:p>
        </p:txBody>
      </p:sp>
    </p:spTree>
    <p:extLst>
      <p:ext uri="{BB962C8B-B14F-4D97-AF65-F5344CB8AC3E}">
        <p14:creationId xmlns:p14="http://schemas.microsoft.com/office/powerpoint/2010/main" val="4128850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em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ed Rectangle 7">
            <a:extLst>
              <a:ext uri="{FF2B5EF4-FFF2-40B4-BE49-F238E27FC236}">
                <a16:creationId xmlns:a16="http://schemas.microsoft.com/office/drawing/2014/main" id="{4E541CCA-5319-480C-900C-AE26E35FEFCA}"/>
              </a:ext>
            </a:extLst>
          </p:cNvPr>
          <p:cNvSpPr/>
          <p:nvPr/>
        </p:nvSpPr>
        <p:spPr>
          <a:xfrm>
            <a:off x="15513050" y="24249505"/>
            <a:ext cx="13120688" cy="7895783"/>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5" name="Rounded Rectangle 4"/>
          <p:cNvSpPr/>
          <p:nvPr/>
        </p:nvSpPr>
        <p:spPr>
          <a:xfrm>
            <a:off x="29794201" y="28874323"/>
            <a:ext cx="12587951" cy="3254643"/>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5400">
              <a:solidFill>
                <a:schemeClr val="bg1"/>
              </a:solidFill>
            </a:endParaRPr>
          </a:p>
        </p:txBody>
      </p:sp>
      <p:sp>
        <p:nvSpPr>
          <p:cNvPr id="9" name="Rounded Rectangle 8"/>
          <p:cNvSpPr/>
          <p:nvPr/>
        </p:nvSpPr>
        <p:spPr>
          <a:xfrm>
            <a:off x="29794200" y="5588000"/>
            <a:ext cx="12573000" cy="16049399"/>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a:p>
            <a:pPr algn="ctr"/>
            <a:endParaRPr lang="en-US"/>
          </a:p>
        </p:txBody>
      </p:sp>
      <p:sp>
        <p:nvSpPr>
          <p:cNvPr id="10" name="Rounded Rectangle 9"/>
          <p:cNvSpPr/>
          <p:nvPr/>
        </p:nvSpPr>
        <p:spPr>
          <a:xfrm>
            <a:off x="15513050" y="5616575"/>
            <a:ext cx="13068300" cy="18015527"/>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Rounded Rectangle 11"/>
          <p:cNvSpPr/>
          <p:nvPr/>
        </p:nvSpPr>
        <p:spPr>
          <a:xfrm>
            <a:off x="1541463" y="5616575"/>
            <a:ext cx="12801600" cy="10514262"/>
          </a:xfrm>
          <a:prstGeom prst="round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Rounded Rectangle 12"/>
          <p:cNvSpPr/>
          <p:nvPr/>
        </p:nvSpPr>
        <p:spPr>
          <a:xfrm>
            <a:off x="1512888" y="16683287"/>
            <a:ext cx="12801600" cy="15446126"/>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a:p>
            <a:pPr algn="ctr"/>
            <a:endParaRPr lang="en-US"/>
          </a:p>
        </p:txBody>
      </p:sp>
      <p:pic>
        <p:nvPicPr>
          <p:cNvPr id="14" name="Picture 13" descr="nsf1.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320" y="533400"/>
            <a:ext cx="3858779" cy="3881084"/>
          </a:xfrm>
          <a:prstGeom prst="rect">
            <a:avLst/>
          </a:prstGeom>
        </p:spPr>
      </p:pic>
      <p:sp>
        <p:nvSpPr>
          <p:cNvPr id="2" name="TextBox 1"/>
          <p:cNvSpPr txBox="1"/>
          <p:nvPr/>
        </p:nvSpPr>
        <p:spPr>
          <a:xfrm>
            <a:off x="5372100" y="972006"/>
            <a:ext cx="32384999" cy="4062651"/>
          </a:xfrm>
          <a:prstGeom prst="rect">
            <a:avLst/>
          </a:prstGeom>
          <a:noFill/>
        </p:spPr>
        <p:txBody>
          <a:bodyPr wrap="square" rtlCol="0" anchor="t">
            <a:spAutoFit/>
          </a:bodyPr>
          <a:lstStyle/>
          <a:p>
            <a:pPr algn="ctr"/>
            <a:r>
              <a:rPr lang="en-US" sz="9600"/>
              <a:t>Robotic Activity Support (RAS)</a:t>
            </a:r>
          </a:p>
          <a:p>
            <a:pPr algn="ctr"/>
            <a:r>
              <a:rPr lang="en-US" sz="5400" b="1"/>
              <a:t>Luke Etherton, Christopher Pereyda, and Garrett Wilson</a:t>
            </a:r>
            <a:endParaRPr lang="en-US" b="1"/>
          </a:p>
          <a:p>
            <a:pPr algn="ctr"/>
            <a:r>
              <a:rPr lang="en-US" sz="5400"/>
              <a:t>School of EECS and Department of Psychology</a:t>
            </a:r>
            <a:endParaRPr lang="en-US"/>
          </a:p>
          <a:p>
            <a:pPr algn="ctr"/>
            <a:r>
              <a:rPr lang="en-US" sz="5400"/>
              <a:t>Washington State University</a:t>
            </a:r>
          </a:p>
        </p:txBody>
      </p:sp>
      <p:sp>
        <p:nvSpPr>
          <p:cNvPr id="28" name="TextBox 27"/>
          <p:cNvSpPr txBox="1"/>
          <p:nvPr/>
        </p:nvSpPr>
        <p:spPr>
          <a:xfrm>
            <a:off x="9057675" y="5588654"/>
            <a:ext cx="184666" cy="1415772"/>
          </a:xfrm>
          <a:prstGeom prst="rect">
            <a:avLst/>
          </a:prstGeom>
          <a:noFill/>
        </p:spPr>
        <p:txBody>
          <a:bodyPr wrap="none" rtlCol="0">
            <a:spAutoFit/>
          </a:bodyPr>
          <a:lstStyle/>
          <a:p>
            <a:endParaRPr lang="en-US"/>
          </a:p>
        </p:txBody>
      </p:sp>
      <p:sp>
        <p:nvSpPr>
          <p:cNvPr id="35" name="TextBox 34"/>
          <p:cNvSpPr txBox="1"/>
          <p:nvPr/>
        </p:nvSpPr>
        <p:spPr>
          <a:xfrm>
            <a:off x="30556200" y="26937817"/>
            <a:ext cx="11212079" cy="584776"/>
          </a:xfrm>
          <a:prstGeom prst="rect">
            <a:avLst/>
          </a:prstGeom>
          <a:noFill/>
        </p:spPr>
        <p:txBody>
          <a:bodyPr wrap="square" rtlCol="0">
            <a:spAutoFit/>
          </a:bodyPr>
          <a:lstStyle/>
          <a:p>
            <a:pPr algn="ctr"/>
            <a:endParaRPr lang="en-US" sz="3200">
              <a:solidFill>
                <a:schemeClr val="bg1"/>
              </a:solidFill>
            </a:endParaRPr>
          </a:p>
        </p:txBody>
      </p:sp>
      <p:sp>
        <p:nvSpPr>
          <p:cNvPr id="33" name="TextBox 32"/>
          <p:cNvSpPr txBox="1"/>
          <p:nvPr/>
        </p:nvSpPr>
        <p:spPr>
          <a:xfrm>
            <a:off x="2369258" y="5780542"/>
            <a:ext cx="11212079" cy="1754327"/>
          </a:xfrm>
          <a:prstGeom prst="rect">
            <a:avLst/>
          </a:prstGeom>
          <a:noFill/>
        </p:spPr>
        <p:txBody>
          <a:bodyPr wrap="square" rtlCol="0">
            <a:spAutoFit/>
          </a:bodyPr>
          <a:lstStyle/>
          <a:p>
            <a:pPr algn="ctr"/>
            <a:r>
              <a:rPr lang="en-US" sz="5400">
                <a:solidFill>
                  <a:schemeClr val="tx1">
                    <a:lumMod val="65000"/>
                    <a:lumOff val="35000"/>
                  </a:schemeClr>
                </a:solidFill>
              </a:rPr>
              <a:t>Background</a:t>
            </a:r>
          </a:p>
          <a:p>
            <a:pPr algn="ctr"/>
            <a:endParaRPr lang="en-US" sz="5400">
              <a:solidFill>
                <a:schemeClr val="bg1"/>
              </a:solidFill>
            </a:endParaRPr>
          </a:p>
        </p:txBody>
      </p:sp>
      <p:sp>
        <p:nvSpPr>
          <p:cNvPr id="36" name="TextBox 35"/>
          <p:cNvSpPr txBox="1"/>
          <p:nvPr/>
        </p:nvSpPr>
        <p:spPr>
          <a:xfrm>
            <a:off x="1857675" y="17030700"/>
            <a:ext cx="11629169" cy="923330"/>
          </a:xfrm>
          <a:prstGeom prst="rect">
            <a:avLst/>
          </a:prstGeom>
          <a:noFill/>
        </p:spPr>
        <p:txBody>
          <a:bodyPr wrap="square" rtlCol="0" anchor="t">
            <a:spAutoFit/>
          </a:bodyPr>
          <a:lstStyle/>
          <a:p>
            <a:pPr algn="ctr"/>
            <a:r>
              <a:rPr lang="en-US" sz="5400">
                <a:solidFill>
                  <a:schemeClr val="tx1">
                    <a:lumMod val="65000"/>
                    <a:lumOff val="35000"/>
                  </a:schemeClr>
                </a:solidFill>
              </a:rPr>
              <a:t>Components</a:t>
            </a:r>
            <a:endParaRPr lang="en-US"/>
          </a:p>
        </p:txBody>
      </p:sp>
      <p:sp>
        <p:nvSpPr>
          <p:cNvPr id="45" name="TextBox 44"/>
          <p:cNvSpPr txBox="1"/>
          <p:nvPr/>
        </p:nvSpPr>
        <p:spPr>
          <a:xfrm>
            <a:off x="31394400" y="28874323"/>
            <a:ext cx="9906000" cy="923330"/>
          </a:xfrm>
          <a:prstGeom prst="rect">
            <a:avLst/>
          </a:prstGeom>
          <a:noFill/>
        </p:spPr>
        <p:txBody>
          <a:bodyPr wrap="square" rtlCol="0" anchor="t">
            <a:spAutoFit/>
          </a:bodyPr>
          <a:lstStyle/>
          <a:p>
            <a:pPr algn="ctr"/>
            <a:r>
              <a:rPr lang="en-US" sz="5400">
                <a:solidFill>
                  <a:schemeClr val="tx1">
                    <a:lumMod val="65000"/>
                    <a:lumOff val="35000"/>
                  </a:schemeClr>
                </a:solidFill>
              </a:rPr>
              <a:t>References</a:t>
            </a:r>
          </a:p>
        </p:txBody>
      </p:sp>
      <p:sp>
        <p:nvSpPr>
          <p:cNvPr id="46" name="Rounded Rectangle 45"/>
          <p:cNvSpPr/>
          <p:nvPr/>
        </p:nvSpPr>
        <p:spPr>
          <a:xfrm>
            <a:off x="29794200" y="22108200"/>
            <a:ext cx="12587288" cy="6241375"/>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5400">
              <a:solidFill>
                <a:schemeClr val="bg1"/>
              </a:solidFill>
            </a:endParaRPr>
          </a:p>
        </p:txBody>
      </p:sp>
      <p:sp>
        <p:nvSpPr>
          <p:cNvPr id="47" name="TextBox 46"/>
          <p:cNvSpPr txBox="1"/>
          <p:nvPr/>
        </p:nvSpPr>
        <p:spPr>
          <a:xfrm>
            <a:off x="30676982" y="22597293"/>
            <a:ext cx="10847251" cy="1231106"/>
          </a:xfrm>
          <a:prstGeom prst="rect">
            <a:avLst/>
          </a:prstGeom>
          <a:noFill/>
        </p:spPr>
        <p:txBody>
          <a:bodyPr wrap="square" rtlCol="0" anchor="t">
            <a:spAutoFit/>
          </a:bodyPr>
          <a:lstStyle/>
          <a:p>
            <a:pPr algn="ctr"/>
            <a:r>
              <a:rPr lang="en-US" sz="5400">
                <a:solidFill>
                  <a:schemeClr val="tx1">
                    <a:lumMod val="65000"/>
                    <a:lumOff val="35000"/>
                  </a:schemeClr>
                </a:solidFill>
              </a:rPr>
              <a:t>Conclusions / Future Work</a:t>
            </a:r>
          </a:p>
          <a:p>
            <a:pPr algn="ctr"/>
            <a:endParaRPr lang="en-US" sz="2000">
              <a:solidFill>
                <a:schemeClr val="tx1">
                  <a:lumMod val="65000"/>
                  <a:lumOff val="35000"/>
                </a:schemeClr>
              </a:solidFill>
            </a:endParaRPr>
          </a:p>
        </p:txBody>
      </p:sp>
      <p:sp>
        <p:nvSpPr>
          <p:cNvPr id="48" name="TextBox 47"/>
          <p:cNvSpPr txBox="1"/>
          <p:nvPr/>
        </p:nvSpPr>
        <p:spPr>
          <a:xfrm>
            <a:off x="2019627" y="18126074"/>
            <a:ext cx="6676310" cy="14373165"/>
          </a:xfrm>
          <a:prstGeom prst="rect">
            <a:avLst/>
          </a:prstGeom>
          <a:noFill/>
        </p:spPr>
        <p:txBody>
          <a:bodyPr wrap="square" rtlCol="0" anchor="t">
            <a:spAutoFit/>
          </a:bodyPr>
          <a:lstStyle/>
          <a:p>
            <a:pPr algn="just"/>
            <a:r>
              <a:rPr lang="en-US" sz="3200">
                <a:solidFill>
                  <a:srgbClr val="595959"/>
                </a:solidFill>
              </a:rPr>
              <a:t>The robot design is based on Eaton, et. al. (Eaton). Three components of this robot are: the interface, navigation, and object detection.</a:t>
            </a:r>
            <a:endParaRPr lang="en-US"/>
          </a:p>
          <a:p>
            <a:pPr algn="just"/>
            <a:endParaRPr lang="en-US" sz="3200">
              <a:solidFill>
                <a:srgbClr val="595959"/>
              </a:solidFill>
            </a:endParaRPr>
          </a:p>
          <a:p>
            <a:pPr algn="just"/>
            <a:r>
              <a:rPr lang="en-US" sz="3200">
                <a:solidFill>
                  <a:srgbClr val="595959"/>
                </a:solidFill>
              </a:rPr>
              <a:t>The interface provides a way for the human to interact with the robot. If help is needed, the robot will approach the resident, and via the speakers ask "How can I help?" while displaying options on the tablet's screen.</a:t>
            </a:r>
          </a:p>
          <a:p>
            <a:pPr algn="just"/>
            <a:endParaRPr lang="en-US" sz="3200">
              <a:solidFill>
                <a:srgbClr val="595959"/>
              </a:solidFill>
            </a:endParaRPr>
          </a:p>
          <a:p>
            <a:pPr algn="just"/>
            <a:r>
              <a:rPr lang="en-US" sz="3200">
                <a:solidFill>
                  <a:srgbClr val="595959"/>
                </a:solidFill>
              </a:rPr>
              <a:t>To approach the resident, the navigation system uses Lidar to create a map of the house and locate itself in the map. When told to go to a particular location, it  finds a path using the map and drives the robot to the desired location.</a:t>
            </a:r>
          </a:p>
          <a:p>
            <a:pPr algn="just"/>
            <a:endParaRPr lang="en-US" sz="3200">
              <a:solidFill>
                <a:srgbClr val="595959"/>
              </a:solidFill>
            </a:endParaRPr>
          </a:p>
          <a:p>
            <a:pPr algn="just"/>
            <a:r>
              <a:rPr lang="en-US" sz="3200">
                <a:solidFill>
                  <a:srgbClr val="595959"/>
                </a:solidFill>
              </a:rPr>
              <a:t>Using the camera, object detection determines the 3D position of a set of known objects and saves the locations in the map. Then, when requested, the robot can navigate to the object if the person forgot where they left it.</a:t>
            </a:r>
            <a:endParaRPr lang="en-US">
              <a:solidFill>
                <a:srgbClr val="000000"/>
              </a:solidFill>
            </a:endParaRPr>
          </a:p>
          <a:p>
            <a:pPr algn="just"/>
            <a:endParaRPr lang="en-US" sz="3200">
              <a:solidFill>
                <a:srgbClr val="FFFFFF"/>
              </a:solidFill>
            </a:endParaRPr>
          </a:p>
          <a:p>
            <a:pPr algn="just"/>
            <a:endParaRPr lang="en-US" sz="3200">
              <a:solidFill>
                <a:srgbClr val="FFFFFF"/>
              </a:solidFill>
            </a:endParaRPr>
          </a:p>
        </p:txBody>
      </p:sp>
      <p:sp>
        <p:nvSpPr>
          <p:cNvPr id="59" name="TextBox 58"/>
          <p:cNvSpPr txBox="1"/>
          <p:nvPr/>
        </p:nvSpPr>
        <p:spPr>
          <a:xfrm>
            <a:off x="30226000" y="29797375"/>
            <a:ext cx="11705273" cy="1939925"/>
          </a:xfrm>
          <a:prstGeom prst="rect">
            <a:avLst/>
          </a:prstGeom>
          <a:noFill/>
        </p:spPr>
        <p:txBody>
          <a:bodyPr wrap="square" rtlCol="0" anchor="t">
            <a:spAutoFit/>
          </a:bodyPr>
          <a:lstStyle/>
          <a:p>
            <a:r>
              <a:rPr lang="en-US" sz="2000" dirty="0">
                <a:solidFill>
                  <a:schemeClr val="tx1">
                    <a:lumMod val="65000"/>
                    <a:lumOff val="35000"/>
                  </a:schemeClr>
                </a:solidFill>
              </a:rPr>
              <a:t>Cook, Diane J., et al. "CASAS: A smart home in a box." </a:t>
            </a:r>
            <a:r>
              <a:rPr lang="en-US" sz="2000" i="1" dirty="0">
                <a:solidFill>
                  <a:schemeClr val="tx1">
                    <a:lumMod val="65000"/>
                    <a:lumOff val="35000"/>
                  </a:schemeClr>
                </a:solidFill>
              </a:rPr>
              <a:t>Computer</a:t>
            </a:r>
            <a:r>
              <a:rPr lang="en-US" sz="2000" dirty="0">
                <a:solidFill>
                  <a:schemeClr val="tx1">
                    <a:lumMod val="65000"/>
                    <a:lumOff val="35000"/>
                  </a:schemeClr>
                </a:solidFill>
              </a:rPr>
              <a:t> 46.7 (2013): 62-69.</a:t>
            </a:r>
            <a:endParaRPr lang="en-US" dirty="0"/>
          </a:p>
          <a:p>
            <a:r>
              <a:rPr lang="en-US" sz="2000" dirty="0">
                <a:solidFill>
                  <a:schemeClr val="tx1">
                    <a:lumMod val="65000"/>
                    <a:lumOff val="35000"/>
                  </a:schemeClr>
                </a:solidFill>
              </a:rPr>
              <a:t>Desai, Abhilash K., George T. Grossberg, and Dharmesh N. Sheth. "Activities of Daily Living in patients</a:t>
            </a:r>
            <a:endParaRPr lang="en-US" dirty="0">
              <a:solidFill>
                <a:srgbClr val="000000"/>
              </a:solidFill>
            </a:endParaRPr>
          </a:p>
          <a:p>
            <a:r>
              <a:rPr lang="en-US" sz="2000" dirty="0">
                <a:solidFill>
                  <a:schemeClr val="tx1">
                    <a:lumMod val="65000"/>
                    <a:lumOff val="35000"/>
                  </a:schemeClr>
                </a:solidFill>
              </a:rPr>
              <a:t>     with Dementia." </a:t>
            </a:r>
            <a:r>
              <a:rPr lang="en-US" sz="2000" i="1" dirty="0">
                <a:solidFill>
                  <a:schemeClr val="tx1">
                    <a:lumMod val="65000"/>
                    <a:lumOff val="35000"/>
                  </a:schemeClr>
                </a:solidFill>
              </a:rPr>
              <a:t>CNS drugs</a:t>
            </a:r>
            <a:r>
              <a:rPr lang="en-US" sz="2000" dirty="0">
                <a:solidFill>
                  <a:schemeClr val="tx1">
                    <a:lumMod val="65000"/>
                    <a:lumOff val="35000"/>
                  </a:schemeClr>
                </a:solidFill>
              </a:rPr>
              <a:t> 18.13 (2004): 853-875.</a:t>
            </a:r>
            <a:endParaRPr lang="en-US"/>
          </a:p>
          <a:p>
            <a:r>
              <a:rPr lang="en-US" sz="2000" dirty="0">
                <a:solidFill>
                  <a:schemeClr val="tx1">
                    <a:lumMod val="65000"/>
                    <a:lumOff val="35000"/>
                  </a:schemeClr>
                </a:solidFill>
              </a:rPr>
              <a:t>Eaton, Eric, et al. "Design of a Low-Cost Platform for Autonomous Mobile Service Robots."</a:t>
            </a:r>
          </a:p>
          <a:p>
            <a:r>
              <a:rPr lang="en-US" sz="2000" dirty="0">
                <a:solidFill>
                  <a:srgbClr val="595959"/>
                </a:solidFill>
              </a:rPr>
              <a:t>Marson, Daniel, and Katina R. Hebert. "Functional assessment." </a:t>
            </a:r>
            <a:r>
              <a:rPr lang="en-US" sz="2000" i="1" dirty="0">
                <a:solidFill>
                  <a:srgbClr val="595959"/>
                </a:solidFill>
              </a:rPr>
              <a:t>Geriatric neuropsychology: Assessment and</a:t>
            </a:r>
          </a:p>
          <a:p>
            <a:r>
              <a:rPr lang="en-US" sz="2000" i="1" dirty="0">
                <a:solidFill>
                  <a:srgbClr val="595959"/>
                </a:solidFill>
              </a:rPr>
              <a:t>      intervention</a:t>
            </a:r>
            <a:r>
              <a:rPr lang="en-US" sz="2000" dirty="0">
                <a:solidFill>
                  <a:srgbClr val="595959"/>
                </a:solidFill>
              </a:rPr>
              <a:t> (2006): 158-197.</a:t>
            </a:r>
            <a:endParaRPr lang="en-US"/>
          </a:p>
        </p:txBody>
      </p:sp>
      <p:pic>
        <p:nvPicPr>
          <p:cNvPr id="65" name="Picture 64" descr="WSU-Shield_201-431-SPOT.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65697" y="972006"/>
            <a:ext cx="2844303" cy="3503344"/>
          </a:xfrm>
          <a:prstGeom prst="rect">
            <a:avLst/>
          </a:prstGeom>
        </p:spPr>
      </p:pic>
      <p:sp>
        <p:nvSpPr>
          <p:cNvPr id="11" name="TextBox 10"/>
          <p:cNvSpPr txBox="1"/>
          <p:nvPr/>
        </p:nvSpPr>
        <p:spPr>
          <a:xfrm>
            <a:off x="30211713" y="23637875"/>
            <a:ext cx="11719378" cy="4154984"/>
          </a:xfrm>
          <a:prstGeom prst="rect">
            <a:avLst/>
          </a:prstGeom>
          <a:noFill/>
        </p:spPr>
        <p:txBody>
          <a:bodyPr wrap="square" rtlCol="0" anchor="t">
            <a:spAutoFit/>
          </a:bodyPr>
          <a:lstStyle/>
          <a:p>
            <a:r>
              <a:rPr lang="en-US" sz="2400" dirty="0">
                <a:solidFill>
                  <a:schemeClr val="tx1">
                    <a:lumMod val="65000"/>
                    <a:lumOff val="35000"/>
                  </a:schemeClr>
                </a:solidFill>
              </a:rPr>
              <a:t>For the interface, there will be more questionnaires taken to figure out which interface appeals most to people. Next time we will use a less robotic looking interface as well as the voice. Navigation is currently only usable through a GUI. We plan to implement a purely code-based method for accessing navigation to allow for fully autonomous operation. We will also need to consider collisions with objects that are out of sight from our Lidar. A future solution will integrate the camera to find objects that will cause collisions</a:t>
            </a:r>
            <a:r>
              <a:rPr lang="en-US" sz="2400" dirty="0">
                <a:solidFill>
                  <a:srgbClr val="595959"/>
                </a:solidFill>
              </a:rPr>
              <a:t>. </a:t>
            </a:r>
            <a:r>
              <a:rPr lang="en-US" sz="2400" dirty="0">
                <a:solidFill>
                  <a:schemeClr val="tx1">
                    <a:lumMod val="65000"/>
                    <a:lumOff val="35000"/>
                  </a:schemeClr>
                </a:solidFill>
              </a:rPr>
              <a:t>For object detection, the current results show the precision of the different networks. Next, the networks will have to be saved and tested on the NVidia Jetson to see if any of these networks are fast enough to run in real-time. After that, we will have to evaluate if it performs well when following a person around who may occlude the objects to recognize.</a:t>
            </a:r>
            <a:r>
              <a:rPr lang="en-US" sz="2400" dirty="0">
                <a:solidFill>
                  <a:srgbClr val="595959"/>
                </a:solidFill>
              </a:rPr>
              <a:t> Overall, we have made progress developing the foundation for the robot activity support.</a:t>
            </a:r>
            <a:endParaRPr lang="en-US" dirty="0">
              <a:solidFill>
                <a:srgbClr val="000000"/>
              </a:solidFill>
            </a:endParaRPr>
          </a:p>
        </p:txBody>
      </p:sp>
      <p:pic>
        <p:nvPicPr>
          <p:cNvPr id="15" name="Picture 15" descr="robot.png">
            <a:extLst>
              <a:ext uri="{FF2B5EF4-FFF2-40B4-BE49-F238E27FC236}">
                <a16:creationId xmlns:a16="http://schemas.microsoft.com/office/drawing/2014/main" id="{481C7EDD-6A99-4C68-BABA-E768CEBD8AE2}"/>
              </a:ext>
            </a:extLst>
          </p:cNvPr>
          <p:cNvPicPr>
            <a:picLocks noChangeAspect="1"/>
          </p:cNvPicPr>
          <p:nvPr/>
        </p:nvPicPr>
        <p:blipFill>
          <a:blip r:embed="rId5"/>
          <a:stretch>
            <a:fillRect/>
          </a:stretch>
        </p:blipFill>
        <p:spPr>
          <a:xfrm>
            <a:off x="8964474" y="19421476"/>
            <a:ext cx="2686050" cy="1029511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1" name="TextBox 40">
            <a:extLst>
              <a:ext uri="{FF2B5EF4-FFF2-40B4-BE49-F238E27FC236}">
                <a16:creationId xmlns:a16="http://schemas.microsoft.com/office/drawing/2014/main" id="{B3B87623-D610-47DA-B73F-85C68528B761}"/>
              </a:ext>
            </a:extLst>
          </p:cNvPr>
          <p:cNvSpPr txBox="1"/>
          <p:nvPr/>
        </p:nvSpPr>
        <p:spPr>
          <a:xfrm>
            <a:off x="16244827" y="5991226"/>
            <a:ext cx="11629169" cy="923330"/>
          </a:xfrm>
          <a:prstGeom prst="rect">
            <a:avLst/>
          </a:prstGeom>
          <a:noFill/>
        </p:spPr>
        <p:txBody>
          <a:bodyPr wrap="square" rtlCol="0">
            <a:spAutoFit/>
          </a:bodyPr>
          <a:lstStyle/>
          <a:p>
            <a:pPr algn="ctr"/>
            <a:r>
              <a:rPr lang="en-US" sz="5400">
                <a:solidFill>
                  <a:schemeClr val="tx1">
                    <a:lumMod val="65000"/>
                    <a:lumOff val="35000"/>
                  </a:schemeClr>
                </a:solidFill>
              </a:rPr>
              <a:t>Methods &amp; Procedure</a:t>
            </a:r>
          </a:p>
        </p:txBody>
      </p:sp>
      <p:sp>
        <p:nvSpPr>
          <p:cNvPr id="18" name="TextBox 17">
            <a:extLst>
              <a:ext uri="{FF2B5EF4-FFF2-40B4-BE49-F238E27FC236}">
                <a16:creationId xmlns:a16="http://schemas.microsoft.com/office/drawing/2014/main" id="{E9C24475-7561-4647-AEDF-9FDC06043010}"/>
              </a:ext>
            </a:extLst>
          </p:cNvPr>
          <p:cNvSpPr txBox="1"/>
          <p:nvPr/>
        </p:nvSpPr>
        <p:spPr>
          <a:xfrm>
            <a:off x="11708118" y="20021551"/>
            <a:ext cx="2355791" cy="132238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t>Object</a:t>
            </a:r>
            <a:endParaRPr lang="en-US"/>
          </a:p>
          <a:p>
            <a:pPr algn="ctr"/>
            <a:r>
              <a:rPr lang="en-US" sz="4000"/>
              <a:t>Detection</a:t>
            </a:r>
            <a:endParaRPr lang="en-US"/>
          </a:p>
        </p:txBody>
      </p:sp>
      <p:sp>
        <p:nvSpPr>
          <p:cNvPr id="43" name="TextBox 42">
            <a:extLst>
              <a:ext uri="{FF2B5EF4-FFF2-40B4-BE49-F238E27FC236}">
                <a16:creationId xmlns:a16="http://schemas.microsoft.com/office/drawing/2014/main" id="{6A40FA9B-B799-4D38-8CB5-12D95CAC2F6E}"/>
              </a:ext>
            </a:extLst>
          </p:cNvPr>
          <p:cNvSpPr txBox="1"/>
          <p:nvPr/>
        </p:nvSpPr>
        <p:spPr>
          <a:xfrm>
            <a:off x="11765277" y="23317200"/>
            <a:ext cx="2355791"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t>Interface</a:t>
            </a:r>
            <a:endParaRPr lang="en-US"/>
          </a:p>
        </p:txBody>
      </p:sp>
      <p:sp>
        <p:nvSpPr>
          <p:cNvPr id="44" name="TextBox 43">
            <a:extLst>
              <a:ext uri="{FF2B5EF4-FFF2-40B4-BE49-F238E27FC236}">
                <a16:creationId xmlns:a16="http://schemas.microsoft.com/office/drawing/2014/main" id="{1D856B06-5194-415B-ADF9-D6BCA9F00741}"/>
              </a:ext>
            </a:extLst>
          </p:cNvPr>
          <p:cNvSpPr txBox="1"/>
          <p:nvPr/>
        </p:nvSpPr>
        <p:spPr>
          <a:xfrm>
            <a:off x="11755751" y="28594051"/>
            <a:ext cx="2452646"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t>Navigation</a:t>
            </a:r>
            <a:endParaRPr lang="en-US"/>
          </a:p>
        </p:txBody>
      </p:sp>
      <p:sp>
        <p:nvSpPr>
          <p:cNvPr id="19" name="Arrow: Left 18">
            <a:extLst>
              <a:ext uri="{FF2B5EF4-FFF2-40B4-BE49-F238E27FC236}">
                <a16:creationId xmlns:a16="http://schemas.microsoft.com/office/drawing/2014/main" id="{2DC3315A-A41E-4B23-8066-453333191F6A}"/>
              </a:ext>
            </a:extLst>
          </p:cNvPr>
          <p:cNvSpPr/>
          <p:nvPr/>
        </p:nvSpPr>
        <p:spPr>
          <a:xfrm>
            <a:off x="12117760" y="19421476"/>
            <a:ext cx="1365888" cy="484188"/>
          </a:xfrm>
          <a:prstGeom prst="lef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3" name="Arrow: Left 52">
            <a:extLst>
              <a:ext uri="{FF2B5EF4-FFF2-40B4-BE49-F238E27FC236}">
                <a16:creationId xmlns:a16="http://schemas.microsoft.com/office/drawing/2014/main" id="{7FDB5290-79E6-4B9A-B80E-B98BE5D49DCA}"/>
              </a:ext>
            </a:extLst>
          </p:cNvPr>
          <p:cNvSpPr/>
          <p:nvPr/>
        </p:nvSpPr>
        <p:spPr>
          <a:xfrm>
            <a:off x="12117760" y="22879051"/>
            <a:ext cx="1365888" cy="484188"/>
          </a:xfrm>
          <a:prstGeom prst="lef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4" name="Arrow: Left 53">
            <a:extLst>
              <a:ext uri="{FF2B5EF4-FFF2-40B4-BE49-F238E27FC236}">
                <a16:creationId xmlns:a16="http://schemas.microsoft.com/office/drawing/2014/main" id="{ADDCDCCD-434D-42FF-A0D6-B0FA9943D8ED}"/>
              </a:ext>
            </a:extLst>
          </p:cNvPr>
          <p:cNvSpPr/>
          <p:nvPr/>
        </p:nvSpPr>
        <p:spPr>
          <a:xfrm>
            <a:off x="12165392" y="27993976"/>
            <a:ext cx="1365888" cy="484188"/>
          </a:xfrm>
          <a:prstGeom prst="lef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FA38D9CD-E0B7-4CA3-B807-F2DD8554D782}"/>
              </a:ext>
            </a:extLst>
          </p:cNvPr>
          <p:cNvSpPr txBox="1"/>
          <p:nvPr/>
        </p:nvSpPr>
        <p:spPr>
          <a:xfrm>
            <a:off x="15921889" y="17373600"/>
            <a:ext cx="5126038" cy="4524315"/>
          </a:xfrm>
          <a:prstGeom prst="rect">
            <a:avLst/>
          </a:prstGeom>
          <a:noFill/>
        </p:spPr>
        <p:txBody>
          <a:bodyPr wrap="square" rtlCol="0" anchor="t">
            <a:spAutoFit/>
          </a:bodyPr>
          <a:lstStyle/>
          <a:p>
            <a:pPr algn="just"/>
            <a:r>
              <a:rPr lang="en-US" sz="2400" dirty="0">
                <a:solidFill>
                  <a:schemeClr val="tx1">
                    <a:lumMod val="65000"/>
                    <a:lumOff val="35000"/>
                  </a:schemeClr>
                </a:solidFill>
              </a:rPr>
              <a:t>Object detection is preformed using </a:t>
            </a:r>
            <a:r>
              <a:rPr lang="en-US" sz="2400" dirty="0">
                <a:solidFill>
                  <a:srgbClr val="595959"/>
                </a:solidFill>
              </a:rPr>
              <a:t>a convolutional neural network (CNN). Before training the network, first we obtained training data by taking many pictures in the smart apartment of the objects to recognize. Then we labeled where the objects were in each of the pictures. Next, we trained the CNN using both YOLO and several networks on </a:t>
            </a:r>
            <a:r>
              <a:rPr lang="en-US" sz="2400" dirty="0" err="1">
                <a:solidFill>
                  <a:srgbClr val="595959"/>
                </a:solidFill>
              </a:rPr>
              <a:t>TensorFlow</a:t>
            </a:r>
            <a:r>
              <a:rPr lang="en-US" sz="2400" dirty="0">
                <a:solidFill>
                  <a:srgbClr val="595959"/>
                </a:solidFill>
              </a:rPr>
              <a:t>. Finally, we can then save the network and put it on the robot to test with real-time video.</a:t>
            </a:r>
            <a:endParaRPr lang="en-US" dirty="0">
              <a:solidFill>
                <a:srgbClr val="000000"/>
              </a:solidFill>
            </a:endParaRPr>
          </a:p>
        </p:txBody>
      </p:sp>
      <p:sp>
        <p:nvSpPr>
          <p:cNvPr id="61" name="TextBox 60">
            <a:extLst>
              <a:ext uri="{FF2B5EF4-FFF2-40B4-BE49-F238E27FC236}">
                <a16:creationId xmlns:a16="http://schemas.microsoft.com/office/drawing/2014/main" id="{E133682B-2D61-4F97-946B-882AED8C031F}"/>
              </a:ext>
            </a:extLst>
          </p:cNvPr>
          <p:cNvSpPr txBox="1"/>
          <p:nvPr/>
        </p:nvSpPr>
        <p:spPr>
          <a:xfrm>
            <a:off x="9107372" y="30099001"/>
            <a:ext cx="2209800" cy="400110"/>
          </a:xfrm>
          <a:prstGeom prst="rect">
            <a:avLst/>
          </a:prstGeom>
          <a:noFill/>
        </p:spPr>
        <p:txBody>
          <a:bodyPr wrap="square" rtlCol="0" anchor="t">
            <a:spAutoFit/>
          </a:bodyPr>
          <a:lstStyle/>
          <a:p>
            <a:r>
              <a:rPr lang="en-US" sz="2000">
                <a:solidFill>
                  <a:schemeClr val="tx1">
                    <a:lumMod val="65000"/>
                    <a:lumOff val="35000"/>
                  </a:schemeClr>
                </a:solidFill>
              </a:rPr>
              <a:t>Figure 2: The Robot</a:t>
            </a:r>
          </a:p>
        </p:txBody>
      </p:sp>
      <p:sp>
        <p:nvSpPr>
          <p:cNvPr id="62" name="TextBox 61">
            <a:extLst>
              <a:ext uri="{FF2B5EF4-FFF2-40B4-BE49-F238E27FC236}">
                <a16:creationId xmlns:a16="http://schemas.microsoft.com/office/drawing/2014/main" id="{A6891789-037A-4DB2-8917-7113EBD84043}"/>
              </a:ext>
            </a:extLst>
          </p:cNvPr>
          <p:cNvSpPr txBox="1"/>
          <p:nvPr/>
        </p:nvSpPr>
        <p:spPr>
          <a:xfrm>
            <a:off x="15979059" y="16182974"/>
            <a:ext cx="11629169" cy="646331"/>
          </a:xfrm>
          <a:prstGeom prst="rect">
            <a:avLst/>
          </a:prstGeom>
          <a:noFill/>
        </p:spPr>
        <p:txBody>
          <a:bodyPr wrap="square" rtlCol="0" anchor="t">
            <a:spAutoFit/>
          </a:bodyPr>
          <a:lstStyle/>
          <a:p>
            <a:pPr algn="ctr"/>
            <a:r>
              <a:rPr lang="en-US" sz="3600">
                <a:solidFill>
                  <a:schemeClr val="tx1">
                    <a:lumMod val="65000"/>
                    <a:lumOff val="35000"/>
                  </a:schemeClr>
                </a:solidFill>
              </a:rPr>
              <a:t>Object Detection</a:t>
            </a:r>
            <a:endParaRPr lang="en-US" sz="3600"/>
          </a:p>
        </p:txBody>
      </p:sp>
      <p:sp>
        <p:nvSpPr>
          <p:cNvPr id="66" name="TextBox 65">
            <a:extLst>
              <a:ext uri="{FF2B5EF4-FFF2-40B4-BE49-F238E27FC236}">
                <a16:creationId xmlns:a16="http://schemas.microsoft.com/office/drawing/2014/main" id="{2995211B-6790-46BA-A3A0-CE8F591AB92A}"/>
              </a:ext>
            </a:extLst>
          </p:cNvPr>
          <p:cNvSpPr txBox="1"/>
          <p:nvPr/>
        </p:nvSpPr>
        <p:spPr>
          <a:xfrm>
            <a:off x="16221596" y="7107284"/>
            <a:ext cx="11629169" cy="646331"/>
          </a:xfrm>
          <a:prstGeom prst="rect">
            <a:avLst/>
          </a:prstGeom>
          <a:noFill/>
        </p:spPr>
        <p:txBody>
          <a:bodyPr wrap="square" rtlCol="0" anchor="t">
            <a:spAutoFit/>
          </a:bodyPr>
          <a:lstStyle/>
          <a:p>
            <a:pPr algn="ctr"/>
            <a:r>
              <a:rPr lang="en-US" sz="3600">
                <a:solidFill>
                  <a:schemeClr val="tx1">
                    <a:lumMod val="65000"/>
                    <a:lumOff val="35000"/>
                  </a:schemeClr>
                </a:solidFill>
              </a:rPr>
              <a:t>Interface</a:t>
            </a:r>
            <a:endParaRPr lang="en-US"/>
          </a:p>
        </p:txBody>
      </p:sp>
      <p:sp>
        <p:nvSpPr>
          <p:cNvPr id="67" name="TextBox 66">
            <a:extLst>
              <a:ext uri="{FF2B5EF4-FFF2-40B4-BE49-F238E27FC236}">
                <a16:creationId xmlns:a16="http://schemas.microsoft.com/office/drawing/2014/main" id="{BDF74827-9490-4342-9AF3-9540BA7DA887}"/>
              </a:ext>
            </a:extLst>
          </p:cNvPr>
          <p:cNvSpPr txBox="1"/>
          <p:nvPr/>
        </p:nvSpPr>
        <p:spPr>
          <a:xfrm>
            <a:off x="16036230" y="11668125"/>
            <a:ext cx="6477000" cy="4154984"/>
          </a:xfrm>
          <a:prstGeom prst="rect">
            <a:avLst/>
          </a:prstGeom>
          <a:noFill/>
        </p:spPr>
        <p:txBody>
          <a:bodyPr wrap="square" rtlCol="0" anchor="t">
            <a:spAutoFit/>
          </a:bodyPr>
          <a:lstStyle/>
          <a:p>
            <a:pPr algn="just"/>
            <a:r>
              <a:rPr lang="en-US" sz="2400" dirty="0">
                <a:solidFill>
                  <a:srgbClr val="595959"/>
                </a:solidFill>
              </a:rPr>
              <a:t>Our navigational system is a combination of ROS </a:t>
            </a:r>
            <a:r>
              <a:rPr lang="en-US" sz="2400" dirty="0" err="1">
                <a:solidFill>
                  <a:srgbClr val="595959"/>
                </a:solidFill>
              </a:rPr>
              <a:t>Gmapping</a:t>
            </a:r>
            <a:r>
              <a:rPr lang="en-US" sz="2400" dirty="0">
                <a:solidFill>
                  <a:srgbClr val="595959"/>
                </a:solidFill>
              </a:rPr>
              <a:t> and Google Cartographer. Cartographer is an opensource Simultaneous Localization and Mapping (SLAM) utility that creates highly accurate maps. At right an example floorplan for the CASAS smart home is compared to the Cartographer map created by our robot. </a:t>
            </a:r>
            <a:r>
              <a:rPr lang="en-US" sz="2400" dirty="0" err="1">
                <a:solidFill>
                  <a:srgbClr val="595959"/>
                </a:solidFill>
              </a:rPr>
              <a:t>Gmapping</a:t>
            </a:r>
            <a:r>
              <a:rPr lang="en-US" sz="2400" dirty="0">
                <a:solidFill>
                  <a:srgbClr val="595959"/>
                </a:solidFill>
              </a:rPr>
              <a:t> is a simple method to integrate the robot hardware and the SLAM system to create a movement plan for the robot to follow and move towards a set goal. </a:t>
            </a:r>
            <a:endParaRPr lang="en-US" sz="2400">
              <a:solidFill>
                <a:srgbClr val="595959"/>
              </a:solidFill>
            </a:endParaRPr>
          </a:p>
        </p:txBody>
      </p:sp>
      <p:sp>
        <p:nvSpPr>
          <p:cNvPr id="68" name="TextBox 67">
            <a:extLst>
              <a:ext uri="{FF2B5EF4-FFF2-40B4-BE49-F238E27FC236}">
                <a16:creationId xmlns:a16="http://schemas.microsoft.com/office/drawing/2014/main" id="{30B44D4E-4AE2-4858-9372-2E7B82C6EEA3}"/>
              </a:ext>
            </a:extLst>
          </p:cNvPr>
          <p:cNvSpPr txBox="1"/>
          <p:nvPr/>
        </p:nvSpPr>
        <p:spPr>
          <a:xfrm>
            <a:off x="16264910" y="10915650"/>
            <a:ext cx="11629169" cy="646331"/>
          </a:xfrm>
          <a:prstGeom prst="rect">
            <a:avLst/>
          </a:prstGeom>
          <a:noFill/>
        </p:spPr>
        <p:txBody>
          <a:bodyPr wrap="square" rtlCol="0" anchor="t">
            <a:spAutoFit/>
          </a:bodyPr>
          <a:lstStyle/>
          <a:p>
            <a:pPr algn="ctr"/>
            <a:r>
              <a:rPr lang="en-US" sz="3600">
                <a:solidFill>
                  <a:schemeClr val="tx1">
                    <a:lumMod val="65000"/>
                    <a:lumOff val="35000"/>
                  </a:schemeClr>
                </a:solidFill>
              </a:rPr>
              <a:t>Navigation</a:t>
            </a:r>
            <a:endParaRPr lang="en-US"/>
          </a:p>
        </p:txBody>
      </p:sp>
      <p:sp>
        <p:nvSpPr>
          <p:cNvPr id="70" name="TextBox 1">
            <a:extLst>
              <a:ext uri="{FF2B5EF4-FFF2-40B4-BE49-F238E27FC236}">
                <a16:creationId xmlns:a16="http://schemas.microsoft.com/office/drawing/2014/main" id="{1F1A6739-D9B8-4006-8C0F-622B8DEC12DF}"/>
              </a:ext>
            </a:extLst>
          </p:cNvPr>
          <p:cNvSpPr txBox="1"/>
          <p:nvPr/>
        </p:nvSpPr>
        <p:spPr>
          <a:xfrm>
            <a:off x="2303463" y="6875697"/>
            <a:ext cx="11222037" cy="4524315"/>
          </a:xfrm>
          <a:prstGeom prst="rect">
            <a:avLst/>
          </a:prstGeom>
          <a:noFill/>
        </p:spPr>
        <p:txBody>
          <a:bodyPr wrap="square" rtlCol="0" anchor="t">
            <a:spAutoFit/>
          </a:bodyPr>
          <a:ls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a:lstStyle>
          <a:p>
            <a:pPr algn="just"/>
            <a:r>
              <a:rPr lang="en-US" sz="3200">
                <a:solidFill>
                  <a:schemeClr val="tx1">
                    <a:lumMod val="65000"/>
                    <a:lumOff val="35000"/>
                  </a:schemeClr>
                </a:solidFill>
              </a:rPr>
              <a:t>With an aging population (Marson 158), in a number of years the health care system will need to help a large increase in people (Desai 857). To reduce this strain on the health care system, we can help older adults remain functionally independent as they age so they can remain in their own homes longer. To aid with this goal, CASAS has developed smart homes that can provide activity recognition, e.g. recognize when a person is sleeping, cooking, or eating, from motion sensors, door open/closed sensors, relays, and temperature sensors (Cook).</a:t>
            </a:r>
            <a:endParaRPr lang="en-US"/>
          </a:p>
        </p:txBody>
      </p:sp>
      <p:pic>
        <p:nvPicPr>
          <p:cNvPr id="21" name="Picture 21" descr="vlcsnap-2017-11-30-11h10m22s928.png">
            <a:extLst>
              <a:ext uri="{FF2B5EF4-FFF2-40B4-BE49-F238E27FC236}">
                <a16:creationId xmlns:a16="http://schemas.microsoft.com/office/drawing/2014/main" id="{08E1F83E-9182-490B-9B52-C86E6208F3C4}"/>
              </a:ext>
            </a:extLst>
          </p:cNvPr>
          <p:cNvPicPr>
            <a:picLocks noChangeAspect="1"/>
          </p:cNvPicPr>
          <p:nvPr/>
        </p:nvPicPr>
        <p:blipFill>
          <a:blip r:embed="rId6"/>
          <a:stretch>
            <a:fillRect/>
          </a:stretch>
        </p:blipFill>
        <p:spPr>
          <a:xfrm>
            <a:off x="8916842" y="11135995"/>
            <a:ext cx="4951471" cy="37166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1" name="TextBox 1">
            <a:extLst>
              <a:ext uri="{FF2B5EF4-FFF2-40B4-BE49-F238E27FC236}">
                <a16:creationId xmlns:a16="http://schemas.microsoft.com/office/drawing/2014/main" id="{352D9EBD-B7C7-48A9-88AD-9A51989700F0}"/>
              </a:ext>
            </a:extLst>
          </p:cNvPr>
          <p:cNvSpPr txBox="1"/>
          <p:nvPr/>
        </p:nvSpPr>
        <p:spPr>
          <a:xfrm>
            <a:off x="2263935" y="11410314"/>
            <a:ext cx="6420681" cy="4031873"/>
          </a:xfrm>
          <a:prstGeom prst="rect">
            <a:avLst/>
          </a:prstGeom>
          <a:noFill/>
        </p:spPr>
        <p:txBody>
          <a:bodyPr wrap="square" rtlCol="0" anchor="t">
            <a:spAutoFit/>
          </a:bodyPr>
          <a:ls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a:lstStyle>
          <a:p>
            <a:pPr algn="just"/>
            <a:r>
              <a:rPr lang="en-US" sz="3200" dirty="0">
                <a:solidFill>
                  <a:schemeClr val="tx1">
                    <a:lumMod val="65000"/>
                    <a:lumOff val="35000"/>
                  </a:schemeClr>
                </a:solidFill>
              </a:rPr>
              <a:t>To further extend this work, we are introducing a robot into the smart home to provide robotic activity support (RAS). This robot will help older adults that have cognitive impairment complete daily tasks, e.g. taking medication, watering plants, and walking the dog.</a:t>
            </a:r>
            <a:endParaRPr lang="en-US" dirty="0"/>
          </a:p>
        </p:txBody>
      </p:sp>
      <p:sp>
        <p:nvSpPr>
          <p:cNvPr id="72" name="TextBox 71">
            <a:extLst>
              <a:ext uri="{FF2B5EF4-FFF2-40B4-BE49-F238E27FC236}">
                <a16:creationId xmlns:a16="http://schemas.microsoft.com/office/drawing/2014/main" id="{2FD0EE4F-55FC-40F1-869D-6FA6DF9FB07A}"/>
              </a:ext>
            </a:extLst>
          </p:cNvPr>
          <p:cNvSpPr txBox="1"/>
          <p:nvPr/>
        </p:nvSpPr>
        <p:spPr>
          <a:xfrm>
            <a:off x="9057673" y="15073238"/>
            <a:ext cx="4925702" cy="400110"/>
          </a:xfrm>
          <a:prstGeom prst="rect">
            <a:avLst/>
          </a:prstGeom>
          <a:noFill/>
        </p:spPr>
        <p:txBody>
          <a:bodyPr wrap="square" rtlCol="0" anchor="t">
            <a:spAutoFit/>
          </a:bodyPr>
          <a:lstStyle/>
          <a:p>
            <a:r>
              <a:rPr lang="en-US" sz="2000">
                <a:solidFill>
                  <a:schemeClr val="tx1">
                    <a:lumMod val="65000"/>
                    <a:lumOff val="35000"/>
                  </a:schemeClr>
                </a:solidFill>
              </a:rPr>
              <a:t>Figure 1: Watering plants in a smart home</a:t>
            </a:r>
          </a:p>
        </p:txBody>
      </p:sp>
      <p:sp>
        <p:nvSpPr>
          <p:cNvPr id="75" name="TextBox 74">
            <a:extLst>
              <a:ext uri="{FF2B5EF4-FFF2-40B4-BE49-F238E27FC236}">
                <a16:creationId xmlns:a16="http://schemas.microsoft.com/office/drawing/2014/main" id="{854C4848-02CE-4C0F-BFCF-E1275200F6FA}"/>
              </a:ext>
            </a:extLst>
          </p:cNvPr>
          <p:cNvSpPr txBox="1"/>
          <p:nvPr/>
        </p:nvSpPr>
        <p:spPr>
          <a:xfrm>
            <a:off x="16929100" y="24396700"/>
            <a:ext cx="9820830" cy="923330"/>
          </a:xfrm>
          <a:prstGeom prst="rect">
            <a:avLst/>
          </a:prstGeom>
          <a:noFill/>
        </p:spPr>
        <p:txBody>
          <a:bodyPr wrap="square" rtlCol="0" anchor="t">
            <a:spAutoFit/>
          </a:bodyPr>
          <a:lstStyle/>
          <a:p>
            <a:pPr algn="ctr"/>
            <a:r>
              <a:rPr lang="en-US" sz="5400">
                <a:solidFill>
                  <a:schemeClr val="tx1">
                    <a:lumMod val="65000"/>
                    <a:lumOff val="35000"/>
                  </a:schemeClr>
                </a:solidFill>
              </a:rPr>
              <a:t>Results &amp; Discussion</a:t>
            </a:r>
          </a:p>
        </p:txBody>
      </p:sp>
      <p:sp>
        <p:nvSpPr>
          <p:cNvPr id="55" name="TextBox 54">
            <a:extLst>
              <a:ext uri="{FF2B5EF4-FFF2-40B4-BE49-F238E27FC236}">
                <a16:creationId xmlns:a16="http://schemas.microsoft.com/office/drawing/2014/main" id="{31BF01ED-AC37-4786-A838-E547F547225A}"/>
              </a:ext>
            </a:extLst>
          </p:cNvPr>
          <p:cNvSpPr txBox="1"/>
          <p:nvPr/>
        </p:nvSpPr>
        <p:spPr>
          <a:xfrm>
            <a:off x="30195373" y="6543675"/>
            <a:ext cx="11797937" cy="1938338"/>
          </a:xfrm>
          <a:prstGeom prst="rect">
            <a:avLst/>
          </a:prstGeom>
          <a:noFill/>
        </p:spPr>
        <p:txBody>
          <a:bodyPr wrap="square" rtlCol="0" anchor="t">
            <a:spAutoFit/>
          </a:bodyPr>
          <a:lstStyle/>
          <a:p>
            <a:pPr algn="just"/>
            <a:r>
              <a:rPr lang="en-US" sz="2400">
                <a:solidFill>
                  <a:srgbClr val="595959"/>
                </a:solidFill>
              </a:rPr>
              <a:t>Below is a sample of predictions made by the CNN (the bounding boxes around each recognized object) and a plot of precision versus how long it has been trained for different network architectures. The best precision is about 0.93 with the R-FCN network. This precision is calculated based on a classification being "correct" if the intersection divided by the union of the predicted and ground truth boundary boxes is at least 0.5.</a:t>
            </a:r>
          </a:p>
        </p:txBody>
      </p:sp>
      <p:sp>
        <p:nvSpPr>
          <p:cNvPr id="57" name="TextBox 56">
            <a:extLst>
              <a:ext uri="{FF2B5EF4-FFF2-40B4-BE49-F238E27FC236}">
                <a16:creationId xmlns:a16="http://schemas.microsoft.com/office/drawing/2014/main" id="{3782892F-99E1-4229-A59D-AD689F11A64D}"/>
              </a:ext>
            </a:extLst>
          </p:cNvPr>
          <p:cNvSpPr txBox="1"/>
          <p:nvPr/>
        </p:nvSpPr>
        <p:spPr>
          <a:xfrm>
            <a:off x="30357354" y="5895975"/>
            <a:ext cx="11629169" cy="646331"/>
          </a:xfrm>
          <a:prstGeom prst="rect">
            <a:avLst/>
          </a:prstGeom>
          <a:noFill/>
        </p:spPr>
        <p:txBody>
          <a:bodyPr wrap="square" rtlCol="0" anchor="t">
            <a:spAutoFit/>
          </a:bodyPr>
          <a:lstStyle/>
          <a:p>
            <a:pPr algn="ctr"/>
            <a:r>
              <a:rPr lang="en-US" sz="3600">
                <a:solidFill>
                  <a:schemeClr val="tx1">
                    <a:lumMod val="65000"/>
                    <a:lumOff val="35000"/>
                  </a:schemeClr>
                </a:solidFill>
              </a:rPr>
              <a:t>Object Detection</a:t>
            </a:r>
            <a:endParaRPr lang="en-US" sz="3600"/>
          </a:p>
        </p:txBody>
      </p:sp>
      <p:pic>
        <p:nvPicPr>
          <p:cNvPr id="20" name="Picture 21" descr="precision.png">
            <a:extLst>
              <a:ext uri="{FF2B5EF4-FFF2-40B4-BE49-F238E27FC236}">
                <a16:creationId xmlns:a16="http://schemas.microsoft.com/office/drawing/2014/main" id="{EEDC68F7-1A5F-48AF-AB7C-73FE198AD19C}"/>
              </a:ext>
            </a:extLst>
          </p:cNvPr>
          <p:cNvPicPr>
            <a:picLocks noChangeAspect="1"/>
          </p:cNvPicPr>
          <p:nvPr/>
        </p:nvPicPr>
        <p:blipFill>
          <a:blip r:embed="rId7"/>
          <a:stretch>
            <a:fillRect/>
          </a:stretch>
        </p:blipFill>
        <p:spPr>
          <a:xfrm>
            <a:off x="35435969" y="8477250"/>
            <a:ext cx="6735087" cy="4404023"/>
          </a:xfrm>
          <a:prstGeom prst="rect">
            <a:avLst/>
          </a:prstGeom>
        </p:spPr>
      </p:pic>
      <p:sp>
        <p:nvSpPr>
          <p:cNvPr id="60" name="TextBox 59">
            <a:extLst>
              <a:ext uri="{FF2B5EF4-FFF2-40B4-BE49-F238E27FC236}">
                <a16:creationId xmlns:a16="http://schemas.microsoft.com/office/drawing/2014/main" id="{FF7F175C-5592-4EE5-ABC8-A57212EB2588}"/>
              </a:ext>
            </a:extLst>
          </p:cNvPr>
          <p:cNvSpPr txBox="1"/>
          <p:nvPr/>
        </p:nvSpPr>
        <p:spPr>
          <a:xfrm>
            <a:off x="31157737" y="12877800"/>
            <a:ext cx="3422264" cy="400110"/>
          </a:xfrm>
          <a:prstGeom prst="rect">
            <a:avLst/>
          </a:prstGeom>
          <a:noFill/>
        </p:spPr>
        <p:txBody>
          <a:bodyPr wrap="square" rtlCol="0" anchor="t">
            <a:spAutoFit/>
          </a:bodyPr>
          <a:lstStyle/>
          <a:p>
            <a:r>
              <a:rPr lang="en-US" sz="2000" dirty="0">
                <a:solidFill>
                  <a:schemeClr val="tx1">
                    <a:lumMod val="65000"/>
                    <a:lumOff val="35000"/>
                  </a:schemeClr>
                </a:solidFill>
              </a:rPr>
              <a:t>Figure 5: Detected Objects</a:t>
            </a:r>
          </a:p>
        </p:txBody>
      </p:sp>
      <p:pic>
        <p:nvPicPr>
          <p:cNvPr id="23" name="Picture 23" descr="individualImage.png">
            <a:extLst>
              <a:ext uri="{FF2B5EF4-FFF2-40B4-BE49-F238E27FC236}">
                <a16:creationId xmlns:a16="http://schemas.microsoft.com/office/drawing/2014/main" id="{3C184B4F-8906-4BB9-BBAB-819AE4D289F2}"/>
              </a:ext>
            </a:extLst>
          </p:cNvPr>
          <p:cNvPicPr>
            <a:picLocks noChangeAspect="1"/>
          </p:cNvPicPr>
          <p:nvPr/>
        </p:nvPicPr>
        <p:blipFill rotWithShape="1">
          <a:blip r:embed="rId8"/>
          <a:srcRect l="27972" t="27010"/>
          <a:stretch/>
        </p:blipFill>
        <p:spPr>
          <a:xfrm>
            <a:off x="30214429" y="8686800"/>
            <a:ext cx="5045491" cy="38303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9" name="TextBox 68">
            <a:extLst>
              <a:ext uri="{FF2B5EF4-FFF2-40B4-BE49-F238E27FC236}">
                <a16:creationId xmlns:a16="http://schemas.microsoft.com/office/drawing/2014/main" id="{570C8B21-4397-480C-B560-BB00C0136B5B}"/>
              </a:ext>
            </a:extLst>
          </p:cNvPr>
          <p:cNvSpPr txBox="1"/>
          <p:nvPr/>
        </p:nvSpPr>
        <p:spPr>
          <a:xfrm>
            <a:off x="36827112" y="12877800"/>
            <a:ext cx="4573512" cy="400110"/>
          </a:xfrm>
          <a:prstGeom prst="rect">
            <a:avLst/>
          </a:prstGeom>
          <a:noFill/>
        </p:spPr>
        <p:txBody>
          <a:bodyPr wrap="square" rtlCol="0" anchor="t">
            <a:spAutoFit/>
          </a:bodyPr>
          <a:lstStyle/>
          <a:p>
            <a:r>
              <a:rPr lang="en-US" sz="2000" dirty="0">
                <a:solidFill>
                  <a:schemeClr val="tx1">
                    <a:lumMod val="65000"/>
                    <a:lumOff val="35000"/>
                  </a:schemeClr>
                </a:solidFill>
              </a:rPr>
              <a:t>Figure 6: Precision of Different Networks</a:t>
            </a:r>
          </a:p>
        </p:txBody>
      </p:sp>
      <p:pic>
        <p:nvPicPr>
          <p:cNvPr id="16" name="Picture 16" descr="methodology.svg.png">
            <a:extLst>
              <a:ext uri="{FF2B5EF4-FFF2-40B4-BE49-F238E27FC236}">
                <a16:creationId xmlns:a16="http://schemas.microsoft.com/office/drawing/2014/main" id="{CD7D7A6D-AE28-4B18-8384-9508BE13D8A1}"/>
              </a:ext>
            </a:extLst>
          </p:cNvPr>
          <p:cNvPicPr>
            <a:picLocks noChangeAspect="1"/>
          </p:cNvPicPr>
          <p:nvPr/>
        </p:nvPicPr>
        <p:blipFill>
          <a:blip r:embed="rId9"/>
          <a:stretch>
            <a:fillRect/>
          </a:stretch>
        </p:blipFill>
        <p:spPr>
          <a:xfrm>
            <a:off x="21133901" y="17059275"/>
            <a:ext cx="7155897" cy="5571826"/>
          </a:xfrm>
          <a:prstGeom prst="rect">
            <a:avLst/>
          </a:prstGeom>
        </p:spPr>
      </p:pic>
      <p:sp>
        <p:nvSpPr>
          <p:cNvPr id="58" name="TextBox 57">
            <a:extLst>
              <a:ext uri="{FF2B5EF4-FFF2-40B4-BE49-F238E27FC236}">
                <a16:creationId xmlns:a16="http://schemas.microsoft.com/office/drawing/2014/main" id="{4B071372-E54F-4AEC-82AA-862BC94C90BA}"/>
              </a:ext>
            </a:extLst>
          </p:cNvPr>
          <p:cNvSpPr txBox="1"/>
          <p:nvPr/>
        </p:nvSpPr>
        <p:spPr>
          <a:xfrm>
            <a:off x="20819466" y="22431375"/>
            <a:ext cx="7531627" cy="400110"/>
          </a:xfrm>
          <a:prstGeom prst="rect">
            <a:avLst/>
          </a:prstGeom>
          <a:noFill/>
        </p:spPr>
        <p:txBody>
          <a:bodyPr wrap="square" rtlCol="0" anchor="t">
            <a:spAutoFit/>
          </a:bodyPr>
          <a:lstStyle/>
          <a:p>
            <a:pPr algn="ctr"/>
            <a:r>
              <a:rPr lang="en-US" sz="2000" dirty="0">
                <a:solidFill>
                  <a:schemeClr val="tx1">
                    <a:lumMod val="65000"/>
                    <a:lumOff val="35000"/>
                  </a:schemeClr>
                </a:solidFill>
              </a:rPr>
              <a:t>Figure 4: method for object detection</a:t>
            </a:r>
            <a:r>
              <a:rPr lang="en-US" sz="2000" dirty="0">
                <a:solidFill>
                  <a:srgbClr val="595959"/>
                </a:solidFill>
              </a:rPr>
              <a:t>, YOLO v1 network shown</a:t>
            </a:r>
            <a:endParaRPr lang="en-US" dirty="0"/>
          </a:p>
        </p:txBody>
      </p:sp>
      <p:pic>
        <p:nvPicPr>
          <p:cNvPr id="4" name="Picture 16" descr="chinook-3-bed-th-labeled.jpg">
            <a:extLst>
              <a:ext uri="{FF2B5EF4-FFF2-40B4-BE49-F238E27FC236}">
                <a16:creationId xmlns:a16="http://schemas.microsoft.com/office/drawing/2014/main" id="{57B08C20-D31F-4081-8D93-44CC3D5E1110}"/>
              </a:ext>
            </a:extLst>
          </p:cNvPr>
          <p:cNvPicPr>
            <a:picLocks noChangeAspect="1"/>
          </p:cNvPicPr>
          <p:nvPr/>
        </p:nvPicPr>
        <p:blipFill>
          <a:blip r:embed="rId10"/>
          <a:stretch>
            <a:fillRect/>
          </a:stretch>
        </p:blipFill>
        <p:spPr>
          <a:xfrm>
            <a:off x="22791836" y="11696700"/>
            <a:ext cx="5348416" cy="3658274"/>
          </a:xfrm>
          <a:prstGeom prst="rect">
            <a:avLst/>
          </a:prstGeom>
        </p:spPr>
      </p:pic>
      <p:sp>
        <p:nvSpPr>
          <p:cNvPr id="74" name="TextBox 73">
            <a:extLst>
              <a:ext uri="{FF2B5EF4-FFF2-40B4-BE49-F238E27FC236}">
                <a16:creationId xmlns:a16="http://schemas.microsoft.com/office/drawing/2014/main" id="{5E60F02D-2458-4065-864B-1AA2F0B782A7}"/>
              </a:ext>
            </a:extLst>
          </p:cNvPr>
          <p:cNvSpPr txBox="1"/>
          <p:nvPr/>
        </p:nvSpPr>
        <p:spPr>
          <a:xfrm>
            <a:off x="16107192" y="7816310"/>
            <a:ext cx="11682572" cy="3046988"/>
          </a:xfrm>
          <a:prstGeom prst="rect">
            <a:avLst/>
          </a:prstGeom>
          <a:noFill/>
        </p:spPr>
        <p:txBody>
          <a:bodyPr wrap="square" rtlCol="0" anchor="t">
            <a:spAutoFit/>
          </a:bodyPr>
          <a:lstStyle/>
          <a:p>
            <a:pPr algn="just"/>
            <a:r>
              <a:rPr lang="en-US" sz="2400" dirty="0">
                <a:solidFill>
                  <a:srgbClr val="595959"/>
                </a:solidFill>
              </a:rPr>
              <a:t>For the interface that we are looking to obtain, we are looking for the best voices that are pleasant and can be heard/understood by older adults, the avatar that will be liked and not seen as frightening, and the video perspective that best suites older adults when viewing the instructional videos on the tablet attached to the robot. We will determine this by surveying participants that are students at Washington State University in the hopes that it will be generalizable for older adults. Later, we will conduct another questionnaire with older adults to determine the best interface.   </a:t>
            </a:r>
          </a:p>
          <a:p>
            <a:pPr algn="just"/>
            <a:endParaRPr lang="en-US" sz="2400"/>
          </a:p>
        </p:txBody>
      </p:sp>
      <p:sp>
        <p:nvSpPr>
          <p:cNvPr id="51" name="TextBox 50">
            <a:extLst>
              <a:ext uri="{FF2B5EF4-FFF2-40B4-BE49-F238E27FC236}">
                <a16:creationId xmlns:a16="http://schemas.microsoft.com/office/drawing/2014/main" id="{F2420ED6-28A4-4BD9-B3AB-95C8C287A485}"/>
              </a:ext>
            </a:extLst>
          </p:cNvPr>
          <p:cNvSpPr txBox="1"/>
          <p:nvPr/>
        </p:nvSpPr>
        <p:spPr>
          <a:xfrm>
            <a:off x="30170166" y="13325475"/>
            <a:ext cx="11914051" cy="1200329"/>
          </a:xfrm>
          <a:prstGeom prst="rect">
            <a:avLst/>
          </a:prstGeom>
          <a:noFill/>
        </p:spPr>
        <p:txBody>
          <a:bodyPr wrap="square" rtlCol="0" anchor="t">
            <a:spAutoFit/>
          </a:bodyPr>
          <a:lstStyle/>
          <a:p>
            <a:pPr algn="just"/>
            <a:r>
              <a:rPr lang="en-US" sz="2400" dirty="0">
                <a:solidFill>
                  <a:srgbClr val="595959"/>
                </a:solidFill>
              </a:rPr>
              <a:t>The plot shows that R-CNN and R-FCN are the most precise, but when run these will likely be slow. On the other hand, the two SSD networks have lower precision but will likely be faster to make predictions. Now we will need to test framerates to balance speed and precision.</a:t>
            </a:r>
            <a:endParaRPr lang="en-US" dirty="0"/>
          </a:p>
        </p:txBody>
      </p:sp>
      <p:graphicFrame>
        <p:nvGraphicFramePr>
          <p:cNvPr id="63" name="Table 62">
            <a:extLst>
              <a:ext uri="{FF2B5EF4-FFF2-40B4-BE49-F238E27FC236}">
                <a16:creationId xmlns:a16="http://schemas.microsoft.com/office/drawing/2014/main" id="{91ABE3E7-C9D9-41EE-886B-C2BC62471DCC}"/>
              </a:ext>
            </a:extLst>
          </p:cNvPr>
          <p:cNvGraphicFramePr>
            <a:graphicFrameLocks noGrp="1"/>
          </p:cNvGraphicFramePr>
          <p:nvPr>
            <p:extLst>
              <p:ext uri="{D42A27DB-BD31-4B8C-83A1-F6EECF244321}">
                <p14:modId xmlns:p14="http://schemas.microsoft.com/office/powerpoint/2010/main" val="2307995762"/>
              </p:ext>
            </p:extLst>
          </p:nvPr>
        </p:nvGraphicFramePr>
        <p:xfrm>
          <a:off x="15855191" y="28517850"/>
          <a:ext cx="12265599" cy="1366811"/>
        </p:xfrm>
        <a:graphic>
          <a:graphicData uri="http://schemas.openxmlformats.org/drawingml/2006/table">
            <a:tbl>
              <a:tblPr firstRow="1" bandRow="1">
                <a:tableStyleId>{5C22544A-7EE6-4342-B048-85BDC9FD1C3A}</a:tableStyleId>
              </a:tblPr>
              <a:tblGrid>
                <a:gridCol w="2262591">
                  <a:extLst>
                    <a:ext uri="{9D8B030D-6E8A-4147-A177-3AD203B41FA5}">
                      <a16:colId xmlns:a16="http://schemas.microsoft.com/office/drawing/2014/main" val="3132951982"/>
                    </a:ext>
                  </a:extLst>
                </a:gridCol>
                <a:gridCol w="1667168">
                  <a:extLst>
                    <a:ext uri="{9D8B030D-6E8A-4147-A177-3AD203B41FA5}">
                      <a16:colId xmlns:a16="http://schemas.microsoft.com/office/drawing/2014/main" val="1340107625"/>
                    </a:ext>
                  </a:extLst>
                </a:gridCol>
                <a:gridCol w="1667168">
                  <a:extLst>
                    <a:ext uri="{9D8B030D-6E8A-4147-A177-3AD203B41FA5}">
                      <a16:colId xmlns:a16="http://schemas.microsoft.com/office/drawing/2014/main" val="3786007832"/>
                    </a:ext>
                  </a:extLst>
                </a:gridCol>
                <a:gridCol w="1667168">
                  <a:extLst>
                    <a:ext uri="{9D8B030D-6E8A-4147-A177-3AD203B41FA5}">
                      <a16:colId xmlns:a16="http://schemas.microsoft.com/office/drawing/2014/main" val="1708284796"/>
                    </a:ext>
                  </a:extLst>
                </a:gridCol>
                <a:gridCol w="1667168">
                  <a:extLst>
                    <a:ext uri="{9D8B030D-6E8A-4147-A177-3AD203B41FA5}">
                      <a16:colId xmlns:a16="http://schemas.microsoft.com/office/drawing/2014/main" val="3252824567"/>
                    </a:ext>
                  </a:extLst>
                </a:gridCol>
                <a:gridCol w="1667168">
                  <a:extLst>
                    <a:ext uri="{9D8B030D-6E8A-4147-A177-3AD203B41FA5}">
                      <a16:colId xmlns:a16="http://schemas.microsoft.com/office/drawing/2014/main" val="4269947917"/>
                    </a:ext>
                  </a:extLst>
                </a:gridCol>
                <a:gridCol w="1667168">
                  <a:extLst>
                    <a:ext uri="{9D8B030D-6E8A-4147-A177-3AD203B41FA5}">
                      <a16:colId xmlns:a16="http://schemas.microsoft.com/office/drawing/2014/main" val="3071676438"/>
                    </a:ext>
                  </a:extLst>
                </a:gridCol>
              </a:tblGrid>
              <a:tr h="412213">
                <a:tc>
                  <a:txBody>
                    <a:bodyPr/>
                    <a:lstStyle/>
                    <a:p>
                      <a:pPr marL="0" rtl="0" fontAlgn="b" latinLnBrk="0">
                        <a:spcBef>
                          <a:spcPts val="0"/>
                        </a:spcBef>
                        <a:spcAft>
                          <a:spcPts val="0"/>
                        </a:spcAft>
                      </a:pPr>
                      <a:endParaRPr lang="en-US" sz="2400">
                        <a:effectLst/>
                      </a:endParaRPr>
                    </a:p>
                  </a:txBody>
                  <a:tcPr marL="0" marR="0" marT="0" marB="0" anchor="ctr"/>
                </a:tc>
                <a:tc>
                  <a:txBody>
                    <a:bodyPr/>
                    <a:lstStyle/>
                    <a:p>
                      <a:pPr marL="0" algn="ctr" rtl="0" fontAlgn="b" latinLnBrk="0">
                        <a:spcBef>
                          <a:spcPts val="0"/>
                        </a:spcBef>
                        <a:spcAft>
                          <a:spcPts val="0"/>
                        </a:spcAft>
                      </a:pPr>
                      <a:r>
                        <a:rPr lang="en-US" sz="2400">
                          <a:effectLst/>
                        </a:rPr>
                        <a:t>Item 1</a:t>
                      </a:r>
                    </a:p>
                  </a:txBody>
                  <a:tcPr marL="0" marR="0" marT="0" marB="0" anchor="ctr"/>
                </a:tc>
                <a:tc>
                  <a:txBody>
                    <a:bodyPr/>
                    <a:lstStyle/>
                    <a:p>
                      <a:pPr marL="0" algn="ctr" rtl="0" fontAlgn="b" latinLnBrk="0">
                        <a:spcBef>
                          <a:spcPts val="0"/>
                        </a:spcBef>
                        <a:spcAft>
                          <a:spcPts val="0"/>
                        </a:spcAft>
                      </a:pPr>
                      <a:r>
                        <a:rPr lang="en-US" sz="2400">
                          <a:effectLst/>
                        </a:rPr>
                        <a:t>Item 2</a:t>
                      </a:r>
                    </a:p>
                  </a:txBody>
                  <a:tcPr marL="0" marR="0" marT="0" marB="0" anchor="ctr"/>
                </a:tc>
                <a:tc>
                  <a:txBody>
                    <a:bodyPr/>
                    <a:lstStyle/>
                    <a:p>
                      <a:pPr marL="0" algn="ctr" rtl="0" fontAlgn="b" latinLnBrk="0">
                        <a:spcBef>
                          <a:spcPts val="0"/>
                        </a:spcBef>
                        <a:spcAft>
                          <a:spcPts val="0"/>
                        </a:spcAft>
                      </a:pPr>
                      <a:r>
                        <a:rPr lang="en-US" sz="2400">
                          <a:effectLst/>
                        </a:rPr>
                        <a:t>Item 3</a:t>
                      </a:r>
                    </a:p>
                  </a:txBody>
                  <a:tcPr marL="0" marR="0" marT="0" marB="0" anchor="ctr"/>
                </a:tc>
                <a:tc>
                  <a:txBody>
                    <a:bodyPr/>
                    <a:lstStyle/>
                    <a:p>
                      <a:pPr marL="0" algn="ctr" rtl="0" fontAlgn="b" latinLnBrk="0">
                        <a:spcBef>
                          <a:spcPts val="0"/>
                        </a:spcBef>
                        <a:spcAft>
                          <a:spcPts val="0"/>
                        </a:spcAft>
                      </a:pPr>
                      <a:r>
                        <a:rPr lang="en-US" sz="2400">
                          <a:effectLst/>
                        </a:rPr>
                        <a:t> Item 4</a:t>
                      </a:r>
                    </a:p>
                  </a:txBody>
                  <a:tcPr marL="0" marR="0" marT="0" marB="0" anchor="ctr"/>
                </a:tc>
                <a:tc>
                  <a:txBody>
                    <a:bodyPr/>
                    <a:lstStyle/>
                    <a:p>
                      <a:pPr marL="0" algn="ctr" rtl="0" fontAlgn="b" latinLnBrk="0">
                        <a:spcBef>
                          <a:spcPts val="0"/>
                        </a:spcBef>
                        <a:spcAft>
                          <a:spcPts val="0"/>
                        </a:spcAft>
                      </a:pPr>
                      <a:r>
                        <a:rPr lang="en-US" sz="2400">
                          <a:effectLst/>
                        </a:rPr>
                        <a:t>Item 5</a:t>
                      </a:r>
                    </a:p>
                  </a:txBody>
                  <a:tcPr marL="0" marR="0" marT="0" marB="0" anchor="ctr"/>
                </a:tc>
                <a:tc>
                  <a:txBody>
                    <a:bodyPr/>
                    <a:lstStyle/>
                    <a:p>
                      <a:pPr marL="0" algn="ctr" rtl="0" fontAlgn="b" latinLnBrk="0">
                        <a:spcBef>
                          <a:spcPts val="0"/>
                        </a:spcBef>
                        <a:spcAft>
                          <a:spcPts val="0"/>
                        </a:spcAft>
                      </a:pPr>
                      <a:r>
                        <a:rPr lang="en-US" sz="2400">
                          <a:effectLst/>
                        </a:rPr>
                        <a:t> Item 6</a:t>
                      </a:r>
                    </a:p>
                  </a:txBody>
                  <a:tcPr marL="0" marR="0" marT="0" marB="0" anchor="ctr"/>
                </a:tc>
                <a:extLst>
                  <a:ext uri="{0D108BD9-81ED-4DB2-BD59-A6C34878D82A}">
                    <a16:rowId xmlns:a16="http://schemas.microsoft.com/office/drawing/2014/main" val="1030067815"/>
                  </a:ext>
                </a:extLst>
              </a:tr>
              <a:tr h="574928">
                <a:tc>
                  <a:txBody>
                    <a:bodyPr/>
                    <a:lstStyle/>
                    <a:p>
                      <a:pPr marL="0" rtl="0" fontAlgn="b" latinLnBrk="0">
                        <a:spcBef>
                          <a:spcPts val="0"/>
                        </a:spcBef>
                        <a:spcAft>
                          <a:spcPts val="0"/>
                        </a:spcAft>
                      </a:pPr>
                      <a:r>
                        <a:rPr lang="en-US" sz="2400">
                          <a:effectLst/>
                        </a:rPr>
                        <a:t>Mean</a:t>
                      </a:r>
                    </a:p>
                  </a:txBody>
                  <a:tcPr marL="0" marR="0" marT="0" marB="0" anchor="ctr"/>
                </a:tc>
                <a:tc>
                  <a:txBody>
                    <a:bodyPr/>
                    <a:lstStyle/>
                    <a:p>
                      <a:pPr marL="0" algn="r" rtl="0" eaLnBrk="1" fontAlgn="b" latinLnBrk="0" hangingPunct="1">
                        <a:spcBef>
                          <a:spcPts val="0"/>
                        </a:spcBef>
                        <a:spcAft>
                          <a:spcPts val="0"/>
                        </a:spcAft>
                      </a:pPr>
                      <a:r>
                        <a:rPr lang="en-US" sz="2400">
                          <a:effectLst/>
                        </a:rPr>
                        <a:t>3.63</a:t>
                      </a:r>
                    </a:p>
                  </a:txBody>
                  <a:tcPr marL="0" marR="0" marT="0" marB="0" anchor="ctr"/>
                </a:tc>
                <a:tc>
                  <a:txBody>
                    <a:bodyPr/>
                    <a:lstStyle/>
                    <a:p>
                      <a:pPr marL="0" algn="r" rtl="0" eaLnBrk="1" fontAlgn="b" latinLnBrk="0" hangingPunct="1">
                        <a:spcBef>
                          <a:spcPts val="0"/>
                        </a:spcBef>
                        <a:spcAft>
                          <a:spcPts val="0"/>
                        </a:spcAft>
                      </a:pPr>
                      <a:r>
                        <a:rPr lang="en-US" sz="2400">
                          <a:effectLst/>
                        </a:rPr>
                        <a:t>3.59</a:t>
                      </a:r>
                    </a:p>
                  </a:txBody>
                  <a:tcPr marL="0" marR="0" marT="0" marB="0" anchor="ctr"/>
                </a:tc>
                <a:tc>
                  <a:txBody>
                    <a:bodyPr/>
                    <a:lstStyle/>
                    <a:p>
                      <a:pPr marL="0" algn="r" rtl="0" eaLnBrk="1" fontAlgn="b" latinLnBrk="0" hangingPunct="1">
                        <a:spcBef>
                          <a:spcPts val="0"/>
                        </a:spcBef>
                        <a:spcAft>
                          <a:spcPts val="0"/>
                        </a:spcAft>
                      </a:pPr>
                      <a:r>
                        <a:rPr lang="en-US" sz="2400">
                          <a:effectLst/>
                        </a:rPr>
                        <a:t>2.63</a:t>
                      </a:r>
                    </a:p>
                  </a:txBody>
                  <a:tcPr marL="0" marR="0" marT="0" marB="0" anchor="ctr"/>
                </a:tc>
                <a:tc>
                  <a:txBody>
                    <a:bodyPr/>
                    <a:lstStyle/>
                    <a:p>
                      <a:pPr marL="0" algn="r" rtl="0" eaLnBrk="1" fontAlgn="b" latinLnBrk="0" hangingPunct="1">
                        <a:spcBef>
                          <a:spcPts val="0"/>
                        </a:spcBef>
                        <a:spcAft>
                          <a:spcPts val="0"/>
                        </a:spcAft>
                      </a:pPr>
                      <a:r>
                        <a:rPr lang="en-US" sz="2400">
                          <a:effectLst/>
                        </a:rPr>
                        <a:t>2.01</a:t>
                      </a:r>
                    </a:p>
                  </a:txBody>
                  <a:tcPr marL="0" marR="0" marT="0" marB="0" anchor="ctr"/>
                </a:tc>
                <a:tc>
                  <a:txBody>
                    <a:bodyPr/>
                    <a:lstStyle/>
                    <a:p>
                      <a:pPr marL="0" algn="r" rtl="0" eaLnBrk="1" fontAlgn="b" latinLnBrk="0" hangingPunct="1">
                        <a:spcBef>
                          <a:spcPts val="0"/>
                        </a:spcBef>
                        <a:spcAft>
                          <a:spcPts val="0"/>
                        </a:spcAft>
                      </a:pPr>
                      <a:r>
                        <a:rPr lang="en-US" sz="2400">
                          <a:effectLst/>
                        </a:rPr>
                        <a:t>2.96</a:t>
                      </a:r>
                    </a:p>
                  </a:txBody>
                  <a:tcPr marL="0" marR="0" marT="0" marB="0" anchor="ctr"/>
                </a:tc>
                <a:tc>
                  <a:txBody>
                    <a:bodyPr/>
                    <a:lstStyle/>
                    <a:p>
                      <a:pPr marL="0" algn="r" rtl="0" eaLnBrk="1" fontAlgn="b" latinLnBrk="0" hangingPunct="1">
                        <a:spcBef>
                          <a:spcPts val="0"/>
                        </a:spcBef>
                        <a:spcAft>
                          <a:spcPts val="0"/>
                        </a:spcAft>
                      </a:pPr>
                      <a:r>
                        <a:rPr lang="en-US" sz="2400">
                          <a:effectLst/>
                        </a:rPr>
                        <a:t>2.56</a:t>
                      </a:r>
                    </a:p>
                  </a:txBody>
                  <a:tcPr marL="0" marR="0" marT="0" marB="0" anchor="ctr"/>
                </a:tc>
                <a:extLst>
                  <a:ext uri="{0D108BD9-81ED-4DB2-BD59-A6C34878D82A}">
                    <a16:rowId xmlns:a16="http://schemas.microsoft.com/office/drawing/2014/main" val="4173770988"/>
                  </a:ext>
                </a:extLst>
              </a:tr>
              <a:tr h="379670">
                <a:tc>
                  <a:txBody>
                    <a:bodyPr/>
                    <a:lstStyle/>
                    <a:p>
                      <a:pPr marL="0" rtl="0" fontAlgn="b" latinLnBrk="0">
                        <a:spcBef>
                          <a:spcPts val="0"/>
                        </a:spcBef>
                        <a:spcAft>
                          <a:spcPts val="0"/>
                        </a:spcAft>
                      </a:pPr>
                      <a:r>
                        <a:rPr lang="en-US" sz="2400">
                          <a:effectLst/>
                        </a:rPr>
                        <a:t>SD</a:t>
                      </a:r>
                    </a:p>
                  </a:txBody>
                  <a:tcPr marL="0" marR="0" marT="0" marB="0" anchor="ctr"/>
                </a:tc>
                <a:tc>
                  <a:txBody>
                    <a:bodyPr/>
                    <a:lstStyle/>
                    <a:p>
                      <a:pPr marL="0" algn="r" rtl="0" eaLnBrk="1" fontAlgn="b" latinLnBrk="0" hangingPunct="1">
                        <a:spcBef>
                          <a:spcPts val="0"/>
                        </a:spcBef>
                        <a:spcAft>
                          <a:spcPts val="0"/>
                        </a:spcAft>
                      </a:pPr>
                      <a:r>
                        <a:rPr lang="en-US" sz="2400">
                          <a:effectLst/>
                        </a:rPr>
                        <a:t>0.884</a:t>
                      </a:r>
                    </a:p>
                  </a:txBody>
                  <a:tcPr marL="0" marR="0" marT="0" marB="0" anchor="ctr"/>
                </a:tc>
                <a:tc>
                  <a:txBody>
                    <a:bodyPr/>
                    <a:lstStyle/>
                    <a:p>
                      <a:pPr marL="0" algn="r" rtl="0" eaLnBrk="1" fontAlgn="b" latinLnBrk="0" hangingPunct="1">
                        <a:spcBef>
                          <a:spcPts val="0"/>
                        </a:spcBef>
                        <a:spcAft>
                          <a:spcPts val="0"/>
                        </a:spcAft>
                      </a:pPr>
                      <a:r>
                        <a:rPr lang="en-US" sz="2400">
                          <a:effectLst/>
                        </a:rPr>
                        <a:t>0.971</a:t>
                      </a:r>
                    </a:p>
                  </a:txBody>
                  <a:tcPr marL="0" marR="0" marT="0" marB="0" anchor="ctr"/>
                </a:tc>
                <a:tc>
                  <a:txBody>
                    <a:bodyPr/>
                    <a:lstStyle/>
                    <a:p>
                      <a:pPr marL="0" algn="r" rtl="0" eaLnBrk="1" fontAlgn="b" latinLnBrk="0" hangingPunct="1">
                        <a:spcBef>
                          <a:spcPts val="0"/>
                        </a:spcBef>
                        <a:spcAft>
                          <a:spcPts val="0"/>
                        </a:spcAft>
                      </a:pPr>
                      <a:r>
                        <a:rPr lang="en-US" sz="2400">
                          <a:effectLst/>
                        </a:rPr>
                        <a:t>0.839</a:t>
                      </a:r>
                    </a:p>
                  </a:txBody>
                  <a:tcPr marL="0" marR="0" marT="0" marB="0" anchor="ctr"/>
                </a:tc>
                <a:tc>
                  <a:txBody>
                    <a:bodyPr/>
                    <a:lstStyle/>
                    <a:p>
                      <a:pPr marL="0" algn="r" rtl="0" eaLnBrk="1" fontAlgn="b" latinLnBrk="0" hangingPunct="1">
                        <a:spcBef>
                          <a:spcPts val="0"/>
                        </a:spcBef>
                        <a:spcAft>
                          <a:spcPts val="0"/>
                        </a:spcAft>
                      </a:pPr>
                      <a:r>
                        <a:rPr lang="en-US" sz="2400">
                          <a:effectLst/>
                        </a:rPr>
                        <a:t>1.02</a:t>
                      </a:r>
                    </a:p>
                  </a:txBody>
                  <a:tcPr marL="0" marR="0" marT="0" marB="0" anchor="ctr"/>
                </a:tc>
                <a:tc>
                  <a:txBody>
                    <a:bodyPr/>
                    <a:lstStyle/>
                    <a:p>
                      <a:pPr marL="0" algn="r" rtl="0" eaLnBrk="1" fontAlgn="b" latinLnBrk="0" hangingPunct="1">
                        <a:spcBef>
                          <a:spcPts val="0"/>
                        </a:spcBef>
                        <a:spcAft>
                          <a:spcPts val="0"/>
                        </a:spcAft>
                      </a:pPr>
                      <a:r>
                        <a:rPr lang="en-US" sz="2400">
                          <a:effectLst/>
                        </a:rPr>
                        <a:t>1.255</a:t>
                      </a:r>
                    </a:p>
                  </a:txBody>
                  <a:tcPr marL="0" marR="0" marT="0" marB="0" anchor="ctr"/>
                </a:tc>
                <a:tc>
                  <a:txBody>
                    <a:bodyPr/>
                    <a:lstStyle/>
                    <a:p>
                      <a:pPr marL="0" algn="r" rtl="0" eaLnBrk="1" fontAlgn="b" latinLnBrk="0" hangingPunct="1">
                        <a:spcBef>
                          <a:spcPts val="0"/>
                        </a:spcBef>
                        <a:spcAft>
                          <a:spcPts val="0"/>
                        </a:spcAft>
                      </a:pPr>
                      <a:r>
                        <a:rPr lang="en-US" sz="2400">
                          <a:effectLst/>
                        </a:rPr>
                        <a:t>1.188</a:t>
                      </a:r>
                    </a:p>
                  </a:txBody>
                  <a:tcPr marL="0" marR="0" marT="0" marB="0" anchor="ctr"/>
                </a:tc>
                <a:extLst>
                  <a:ext uri="{0D108BD9-81ED-4DB2-BD59-A6C34878D82A}">
                    <a16:rowId xmlns:a16="http://schemas.microsoft.com/office/drawing/2014/main" val="1850991061"/>
                  </a:ext>
                </a:extLst>
              </a:tr>
            </a:tbl>
          </a:graphicData>
        </a:graphic>
      </p:graphicFrame>
      <p:graphicFrame>
        <p:nvGraphicFramePr>
          <p:cNvPr id="64" name="Table 63">
            <a:extLst>
              <a:ext uri="{FF2B5EF4-FFF2-40B4-BE49-F238E27FC236}">
                <a16:creationId xmlns:a16="http://schemas.microsoft.com/office/drawing/2014/main" id="{4CEE2558-703F-46DE-AAF1-6A5449CF6C9D}"/>
              </a:ext>
            </a:extLst>
          </p:cNvPr>
          <p:cNvGraphicFramePr>
            <a:graphicFrameLocks noGrp="1"/>
          </p:cNvGraphicFramePr>
          <p:nvPr>
            <p:extLst>
              <p:ext uri="{D42A27DB-BD31-4B8C-83A1-F6EECF244321}">
                <p14:modId xmlns:p14="http://schemas.microsoft.com/office/powerpoint/2010/main" val="275405027"/>
              </p:ext>
            </p:extLst>
          </p:nvPr>
        </p:nvGraphicFramePr>
        <p:xfrm>
          <a:off x="15836134" y="30032325"/>
          <a:ext cx="12232028" cy="1366811"/>
        </p:xfrm>
        <a:graphic>
          <a:graphicData uri="http://schemas.openxmlformats.org/drawingml/2006/table">
            <a:tbl>
              <a:tblPr firstRow="1" bandRow="1">
                <a:tableStyleId>{5C22544A-7EE6-4342-B048-85BDC9FD1C3A}</a:tableStyleId>
              </a:tblPr>
              <a:tblGrid>
                <a:gridCol w="1602821">
                  <a:extLst>
                    <a:ext uri="{9D8B030D-6E8A-4147-A177-3AD203B41FA5}">
                      <a16:colId xmlns:a16="http://schemas.microsoft.com/office/drawing/2014/main" val="3132951982"/>
                    </a:ext>
                  </a:extLst>
                </a:gridCol>
                <a:gridCol w="1181023">
                  <a:extLst>
                    <a:ext uri="{9D8B030D-6E8A-4147-A177-3AD203B41FA5}">
                      <a16:colId xmlns:a16="http://schemas.microsoft.com/office/drawing/2014/main" val="112264992"/>
                    </a:ext>
                  </a:extLst>
                </a:gridCol>
                <a:gridCol w="1181023">
                  <a:extLst>
                    <a:ext uri="{9D8B030D-6E8A-4147-A177-3AD203B41FA5}">
                      <a16:colId xmlns:a16="http://schemas.microsoft.com/office/drawing/2014/main" val="2595795934"/>
                    </a:ext>
                  </a:extLst>
                </a:gridCol>
                <a:gridCol w="1181023">
                  <a:extLst>
                    <a:ext uri="{9D8B030D-6E8A-4147-A177-3AD203B41FA5}">
                      <a16:colId xmlns:a16="http://schemas.microsoft.com/office/drawing/2014/main" val="74985468"/>
                    </a:ext>
                  </a:extLst>
                </a:gridCol>
                <a:gridCol w="1181023">
                  <a:extLst>
                    <a:ext uri="{9D8B030D-6E8A-4147-A177-3AD203B41FA5}">
                      <a16:colId xmlns:a16="http://schemas.microsoft.com/office/drawing/2014/main" val="1074986727"/>
                    </a:ext>
                  </a:extLst>
                </a:gridCol>
                <a:gridCol w="1181023">
                  <a:extLst>
                    <a:ext uri="{9D8B030D-6E8A-4147-A177-3AD203B41FA5}">
                      <a16:colId xmlns:a16="http://schemas.microsoft.com/office/drawing/2014/main" val="388116856"/>
                    </a:ext>
                  </a:extLst>
                </a:gridCol>
                <a:gridCol w="1181023">
                  <a:extLst>
                    <a:ext uri="{9D8B030D-6E8A-4147-A177-3AD203B41FA5}">
                      <a16:colId xmlns:a16="http://schemas.microsoft.com/office/drawing/2014/main" val="2417827964"/>
                    </a:ext>
                  </a:extLst>
                </a:gridCol>
                <a:gridCol w="1181023">
                  <a:extLst>
                    <a:ext uri="{9D8B030D-6E8A-4147-A177-3AD203B41FA5}">
                      <a16:colId xmlns:a16="http://schemas.microsoft.com/office/drawing/2014/main" val="3213793078"/>
                    </a:ext>
                  </a:extLst>
                </a:gridCol>
                <a:gridCol w="1181023">
                  <a:extLst>
                    <a:ext uri="{9D8B030D-6E8A-4147-A177-3AD203B41FA5}">
                      <a16:colId xmlns:a16="http://schemas.microsoft.com/office/drawing/2014/main" val="3053178740"/>
                    </a:ext>
                  </a:extLst>
                </a:gridCol>
                <a:gridCol w="1181023">
                  <a:extLst>
                    <a:ext uri="{9D8B030D-6E8A-4147-A177-3AD203B41FA5}">
                      <a16:colId xmlns:a16="http://schemas.microsoft.com/office/drawing/2014/main" val="2214630780"/>
                    </a:ext>
                  </a:extLst>
                </a:gridCol>
              </a:tblGrid>
              <a:tr h="412213">
                <a:tc>
                  <a:txBody>
                    <a:bodyPr/>
                    <a:lstStyle/>
                    <a:p>
                      <a:pPr marL="0" rtl="0" fontAlgn="b" latinLnBrk="0">
                        <a:spcBef>
                          <a:spcPts val="0"/>
                        </a:spcBef>
                        <a:spcAft>
                          <a:spcPts val="0"/>
                        </a:spcAft>
                      </a:pPr>
                      <a:endParaRPr lang="en-US" sz="2400">
                        <a:effectLst/>
                      </a:endParaRPr>
                    </a:p>
                  </a:txBody>
                  <a:tcPr marL="0" marR="0" marT="0" marB="0" anchor="ctr"/>
                </a:tc>
                <a:tc>
                  <a:txBody>
                    <a:bodyPr/>
                    <a:lstStyle/>
                    <a:p>
                      <a:pPr marL="0" algn="ctr" rtl="0" fontAlgn="b" latinLnBrk="0">
                        <a:spcBef>
                          <a:spcPts val="0"/>
                        </a:spcBef>
                        <a:spcAft>
                          <a:spcPts val="0"/>
                        </a:spcAft>
                      </a:pPr>
                      <a:r>
                        <a:rPr lang="en-US" sz="2400">
                          <a:effectLst/>
                        </a:rPr>
                        <a:t> Item 7</a:t>
                      </a:r>
                    </a:p>
                  </a:txBody>
                  <a:tcPr marL="0" marR="0" marT="0" marB="0" anchor="ctr"/>
                </a:tc>
                <a:tc>
                  <a:txBody>
                    <a:bodyPr/>
                    <a:lstStyle/>
                    <a:p>
                      <a:pPr marL="0" algn="ctr" rtl="0" fontAlgn="b" latinLnBrk="0">
                        <a:spcBef>
                          <a:spcPts val="0"/>
                        </a:spcBef>
                        <a:spcAft>
                          <a:spcPts val="0"/>
                        </a:spcAft>
                      </a:pPr>
                      <a:r>
                        <a:rPr lang="en-US" sz="2400">
                          <a:effectLst/>
                        </a:rPr>
                        <a:t>Item 8</a:t>
                      </a:r>
                    </a:p>
                  </a:txBody>
                  <a:tcPr marL="0" marR="0" marT="0" marB="0" anchor="ctr"/>
                </a:tc>
                <a:tc>
                  <a:txBody>
                    <a:bodyPr/>
                    <a:lstStyle/>
                    <a:p>
                      <a:pPr marL="0" algn="ctr" rtl="0" fontAlgn="b" latinLnBrk="0">
                        <a:spcBef>
                          <a:spcPts val="0"/>
                        </a:spcBef>
                        <a:spcAft>
                          <a:spcPts val="0"/>
                        </a:spcAft>
                      </a:pPr>
                      <a:r>
                        <a:rPr lang="en-US" sz="2400">
                          <a:effectLst/>
                        </a:rPr>
                        <a:t>Item 9</a:t>
                      </a:r>
                    </a:p>
                  </a:txBody>
                  <a:tcPr marL="0" marR="0" marT="0" marB="0" anchor="ctr"/>
                </a:tc>
                <a:tc>
                  <a:txBody>
                    <a:bodyPr/>
                    <a:lstStyle/>
                    <a:p>
                      <a:pPr marL="0" algn="ctr" rtl="0" fontAlgn="b" latinLnBrk="0">
                        <a:spcBef>
                          <a:spcPts val="0"/>
                        </a:spcBef>
                        <a:spcAft>
                          <a:spcPts val="0"/>
                        </a:spcAft>
                      </a:pPr>
                      <a:r>
                        <a:rPr lang="en-US" sz="2400">
                          <a:effectLst/>
                        </a:rPr>
                        <a:t>Item 10</a:t>
                      </a:r>
                    </a:p>
                  </a:txBody>
                  <a:tcPr marL="0" marR="0" marT="0" marB="0" anchor="ctr"/>
                </a:tc>
                <a:tc>
                  <a:txBody>
                    <a:bodyPr/>
                    <a:lstStyle/>
                    <a:p>
                      <a:pPr marL="0" algn="ctr" rtl="0" fontAlgn="b" latinLnBrk="0">
                        <a:spcBef>
                          <a:spcPts val="0"/>
                        </a:spcBef>
                        <a:spcAft>
                          <a:spcPts val="0"/>
                        </a:spcAft>
                      </a:pPr>
                      <a:r>
                        <a:rPr lang="en-US" sz="2400">
                          <a:effectLst/>
                        </a:rPr>
                        <a:t>Item 11</a:t>
                      </a:r>
                    </a:p>
                  </a:txBody>
                  <a:tcPr marL="0" marR="0" marT="0" marB="0" anchor="ctr"/>
                </a:tc>
                <a:tc>
                  <a:txBody>
                    <a:bodyPr/>
                    <a:lstStyle/>
                    <a:p>
                      <a:pPr marL="0" algn="ctr" rtl="0" fontAlgn="b" latinLnBrk="0">
                        <a:spcBef>
                          <a:spcPts val="0"/>
                        </a:spcBef>
                        <a:spcAft>
                          <a:spcPts val="0"/>
                        </a:spcAft>
                      </a:pPr>
                      <a:r>
                        <a:rPr lang="en-US" sz="2400">
                          <a:effectLst/>
                        </a:rPr>
                        <a:t>Item 12</a:t>
                      </a:r>
                    </a:p>
                  </a:txBody>
                  <a:tcPr marL="0" marR="0" marT="0" marB="0" anchor="ctr"/>
                </a:tc>
                <a:tc>
                  <a:txBody>
                    <a:bodyPr/>
                    <a:lstStyle/>
                    <a:p>
                      <a:pPr marL="0" algn="ctr" rtl="0" fontAlgn="b" latinLnBrk="0">
                        <a:spcBef>
                          <a:spcPts val="0"/>
                        </a:spcBef>
                        <a:spcAft>
                          <a:spcPts val="0"/>
                        </a:spcAft>
                      </a:pPr>
                      <a:r>
                        <a:rPr lang="en-US" sz="2400">
                          <a:effectLst/>
                        </a:rPr>
                        <a:t>Item 13</a:t>
                      </a:r>
                    </a:p>
                  </a:txBody>
                  <a:tcPr marL="0" marR="0" marT="0" marB="0" anchor="ctr"/>
                </a:tc>
                <a:tc>
                  <a:txBody>
                    <a:bodyPr/>
                    <a:lstStyle/>
                    <a:p>
                      <a:pPr marL="0" algn="ctr" rtl="0" fontAlgn="b" latinLnBrk="0">
                        <a:spcBef>
                          <a:spcPts val="0"/>
                        </a:spcBef>
                        <a:spcAft>
                          <a:spcPts val="0"/>
                        </a:spcAft>
                      </a:pPr>
                      <a:r>
                        <a:rPr lang="en-US" sz="2400">
                          <a:effectLst/>
                        </a:rPr>
                        <a:t>Item 14</a:t>
                      </a:r>
                    </a:p>
                  </a:txBody>
                  <a:tcPr marL="0" marR="0" marT="0" marB="0" anchor="ctr"/>
                </a:tc>
                <a:tc>
                  <a:txBody>
                    <a:bodyPr/>
                    <a:lstStyle/>
                    <a:p>
                      <a:pPr marL="0" algn="ctr" rtl="0" fontAlgn="b" latinLnBrk="0">
                        <a:spcBef>
                          <a:spcPts val="0"/>
                        </a:spcBef>
                        <a:spcAft>
                          <a:spcPts val="0"/>
                        </a:spcAft>
                      </a:pPr>
                      <a:r>
                        <a:rPr lang="en-US" sz="2400">
                          <a:effectLst/>
                        </a:rPr>
                        <a:t>Item 15</a:t>
                      </a:r>
                    </a:p>
                  </a:txBody>
                  <a:tcPr marL="0" marR="0" marT="0" marB="0" anchor="ctr"/>
                </a:tc>
                <a:extLst>
                  <a:ext uri="{0D108BD9-81ED-4DB2-BD59-A6C34878D82A}">
                    <a16:rowId xmlns:a16="http://schemas.microsoft.com/office/drawing/2014/main" val="1030067815"/>
                  </a:ext>
                </a:extLst>
              </a:tr>
              <a:tr h="574928">
                <a:tc>
                  <a:txBody>
                    <a:bodyPr/>
                    <a:lstStyle/>
                    <a:p>
                      <a:pPr marL="0" rtl="0" fontAlgn="b" latinLnBrk="0">
                        <a:spcBef>
                          <a:spcPts val="0"/>
                        </a:spcBef>
                        <a:spcAft>
                          <a:spcPts val="0"/>
                        </a:spcAft>
                      </a:pPr>
                      <a:r>
                        <a:rPr lang="en-US" sz="2400">
                          <a:effectLst/>
                        </a:rPr>
                        <a:t>Mean</a:t>
                      </a:r>
                    </a:p>
                  </a:txBody>
                  <a:tcPr marL="0" marR="0" marT="0" marB="0" anchor="ctr"/>
                </a:tc>
                <a:tc>
                  <a:txBody>
                    <a:bodyPr/>
                    <a:lstStyle/>
                    <a:p>
                      <a:pPr marL="0" algn="r" rtl="0" eaLnBrk="1" fontAlgn="b" latinLnBrk="0" hangingPunct="1">
                        <a:spcBef>
                          <a:spcPts val="0"/>
                        </a:spcBef>
                        <a:spcAft>
                          <a:spcPts val="0"/>
                        </a:spcAft>
                      </a:pPr>
                      <a:r>
                        <a:rPr lang="en-US" sz="2400">
                          <a:effectLst/>
                        </a:rPr>
                        <a:t>3.89</a:t>
                      </a:r>
                    </a:p>
                  </a:txBody>
                  <a:tcPr marL="0" marR="0" marT="0" marB="0" anchor="ctr"/>
                </a:tc>
                <a:tc>
                  <a:txBody>
                    <a:bodyPr/>
                    <a:lstStyle/>
                    <a:p>
                      <a:pPr marL="0" algn="r" rtl="0" eaLnBrk="1" fontAlgn="b" latinLnBrk="0" hangingPunct="1">
                        <a:spcBef>
                          <a:spcPts val="0"/>
                        </a:spcBef>
                        <a:spcAft>
                          <a:spcPts val="0"/>
                        </a:spcAft>
                      </a:pPr>
                      <a:r>
                        <a:rPr lang="en-US" sz="2400">
                          <a:effectLst/>
                        </a:rPr>
                        <a:t>2.22</a:t>
                      </a:r>
                    </a:p>
                  </a:txBody>
                  <a:tcPr marL="0" marR="0" marT="0" marB="0" anchor="ctr"/>
                </a:tc>
                <a:tc>
                  <a:txBody>
                    <a:bodyPr/>
                    <a:lstStyle/>
                    <a:p>
                      <a:pPr marL="0" algn="r" rtl="0" eaLnBrk="1" fontAlgn="b" latinLnBrk="0" hangingPunct="1">
                        <a:spcBef>
                          <a:spcPts val="0"/>
                        </a:spcBef>
                        <a:spcAft>
                          <a:spcPts val="0"/>
                        </a:spcAft>
                      </a:pPr>
                      <a:r>
                        <a:rPr lang="en-US" sz="2400">
                          <a:effectLst/>
                        </a:rPr>
                        <a:t>3.07</a:t>
                      </a:r>
                    </a:p>
                  </a:txBody>
                  <a:tcPr marL="0" marR="0" marT="0" marB="0" anchor="ctr"/>
                </a:tc>
                <a:tc>
                  <a:txBody>
                    <a:bodyPr/>
                    <a:lstStyle/>
                    <a:p>
                      <a:pPr marL="0" algn="r" rtl="0" eaLnBrk="1" fontAlgn="b" latinLnBrk="0" hangingPunct="1">
                        <a:spcBef>
                          <a:spcPts val="0"/>
                        </a:spcBef>
                        <a:spcAft>
                          <a:spcPts val="0"/>
                        </a:spcAft>
                      </a:pPr>
                      <a:r>
                        <a:rPr lang="en-US" sz="2400">
                          <a:effectLst/>
                        </a:rPr>
                        <a:t>3.015</a:t>
                      </a:r>
                    </a:p>
                  </a:txBody>
                  <a:tcPr marL="0" marR="0" marT="0" marB="0" anchor="ctr"/>
                </a:tc>
                <a:tc>
                  <a:txBody>
                    <a:bodyPr/>
                    <a:lstStyle/>
                    <a:p>
                      <a:pPr marL="0" algn="r" rtl="0" eaLnBrk="1" fontAlgn="b" latinLnBrk="0" hangingPunct="1">
                        <a:spcBef>
                          <a:spcPts val="0"/>
                        </a:spcBef>
                        <a:spcAft>
                          <a:spcPts val="0"/>
                        </a:spcAft>
                      </a:pPr>
                      <a:r>
                        <a:rPr lang="en-US" sz="2400">
                          <a:effectLst/>
                        </a:rPr>
                        <a:t>2.31</a:t>
                      </a:r>
                    </a:p>
                  </a:txBody>
                  <a:tcPr marL="0" marR="0" marT="0" marB="0" anchor="ctr"/>
                </a:tc>
                <a:tc>
                  <a:txBody>
                    <a:bodyPr/>
                    <a:lstStyle/>
                    <a:p>
                      <a:pPr marL="0" algn="r" rtl="0" eaLnBrk="1" fontAlgn="b" latinLnBrk="0" hangingPunct="1">
                        <a:spcBef>
                          <a:spcPts val="0"/>
                        </a:spcBef>
                        <a:spcAft>
                          <a:spcPts val="0"/>
                        </a:spcAft>
                      </a:pPr>
                      <a:r>
                        <a:rPr lang="en-US" sz="2400">
                          <a:effectLst/>
                        </a:rPr>
                        <a:t>2.56</a:t>
                      </a:r>
                    </a:p>
                  </a:txBody>
                  <a:tcPr marL="0" marR="0" marT="0" marB="0" anchor="ctr"/>
                </a:tc>
                <a:tc>
                  <a:txBody>
                    <a:bodyPr/>
                    <a:lstStyle/>
                    <a:p>
                      <a:pPr marL="0" algn="r" rtl="0" eaLnBrk="1" fontAlgn="b" latinLnBrk="0" hangingPunct="1">
                        <a:spcBef>
                          <a:spcPts val="0"/>
                        </a:spcBef>
                        <a:spcAft>
                          <a:spcPts val="0"/>
                        </a:spcAft>
                      </a:pPr>
                      <a:r>
                        <a:rPr lang="en-US" sz="2400">
                          <a:effectLst/>
                        </a:rPr>
                        <a:t>3.41</a:t>
                      </a:r>
                    </a:p>
                  </a:txBody>
                  <a:tcPr marL="0" marR="0" marT="0" marB="0" anchor="ctr"/>
                </a:tc>
                <a:tc>
                  <a:txBody>
                    <a:bodyPr/>
                    <a:lstStyle/>
                    <a:p>
                      <a:pPr marL="0" algn="r" rtl="0" eaLnBrk="1" fontAlgn="b" latinLnBrk="0" hangingPunct="1">
                        <a:spcBef>
                          <a:spcPts val="0"/>
                        </a:spcBef>
                        <a:spcAft>
                          <a:spcPts val="0"/>
                        </a:spcAft>
                      </a:pPr>
                      <a:r>
                        <a:rPr lang="en-US" sz="2400">
                          <a:effectLst/>
                        </a:rPr>
                        <a:t>2.74</a:t>
                      </a:r>
                    </a:p>
                  </a:txBody>
                  <a:tcPr marL="0" marR="0" marT="0" marB="0" anchor="ctr"/>
                </a:tc>
                <a:tc>
                  <a:txBody>
                    <a:bodyPr/>
                    <a:lstStyle/>
                    <a:p>
                      <a:pPr marL="0" algn="r" rtl="0" eaLnBrk="1" fontAlgn="b" latinLnBrk="0" hangingPunct="1">
                        <a:spcBef>
                          <a:spcPts val="0"/>
                        </a:spcBef>
                        <a:spcAft>
                          <a:spcPts val="0"/>
                        </a:spcAft>
                      </a:pPr>
                      <a:r>
                        <a:rPr lang="en-US" sz="2400">
                          <a:effectLst/>
                        </a:rPr>
                        <a:t>3.56</a:t>
                      </a:r>
                    </a:p>
                  </a:txBody>
                  <a:tcPr marL="0" marR="0" marT="0" marB="0" anchor="ctr"/>
                </a:tc>
                <a:extLst>
                  <a:ext uri="{0D108BD9-81ED-4DB2-BD59-A6C34878D82A}">
                    <a16:rowId xmlns:a16="http://schemas.microsoft.com/office/drawing/2014/main" val="4173770988"/>
                  </a:ext>
                </a:extLst>
              </a:tr>
              <a:tr h="379670">
                <a:tc>
                  <a:txBody>
                    <a:bodyPr/>
                    <a:lstStyle/>
                    <a:p>
                      <a:pPr marL="0" rtl="0" fontAlgn="b" latinLnBrk="0">
                        <a:spcBef>
                          <a:spcPts val="0"/>
                        </a:spcBef>
                        <a:spcAft>
                          <a:spcPts val="0"/>
                        </a:spcAft>
                      </a:pPr>
                      <a:r>
                        <a:rPr lang="en-US" sz="2400">
                          <a:effectLst/>
                        </a:rPr>
                        <a:t>SD</a:t>
                      </a:r>
                    </a:p>
                  </a:txBody>
                  <a:tcPr marL="0" marR="0" marT="0" marB="0" anchor="ctr"/>
                </a:tc>
                <a:tc>
                  <a:txBody>
                    <a:bodyPr/>
                    <a:lstStyle/>
                    <a:p>
                      <a:pPr marL="0" algn="r" rtl="0" eaLnBrk="1" fontAlgn="b" latinLnBrk="0" hangingPunct="1">
                        <a:spcBef>
                          <a:spcPts val="0"/>
                        </a:spcBef>
                        <a:spcAft>
                          <a:spcPts val="0"/>
                        </a:spcAft>
                      </a:pPr>
                      <a:r>
                        <a:rPr lang="en-US" sz="2400">
                          <a:effectLst/>
                        </a:rPr>
                        <a:t>0.934</a:t>
                      </a:r>
                    </a:p>
                  </a:txBody>
                  <a:tcPr marL="0" marR="0" marT="0" marB="0" anchor="ctr"/>
                </a:tc>
                <a:tc>
                  <a:txBody>
                    <a:bodyPr/>
                    <a:lstStyle/>
                    <a:p>
                      <a:pPr marL="0" algn="r" rtl="0" eaLnBrk="1" fontAlgn="b" latinLnBrk="0" hangingPunct="1">
                        <a:spcBef>
                          <a:spcPts val="0"/>
                        </a:spcBef>
                        <a:spcAft>
                          <a:spcPts val="0"/>
                        </a:spcAft>
                      </a:pPr>
                      <a:r>
                        <a:rPr lang="en-US" sz="2400">
                          <a:effectLst/>
                        </a:rPr>
                        <a:t>1.121</a:t>
                      </a:r>
                    </a:p>
                  </a:txBody>
                  <a:tcPr marL="0" marR="0" marT="0" marB="0" anchor="ctr"/>
                </a:tc>
                <a:tc>
                  <a:txBody>
                    <a:bodyPr/>
                    <a:lstStyle/>
                    <a:p>
                      <a:pPr marL="0" algn="r" rtl="0" eaLnBrk="1" fontAlgn="b" latinLnBrk="0" hangingPunct="1">
                        <a:spcBef>
                          <a:spcPts val="0"/>
                        </a:spcBef>
                        <a:spcAft>
                          <a:spcPts val="0"/>
                        </a:spcAft>
                      </a:pPr>
                      <a:r>
                        <a:rPr lang="en-US" sz="2400">
                          <a:effectLst/>
                        </a:rPr>
                        <a:t>1.492</a:t>
                      </a:r>
                    </a:p>
                  </a:txBody>
                  <a:tcPr marL="0" marR="0" marT="0" marB="0" anchor="ctr"/>
                </a:tc>
                <a:tc>
                  <a:txBody>
                    <a:bodyPr/>
                    <a:lstStyle/>
                    <a:p>
                      <a:pPr marL="0" algn="r" rtl="0" eaLnBrk="1" fontAlgn="b" latinLnBrk="0" hangingPunct="1">
                        <a:spcBef>
                          <a:spcPts val="0"/>
                        </a:spcBef>
                        <a:spcAft>
                          <a:spcPts val="0"/>
                        </a:spcAft>
                      </a:pPr>
                      <a:r>
                        <a:rPr lang="en-US" sz="2400">
                          <a:effectLst/>
                        </a:rPr>
                        <a:t>0.907</a:t>
                      </a:r>
                    </a:p>
                  </a:txBody>
                  <a:tcPr marL="0" marR="0" marT="0" marB="0" anchor="ctr"/>
                </a:tc>
                <a:tc>
                  <a:txBody>
                    <a:bodyPr/>
                    <a:lstStyle/>
                    <a:p>
                      <a:pPr marL="0" algn="r" rtl="0" eaLnBrk="1" fontAlgn="b" latinLnBrk="0" hangingPunct="1">
                        <a:spcBef>
                          <a:spcPts val="0"/>
                        </a:spcBef>
                        <a:spcAft>
                          <a:spcPts val="0"/>
                        </a:spcAft>
                      </a:pPr>
                      <a:r>
                        <a:rPr lang="en-US" sz="2400">
                          <a:effectLst/>
                        </a:rPr>
                        <a:t>1.011</a:t>
                      </a:r>
                    </a:p>
                  </a:txBody>
                  <a:tcPr marL="0" marR="0" marT="0" marB="0" anchor="ctr"/>
                </a:tc>
                <a:tc>
                  <a:txBody>
                    <a:bodyPr/>
                    <a:lstStyle/>
                    <a:p>
                      <a:pPr marL="0" algn="r" rtl="0" eaLnBrk="1" fontAlgn="b" latinLnBrk="0" hangingPunct="1">
                        <a:spcBef>
                          <a:spcPts val="0"/>
                        </a:spcBef>
                        <a:spcAft>
                          <a:spcPts val="0"/>
                        </a:spcAft>
                      </a:pPr>
                      <a:r>
                        <a:rPr lang="en-US" sz="2400">
                          <a:effectLst/>
                        </a:rPr>
                        <a:t>1.219</a:t>
                      </a:r>
                    </a:p>
                  </a:txBody>
                  <a:tcPr marL="0" marR="0" marT="0" marB="0" anchor="ctr"/>
                </a:tc>
                <a:tc>
                  <a:txBody>
                    <a:bodyPr/>
                    <a:lstStyle/>
                    <a:p>
                      <a:pPr marL="0" algn="r" rtl="0" eaLnBrk="1" fontAlgn="b" latinLnBrk="0" hangingPunct="1">
                        <a:spcBef>
                          <a:spcPts val="0"/>
                        </a:spcBef>
                        <a:spcAft>
                          <a:spcPts val="0"/>
                        </a:spcAft>
                      </a:pPr>
                      <a:r>
                        <a:rPr lang="en-US" sz="2400">
                          <a:effectLst/>
                        </a:rPr>
                        <a:t>1.279</a:t>
                      </a:r>
                    </a:p>
                  </a:txBody>
                  <a:tcPr marL="0" marR="0" marT="0" marB="0" anchor="ctr"/>
                </a:tc>
                <a:tc>
                  <a:txBody>
                    <a:bodyPr/>
                    <a:lstStyle/>
                    <a:p>
                      <a:pPr marL="0" algn="r" rtl="0" eaLnBrk="1" fontAlgn="b" latinLnBrk="0" hangingPunct="1">
                        <a:spcBef>
                          <a:spcPts val="0"/>
                        </a:spcBef>
                        <a:spcAft>
                          <a:spcPts val="0"/>
                        </a:spcAft>
                      </a:pPr>
                      <a:r>
                        <a:rPr lang="en-US" sz="2400">
                          <a:effectLst/>
                        </a:rPr>
                        <a:t>1.13</a:t>
                      </a:r>
                    </a:p>
                  </a:txBody>
                  <a:tcPr marL="0" marR="0" marT="0" marB="0" anchor="ctr"/>
                </a:tc>
                <a:tc>
                  <a:txBody>
                    <a:bodyPr/>
                    <a:lstStyle/>
                    <a:p>
                      <a:pPr marL="0" algn="r" rtl="0" eaLnBrk="1" fontAlgn="b" latinLnBrk="0" hangingPunct="1">
                        <a:spcBef>
                          <a:spcPts val="0"/>
                        </a:spcBef>
                        <a:spcAft>
                          <a:spcPts val="0"/>
                        </a:spcAft>
                      </a:pPr>
                      <a:r>
                        <a:rPr lang="en-US" sz="2400">
                          <a:effectLst/>
                        </a:rPr>
                        <a:t>1.013</a:t>
                      </a:r>
                    </a:p>
                  </a:txBody>
                  <a:tcPr marL="0" marR="0" marT="0" marB="0" anchor="ctr"/>
                </a:tc>
                <a:extLst>
                  <a:ext uri="{0D108BD9-81ED-4DB2-BD59-A6C34878D82A}">
                    <a16:rowId xmlns:a16="http://schemas.microsoft.com/office/drawing/2014/main" val="1850991061"/>
                  </a:ext>
                </a:extLst>
              </a:tr>
            </a:tbl>
          </a:graphicData>
        </a:graphic>
      </p:graphicFrame>
      <p:sp>
        <p:nvSpPr>
          <p:cNvPr id="77" name="TextBox 76">
            <a:extLst>
              <a:ext uri="{FF2B5EF4-FFF2-40B4-BE49-F238E27FC236}">
                <a16:creationId xmlns:a16="http://schemas.microsoft.com/office/drawing/2014/main" id="{2DACE1E5-5EB5-40F5-962A-315D6B76FD4D}"/>
              </a:ext>
            </a:extLst>
          </p:cNvPr>
          <p:cNvSpPr txBox="1"/>
          <p:nvPr/>
        </p:nvSpPr>
        <p:spPr>
          <a:xfrm>
            <a:off x="30226000" y="15365910"/>
            <a:ext cx="11820797" cy="5262979"/>
          </a:xfrm>
          <a:prstGeom prst="rect">
            <a:avLst/>
          </a:prstGeom>
          <a:noFill/>
        </p:spPr>
        <p:txBody>
          <a:bodyPr wrap="square" rtlCol="0" anchor="t">
            <a:spAutoFit/>
          </a:bodyPr>
          <a:lstStyle/>
          <a:p>
            <a:pPr algn="just"/>
            <a:r>
              <a:rPr lang="en-US" sz="2400" dirty="0">
                <a:solidFill>
                  <a:srgbClr val="595959"/>
                </a:solidFill>
              </a:rPr>
              <a:t>The ultimate goal of the navigational system is to allow the robot to fetch items located using the object detection system in a seamless fashion. This is done by marking the location of the found objects in the map and then allowing the operator or smart system to get the item without need for using any map information.</a:t>
            </a:r>
          </a:p>
          <a:p>
            <a:pPr algn="just"/>
            <a:endParaRPr lang="en-US" sz="2400" dirty="0">
              <a:solidFill>
                <a:srgbClr val="595959"/>
              </a:solidFill>
            </a:endParaRPr>
          </a:p>
          <a:p>
            <a:pPr algn="just"/>
            <a:r>
              <a:rPr lang="en-US" sz="2400" dirty="0">
                <a:solidFill>
                  <a:srgbClr val="595959"/>
                </a:solidFill>
              </a:rPr>
              <a:t>It can be seen from our example map in Figure 4 that it does not detect objects outside of the Lidar's vertical range, namely the tables. We will need to integrate additional distance detection devices to avoid all potential collisions. We can easily do this with the onboard camera because it has a depth sensor built-in.</a:t>
            </a:r>
            <a:endParaRPr lang="en-US" sz="2400" dirty="0">
              <a:solidFill>
                <a:srgbClr val="000000"/>
              </a:solidFill>
            </a:endParaRPr>
          </a:p>
          <a:p>
            <a:pPr algn="just"/>
            <a:endParaRPr lang="en-US" sz="2400" dirty="0">
              <a:solidFill>
                <a:srgbClr val="595959"/>
              </a:solidFill>
            </a:endParaRPr>
          </a:p>
          <a:p>
            <a:pPr algn="just"/>
            <a:r>
              <a:rPr lang="en-US" sz="2400" dirty="0">
                <a:solidFill>
                  <a:srgbClr val="595959"/>
                </a:solidFill>
              </a:rPr>
              <a:t>The current movement plan is not optimized for our system's specific needs, high stability  and low deviation. To remedy this we will tune the various parameters of </a:t>
            </a:r>
            <a:r>
              <a:rPr lang="en-US" sz="2400" dirty="0" err="1">
                <a:solidFill>
                  <a:srgbClr val="595959"/>
                </a:solidFill>
              </a:rPr>
              <a:t>Gmapping</a:t>
            </a:r>
            <a:r>
              <a:rPr lang="en-US" sz="2400" dirty="0">
                <a:solidFill>
                  <a:srgbClr val="595959"/>
                </a:solidFill>
              </a:rPr>
              <a:t> to allow for a smoother and more precise set of movements. This will reduce the chance of the robot falling and increase the likelihood of correctly finding objects in the world.</a:t>
            </a:r>
          </a:p>
        </p:txBody>
      </p:sp>
      <p:sp>
        <p:nvSpPr>
          <p:cNvPr id="79" name="TextBox 78">
            <a:extLst>
              <a:ext uri="{FF2B5EF4-FFF2-40B4-BE49-F238E27FC236}">
                <a16:creationId xmlns:a16="http://schemas.microsoft.com/office/drawing/2014/main" id="{81B7E78E-70F4-4528-85AB-5727C1F1B150}"/>
              </a:ext>
            </a:extLst>
          </p:cNvPr>
          <p:cNvSpPr txBox="1"/>
          <p:nvPr/>
        </p:nvSpPr>
        <p:spPr>
          <a:xfrm>
            <a:off x="22448815" y="15440024"/>
            <a:ext cx="6478587" cy="400110"/>
          </a:xfrm>
          <a:prstGeom prst="rect">
            <a:avLst/>
          </a:prstGeom>
          <a:noFill/>
        </p:spPr>
        <p:txBody>
          <a:bodyPr wrap="square" rtlCol="0" anchor="t">
            <a:spAutoFit/>
          </a:bodyPr>
          <a:lstStyle/>
          <a:p>
            <a:r>
              <a:rPr lang="en-US" sz="2000" dirty="0">
                <a:solidFill>
                  <a:schemeClr val="tx1">
                    <a:lumMod val="65000"/>
                    <a:lumOff val="35000"/>
                  </a:schemeClr>
                </a:solidFill>
              </a:rPr>
              <a:t>Figure 3: CASAS Smart home floorplan and created map</a:t>
            </a:r>
          </a:p>
        </p:txBody>
      </p:sp>
      <p:sp>
        <p:nvSpPr>
          <p:cNvPr id="80" name="TextBox 79">
            <a:extLst>
              <a:ext uri="{FF2B5EF4-FFF2-40B4-BE49-F238E27FC236}">
                <a16:creationId xmlns:a16="http://schemas.microsoft.com/office/drawing/2014/main" id="{CDAFA6A6-C0D2-4AB7-B673-6C7F8110FBF0}"/>
              </a:ext>
            </a:extLst>
          </p:cNvPr>
          <p:cNvSpPr txBox="1"/>
          <p:nvPr/>
        </p:nvSpPr>
        <p:spPr>
          <a:xfrm>
            <a:off x="18475489" y="31632525"/>
            <a:ext cx="7531627" cy="400110"/>
          </a:xfrm>
          <a:prstGeom prst="rect">
            <a:avLst/>
          </a:prstGeom>
          <a:noFill/>
        </p:spPr>
        <p:txBody>
          <a:bodyPr wrap="square" rtlCol="0" anchor="t">
            <a:spAutoFit/>
          </a:bodyPr>
          <a:lstStyle/>
          <a:p>
            <a:pPr algn="ctr"/>
            <a:r>
              <a:rPr lang="en-US" sz="2000" dirty="0">
                <a:solidFill>
                  <a:schemeClr val="tx1">
                    <a:lumMod val="65000"/>
                    <a:lumOff val="35000"/>
                  </a:schemeClr>
                </a:solidFill>
              </a:rPr>
              <a:t>Table</a:t>
            </a:r>
            <a:r>
              <a:rPr lang="en-US" sz="2000" dirty="0">
                <a:solidFill>
                  <a:srgbClr val="595959"/>
                </a:solidFill>
              </a:rPr>
              <a:t> 1: Initial interface questionnaire results</a:t>
            </a:r>
            <a:endParaRPr lang="en-US" dirty="0"/>
          </a:p>
        </p:txBody>
      </p:sp>
      <p:sp>
        <p:nvSpPr>
          <p:cNvPr id="81" name="TextBox 80">
            <a:extLst>
              <a:ext uri="{FF2B5EF4-FFF2-40B4-BE49-F238E27FC236}">
                <a16:creationId xmlns:a16="http://schemas.microsoft.com/office/drawing/2014/main" id="{CF9B1931-9F72-424B-B00B-CC209D356AEC}"/>
              </a:ext>
            </a:extLst>
          </p:cNvPr>
          <p:cNvSpPr txBox="1"/>
          <p:nvPr/>
        </p:nvSpPr>
        <p:spPr>
          <a:xfrm>
            <a:off x="15922625" y="25965150"/>
            <a:ext cx="12231234" cy="3046988"/>
          </a:xfrm>
          <a:prstGeom prst="rect">
            <a:avLst/>
          </a:prstGeom>
          <a:noFill/>
        </p:spPr>
        <p:txBody>
          <a:bodyPr wrap="square" rtlCol="0" anchor="t">
            <a:spAutoFit/>
          </a:bodyPr>
          <a:lstStyle/>
          <a:p>
            <a:pPr algn="just"/>
            <a:r>
              <a:rPr lang="en-US" sz="2400" dirty="0">
                <a:solidFill>
                  <a:schemeClr val="tx1">
                    <a:lumMod val="65000"/>
                    <a:lumOff val="35000"/>
                  </a:schemeClr>
                </a:solidFill>
              </a:rPr>
              <a:t>Twenty-seven participants completed a questionnaire with </a:t>
            </a:r>
            <a:r>
              <a:rPr lang="en-US" sz="2400" dirty="0">
                <a:solidFill>
                  <a:srgbClr val="595959"/>
                </a:solidFill>
              </a:rPr>
              <a:t>a rating scale from 1 to 5: 1 being did not like it at all and 5 being really like it. They were asked about their preferences for six different voices (items 1-6), six different faces (items 7-12), and 3 different video perspectives (items 13-15). The results show that there was not any generalizability through this data. However, we did find out some important information in that the interface needs to be less robotic and more humanistic sounding.</a:t>
            </a:r>
          </a:p>
          <a:p>
            <a:pPr algn="ctr"/>
            <a:endParaRPr lang="en-US" sz="2400" dirty="0">
              <a:solidFill>
                <a:srgbClr val="595959"/>
              </a:solidFill>
            </a:endParaRPr>
          </a:p>
          <a:p>
            <a:pPr algn="just"/>
            <a:endParaRPr lang="en-US" sz="2400" dirty="0">
              <a:solidFill>
                <a:srgbClr val="595959"/>
              </a:solidFill>
            </a:endParaRPr>
          </a:p>
        </p:txBody>
      </p:sp>
      <p:sp>
        <p:nvSpPr>
          <p:cNvPr id="82" name="TextBox 81">
            <a:extLst>
              <a:ext uri="{FF2B5EF4-FFF2-40B4-BE49-F238E27FC236}">
                <a16:creationId xmlns:a16="http://schemas.microsoft.com/office/drawing/2014/main" id="{66FF8C00-7C32-48A7-A55B-E10FEA4BFFBA}"/>
              </a:ext>
            </a:extLst>
          </p:cNvPr>
          <p:cNvSpPr txBox="1"/>
          <p:nvPr/>
        </p:nvSpPr>
        <p:spPr>
          <a:xfrm>
            <a:off x="16119263" y="25325614"/>
            <a:ext cx="11629169" cy="646331"/>
          </a:xfrm>
          <a:prstGeom prst="rect">
            <a:avLst/>
          </a:prstGeom>
          <a:noFill/>
        </p:spPr>
        <p:txBody>
          <a:bodyPr wrap="square" rtlCol="0" anchor="t">
            <a:spAutoFit/>
          </a:bodyPr>
          <a:lstStyle/>
          <a:p>
            <a:pPr algn="ctr"/>
            <a:r>
              <a:rPr lang="en-US" sz="3600">
                <a:solidFill>
                  <a:schemeClr val="tx1">
                    <a:lumMod val="65000"/>
                    <a:lumOff val="35000"/>
                  </a:schemeClr>
                </a:solidFill>
              </a:rPr>
              <a:t>Interface</a:t>
            </a:r>
            <a:endParaRPr lang="en-US"/>
          </a:p>
        </p:txBody>
      </p:sp>
      <p:sp>
        <p:nvSpPr>
          <p:cNvPr id="83" name="TextBox 82">
            <a:extLst>
              <a:ext uri="{FF2B5EF4-FFF2-40B4-BE49-F238E27FC236}">
                <a16:creationId xmlns:a16="http://schemas.microsoft.com/office/drawing/2014/main" id="{1A7B3110-5A8A-4CAD-9E6D-35F0970E0CE9}"/>
              </a:ext>
            </a:extLst>
          </p:cNvPr>
          <p:cNvSpPr txBox="1"/>
          <p:nvPr/>
        </p:nvSpPr>
        <p:spPr>
          <a:xfrm>
            <a:off x="30293669" y="14668499"/>
            <a:ext cx="11629169" cy="646331"/>
          </a:xfrm>
          <a:prstGeom prst="rect">
            <a:avLst/>
          </a:prstGeom>
          <a:noFill/>
        </p:spPr>
        <p:txBody>
          <a:bodyPr wrap="square" rtlCol="0" anchor="t">
            <a:spAutoFit/>
          </a:bodyPr>
          <a:lstStyle/>
          <a:p>
            <a:pPr algn="ctr"/>
            <a:r>
              <a:rPr lang="en-US" sz="3600">
                <a:solidFill>
                  <a:schemeClr val="tx1">
                    <a:lumMod val="65000"/>
                    <a:lumOff val="35000"/>
                  </a:schemeClr>
                </a:solidFill>
              </a:rPr>
              <a:t>Navigation</a:t>
            </a:r>
            <a:endParaRPr lang="en-US"/>
          </a:p>
        </p:txBody>
      </p:sp>
    </p:spTree>
    <p:extLst>
      <p:ext uri="{BB962C8B-B14F-4D97-AF65-F5344CB8AC3E}">
        <p14:creationId xmlns:p14="http://schemas.microsoft.com/office/powerpoint/2010/main" val="1661006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2</cp:revision>
  <dcterms:modified xsi:type="dcterms:W3CDTF">2017-12-11T05:54:57Z</dcterms:modified>
</cp:coreProperties>
</file>