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37947600" cy="37947600"/>
  <p:notesSz cx="6858000" cy="9144000"/>
  <p:defaultTextStyle>
    <a:defPPr>
      <a:defRPr lang="en-US"/>
    </a:defPPr>
    <a:lvl1pPr algn="l" defTabSz="4335463" rtl="0" eaLnBrk="0" fontAlgn="base" hangingPunct="0">
      <a:spcBef>
        <a:spcPct val="0"/>
      </a:spcBef>
      <a:spcAft>
        <a:spcPct val="0"/>
      </a:spcAft>
      <a:defRPr sz="8500" kern="1200">
        <a:solidFill>
          <a:schemeClr val="tx1"/>
        </a:solidFill>
        <a:latin typeface="Arial" panose="020B0604020202020204" pitchFamily="34" charset="0"/>
        <a:ea typeface="+mn-ea"/>
        <a:cs typeface="Arial" panose="020B0604020202020204" pitchFamily="34" charset="0"/>
      </a:defRPr>
    </a:lvl1pPr>
    <a:lvl2pPr marL="2166938" indent="-1709738" algn="l" defTabSz="4335463" rtl="0" eaLnBrk="0" fontAlgn="base" hangingPunct="0">
      <a:spcBef>
        <a:spcPct val="0"/>
      </a:spcBef>
      <a:spcAft>
        <a:spcPct val="0"/>
      </a:spcAft>
      <a:defRPr sz="8500" kern="1200">
        <a:solidFill>
          <a:schemeClr val="tx1"/>
        </a:solidFill>
        <a:latin typeface="Arial" panose="020B0604020202020204" pitchFamily="34" charset="0"/>
        <a:ea typeface="+mn-ea"/>
        <a:cs typeface="Arial" panose="020B0604020202020204" pitchFamily="34" charset="0"/>
      </a:defRPr>
    </a:lvl2pPr>
    <a:lvl3pPr marL="4335463" indent="-3421063" algn="l" defTabSz="4335463" rtl="0" eaLnBrk="0" fontAlgn="base" hangingPunct="0">
      <a:spcBef>
        <a:spcPct val="0"/>
      </a:spcBef>
      <a:spcAft>
        <a:spcPct val="0"/>
      </a:spcAft>
      <a:defRPr sz="8500" kern="1200">
        <a:solidFill>
          <a:schemeClr val="tx1"/>
        </a:solidFill>
        <a:latin typeface="Arial" panose="020B0604020202020204" pitchFamily="34" charset="0"/>
        <a:ea typeface="+mn-ea"/>
        <a:cs typeface="Arial" panose="020B0604020202020204" pitchFamily="34" charset="0"/>
      </a:defRPr>
    </a:lvl3pPr>
    <a:lvl4pPr marL="6503988" indent="-5132388" algn="l" defTabSz="4335463" rtl="0" eaLnBrk="0" fontAlgn="base" hangingPunct="0">
      <a:spcBef>
        <a:spcPct val="0"/>
      </a:spcBef>
      <a:spcAft>
        <a:spcPct val="0"/>
      </a:spcAft>
      <a:defRPr sz="8500" kern="1200">
        <a:solidFill>
          <a:schemeClr val="tx1"/>
        </a:solidFill>
        <a:latin typeface="Arial" panose="020B0604020202020204" pitchFamily="34" charset="0"/>
        <a:ea typeface="+mn-ea"/>
        <a:cs typeface="Arial" panose="020B0604020202020204" pitchFamily="34" charset="0"/>
      </a:defRPr>
    </a:lvl4pPr>
    <a:lvl5pPr marL="8672513" indent="-6843713" algn="l" defTabSz="4335463" rtl="0" eaLnBrk="0" fontAlgn="base" hangingPunct="0">
      <a:spcBef>
        <a:spcPct val="0"/>
      </a:spcBef>
      <a:spcAft>
        <a:spcPct val="0"/>
      </a:spcAft>
      <a:defRPr sz="85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85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85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85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85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11952">
          <p15:clr>
            <a:srgbClr val="A4A3A4"/>
          </p15:clr>
        </p15:guide>
        <p15:guide id="2" pos="1195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4745"/>
    <a:srgbClr val="BE514F"/>
    <a:srgbClr val="2A2A2A"/>
    <a:srgbClr val="141416"/>
    <a:srgbClr val="200000"/>
    <a:srgbClr val="680720"/>
    <a:srgbClr val="8A0A0D"/>
    <a:srgbClr val="97092D"/>
    <a:srgbClr val="7D08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0775" autoAdjust="0"/>
  </p:normalViewPr>
  <p:slideViewPr>
    <p:cSldViewPr>
      <p:cViewPr>
        <p:scale>
          <a:sx n="39" d="100"/>
          <a:sy n="39" d="100"/>
        </p:scale>
        <p:origin x="-328" y="5912"/>
      </p:cViewPr>
      <p:guideLst>
        <p:guide orient="horz" pos="11952"/>
        <p:guide pos="1195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Jordana:Desktop:Fitbit%20Pullman.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Jordana:Downloads:Fake%20Week%20Data%20Stat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Jordana:Desktop:Fitbit%20Pullma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6"/>
    </mc:Choice>
    <mc:Fallback>
      <c:style val="36"/>
    </mc:Fallback>
  </mc:AlternateContent>
  <c:chart>
    <c:autoTitleDeleted val="0"/>
    <c:plotArea>
      <c:layout/>
      <c:barChart>
        <c:barDir val="col"/>
        <c:grouping val="clustered"/>
        <c:varyColors val="0"/>
        <c:ser>
          <c:idx val="0"/>
          <c:order val="0"/>
          <c:tx>
            <c:v>Week 1</c:v>
          </c:tx>
          <c:invertIfNegative val="0"/>
          <c:errBars>
            <c:errBarType val="both"/>
            <c:errValType val="cust"/>
            <c:noEndCap val="0"/>
            <c:plus>
              <c:numRef>
                <c:f>(Sheet1!$K$2,Sheet1!$K$4,Sheet1!$K$6,Sheet1!$K$8,Sheet1!$K$10,Sheet1!$K$12,Sheet1!$K$14,Sheet1!$K$16)</c:f>
                <c:numCache>
                  <c:formatCode>General</c:formatCode>
                  <c:ptCount val="8"/>
                  <c:pt idx="0">
                    <c:v>5199.287126044072</c:v>
                  </c:pt>
                  <c:pt idx="1">
                    <c:v>5747.773233423282</c:v>
                  </c:pt>
                  <c:pt idx="2">
                    <c:v>2638.826867775761</c:v>
                  </c:pt>
                  <c:pt idx="3">
                    <c:v>3764.293280917668</c:v>
                  </c:pt>
                  <c:pt idx="4">
                    <c:v>738.7309904088751</c:v>
                  </c:pt>
                  <c:pt idx="5">
                    <c:v>2978.090607531387</c:v>
                  </c:pt>
                  <c:pt idx="6">
                    <c:v>1180.763998031622</c:v>
                  </c:pt>
                  <c:pt idx="7">
                    <c:v>2812.97853495103</c:v>
                  </c:pt>
                </c:numCache>
              </c:numRef>
            </c:plus>
            <c:minus>
              <c:numRef>
                <c:f>(Sheet1!$K$2,Sheet1!$K$4,Sheet1!$K$6,Sheet1!$K$8,Sheet1!$K$10,Sheet1!$K$12,Sheet1!$K$14,Sheet1!$K$16)</c:f>
                <c:numCache>
                  <c:formatCode>General</c:formatCode>
                  <c:ptCount val="8"/>
                  <c:pt idx="0">
                    <c:v>5199.287126044072</c:v>
                  </c:pt>
                  <c:pt idx="1">
                    <c:v>5747.773233423282</c:v>
                  </c:pt>
                  <c:pt idx="2">
                    <c:v>2638.826867775761</c:v>
                  </c:pt>
                  <c:pt idx="3">
                    <c:v>3764.293280917668</c:v>
                  </c:pt>
                  <c:pt idx="4">
                    <c:v>738.7309904088751</c:v>
                  </c:pt>
                  <c:pt idx="5">
                    <c:v>2978.090607531387</c:v>
                  </c:pt>
                  <c:pt idx="6">
                    <c:v>1180.763998031622</c:v>
                  </c:pt>
                  <c:pt idx="7">
                    <c:v>2812.97853495103</c:v>
                  </c:pt>
                </c:numCache>
              </c:numRef>
            </c:minus>
          </c:errBars>
          <c:val>
            <c:numRef>
              <c:f>Sheet1!$G$23:$G$30</c:f>
              <c:numCache>
                <c:formatCode>General</c:formatCode>
                <c:ptCount val="8"/>
                <c:pt idx="0">
                  <c:v>9887.42857</c:v>
                </c:pt>
                <c:pt idx="1">
                  <c:v>9997.851399999989</c:v>
                </c:pt>
                <c:pt idx="2">
                  <c:v>14551.2857</c:v>
                </c:pt>
                <c:pt idx="3">
                  <c:v>8746.285714285708</c:v>
                </c:pt>
                <c:pt idx="4">
                  <c:v>5874.857142857143</c:v>
                </c:pt>
                <c:pt idx="5">
                  <c:v>7814.0</c:v>
                </c:pt>
                <c:pt idx="6">
                  <c:v>2584.428571428572</c:v>
                </c:pt>
                <c:pt idx="7">
                  <c:v>14960.7142857143</c:v>
                </c:pt>
              </c:numCache>
            </c:numRef>
          </c:val>
          <c:extLst xmlns:c16r2="http://schemas.microsoft.com/office/drawing/2015/06/chart">
            <c:ext xmlns:c16="http://schemas.microsoft.com/office/drawing/2014/chart" uri="{C3380CC4-5D6E-409C-BE32-E72D297353CC}">
              <c16:uniqueId val="{00000000-1B4A-45CA-8CD4-C80B793559AD}"/>
            </c:ext>
          </c:extLst>
        </c:ser>
        <c:ser>
          <c:idx val="1"/>
          <c:order val="1"/>
          <c:tx>
            <c:v>Week 2</c:v>
          </c:tx>
          <c:invertIfNegative val="0"/>
          <c:errBars>
            <c:errBarType val="both"/>
            <c:errValType val="cust"/>
            <c:noEndCap val="0"/>
            <c:plus>
              <c:numRef>
                <c:f>(Sheet1!$K$3,Sheet1!$K$5,Sheet1!$K$7,Sheet1!$K$9,Sheet1!$K$11,Sheet1!$K$13,Sheet1!$K$15,Sheet1!$K$17)</c:f>
                <c:numCache>
                  <c:formatCode>General</c:formatCode>
                  <c:ptCount val="8"/>
                  <c:pt idx="0">
                    <c:v>5703.693210376522</c:v>
                  </c:pt>
                  <c:pt idx="1">
                    <c:v>3485.028407344766</c:v>
                  </c:pt>
                  <c:pt idx="2">
                    <c:v>3547.064299227903</c:v>
                  </c:pt>
                  <c:pt idx="3">
                    <c:v>2919.775725242315</c:v>
                  </c:pt>
                  <c:pt idx="4">
                    <c:v>1967.337516737254</c:v>
                  </c:pt>
                  <c:pt idx="5">
                    <c:v>2300.794127914886</c:v>
                  </c:pt>
                  <c:pt idx="6">
                    <c:v>1251.026568938676</c:v>
                  </c:pt>
                  <c:pt idx="7">
                    <c:v>2224.341529103668</c:v>
                  </c:pt>
                </c:numCache>
              </c:numRef>
            </c:plus>
            <c:minus>
              <c:numRef>
                <c:f>(Sheet1!$K$3,Sheet1!$K$5,Sheet1!$K$7,Sheet1!$K$9,Sheet1!$K$11,Sheet1!$K$13,Sheet1!$K$15,Sheet1!$K$17)</c:f>
                <c:numCache>
                  <c:formatCode>General</c:formatCode>
                  <c:ptCount val="8"/>
                  <c:pt idx="0">
                    <c:v>5703.693210376522</c:v>
                  </c:pt>
                  <c:pt idx="1">
                    <c:v>3485.028407344766</c:v>
                  </c:pt>
                  <c:pt idx="2">
                    <c:v>3547.064299227903</c:v>
                  </c:pt>
                  <c:pt idx="3">
                    <c:v>2919.775725242315</c:v>
                  </c:pt>
                  <c:pt idx="4">
                    <c:v>1967.337516737254</c:v>
                  </c:pt>
                  <c:pt idx="5">
                    <c:v>2300.794127914886</c:v>
                  </c:pt>
                  <c:pt idx="6">
                    <c:v>1251.026568938676</c:v>
                  </c:pt>
                  <c:pt idx="7">
                    <c:v>2224.341529103668</c:v>
                  </c:pt>
                </c:numCache>
              </c:numRef>
            </c:minus>
          </c:errBars>
          <c:val>
            <c:numRef>
              <c:f>Sheet1!$H$23:$H$30</c:f>
              <c:numCache>
                <c:formatCode>General</c:formatCode>
                <c:ptCount val="8"/>
                <c:pt idx="0">
                  <c:v>8352.28571</c:v>
                </c:pt>
                <c:pt idx="1">
                  <c:v>8281.0</c:v>
                </c:pt>
                <c:pt idx="2">
                  <c:v>9930.857142857143</c:v>
                </c:pt>
                <c:pt idx="3">
                  <c:v>7609.428571428571</c:v>
                </c:pt>
                <c:pt idx="4">
                  <c:v>4450.714285714284</c:v>
                </c:pt>
                <c:pt idx="5">
                  <c:v>7089.428571428571</c:v>
                </c:pt>
                <c:pt idx="6">
                  <c:v>3783.142857142856</c:v>
                </c:pt>
                <c:pt idx="7">
                  <c:v>15492.7142857143</c:v>
                </c:pt>
              </c:numCache>
            </c:numRef>
          </c:val>
          <c:extLst xmlns:c16r2="http://schemas.microsoft.com/office/drawing/2015/06/chart">
            <c:ext xmlns:c16="http://schemas.microsoft.com/office/drawing/2014/chart" uri="{C3380CC4-5D6E-409C-BE32-E72D297353CC}">
              <c16:uniqueId val="{00000001-1B4A-45CA-8CD4-C80B793559AD}"/>
            </c:ext>
          </c:extLst>
        </c:ser>
        <c:dLbls>
          <c:showLegendKey val="0"/>
          <c:showVal val="0"/>
          <c:showCatName val="0"/>
          <c:showSerName val="0"/>
          <c:showPercent val="0"/>
          <c:showBubbleSize val="0"/>
        </c:dLbls>
        <c:gapWidth val="150"/>
        <c:axId val="-2092150840"/>
        <c:axId val="2096533240"/>
      </c:barChart>
      <c:catAx>
        <c:axId val="-2092150840"/>
        <c:scaling>
          <c:orientation val="minMax"/>
        </c:scaling>
        <c:delete val="0"/>
        <c:axPos val="b"/>
        <c:title>
          <c:tx>
            <c:rich>
              <a:bodyPr/>
              <a:lstStyle/>
              <a:p>
                <a:pPr>
                  <a:defRPr sz="2000"/>
                </a:pPr>
                <a:r>
                  <a:rPr lang="en-US" sz="2000" dirty="0"/>
                  <a:t>Participant ID </a:t>
                </a:r>
              </a:p>
            </c:rich>
          </c:tx>
          <c:layout/>
          <c:overlay val="0"/>
        </c:title>
        <c:majorTickMark val="out"/>
        <c:minorTickMark val="none"/>
        <c:tickLblPos val="nextTo"/>
        <c:txPr>
          <a:bodyPr/>
          <a:lstStyle/>
          <a:p>
            <a:pPr>
              <a:defRPr sz="2000"/>
            </a:pPr>
            <a:endParaRPr lang="en-US"/>
          </a:p>
        </c:txPr>
        <c:crossAx val="2096533240"/>
        <c:crosses val="autoZero"/>
        <c:auto val="1"/>
        <c:lblAlgn val="ctr"/>
        <c:lblOffset val="100"/>
        <c:noMultiLvlLbl val="0"/>
      </c:catAx>
      <c:valAx>
        <c:axId val="2096533240"/>
        <c:scaling>
          <c:orientation val="minMax"/>
        </c:scaling>
        <c:delete val="0"/>
        <c:axPos val="l"/>
        <c:title>
          <c:tx>
            <c:rich>
              <a:bodyPr rot="-5400000" vert="horz"/>
              <a:lstStyle/>
              <a:p>
                <a:pPr>
                  <a:defRPr sz="2000"/>
                </a:pPr>
                <a:r>
                  <a:rPr lang="en-US" sz="2000"/>
                  <a:t>Average</a:t>
                </a:r>
                <a:r>
                  <a:rPr lang="en-US" sz="2000" baseline="0"/>
                  <a:t> Steps </a:t>
                </a:r>
                <a:endParaRPr lang="en-US" sz="2000"/>
              </a:p>
            </c:rich>
          </c:tx>
          <c:layout/>
          <c:overlay val="0"/>
        </c:title>
        <c:numFmt formatCode="General" sourceLinked="1"/>
        <c:majorTickMark val="out"/>
        <c:minorTickMark val="none"/>
        <c:tickLblPos val="nextTo"/>
        <c:txPr>
          <a:bodyPr/>
          <a:lstStyle/>
          <a:p>
            <a:pPr>
              <a:defRPr sz="2000"/>
            </a:pPr>
            <a:endParaRPr lang="en-US"/>
          </a:p>
        </c:txPr>
        <c:crossAx val="-2092150840"/>
        <c:crosses val="autoZero"/>
        <c:crossBetween val="between"/>
      </c:valAx>
      <c:spPr>
        <a:noFill/>
      </c:spPr>
    </c:plotArea>
    <c:legend>
      <c:legendPos val="r"/>
      <c:layout/>
      <c:overlay val="0"/>
      <c:txPr>
        <a:bodyPr/>
        <a:lstStyle/>
        <a:p>
          <a:pPr>
            <a:defRPr sz="20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lineChart>
        <c:grouping val="standard"/>
        <c:varyColors val="0"/>
        <c:ser>
          <c:idx val="0"/>
          <c:order val="0"/>
          <c:tx>
            <c:v>Week A</c:v>
          </c:tx>
          <c:marker>
            <c:symbol val="none"/>
          </c:marker>
          <c:val>
            <c:numRef>
              <c:f>Sheet2!$A$73:$A$79</c:f>
              <c:numCache>
                <c:formatCode>General</c:formatCode>
                <c:ptCount val="7"/>
                <c:pt idx="0">
                  <c:v>3638.0</c:v>
                </c:pt>
                <c:pt idx="1">
                  <c:v>3489.0</c:v>
                </c:pt>
                <c:pt idx="2">
                  <c:v>3191.0</c:v>
                </c:pt>
                <c:pt idx="3">
                  <c:v>3484.0</c:v>
                </c:pt>
                <c:pt idx="4">
                  <c:v>3540.0</c:v>
                </c:pt>
                <c:pt idx="5">
                  <c:v>3601.0</c:v>
                </c:pt>
                <c:pt idx="6">
                  <c:v>3649.0</c:v>
                </c:pt>
              </c:numCache>
            </c:numRef>
          </c:val>
          <c:smooth val="0"/>
          <c:extLst xmlns:c16r2="http://schemas.microsoft.com/office/drawing/2015/06/chart">
            <c:ext xmlns:c16="http://schemas.microsoft.com/office/drawing/2014/chart" uri="{C3380CC4-5D6E-409C-BE32-E72D297353CC}">
              <c16:uniqueId val="{00000000-59D4-48F9-8E80-ACDD6446CED0}"/>
            </c:ext>
          </c:extLst>
        </c:ser>
        <c:ser>
          <c:idx val="1"/>
          <c:order val="1"/>
          <c:tx>
            <c:v>Week B</c:v>
          </c:tx>
          <c:marker>
            <c:symbol val="none"/>
          </c:marker>
          <c:val>
            <c:numRef>
              <c:f>Sheet2!$B$73:$B$79</c:f>
              <c:numCache>
                <c:formatCode>General</c:formatCode>
                <c:ptCount val="7"/>
                <c:pt idx="0">
                  <c:v>3515.0</c:v>
                </c:pt>
                <c:pt idx="1">
                  <c:v>3583.0</c:v>
                </c:pt>
                <c:pt idx="2">
                  <c:v>3613.0</c:v>
                </c:pt>
                <c:pt idx="3">
                  <c:v>3889.0</c:v>
                </c:pt>
                <c:pt idx="4">
                  <c:v>3552.0</c:v>
                </c:pt>
                <c:pt idx="5">
                  <c:v>3906.0</c:v>
                </c:pt>
                <c:pt idx="6">
                  <c:v>3893.0</c:v>
                </c:pt>
              </c:numCache>
            </c:numRef>
          </c:val>
          <c:smooth val="0"/>
          <c:extLst xmlns:c16r2="http://schemas.microsoft.com/office/drawing/2015/06/chart">
            <c:ext xmlns:c16="http://schemas.microsoft.com/office/drawing/2014/chart" uri="{C3380CC4-5D6E-409C-BE32-E72D297353CC}">
              <c16:uniqueId val="{00000001-59D4-48F9-8E80-ACDD6446CED0}"/>
            </c:ext>
          </c:extLst>
        </c:ser>
        <c:ser>
          <c:idx val="2"/>
          <c:order val="2"/>
          <c:tx>
            <c:v>Week C</c:v>
          </c:tx>
          <c:marker>
            <c:symbol val="none"/>
          </c:marker>
          <c:val>
            <c:numRef>
              <c:f>Sheet2!$C$73:$C$79</c:f>
              <c:numCache>
                <c:formatCode>General</c:formatCode>
                <c:ptCount val="7"/>
                <c:pt idx="0">
                  <c:v>3569.0</c:v>
                </c:pt>
                <c:pt idx="1">
                  <c:v>4071.0</c:v>
                </c:pt>
                <c:pt idx="2">
                  <c:v>3207.0</c:v>
                </c:pt>
                <c:pt idx="3">
                  <c:v>3742.0</c:v>
                </c:pt>
                <c:pt idx="4">
                  <c:v>3642.0</c:v>
                </c:pt>
                <c:pt idx="5">
                  <c:v>3609.0</c:v>
                </c:pt>
                <c:pt idx="6">
                  <c:v>3756.0</c:v>
                </c:pt>
              </c:numCache>
            </c:numRef>
          </c:val>
          <c:smooth val="0"/>
          <c:extLst xmlns:c16r2="http://schemas.microsoft.com/office/drawing/2015/06/chart">
            <c:ext xmlns:c16="http://schemas.microsoft.com/office/drawing/2014/chart" uri="{C3380CC4-5D6E-409C-BE32-E72D297353CC}">
              <c16:uniqueId val="{00000002-59D4-48F9-8E80-ACDD6446CED0}"/>
            </c:ext>
          </c:extLst>
        </c:ser>
        <c:ser>
          <c:idx val="3"/>
          <c:order val="3"/>
          <c:tx>
            <c:v>Week D</c:v>
          </c:tx>
          <c:marker>
            <c:symbol val="none"/>
          </c:marker>
          <c:val>
            <c:numRef>
              <c:f>Sheet2!$D$73:$D$79</c:f>
              <c:numCache>
                <c:formatCode>General</c:formatCode>
                <c:ptCount val="7"/>
                <c:pt idx="0">
                  <c:v>4539.0</c:v>
                </c:pt>
                <c:pt idx="1">
                  <c:v>4828.0</c:v>
                </c:pt>
                <c:pt idx="2">
                  <c:v>4299.0</c:v>
                </c:pt>
                <c:pt idx="3">
                  <c:v>4837.0</c:v>
                </c:pt>
                <c:pt idx="4">
                  <c:v>4686.0</c:v>
                </c:pt>
                <c:pt idx="5">
                  <c:v>4632.0</c:v>
                </c:pt>
                <c:pt idx="6">
                  <c:v>5001.0</c:v>
                </c:pt>
              </c:numCache>
            </c:numRef>
          </c:val>
          <c:smooth val="0"/>
          <c:extLst xmlns:c16r2="http://schemas.microsoft.com/office/drawing/2015/06/chart">
            <c:ext xmlns:c16="http://schemas.microsoft.com/office/drawing/2014/chart" uri="{C3380CC4-5D6E-409C-BE32-E72D297353CC}">
              <c16:uniqueId val="{00000003-59D4-48F9-8E80-ACDD6446CED0}"/>
            </c:ext>
          </c:extLst>
        </c:ser>
        <c:dLbls>
          <c:showLegendKey val="0"/>
          <c:showVal val="0"/>
          <c:showCatName val="0"/>
          <c:showSerName val="0"/>
          <c:showPercent val="0"/>
          <c:showBubbleSize val="0"/>
        </c:dLbls>
        <c:marker val="1"/>
        <c:smooth val="0"/>
        <c:axId val="-2092527288"/>
        <c:axId val="-2092389832"/>
      </c:lineChart>
      <c:catAx>
        <c:axId val="-2092527288"/>
        <c:scaling>
          <c:orientation val="minMax"/>
        </c:scaling>
        <c:delete val="0"/>
        <c:axPos val="b"/>
        <c:title>
          <c:tx>
            <c:rich>
              <a:bodyPr rot="0" vert="horz"/>
              <a:lstStyle/>
              <a:p>
                <a:pPr>
                  <a:defRPr sz="2000"/>
                </a:pPr>
                <a:r>
                  <a:rPr lang="en-US" sz="2000"/>
                  <a:t>Days</a:t>
                </a:r>
              </a:p>
            </c:rich>
          </c:tx>
          <c:layout/>
          <c:overlay val="0"/>
        </c:title>
        <c:majorTickMark val="none"/>
        <c:minorTickMark val="none"/>
        <c:tickLblPos val="nextTo"/>
        <c:txPr>
          <a:bodyPr rot="-60000000" vert="horz"/>
          <a:lstStyle/>
          <a:p>
            <a:pPr>
              <a:defRPr sz="2000"/>
            </a:pPr>
            <a:endParaRPr lang="en-US"/>
          </a:p>
        </c:txPr>
        <c:crossAx val="-2092389832"/>
        <c:crosses val="autoZero"/>
        <c:auto val="1"/>
        <c:lblAlgn val="ctr"/>
        <c:lblOffset val="100"/>
        <c:noMultiLvlLbl val="0"/>
      </c:catAx>
      <c:valAx>
        <c:axId val="-2092389832"/>
        <c:scaling>
          <c:orientation val="minMax"/>
        </c:scaling>
        <c:delete val="0"/>
        <c:axPos val="l"/>
        <c:title>
          <c:tx>
            <c:rich>
              <a:bodyPr rot="-5400000" vert="horz"/>
              <a:lstStyle/>
              <a:p>
                <a:pPr>
                  <a:defRPr sz="2000"/>
                </a:pPr>
                <a:r>
                  <a:rPr lang="en-US" sz="2000"/>
                  <a:t>Steps</a:t>
                </a:r>
              </a:p>
            </c:rich>
          </c:tx>
          <c:layout/>
          <c:overlay val="0"/>
        </c:title>
        <c:numFmt formatCode="General" sourceLinked="1"/>
        <c:majorTickMark val="none"/>
        <c:minorTickMark val="none"/>
        <c:tickLblPos val="nextTo"/>
        <c:txPr>
          <a:bodyPr rot="-60000000" vert="horz"/>
          <a:lstStyle/>
          <a:p>
            <a:pPr>
              <a:defRPr sz="2000"/>
            </a:pPr>
            <a:endParaRPr lang="en-US"/>
          </a:p>
        </c:txPr>
        <c:crossAx val="-2092527288"/>
        <c:crosses val="autoZero"/>
        <c:crossBetween val="between"/>
      </c:valAx>
    </c:plotArea>
    <c:legend>
      <c:legendPos val="b"/>
      <c:layout/>
      <c:overlay val="0"/>
      <c:txPr>
        <a:bodyPr rot="0" vert="horz"/>
        <a:lstStyle/>
        <a:p>
          <a:pPr>
            <a:defRPr sz="2000"/>
          </a:pPr>
          <a:endParaRPr lang="en-US"/>
        </a:p>
      </c:txPr>
    </c:legend>
    <c:plotVisOnly val="1"/>
    <c:dispBlanksAs val="gap"/>
    <c:showDLblsOverMax val="0"/>
  </c:chart>
  <c:spPr>
    <a:solidFill>
      <a:schemeClr val="bg1"/>
    </a:solidFill>
  </c:spPr>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6"/>
    </mc:Choice>
    <mc:Fallback>
      <c:style val="36"/>
    </mc:Fallback>
  </mc:AlternateContent>
  <c:chart>
    <c:autoTitleDeleted val="0"/>
    <c:plotArea>
      <c:layout/>
      <c:barChart>
        <c:barDir val="col"/>
        <c:grouping val="clustered"/>
        <c:varyColors val="0"/>
        <c:ser>
          <c:idx val="0"/>
          <c:order val="0"/>
          <c:tx>
            <c:v>1st half</c:v>
          </c:tx>
          <c:invertIfNegative val="0"/>
          <c:errBars>
            <c:errBarType val="both"/>
            <c:errValType val="cust"/>
            <c:noEndCap val="0"/>
            <c:plus>
              <c:numRef>
                <c:f>([1]Sheet3!$G$10,[1]Sheet3!$H$12,[1]Sheet3!$L$14)</c:f>
                <c:numCache>
                  <c:formatCode>General</c:formatCode>
                  <c:ptCount val="3"/>
                  <c:pt idx="0">
                    <c:v>1187.828410728306</c:v>
                  </c:pt>
                  <c:pt idx="1">
                    <c:v>986.6056456355802</c:v>
                  </c:pt>
                  <c:pt idx="2">
                    <c:v>742.5003006252398</c:v>
                  </c:pt>
                </c:numCache>
              </c:numRef>
            </c:plus>
            <c:minus>
              <c:numRef>
                <c:f>([1]Sheet3!$G$10,[1]Sheet3!$H$12,[1]Sheet3!$L$14)</c:f>
                <c:numCache>
                  <c:formatCode>General</c:formatCode>
                  <c:ptCount val="3"/>
                  <c:pt idx="0">
                    <c:v>1187.828410728306</c:v>
                  </c:pt>
                  <c:pt idx="1">
                    <c:v>986.6056456355802</c:v>
                  </c:pt>
                  <c:pt idx="2">
                    <c:v>742.5003006252398</c:v>
                  </c:pt>
                </c:numCache>
              </c:numRef>
            </c:minus>
          </c:errBars>
          <c:cat>
            <c:strLit>
              <c:ptCount val="3"/>
              <c:pt idx="0">
                <c:v>_x0001_A</c:v>
              </c:pt>
              <c:pt idx="1">
                <c:v>_x0001_B</c:v>
              </c:pt>
              <c:pt idx="2">
                <c:v>_x0001_C</c:v>
              </c:pt>
            </c:strLit>
          </c:cat>
          <c:val>
            <c:numRef>
              <c:f>[1]Sheet3!$L$19:$L$21</c:f>
              <c:numCache>
                <c:formatCode>General</c:formatCode>
                <c:ptCount val="3"/>
                <c:pt idx="0">
                  <c:v>3600.333333333335</c:v>
                </c:pt>
                <c:pt idx="1">
                  <c:v>1998.8</c:v>
                </c:pt>
                <c:pt idx="2">
                  <c:v>4101.125</c:v>
                </c:pt>
              </c:numCache>
            </c:numRef>
          </c:val>
          <c:extLst xmlns:c16r2="http://schemas.microsoft.com/office/drawing/2015/06/chart">
            <c:ext xmlns:c16="http://schemas.microsoft.com/office/drawing/2014/chart" uri="{C3380CC4-5D6E-409C-BE32-E72D297353CC}">
              <c16:uniqueId val="{00000000-DE9A-4020-B230-1B1240A63C71}"/>
            </c:ext>
          </c:extLst>
        </c:ser>
        <c:ser>
          <c:idx val="1"/>
          <c:order val="1"/>
          <c:tx>
            <c:v>2nd half</c:v>
          </c:tx>
          <c:invertIfNegative val="0"/>
          <c:errBars>
            <c:errBarType val="both"/>
            <c:errValType val="cust"/>
            <c:noEndCap val="0"/>
            <c:plus>
              <c:numRef>
                <c:f>([1]Sheet3!$F$11,[1]Sheet3!$H$13,[1]Sheet3!$L$15)</c:f>
                <c:numCache>
                  <c:formatCode>General</c:formatCode>
                  <c:ptCount val="3"/>
                  <c:pt idx="0">
                    <c:v>1107.48243025943</c:v>
                  </c:pt>
                  <c:pt idx="1">
                    <c:v>1280.43976820466</c:v>
                  </c:pt>
                  <c:pt idx="2">
                    <c:v>817.6803232994615</c:v>
                  </c:pt>
                </c:numCache>
              </c:numRef>
            </c:plus>
            <c:minus>
              <c:numRef>
                <c:f>([1]Sheet3!$F$11,[1]Sheet3!$H$13,[1]Sheet3!$L$15)</c:f>
                <c:numCache>
                  <c:formatCode>General</c:formatCode>
                  <c:ptCount val="3"/>
                  <c:pt idx="0">
                    <c:v>1107.48243025943</c:v>
                  </c:pt>
                  <c:pt idx="1">
                    <c:v>1280.43976820466</c:v>
                  </c:pt>
                  <c:pt idx="2">
                    <c:v>817.6803232994615</c:v>
                  </c:pt>
                </c:numCache>
              </c:numRef>
            </c:minus>
          </c:errBars>
          <c:cat>
            <c:strLit>
              <c:ptCount val="3"/>
              <c:pt idx="0">
                <c:v>_x0001_A</c:v>
              </c:pt>
              <c:pt idx="1">
                <c:v>_x0001_B</c:v>
              </c:pt>
              <c:pt idx="2">
                <c:v>_x0001_C</c:v>
              </c:pt>
            </c:strLit>
          </c:cat>
          <c:val>
            <c:numRef>
              <c:f>[1]Sheet3!$M$19:$M$21</c:f>
              <c:numCache>
                <c:formatCode>General</c:formatCode>
                <c:ptCount val="3"/>
                <c:pt idx="0">
                  <c:v>4646.666</c:v>
                </c:pt>
                <c:pt idx="1">
                  <c:v>2465.0</c:v>
                </c:pt>
                <c:pt idx="2">
                  <c:v>4976.75</c:v>
                </c:pt>
              </c:numCache>
            </c:numRef>
          </c:val>
          <c:extLst xmlns:c16r2="http://schemas.microsoft.com/office/drawing/2015/06/chart">
            <c:ext xmlns:c16="http://schemas.microsoft.com/office/drawing/2014/chart" uri="{C3380CC4-5D6E-409C-BE32-E72D297353CC}">
              <c16:uniqueId val="{00000001-DE9A-4020-B230-1B1240A63C71}"/>
            </c:ext>
          </c:extLst>
        </c:ser>
        <c:dLbls>
          <c:showLegendKey val="0"/>
          <c:showVal val="0"/>
          <c:showCatName val="0"/>
          <c:showSerName val="0"/>
          <c:showPercent val="0"/>
          <c:showBubbleSize val="0"/>
        </c:dLbls>
        <c:gapWidth val="150"/>
        <c:axId val="-2092847032"/>
        <c:axId val="-2092230392"/>
      </c:barChart>
      <c:catAx>
        <c:axId val="-2092847032"/>
        <c:scaling>
          <c:orientation val="minMax"/>
        </c:scaling>
        <c:delete val="0"/>
        <c:axPos val="b"/>
        <c:title>
          <c:tx>
            <c:rich>
              <a:bodyPr/>
              <a:lstStyle/>
              <a:p>
                <a:pPr>
                  <a:defRPr sz="2000"/>
                </a:pPr>
                <a:r>
                  <a:rPr lang="en-US" sz="2000"/>
                  <a:t>Participant ID </a:t>
                </a:r>
              </a:p>
            </c:rich>
          </c:tx>
          <c:layout/>
          <c:overlay val="0"/>
        </c:title>
        <c:numFmt formatCode="@" sourceLinked="0"/>
        <c:majorTickMark val="out"/>
        <c:minorTickMark val="none"/>
        <c:tickLblPos val="nextTo"/>
        <c:txPr>
          <a:bodyPr/>
          <a:lstStyle/>
          <a:p>
            <a:pPr>
              <a:defRPr sz="2000"/>
            </a:pPr>
            <a:endParaRPr lang="en-US"/>
          </a:p>
        </c:txPr>
        <c:crossAx val="-2092230392"/>
        <c:crosses val="autoZero"/>
        <c:auto val="0"/>
        <c:lblAlgn val="ctr"/>
        <c:lblOffset val="100"/>
        <c:noMultiLvlLbl val="0"/>
      </c:catAx>
      <c:valAx>
        <c:axId val="-2092230392"/>
        <c:scaling>
          <c:orientation val="minMax"/>
        </c:scaling>
        <c:delete val="0"/>
        <c:axPos val="l"/>
        <c:title>
          <c:tx>
            <c:rich>
              <a:bodyPr rot="-5400000" vert="horz"/>
              <a:lstStyle/>
              <a:p>
                <a:pPr>
                  <a:defRPr sz="2000"/>
                </a:pPr>
                <a:r>
                  <a:rPr lang="en-US" sz="2000"/>
                  <a:t>Average Steps</a:t>
                </a:r>
              </a:p>
            </c:rich>
          </c:tx>
          <c:layout/>
          <c:overlay val="0"/>
        </c:title>
        <c:numFmt formatCode="General" sourceLinked="1"/>
        <c:majorTickMark val="out"/>
        <c:minorTickMark val="none"/>
        <c:tickLblPos val="nextTo"/>
        <c:txPr>
          <a:bodyPr/>
          <a:lstStyle/>
          <a:p>
            <a:pPr>
              <a:defRPr sz="2000"/>
            </a:pPr>
            <a:endParaRPr lang="en-US"/>
          </a:p>
        </c:txPr>
        <c:crossAx val="-2092847032"/>
        <c:crosses val="autoZero"/>
        <c:crossBetween val="between"/>
      </c:valAx>
      <c:spPr>
        <a:noFill/>
      </c:spPr>
    </c:plotArea>
    <c:legend>
      <c:legendPos val="r"/>
      <c:layout/>
      <c:overlay val="0"/>
      <c:txPr>
        <a:bodyPr/>
        <a:lstStyle/>
        <a:p>
          <a:pPr>
            <a:defRPr sz="2000"/>
          </a:pPr>
          <a:endParaRPr lang="en-US"/>
        </a:p>
      </c:txPr>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46070" y="11788355"/>
            <a:ext cx="32255460" cy="8134138"/>
          </a:xfrm>
        </p:spPr>
        <p:txBody>
          <a:bodyPr/>
          <a:lstStyle/>
          <a:p>
            <a:r>
              <a:rPr lang="en-US"/>
              <a:t>Click to edit Master title style</a:t>
            </a:r>
          </a:p>
        </p:txBody>
      </p:sp>
      <p:sp>
        <p:nvSpPr>
          <p:cNvPr id="3" name="Subtitle 2"/>
          <p:cNvSpPr>
            <a:spLocks noGrp="1"/>
          </p:cNvSpPr>
          <p:nvPr>
            <p:ph type="subTitle" idx="1"/>
          </p:nvPr>
        </p:nvSpPr>
        <p:spPr>
          <a:xfrm>
            <a:off x="5692140" y="21503640"/>
            <a:ext cx="26563320" cy="9697720"/>
          </a:xfrm>
        </p:spPr>
        <p:txBody>
          <a:bodyPr/>
          <a:lstStyle>
            <a:lvl1pPr marL="0" indent="0" algn="ctr">
              <a:buNone/>
              <a:defRPr>
                <a:solidFill>
                  <a:schemeClr val="tx1">
                    <a:tint val="75000"/>
                  </a:schemeClr>
                </a:solidFill>
              </a:defRPr>
            </a:lvl1pPr>
            <a:lvl2pPr marL="2168408" indent="0" algn="ctr">
              <a:buNone/>
              <a:defRPr>
                <a:solidFill>
                  <a:schemeClr val="tx1">
                    <a:tint val="75000"/>
                  </a:schemeClr>
                </a:solidFill>
              </a:defRPr>
            </a:lvl2pPr>
            <a:lvl3pPr marL="4336816" indent="0" algn="ctr">
              <a:buNone/>
              <a:defRPr>
                <a:solidFill>
                  <a:schemeClr val="tx1">
                    <a:tint val="75000"/>
                  </a:schemeClr>
                </a:solidFill>
              </a:defRPr>
            </a:lvl3pPr>
            <a:lvl4pPr marL="6505224" indent="0" algn="ctr">
              <a:buNone/>
              <a:defRPr>
                <a:solidFill>
                  <a:schemeClr val="tx1">
                    <a:tint val="75000"/>
                  </a:schemeClr>
                </a:solidFill>
              </a:defRPr>
            </a:lvl4pPr>
            <a:lvl5pPr marL="8673633" indent="0" algn="ctr">
              <a:buNone/>
              <a:defRPr>
                <a:solidFill>
                  <a:schemeClr val="tx1">
                    <a:tint val="75000"/>
                  </a:schemeClr>
                </a:solidFill>
              </a:defRPr>
            </a:lvl5pPr>
            <a:lvl6pPr marL="10842041" indent="0" algn="ctr">
              <a:buNone/>
              <a:defRPr>
                <a:solidFill>
                  <a:schemeClr val="tx1">
                    <a:tint val="75000"/>
                  </a:schemeClr>
                </a:solidFill>
              </a:defRPr>
            </a:lvl6pPr>
            <a:lvl7pPr marL="13010449" indent="0" algn="ctr">
              <a:buNone/>
              <a:defRPr>
                <a:solidFill>
                  <a:schemeClr val="tx1">
                    <a:tint val="75000"/>
                  </a:schemeClr>
                </a:solidFill>
              </a:defRPr>
            </a:lvl7pPr>
            <a:lvl8pPr marL="15178857" indent="0" algn="ctr">
              <a:buNone/>
              <a:defRPr>
                <a:solidFill>
                  <a:schemeClr val="tx1">
                    <a:tint val="75000"/>
                  </a:schemeClr>
                </a:solidFill>
              </a:defRPr>
            </a:lvl8pPr>
            <a:lvl9pPr marL="17347265"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B500533-C367-4991-8E5A-C9EFB8714EE7}" type="datetimeFigureOut">
              <a:rPr lang="en-US"/>
              <a:pPr>
                <a:defRPr/>
              </a:pPr>
              <a:t>7/26/16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1D8DEA-D1EC-4078-8B33-60A03F81D8B3}" type="slidenum">
              <a:rPr lang="en-US" altLang="en-US"/>
              <a:pPr>
                <a:defRPr/>
              </a:pPr>
              <a:t>‹#›</a:t>
            </a:fld>
            <a:endParaRPr lang="en-US" altLang="en-US"/>
          </a:p>
        </p:txBody>
      </p:sp>
    </p:spTree>
    <p:extLst>
      <p:ext uri="{BB962C8B-B14F-4D97-AF65-F5344CB8AC3E}">
        <p14:creationId xmlns:p14="http://schemas.microsoft.com/office/powerpoint/2010/main" val="3791498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5C4745D-48DC-44FE-A6D1-95469C56DFBF}" type="datetimeFigureOut">
              <a:rPr lang="en-US"/>
              <a:pPr>
                <a:defRPr/>
              </a:pPr>
              <a:t>7/26/16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989392B-52BB-4007-9E2E-C55406D4978B}" type="slidenum">
              <a:rPr lang="en-US" altLang="en-US"/>
              <a:pPr>
                <a:defRPr/>
              </a:pPr>
              <a:t>‹#›</a:t>
            </a:fld>
            <a:endParaRPr lang="en-US" altLang="en-US"/>
          </a:p>
        </p:txBody>
      </p:sp>
    </p:spTree>
    <p:extLst>
      <p:ext uri="{BB962C8B-B14F-4D97-AF65-F5344CB8AC3E}">
        <p14:creationId xmlns:p14="http://schemas.microsoft.com/office/powerpoint/2010/main" val="212784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178799" y="8406450"/>
            <a:ext cx="35430936" cy="1791618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872811" y="8406450"/>
            <a:ext cx="105673525" cy="1791618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33880C7-42A2-4F0D-A725-D57778613EDC}" type="datetimeFigureOut">
              <a:rPr lang="en-US"/>
              <a:pPr>
                <a:defRPr/>
              </a:pPr>
              <a:t>7/26/16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B0931D8-E838-44CE-9FA4-B0B69F5A7552}" type="slidenum">
              <a:rPr lang="en-US" altLang="en-US"/>
              <a:pPr>
                <a:defRPr/>
              </a:pPr>
              <a:t>‹#›</a:t>
            </a:fld>
            <a:endParaRPr lang="en-US" altLang="en-US"/>
          </a:p>
        </p:txBody>
      </p:sp>
    </p:spTree>
    <p:extLst>
      <p:ext uri="{BB962C8B-B14F-4D97-AF65-F5344CB8AC3E}">
        <p14:creationId xmlns:p14="http://schemas.microsoft.com/office/powerpoint/2010/main" val="969361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38FD9A1-2BA0-4BE5-A40D-48EDA0313891}" type="datetimeFigureOut">
              <a:rPr lang="en-US"/>
              <a:pPr>
                <a:defRPr/>
              </a:pPr>
              <a:t>7/26/16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CC48321-D3B5-466C-BBA9-19C66D35DCAD}" type="slidenum">
              <a:rPr lang="en-US" altLang="en-US"/>
              <a:pPr>
                <a:defRPr/>
              </a:pPr>
              <a:t>‹#›</a:t>
            </a:fld>
            <a:endParaRPr lang="en-US" altLang="en-US"/>
          </a:p>
        </p:txBody>
      </p:sp>
    </p:spTree>
    <p:extLst>
      <p:ext uri="{BB962C8B-B14F-4D97-AF65-F5344CB8AC3E}">
        <p14:creationId xmlns:p14="http://schemas.microsoft.com/office/powerpoint/2010/main" val="161966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7599" y="24384849"/>
            <a:ext cx="32255460" cy="7536815"/>
          </a:xfrm>
        </p:spPr>
        <p:txBody>
          <a:bodyPr anchor="t"/>
          <a:lstStyle>
            <a:lvl1pPr algn="l">
              <a:defRPr sz="19000" b="1" cap="all"/>
            </a:lvl1pPr>
          </a:lstStyle>
          <a:p>
            <a:r>
              <a:rPr lang="en-US"/>
              <a:t>Click to edit Master title style</a:t>
            </a:r>
          </a:p>
        </p:txBody>
      </p:sp>
      <p:sp>
        <p:nvSpPr>
          <p:cNvPr id="3" name="Text Placeholder 2"/>
          <p:cNvSpPr>
            <a:spLocks noGrp="1"/>
          </p:cNvSpPr>
          <p:nvPr>
            <p:ph type="body" idx="1"/>
          </p:nvPr>
        </p:nvSpPr>
        <p:spPr>
          <a:xfrm>
            <a:off x="2997599" y="16083815"/>
            <a:ext cx="32255460" cy="8301035"/>
          </a:xfrm>
        </p:spPr>
        <p:txBody>
          <a:bodyPr anchor="b"/>
          <a:lstStyle>
            <a:lvl1pPr marL="0" indent="0">
              <a:buNone/>
              <a:defRPr sz="9500">
                <a:solidFill>
                  <a:schemeClr val="tx1">
                    <a:tint val="75000"/>
                  </a:schemeClr>
                </a:solidFill>
              </a:defRPr>
            </a:lvl1pPr>
            <a:lvl2pPr marL="2168408" indent="0">
              <a:buNone/>
              <a:defRPr sz="8500">
                <a:solidFill>
                  <a:schemeClr val="tx1">
                    <a:tint val="75000"/>
                  </a:schemeClr>
                </a:solidFill>
              </a:defRPr>
            </a:lvl2pPr>
            <a:lvl3pPr marL="4336816" indent="0">
              <a:buNone/>
              <a:defRPr sz="7600">
                <a:solidFill>
                  <a:schemeClr val="tx1">
                    <a:tint val="75000"/>
                  </a:schemeClr>
                </a:solidFill>
              </a:defRPr>
            </a:lvl3pPr>
            <a:lvl4pPr marL="6505224" indent="0">
              <a:buNone/>
              <a:defRPr sz="6600">
                <a:solidFill>
                  <a:schemeClr val="tx1">
                    <a:tint val="75000"/>
                  </a:schemeClr>
                </a:solidFill>
              </a:defRPr>
            </a:lvl4pPr>
            <a:lvl5pPr marL="8673633" indent="0">
              <a:buNone/>
              <a:defRPr sz="6600">
                <a:solidFill>
                  <a:schemeClr val="tx1">
                    <a:tint val="75000"/>
                  </a:schemeClr>
                </a:solidFill>
              </a:defRPr>
            </a:lvl5pPr>
            <a:lvl6pPr marL="10842041" indent="0">
              <a:buNone/>
              <a:defRPr sz="6600">
                <a:solidFill>
                  <a:schemeClr val="tx1">
                    <a:tint val="75000"/>
                  </a:schemeClr>
                </a:solidFill>
              </a:defRPr>
            </a:lvl6pPr>
            <a:lvl7pPr marL="13010449" indent="0">
              <a:buNone/>
              <a:defRPr sz="6600">
                <a:solidFill>
                  <a:schemeClr val="tx1">
                    <a:tint val="75000"/>
                  </a:schemeClr>
                </a:solidFill>
              </a:defRPr>
            </a:lvl7pPr>
            <a:lvl8pPr marL="15178857" indent="0">
              <a:buNone/>
              <a:defRPr sz="6600">
                <a:solidFill>
                  <a:schemeClr val="tx1">
                    <a:tint val="75000"/>
                  </a:schemeClr>
                </a:solidFill>
              </a:defRPr>
            </a:lvl8pPr>
            <a:lvl9pPr marL="17347265" indent="0">
              <a:buNone/>
              <a:defRPr sz="6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FBCE196-9608-4A83-9ED5-55F022D07BB3}" type="datetimeFigureOut">
              <a:rPr lang="en-US"/>
              <a:pPr>
                <a:defRPr/>
              </a:pPr>
              <a:t>7/26/16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351321-65BB-4749-9026-B2FB476BC00D}" type="slidenum">
              <a:rPr lang="en-US" altLang="en-US"/>
              <a:pPr>
                <a:defRPr/>
              </a:pPr>
              <a:t>‹#›</a:t>
            </a:fld>
            <a:endParaRPr lang="en-US" altLang="en-US"/>
          </a:p>
        </p:txBody>
      </p:sp>
    </p:spTree>
    <p:extLst>
      <p:ext uri="{BB962C8B-B14F-4D97-AF65-F5344CB8AC3E}">
        <p14:creationId xmlns:p14="http://schemas.microsoft.com/office/powerpoint/2010/main" val="2359279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872813" y="48998084"/>
            <a:ext cx="70552229" cy="138570232"/>
          </a:xfrm>
        </p:spPr>
        <p:txBody>
          <a:bodyPr/>
          <a:lstStyle>
            <a:lvl1pPr>
              <a:defRPr sz="13300"/>
            </a:lvl1pPr>
            <a:lvl2pPr>
              <a:defRPr sz="11400"/>
            </a:lvl2pPr>
            <a:lvl3pPr>
              <a:defRPr sz="9500"/>
            </a:lvl3pPr>
            <a:lvl4pPr>
              <a:defRPr sz="8500"/>
            </a:lvl4pPr>
            <a:lvl5pPr>
              <a:defRPr sz="8500"/>
            </a:lvl5pPr>
            <a:lvl6pPr>
              <a:defRPr sz="8500"/>
            </a:lvl6pPr>
            <a:lvl7pPr>
              <a:defRPr sz="8500"/>
            </a:lvl7pPr>
            <a:lvl8pPr>
              <a:defRPr sz="8500"/>
            </a:lvl8pPr>
            <a:lvl9pPr>
              <a:defRPr sz="8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9057500" y="48998084"/>
            <a:ext cx="70552233" cy="138570232"/>
          </a:xfrm>
        </p:spPr>
        <p:txBody>
          <a:bodyPr/>
          <a:lstStyle>
            <a:lvl1pPr>
              <a:defRPr sz="13300"/>
            </a:lvl1pPr>
            <a:lvl2pPr>
              <a:defRPr sz="11400"/>
            </a:lvl2pPr>
            <a:lvl3pPr>
              <a:defRPr sz="9500"/>
            </a:lvl3pPr>
            <a:lvl4pPr>
              <a:defRPr sz="8500"/>
            </a:lvl4pPr>
            <a:lvl5pPr>
              <a:defRPr sz="8500"/>
            </a:lvl5pPr>
            <a:lvl6pPr>
              <a:defRPr sz="8500"/>
            </a:lvl6pPr>
            <a:lvl7pPr>
              <a:defRPr sz="8500"/>
            </a:lvl7pPr>
            <a:lvl8pPr>
              <a:defRPr sz="8500"/>
            </a:lvl8pPr>
            <a:lvl9pPr>
              <a:defRPr sz="8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417DB15-CC2B-449E-BDF6-D951EA68BE99}" type="datetimeFigureOut">
              <a:rPr lang="en-US"/>
              <a:pPr>
                <a:defRPr/>
              </a:pPr>
              <a:t>7/26/16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241F495-C8A0-41CC-AF73-7BE2D25A139E}" type="slidenum">
              <a:rPr lang="en-US" altLang="en-US"/>
              <a:pPr>
                <a:defRPr/>
              </a:pPr>
              <a:t>‹#›</a:t>
            </a:fld>
            <a:endParaRPr lang="en-US" altLang="en-US"/>
          </a:p>
        </p:txBody>
      </p:sp>
    </p:spTree>
    <p:extLst>
      <p:ext uri="{BB962C8B-B14F-4D97-AF65-F5344CB8AC3E}">
        <p14:creationId xmlns:p14="http://schemas.microsoft.com/office/powerpoint/2010/main" val="732827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97380" y="1519664"/>
            <a:ext cx="34152840" cy="6324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97380" y="8494292"/>
            <a:ext cx="16766780" cy="3540016"/>
          </a:xfrm>
        </p:spPr>
        <p:txBody>
          <a:bodyPr anchor="b"/>
          <a:lstStyle>
            <a:lvl1pPr marL="0" indent="0">
              <a:buNone/>
              <a:defRPr sz="11400" b="1"/>
            </a:lvl1pPr>
            <a:lvl2pPr marL="2168408" indent="0">
              <a:buNone/>
              <a:defRPr sz="9500" b="1"/>
            </a:lvl2pPr>
            <a:lvl3pPr marL="4336816" indent="0">
              <a:buNone/>
              <a:defRPr sz="8500" b="1"/>
            </a:lvl3pPr>
            <a:lvl4pPr marL="6505224" indent="0">
              <a:buNone/>
              <a:defRPr sz="7600" b="1"/>
            </a:lvl4pPr>
            <a:lvl5pPr marL="8673633" indent="0">
              <a:buNone/>
              <a:defRPr sz="7600" b="1"/>
            </a:lvl5pPr>
            <a:lvl6pPr marL="10842041" indent="0">
              <a:buNone/>
              <a:defRPr sz="7600" b="1"/>
            </a:lvl6pPr>
            <a:lvl7pPr marL="13010449" indent="0">
              <a:buNone/>
              <a:defRPr sz="7600" b="1"/>
            </a:lvl7pPr>
            <a:lvl8pPr marL="15178857" indent="0">
              <a:buNone/>
              <a:defRPr sz="7600" b="1"/>
            </a:lvl8pPr>
            <a:lvl9pPr marL="17347265" indent="0">
              <a:buNone/>
              <a:defRPr sz="7600" b="1"/>
            </a:lvl9pPr>
          </a:lstStyle>
          <a:p>
            <a:pPr lvl="0"/>
            <a:r>
              <a:rPr lang="en-US"/>
              <a:t>Click to edit Master text styles</a:t>
            </a:r>
          </a:p>
        </p:txBody>
      </p:sp>
      <p:sp>
        <p:nvSpPr>
          <p:cNvPr id="4" name="Content Placeholder 3"/>
          <p:cNvSpPr>
            <a:spLocks noGrp="1"/>
          </p:cNvSpPr>
          <p:nvPr>
            <p:ph sz="half" idx="2"/>
          </p:nvPr>
        </p:nvSpPr>
        <p:spPr>
          <a:xfrm>
            <a:off x="1897380" y="12034308"/>
            <a:ext cx="16766780" cy="21863794"/>
          </a:xfrm>
        </p:spPr>
        <p:txBody>
          <a:bodyPr/>
          <a:lstStyle>
            <a:lvl1pPr>
              <a:defRPr sz="114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9276856" y="8494292"/>
            <a:ext cx="16773366" cy="3540016"/>
          </a:xfrm>
        </p:spPr>
        <p:txBody>
          <a:bodyPr anchor="b"/>
          <a:lstStyle>
            <a:lvl1pPr marL="0" indent="0">
              <a:buNone/>
              <a:defRPr sz="11400" b="1"/>
            </a:lvl1pPr>
            <a:lvl2pPr marL="2168408" indent="0">
              <a:buNone/>
              <a:defRPr sz="9500" b="1"/>
            </a:lvl2pPr>
            <a:lvl3pPr marL="4336816" indent="0">
              <a:buNone/>
              <a:defRPr sz="8500" b="1"/>
            </a:lvl3pPr>
            <a:lvl4pPr marL="6505224" indent="0">
              <a:buNone/>
              <a:defRPr sz="7600" b="1"/>
            </a:lvl4pPr>
            <a:lvl5pPr marL="8673633" indent="0">
              <a:buNone/>
              <a:defRPr sz="7600" b="1"/>
            </a:lvl5pPr>
            <a:lvl6pPr marL="10842041" indent="0">
              <a:buNone/>
              <a:defRPr sz="7600" b="1"/>
            </a:lvl6pPr>
            <a:lvl7pPr marL="13010449" indent="0">
              <a:buNone/>
              <a:defRPr sz="7600" b="1"/>
            </a:lvl7pPr>
            <a:lvl8pPr marL="15178857" indent="0">
              <a:buNone/>
              <a:defRPr sz="7600" b="1"/>
            </a:lvl8pPr>
            <a:lvl9pPr marL="17347265" indent="0">
              <a:buNone/>
              <a:defRPr sz="7600" b="1"/>
            </a:lvl9pPr>
          </a:lstStyle>
          <a:p>
            <a:pPr lvl="0"/>
            <a:r>
              <a:rPr lang="en-US"/>
              <a:t>Click to edit Master text styles</a:t>
            </a:r>
          </a:p>
        </p:txBody>
      </p:sp>
      <p:sp>
        <p:nvSpPr>
          <p:cNvPr id="6" name="Content Placeholder 5"/>
          <p:cNvSpPr>
            <a:spLocks noGrp="1"/>
          </p:cNvSpPr>
          <p:nvPr>
            <p:ph sz="quarter" idx="4"/>
          </p:nvPr>
        </p:nvSpPr>
        <p:spPr>
          <a:xfrm>
            <a:off x="19276856" y="12034308"/>
            <a:ext cx="16773366" cy="21863794"/>
          </a:xfrm>
        </p:spPr>
        <p:txBody>
          <a:bodyPr/>
          <a:lstStyle>
            <a:lvl1pPr>
              <a:defRPr sz="114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9DB3D7BB-A489-421A-94F2-AD78002F2BD7}" type="datetimeFigureOut">
              <a:rPr lang="en-US"/>
              <a:pPr>
                <a:defRPr/>
              </a:pPr>
              <a:t>7/26/16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ED06C52-86F2-42E3-A09E-1EA1074D9BD6}" type="slidenum">
              <a:rPr lang="en-US" altLang="en-US"/>
              <a:pPr>
                <a:defRPr/>
              </a:pPr>
              <a:t>‹#›</a:t>
            </a:fld>
            <a:endParaRPr lang="en-US" altLang="en-US"/>
          </a:p>
        </p:txBody>
      </p:sp>
    </p:spTree>
    <p:extLst>
      <p:ext uri="{BB962C8B-B14F-4D97-AF65-F5344CB8AC3E}">
        <p14:creationId xmlns:p14="http://schemas.microsoft.com/office/powerpoint/2010/main" val="301824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1277EFD-A20C-4388-851D-52EDFE2262F3}" type="datetimeFigureOut">
              <a:rPr lang="en-US"/>
              <a:pPr>
                <a:defRPr/>
              </a:pPr>
              <a:t>7/26/16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42E9FE9-3A88-4AC5-A799-2010B99DF6FE}" type="slidenum">
              <a:rPr lang="en-US" altLang="en-US"/>
              <a:pPr>
                <a:defRPr/>
              </a:pPr>
              <a:t>‹#›</a:t>
            </a:fld>
            <a:endParaRPr lang="en-US" altLang="en-US"/>
          </a:p>
        </p:txBody>
      </p:sp>
    </p:spTree>
    <p:extLst>
      <p:ext uri="{BB962C8B-B14F-4D97-AF65-F5344CB8AC3E}">
        <p14:creationId xmlns:p14="http://schemas.microsoft.com/office/powerpoint/2010/main" val="2621628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1FA5C16-333F-4F95-A040-63EB8B42BBAA}" type="datetimeFigureOut">
              <a:rPr lang="en-US"/>
              <a:pPr>
                <a:defRPr/>
              </a:pPr>
              <a:t>7/26/16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438FDF9-6D4F-4E97-A9A6-50685F060763}" type="slidenum">
              <a:rPr lang="en-US" altLang="en-US"/>
              <a:pPr>
                <a:defRPr/>
              </a:pPr>
              <a:t>‹#›</a:t>
            </a:fld>
            <a:endParaRPr lang="en-US" altLang="en-US"/>
          </a:p>
        </p:txBody>
      </p:sp>
    </p:spTree>
    <p:extLst>
      <p:ext uri="{BB962C8B-B14F-4D97-AF65-F5344CB8AC3E}">
        <p14:creationId xmlns:p14="http://schemas.microsoft.com/office/powerpoint/2010/main" val="2851445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97382" y="1510877"/>
            <a:ext cx="12484499" cy="6430010"/>
          </a:xfrm>
        </p:spPr>
        <p:txBody>
          <a:bodyPr anchor="b"/>
          <a:lstStyle>
            <a:lvl1pPr algn="l">
              <a:defRPr sz="9500" b="1"/>
            </a:lvl1pPr>
          </a:lstStyle>
          <a:p>
            <a:r>
              <a:rPr lang="en-US"/>
              <a:t>Click to edit Master title style</a:t>
            </a:r>
          </a:p>
        </p:txBody>
      </p:sp>
      <p:sp>
        <p:nvSpPr>
          <p:cNvPr id="3" name="Content Placeholder 2"/>
          <p:cNvSpPr>
            <a:spLocks noGrp="1"/>
          </p:cNvSpPr>
          <p:nvPr>
            <p:ph idx="1"/>
          </p:nvPr>
        </p:nvSpPr>
        <p:spPr>
          <a:xfrm>
            <a:off x="14836457" y="1510880"/>
            <a:ext cx="21213763" cy="32387225"/>
          </a:xfrm>
        </p:spPr>
        <p:txBody>
          <a:bodyPr/>
          <a:lstStyle>
            <a:lvl1pPr>
              <a:defRPr sz="15200"/>
            </a:lvl1pPr>
            <a:lvl2pPr>
              <a:defRPr sz="13300"/>
            </a:lvl2pPr>
            <a:lvl3pPr>
              <a:defRPr sz="11400"/>
            </a:lvl3pPr>
            <a:lvl4pPr>
              <a:defRPr sz="9500"/>
            </a:lvl4pPr>
            <a:lvl5pPr>
              <a:defRPr sz="9500"/>
            </a:lvl5pPr>
            <a:lvl6pPr>
              <a:defRPr sz="9500"/>
            </a:lvl6pPr>
            <a:lvl7pPr>
              <a:defRPr sz="9500"/>
            </a:lvl7pPr>
            <a:lvl8pPr>
              <a:defRPr sz="9500"/>
            </a:lvl8pPr>
            <a:lvl9pPr>
              <a:defRPr sz="9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97382" y="7940890"/>
            <a:ext cx="12484499" cy="25957215"/>
          </a:xfrm>
        </p:spPr>
        <p:txBody>
          <a:bodyPr/>
          <a:lstStyle>
            <a:lvl1pPr marL="0" indent="0">
              <a:buNone/>
              <a:defRPr sz="6600"/>
            </a:lvl1pPr>
            <a:lvl2pPr marL="2168408" indent="0">
              <a:buNone/>
              <a:defRPr sz="5700"/>
            </a:lvl2pPr>
            <a:lvl3pPr marL="4336816" indent="0">
              <a:buNone/>
              <a:defRPr sz="4700"/>
            </a:lvl3pPr>
            <a:lvl4pPr marL="6505224" indent="0">
              <a:buNone/>
              <a:defRPr sz="4300"/>
            </a:lvl4pPr>
            <a:lvl5pPr marL="8673633" indent="0">
              <a:buNone/>
              <a:defRPr sz="4300"/>
            </a:lvl5pPr>
            <a:lvl6pPr marL="10842041" indent="0">
              <a:buNone/>
              <a:defRPr sz="4300"/>
            </a:lvl6pPr>
            <a:lvl7pPr marL="13010449" indent="0">
              <a:buNone/>
              <a:defRPr sz="4300"/>
            </a:lvl7pPr>
            <a:lvl8pPr marL="15178857" indent="0">
              <a:buNone/>
              <a:defRPr sz="4300"/>
            </a:lvl8pPr>
            <a:lvl9pPr marL="17347265" indent="0">
              <a:buNone/>
              <a:defRPr sz="43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85D2188-AB8A-4986-8B73-942A5F3ABB7C}" type="datetimeFigureOut">
              <a:rPr lang="en-US"/>
              <a:pPr>
                <a:defRPr/>
              </a:pPr>
              <a:t>7/26/16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D70A2D2-1D07-4EEB-85C3-EAFD34314239}" type="slidenum">
              <a:rPr lang="en-US" altLang="en-US"/>
              <a:pPr>
                <a:defRPr/>
              </a:pPr>
              <a:t>‹#›</a:t>
            </a:fld>
            <a:endParaRPr lang="en-US" altLang="en-US"/>
          </a:p>
        </p:txBody>
      </p:sp>
    </p:spTree>
    <p:extLst>
      <p:ext uri="{BB962C8B-B14F-4D97-AF65-F5344CB8AC3E}">
        <p14:creationId xmlns:p14="http://schemas.microsoft.com/office/powerpoint/2010/main" val="135005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437995" y="26563320"/>
            <a:ext cx="22768560" cy="3135950"/>
          </a:xfrm>
        </p:spPr>
        <p:txBody>
          <a:bodyPr anchor="b"/>
          <a:lstStyle>
            <a:lvl1pPr algn="l">
              <a:defRPr sz="9500" b="1"/>
            </a:lvl1pPr>
          </a:lstStyle>
          <a:p>
            <a:r>
              <a:rPr lang="en-US"/>
              <a:t>Click to edit Master title style</a:t>
            </a:r>
          </a:p>
        </p:txBody>
      </p:sp>
      <p:sp>
        <p:nvSpPr>
          <p:cNvPr id="3" name="Picture Placeholder 2"/>
          <p:cNvSpPr>
            <a:spLocks noGrp="1"/>
          </p:cNvSpPr>
          <p:nvPr>
            <p:ph type="pic" idx="1"/>
          </p:nvPr>
        </p:nvSpPr>
        <p:spPr>
          <a:xfrm>
            <a:off x="7437995" y="3390688"/>
            <a:ext cx="22768560" cy="22768560"/>
          </a:xfrm>
        </p:spPr>
        <p:txBody>
          <a:bodyPr rtlCol="0">
            <a:normAutofit/>
          </a:bodyPr>
          <a:lstStyle>
            <a:lvl1pPr marL="0" indent="0">
              <a:buNone/>
              <a:defRPr sz="15200"/>
            </a:lvl1pPr>
            <a:lvl2pPr marL="2168408" indent="0">
              <a:buNone/>
              <a:defRPr sz="13300"/>
            </a:lvl2pPr>
            <a:lvl3pPr marL="4336816" indent="0">
              <a:buNone/>
              <a:defRPr sz="11400"/>
            </a:lvl3pPr>
            <a:lvl4pPr marL="6505224" indent="0">
              <a:buNone/>
              <a:defRPr sz="9500"/>
            </a:lvl4pPr>
            <a:lvl5pPr marL="8673633" indent="0">
              <a:buNone/>
              <a:defRPr sz="9500"/>
            </a:lvl5pPr>
            <a:lvl6pPr marL="10842041" indent="0">
              <a:buNone/>
              <a:defRPr sz="9500"/>
            </a:lvl6pPr>
            <a:lvl7pPr marL="13010449" indent="0">
              <a:buNone/>
              <a:defRPr sz="9500"/>
            </a:lvl7pPr>
            <a:lvl8pPr marL="15178857" indent="0">
              <a:buNone/>
              <a:defRPr sz="9500"/>
            </a:lvl8pPr>
            <a:lvl9pPr marL="17347265" indent="0">
              <a:buNone/>
              <a:defRPr sz="9500"/>
            </a:lvl9pPr>
          </a:lstStyle>
          <a:p>
            <a:pPr lvl="0"/>
            <a:endParaRPr lang="en-US" noProof="0"/>
          </a:p>
        </p:txBody>
      </p:sp>
      <p:sp>
        <p:nvSpPr>
          <p:cNvPr id="4" name="Text Placeholder 3"/>
          <p:cNvSpPr>
            <a:spLocks noGrp="1"/>
          </p:cNvSpPr>
          <p:nvPr>
            <p:ph type="body" sz="half" idx="2"/>
          </p:nvPr>
        </p:nvSpPr>
        <p:spPr>
          <a:xfrm>
            <a:off x="7437995" y="29699270"/>
            <a:ext cx="22768560" cy="4453570"/>
          </a:xfrm>
        </p:spPr>
        <p:txBody>
          <a:bodyPr/>
          <a:lstStyle>
            <a:lvl1pPr marL="0" indent="0">
              <a:buNone/>
              <a:defRPr sz="6600"/>
            </a:lvl1pPr>
            <a:lvl2pPr marL="2168408" indent="0">
              <a:buNone/>
              <a:defRPr sz="5700"/>
            </a:lvl2pPr>
            <a:lvl3pPr marL="4336816" indent="0">
              <a:buNone/>
              <a:defRPr sz="4700"/>
            </a:lvl3pPr>
            <a:lvl4pPr marL="6505224" indent="0">
              <a:buNone/>
              <a:defRPr sz="4300"/>
            </a:lvl4pPr>
            <a:lvl5pPr marL="8673633" indent="0">
              <a:buNone/>
              <a:defRPr sz="4300"/>
            </a:lvl5pPr>
            <a:lvl6pPr marL="10842041" indent="0">
              <a:buNone/>
              <a:defRPr sz="4300"/>
            </a:lvl6pPr>
            <a:lvl7pPr marL="13010449" indent="0">
              <a:buNone/>
              <a:defRPr sz="4300"/>
            </a:lvl7pPr>
            <a:lvl8pPr marL="15178857" indent="0">
              <a:buNone/>
              <a:defRPr sz="4300"/>
            </a:lvl8pPr>
            <a:lvl9pPr marL="17347265" indent="0">
              <a:buNone/>
              <a:defRPr sz="43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0FEA89E-78DC-45DB-89F7-898F2699E09D}" type="datetimeFigureOut">
              <a:rPr lang="en-US"/>
              <a:pPr>
                <a:defRPr/>
              </a:pPr>
              <a:t>7/26/16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0970195-7756-4F58-9693-CA9461430A08}" type="slidenum">
              <a:rPr lang="en-US" altLang="en-US"/>
              <a:pPr>
                <a:defRPr/>
              </a:pPr>
              <a:t>‹#›</a:t>
            </a:fld>
            <a:endParaRPr lang="en-US" altLang="en-US"/>
          </a:p>
        </p:txBody>
      </p:sp>
    </p:spTree>
    <p:extLst>
      <p:ext uri="{BB962C8B-B14F-4D97-AF65-F5344CB8AC3E}">
        <p14:creationId xmlns:p14="http://schemas.microsoft.com/office/powerpoint/2010/main" val="19322423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897063" y="1519238"/>
            <a:ext cx="34153475" cy="632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3682" tIns="216841" rIns="433682" bIns="216841"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1897063" y="8855075"/>
            <a:ext cx="34153475" cy="2504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3682" tIns="216841" rIns="433682" bIns="21684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1897063" y="35171063"/>
            <a:ext cx="8855075" cy="2020887"/>
          </a:xfrm>
          <a:prstGeom prst="rect">
            <a:avLst/>
          </a:prstGeom>
        </p:spPr>
        <p:txBody>
          <a:bodyPr vert="horz" lIns="433682" tIns="216841" rIns="433682" bIns="216841" rtlCol="0" anchor="ctr"/>
          <a:lstStyle>
            <a:lvl1pPr algn="l" defTabSz="4336816" eaLnBrk="1" fontAlgn="auto" hangingPunct="1">
              <a:spcBef>
                <a:spcPts val="0"/>
              </a:spcBef>
              <a:spcAft>
                <a:spcPts val="0"/>
              </a:spcAft>
              <a:defRPr sz="5700">
                <a:solidFill>
                  <a:schemeClr val="tx1">
                    <a:tint val="75000"/>
                  </a:schemeClr>
                </a:solidFill>
                <a:latin typeface="+mn-lt"/>
                <a:cs typeface="+mn-cs"/>
              </a:defRPr>
            </a:lvl1pPr>
          </a:lstStyle>
          <a:p>
            <a:pPr>
              <a:defRPr/>
            </a:pPr>
            <a:fld id="{58603F7F-F039-43BD-954F-184CF40ACA50}" type="datetimeFigureOut">
              <a:rPr lang="en-US"/>
              <a:pPr>
                <a:defRPr/>
              </a:pPr>
              <a:t>7/26/16</a:t>
            </a:fld>
            <a:endParaRPr lang="en-US"/>
          </a:p>
        </p:txBody>
      </p:sp>
      <p:sp>
        <p:nvSpPr>
          <p:cNvPr id="5" name="Footer Placeholder 4"/>
          <p:cNvSpPr>
            <a:spLocks noGrp="1"/>
          </p:cNvSpPr>
          <p:nvPr>
            <p:ph type="ftr" sz="quarter" idx="3"/>
          </p:nvPr>
        </p:nvSpPr>
        <p:spPr>
          <a:xfrm>
            <a:off x="12965113" y="35171063"/>
            <a:ext cx="12017375" cy="2020887"/>
          </a:xfrm>
          <a:prstGeom prst="rect">
            <a:avLst/>
          </a:prstGeom>
        </p:spPr>
        <p:txBody>
          <a:bodyPr vert="horz" lIns="433682" tIns="216841" rIns="433682" bIns="216841" rtlCol="0" anchor="ctr"/>
          <a:lstStyle>
            <a:lvl1pPr algn="ctr" defTabSz="4336816" eaLnBrk="1" fontAlgn="auto" hangingPunct="1">
              <a:spcBef>
                <a:spcPts val="0"/>
              </a:spcBef>
              <a:spcAft>
                <a:spcPts val="0"/>
              </a:spcAft>
              <a:defRPr sz="57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27195463" y="35171063"/>
            <a:ext cx="8855075" cy="2020887"/>
          </a:xfrm>
          <a:prstGeom prst="rect">
            <a:avLst/>
          </a:prstGeom>
        </p:spPr>
        <p:txBody>
          <a:bodyPr vert="horz" wrap="square" lIns="433682" tIns="216841" rIns="433682" bIns="216841" numCol="1" anchor="ctr" anchorCtr="0" compatLnSpc="1">
            <a:prstTxWarp prst="textNoShape">
              <a:avLst/>
            </a:prstTxWarp>
          </a:bodyPr>
          <a:lstStyle>
            <a:lvl1pPr algn="r" eaLnBrk="1" hangingPunct="1">
              <a:defRPr sz="5700" smtClean="0">
                <a:solidFill>
                  <a:srgbClr val="898989"/>
                </a:solidFill>
                <a:latin typeface="Calibri" panose="020F0502020204030204" pitchFamily="34" charset="0"/>
              </a:defRPr>
            </a:lvl1pPr>
          </a:lstStyle>
          <a:p>
            <a:pPr>
              <a:defRPr/>
            </a:pPr>
            <a:fld id="{1D0FA681-7651-4F9E-980E-A1CE8D4BB66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35463" rtl="0" eaLnBrk="0" fontAlgn="base" hangingPunct="0">
        <a:spcBef>
          <a:spcPct val="0"/>
        </a:spcBef>
        <a:spcAft>
          <a:spcPct val="0"/>
        </a:spcAft>
        <a:defRPr sz="20900" kern="1200">
          <a:solidFill>
            <a:schemeClr val="tx1"/>
          </a:solidFill>
          <a:latin typeface="+mj-lt"/>
          <a:ea typeface="+mj-ea"/>
          <a:cs typeface="+mj-cs"/>
        </a:defRPr>
      </a:lvl1pPr>
      <a:lvl2pPr algn="ctr" defTabSz="4335463" rtl="0" eaLnBrk="0" fontAlgn="base" hangingPunct="0">
        <a:spcBef>
          <a:spcPct val="0"/>
        </a:spcBef>
        <a:spcAft>
          <a:spcPct val="0"/>
        </a:spcAft>
        <a:defRPr sz="20900">
          <a:solidFill>
            <a:schemeClr val="tx1"/>
          </a:solidFill>
          <a:latin typeface="Calibri" pitchFamily="34" charset="0"/>
        </a:defRPr>
      </a:lvl2pPr>
      <a:lvl3pPr algn="ctr" defTabSz="4335463" rtl="0" eaLnBrk="0" fontAlgn="base" hangingPunct="0">
        <a:spcBef>
          <a:spcPct val="0"/>
        </a:spcBef>
        <a:spcAft>
          <a:spcPct val="0"/>
        </a:spcAft>
        <a:defRPr sz="20900">
          <a:solidFill>
            <a:schemeClr val="tx1"/>
          </a:solidFill>
          <a:latin typeface="Calibri" pitchFamily="34" charset="0"/>
        </a:defRPr>
      </a:lvl3pPr>
      <a:lvl4pPr algn="ctr" defTabSz="4335463" rtl="0" eaLnBrk="0" fontAlgn="base" hangingPunct="0">
        <a:spcBef>
          <a:spcPct val="0"/>
        </a:spcBef>
        <a:spcAft>
          <a:spcPct val="0"/>
        </a:spcAft>
        <a:defRPr sz="20900">
          <a:solidFill>
            <a:schemeClr val="tx1"/>
          </a:solidFill>
          <a:latin typeface="Calibri" pitchFamily="34" charset="0"/>
        </a:defRPr>
      </a:lvl4pPr>
      <a:lvl5pPr algn="ctr" defTabSz="4335463" rtl="0" eaLnBrk="0" fontAlgn="base" hangingPunct="0">
        <a:spcBef>
          <a:spcPct val="0"/>
        </a:spcBef>
        <a:spcAft>
          <a:spcPct val="0"/>
        </a:spcAft>
        <a:defRPr sz="20900">
          <a:solidFill>
            <a:schemeClr val="tx1"/>
          </a:solidFill>
          <a:latin typeface="Calibri" pitchFamily="34" charset="0"/>
        </a:defRPr>
      </a:lvl5pPr>
      <a:lvl6pPr marL="457200" algn="ctr" defTabSz="4335463" rtl="0" fontAlgn="base">
        <a:spcBef>
          <a:spcPct val="0"/>
        </a:spcBef>
        <a:spcAft>
          <a:spcPct val="0"/>
        </a:spcAft>
        <a:defRPr sz="20900">
          <a:solidFill>
            <a:schemeClr val="tx1"/>
          </a:solidFill>
          <a:latin typeface="Calibri" pitchFamily="34" charset="0"/>
        </a:defRPr>
      </a:lvl6pPr>
      <a:lvl7pPr marL="914400" algn="ctr" defTabSz="4335463" rtl="0" fontAlgn="base">
        <a:spcBef>
          <a:spcPct val="0"/>
        </a:spcBef>
        <a:spcAft>
          <a:spcPct val="0"/>
        </a:spcAft>
        <a:defRPr sz="20900">
          <a:solidFill>
            <a:schemeClr val="tx1"/>
          </a:solidFill>
          <a:latin typeface="Calibri" pitchFamily="34" charset="0"/>
        </a:defRPr>
      </a:lvl7pPr>
      <a:lvl8pPr marL="1371600" algn="ctr" defTabSz="4335463" rtl="0" fontAlgn="base">
        <a:spcBef>
          <a:spcPct val="0"/>
        </a:spcBef>
        <a:spcAft>
          <a:spcPct val="0"/>
        </a:spcAft>
        <a:defRPr sz="20900">
          <a:solidFill>
            <a:schemeClr val="tx1"/>
          </a:solidFill>
          <a:latin typeface="Calibri" pitchFamily="34" charset="0"/>
        </a:defRPr>
      </a:lvl8pPr>
      <a:lvl9pPr marL="1828800" algn="ctr" defTabSz="4335463" rtl="0" fontAlgn="base">
        <a:spcBef>
          <a:spcPct val="0"/>
        </a:spcBef>
        <a:spcAft>
          <a:spcPct val="0"/>
        </a:spcAft>
        <a:defRPr sz="20900">
          <a:solidFill>
            <a:schemeClr val="tx1"/>
          </a:solidFill>
          <a:latin typeface="Calibri" pitchFamily="34" charset="0"/>
        </a:defRPr>
      </a:lvl9pPr>
    </p:titleStyle>
    <p:bodyStyle>
      <a:lvl1pPr marL="1625600" indent="-1625600" algn="l" defTabSz="4335463" rtl="0" eaLnBrk="0" fontAlgn="base" hangingPunct="0">
        <a:spcBef>
          <a:spcPct val="20000"/>
        </a:spcBef>
        <a:spcAft>
          <a:spcPct val="0"/>
        </a:spcAft>
        <a:buFont typeface="Arial" panose="020B0604020202020204" pitchFamily="34" charset="0"/>
        <a:buChar char="•"/>
        <a:defRPr sz="15200" kern="1200">
          <a:solidFill>
            <a:schemeClr val="tx1"/>
          </a:solidFill>
          <a:latin typeface="+mn-lt"/>
          <a:ea typeface="+mn-ea"/>
          <a:cs typeface="+mn-cs"/>
        </a:defRPr>
      </a:lvl1pPr>
      <a:lvl2pPr marL="3522663" indent="-1354138" algn="l" defTabSz="4335463" rtl="0" eaLnBrk="0" fontAlgn="base" hangingPunct="0">
        <a:spcBef>
          <a:spcPct val="20000"/>
        </a:spcBef>
        <a:spcAft>
          <a:spcPct val="0"/>
        </a:spcAft>
        <a:buFont typeface="Arial" panose="020B0604020202020204" pitchFamily="34" charset="0"/>
        <a:buChar char="–"/>
        <a:defRPr sz="13300" kern="1200">
          <a:solidFill>
            <a:schemeClr val="tx1"/>
          </a:solidFill>
          <a:latin typeface="+mn-lt"/>
          <a:ea typeface="+mn-ea"/>
          <a:cs typeface="+mn-cs"/>
        </a:defRPr>
      </a:lvl2pPr>
      <a:lvl3pPr marL="5419725" indent="-1082675" algn="l" defTabSz="4335463" rtl="0" eaLnBrk="0" fontAlgn="base" hangingPunct="0">
        <a:spcBef>
          <a:spcPct val="20000"/>
        </a:spcBef>
        <a:spcAft>
          <a:spcPct val="0"/>
        </a:spcAft>
        <a:buFont typeface="Arial" panose="020B0604020202020204" pitchFamily="34" charset="0"/>
        <a:buChar char="•"/>
        <a:defRPr sz="11400" kern="1200">
          <a:solidFill>
            <a:schemeClr val="tx1"/>
          </a:solidFill>
          <a:latin typeface="+mn-lt"/>
          <a:ea typeface="+mn-ea"/>
          <a:cs typeface="+mn-cs"/>
        </a:defRPr>
      </a:lvl3pPr>
      <a:lvl4pPr marL="7588250" indent="-1082675" algn="l" defTabSz="4335463" rtl="0" eaLnBrk="0" fontAlgn="base" hangingPunct="0">
        <a:spcBef>
          <a:spcPct val="20000"/>
        </a:spcBef>
        <a:spcAft>
          <a:spcPct val="0"/>
        </a:spcAft>
        <a:buFont typeface="Arial" panose="020B0604020202020204" pitchFamily="34" charset="0"/>
        <a:buChar char="–"/>
        <a:defRPr sz="9500" kern="1200">
          <a:solidFill>
            <a:schemeClr val="tx1"/>
          </a:solidFill>
          <a:latin typeface="+mn-lt"/>
          <a:ea typeface="+mn-ea"/>
          <a:cs typeface="+mn-cs"/>
        </a:defRPr>
      </a:lvl4pPr>
      <a:lvl5pPr marL="9756775" indent="-1082675" algn="l" defTabSz="4335463" rtl="0" eaLnBrk="0" fontAlgn="base" hangingPunct="0">
        <a:spcBef>
          <a:spcPct val="20000"/>
        </a:spcBef>
        <a:spcAft>
          <a:spcPct val="0"/>
        </a:spcAft>
        <a:buFont typeface="Arial" panose="020B0604020202020204" pitchFamily="34" charset="0"/>
        <a:buChar char="»"/>
        <a:defRPr sz="9500" kern="1200">
          <a:solidFill>
            <a:schemeClr val="tx1"/>
          </a:solidFill>
          <a:latin typeface="+mn-lt"/>
          <a:ea typeface="+mn-ea"/>
          <a:cs typeface="+mn-cs"/>
        </a:defRPr>
      </a:lvl5pPr>
      <a:lvl6pPr marL="11926245" indent="-1084204" algn="l" defTabSz="4336816" rtl="0" eaLnBrk="1" latinLnBrk="0" hangingPunct="1">
        <a:spcBef>
          <a:spcPct val="20000"/>
        </a:spcBef>
        <a:buFont typeface="Arial" pitchFamily="34" charset="0"/>
        <a:buChar char="•"/>
        <a:defRPr sz="9500" kern="1200">
          <a:solidFill>
            <a:schemeClr val="tx1"/>
          </a:solidFill>
          <a:latin typeface="+mn-lt"/>
          <a:ea typeface="+mn-ea"/>
          <a:cs typeface="+mn-cs"/>
        </a:defRPr>
      </a:lvl6pPr>
      <a:lvl7pPr marL="14094653" indent="-1084204" algn="l" defTabSz="4336816" rtl="0" eaLnBrk="1" latinLnBrk="0" hangingPunct="1">
        <a:spcBef>
          <a:spcPct val="20000"/>
        </a:spcBef>
        <a:buFont typeface="Arial" pitchFamily="34" charset="0"/>
        <a:buChar char="•"/>
        <a:defRPr sz="9500" kern="1200">
          <a:solidFill>
            <a:schemeClr val="tx1"/>
          </a:solidFill>
          <a:latin typeface="+mn-lt"/>
          <a:ea typeface="+mn-ea"/>
          <a:cs typeface="+mn-cs"/>
        </a:defRPr>
      </a:lvl7pPr>
      <a:lvl8pPr marL="16263061" indent="-1084204" algn="l" defTabSz="4336816" rtl="0" eaLnBrk="1" latinLnBrk="0" hangingPunct="1">
        <a:spcBef>
          <a:spcPct val="20000"/>
        </a:spcBef>
        <a:buFont typeface="Arial" pitchFamily="34" charset="0"/>
        <a:buChar char="•"/>
        <a:defRPr sz="9500" kern="1200">
          <a:solidFill>
            <a:schemeClr val="tx1"/>
          </a:solidFill>
          <a:latin typeface="+mn-lt"/>
          <a:ea typeface="+mn-ea"/>
          <a:cs typeface="+mn-cs"/>
        </a:defRPr>
      </a:lvl8pPr>
      <a:lvl9pPr marL="18431469" indent="-1084204" algn="l" defTabSz="4336816" rtl="0" eaLnBrk="1" latinLnBrk="0" hangingPunct="1">
        <a:spcBef>
          <a:spcPct val="20000"/>
        </a:spcBef>
        <a:buFont typeface="Arial" pitchFamily="34" charset="0"/>
        <a:buChar char="•"/>
        <a:defRPr sz="9500" kern="1200">
          <a:solidFill>
            <a:schemeClr val="tx1"/>
          </a:solidFill>
          <a:latin typeface="+mn-lt"/>
          <a:ea typeface="+mn-ea"/>
          <a:cs typeface="+mn-cs"/>
        </a:defRPr>
      </a:lvl9pPr>
    </p:bodyStyle>
    <p:otherStyle>
      <a:defPPr>
        <a:defRPr lang="en-US"/>
      </a:defPPr>
      <a:lvl1pPr marL="0" algn="l" defTabSz="4336816" rtl="0" eaLnBrk="1" latinLnBrk="0" hangingPunct="1">
        <a:defRPr sz="8500" kern="1200">
          <a:solidFill>
            <a:schemeClr val="tx1"/>
          </a:solidFill>
          <a:latin typeface="+mn-lt"/>
          <a:ea typeface="+mn-ea"/>
          <a:cs typeface="+mn-cs"/>
        </a:defRPr>
      </a:lvl1pPr>
      <a:lvl2pPr marL="2168408" algn="l" defTabSz="4336816" rtl="0" eaLnBrk="1" latinLnBrk="0" hangingPunct="1">
        <a:defRPr sz="8500" kern="1200">
          <a:solidFill>
            <a:schemeClr val="tx1"/>
          </a:solidFill>
          <a:latin typeface="+mn-lt"/>
          <a:ea typeface="+mn-ea"/>
          <a:cs typeface="+mn-cs"/>
        </a:defRPr>
      </a:lvl2pPr>
      <a:lvl3pPr marL="4336816" algn="l" defTabSz="4336816" rtl="0" eaLnBrk="1" latinLnBrk="0" hangingPunct="1">
        <a:defRPr sz="8500" kern="1200">
          <a:solidFill>
            <a:schemeClr val="tx1"/>
          </a:solidFill>
          <a:latin typeface="+mn-lt"/>
          <a:ea typeface="+mn-ea"/>
          <a:cs typeface="+mn-cs"/>
        </a:defRPr>
      </a:lvl3pPr>
      <a:lvl4pPr marL="6505224" algn="l" defTabSz="4336816" rtl="0" eaLnBrk="1" latinLnBrk="0" hangingPunct="1">
        <a:defRPr sz="8500" kern="1200">
          <a:solidFill>
            <a:schemeClr val="tx1"/>
          </a:solidFill>
          <a:latin typeface="+mn-lt"/>
          <a:ea typeface="+mn-ea"/>
          <a:cs typeface="+mn-cs"/>
        </a:defRPr>
      </a:lvl4pPr>
      <a:lvl5pPr marL="8673633" algn="l" defTabSz="4336816" rtl="0" eaLnBrk="1" latinLnBrk="0" hangingPunct="1">
        <a:defRPr sz="8500" kern="1200">
          <a:solidFill>
            <a:schemeClr val="tx1"/>
          </a:solidFill>
          <a:latin typeface="+mn-lt"/>
          <a:ea typeface="+mn-ea"/>
          <a:cs typeface="+mn-cs"/>
        </a:defRPr>
      </a:lvl5pPr>
      <a:lvl6pPr marL="10842041" algn="l" defTabSz="4336816" rtl="0" eaLnBrk="1" latinLnBrk="0" hangingPunct="1">
        <a:defRPr sz="8500" kern="1200">
          <a:solidFill>
            <a:schemeClr val="tx1"/>
          </a:solidFill>
          <a:latin typeface="+mn-lt"/>
          <a:ea typeface="+mn-ea"/>
          <a:cs typeface="+mn-cs"/>
        </a:defRPr>
      </a:lvl6pPr>
      <a:lvl7pPr marL="13010449" algn="l" defTabSz="4336816" rtl="0" eaLnBrk="1" latinLnBrk="0" hangingPunct="1">
        <a:defRPr sz="8500" kern="1200">
          <a:solidFill>
            <a:schemeClr val="tx1"/>
          </a:solidFill>
          <a:latin typeface="+mn-lt"/>
          <a:ea typeface="+mn-ea"/>
          <a:cs typeface="+mn-cs"/>
        </a:defRPr>
      </a:lvl7pPr>
      <a:lvl8pPr marL="15178857" algn="l" defTabSz="4336816" rtl="0" eaLnBrk="1" latinLnBrk="0" hangingPunct="1">
        <a:defRPr sz="8500" kern="1200">
          <a:solidFill>
            <a:schemeClr val="tx1"/>
          </a:solidFill>
          <a:latin typeface="+mn-lt"/>
          <a:ea typeface="+mn-ea"/>
          <a:cs typeface="+mn-cs"/>
        </a:defRPr>
      </a:lvl8pPr>
      <a:lvl9pPr marL="17347265" algn="l" defTabSz="4336816"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4" Type="http://schemas.openxmlformats.org/officeDocument/2006/relationships/image" Target="../media/image2.png"/><Relationship Id="rId5" Type="http://schemas.openxmlformats.org/officeDocument/2006/relationships/image" Target="../media/image3.emf"/><Relationship Id="rId6" Type="http://schemas.openxmlformats.org/officeDocument/2006/relationships/chart" Target="../charts/chart1.xml"/><Relationship Id="rId7" Type="http://schemas.openxmlformats.org/officeDocument/2006/relationships/image" Target="../media/image4.png"/><Relationship Id="rId8" Type="http://schemas.openxmlformats.org/officeDocument/2006/relationships/chart" Target="../charts/chart2.xml"/><Relationship Id="rId9" Type="http://schemas.openxmlformats.org/officeDocument/2006/relationships/chart" Target="../charts/chart3.xml"/><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35" name="Rectangle 34"/>
          <p:cNvSpPr/>
          <p:nvPr/>
        </p:nvSpPr>
        <p:spPr>
          <a:xfrm>
            <a:off x="685800" y="31394400"/>
            <a:ext cx="11658600" cy="5334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7" name="Rectangle 36"/>
          <p:cNvSpPr/>
          <p:nvPr/>
        </p:nvSpPr>
        <p:spPr>
          <a:xfrm>
            <a:off x="25527000" y="9144000"/>
            <a:ext cx="11658600" cy="14859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defTabSz="914400" eaLnBrk="1" hangingPunct="1">
              <a:spcBef>
                <a:spcPct val="50000"/>
              </a:spcBef>
            </a:pPr>
            <a:r>
              <a:rPr lang="en-US" altLang="en-US" sz="3600" dirty="0">
                <a:solidFill>
                  <a:prstClr val="black"/>
                </a:solidFill>
                <a:latin typeface="Arial" panose="020B0604020202020204" pitchFamily="34" charset="0"/>
                <a:cs typeface="Arial" panose="020B0604020202020204" pitchFamily="34" charset="0"/>
              </a:rPr>
              <a:t> </a:t>
            </a:r>
            <a:endParaRPr lang="en-US" dirty="0"/>
          </a:p>
        </p:txBody>
      </p:sp>
      <p:sp>
        <p:nvSpPr>
          <p:cNvPr id="38" name="Rectangle 37"/>
          <p:cNvSpPr/>
          <p:nvPr/>
        </p:nvSpPr>
        <p:spPr>
          <a:xfrm>
            <a:off x="13106400" y="9144000"/>
            <a:ext cx="11658600" cy="275844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381000" y="-76200"/>
            <a:ext cx="39811603" cy="8077200"/>
          </a:xfrm>
          <a:prstGeom prst="rect">
            <a:avLst/>
          </a:prstGeom>
          <a:solidFill>
            <a:srgbClr val="141416"/>
          </a:solidFill>
          <a:ln>
            <a:noFill/>
          </a:ln>
          <a:effectLst/>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13" name="Rectangle 12"/>
          <p:cNvSpPr/>
          <p:nvPr/>
        </p:nvSpPr>
        <p:spPr>
          <a:xfrm>
            <a:off x="-990600" y="7772400"/>
            <a:ext cx="39700200" cy="685800"/>
          </a:xfrm>
          <a:prstGeom prst="rect">
            <a:avLst/>
          </a:prstGeom>
          <a:solidFill>
            <a:srgbClr val="680720"/>
          </a:solidFill>
          <a:ln>
            <a:noFill/>
          </a:ln>
          <a:effectLst/>
        </p:spPr>
        <p:style>
          <a:lnRef idx="1">
            <a:schemeClr val="dk1"/>
          </a:lnRef>
          <a:fillRef idx="3">
            <a:schemeClr val="dk1"/>
          </a:fillRef>
          <a:effectRef idx="2">
            <a:schemeClr val="dk1"/>
          </a:effectRef>
          <a:fontRef idx="minor">
            <a:schemeClr val="lt1"/>
          </a:fontRef>
        </p:style>
        <p:txBody>
          <a:bodyPr rtlCol="0" anchor="ctr"/>
          <a:lstStyle/>
          <a:p>
            <a:pPr algn="ctr"/>
            <a:endParaRPr lang="en-US">
              <a:solidFill>
                <a:srgbClr val="97092D"/>
              </a:solidFill>
            </a:endParaRPr>
          </a:p>
        </p:txBody>
      </p:sp>
      <p:sp>
        <p:nvSpPr>
          <p:cNvPr id="14" name="Text Box 5"/>
          <p:cNvSpPr txBox="1">
            <a:spLocks noChangeArrowheads="1"/>
          </p:cNvSpPr>
          <p:nvPr/>
        </p:nvSpPr>
        <p:spPr bwMode="auto">
          <a:xfrm>
            <a:off x="0" y="124361"/>
            <a:ext cx="37947600" cy="1323439"/>
          </a:xfrm>
          <a:prstGeom prst="rect">
            <a:avLst/>
          </a:prstGeom>
          <a:noFill/>
          <a:ln w="9525">
            <a:noFill/>
            <a:miter lim="800000"/>
            <a:headEnd/>
            <a:tailEnd/>
          </a:ln>
          <a:effectLst/>
        </p:spPr>
        <p:txBody>
          <a:bodyPr wrap="square">
            <a:spAutoFit/>
          </a:bodyPr>
          <a:lstStyle/>
          <a:p>
            <a:pPr algn="ctr"/>
            <a:r>
              <a:rPr lang="en-US" sz="8000" dirty="0">
                <a:solidFill>
                  <a:srgbClr val="7D0826"/>
                </a:solidFill>
                <a:latin typeface="Arial Black"/>
                <a:cs typeface="Arial Black"/>
              </a:rPr>
              <a:t>Using Wearable Sensors to Detect Changes in Physical Activity </a:t>
            </a:r>
          </a:p>
        </p:txBody>
      </p:sp>
      <p:sp>
        <p:nvSpPr>
          <p:cNvPr id="15" name="Text Box 8"/>
          <p:cNvSpPr txBox="1">
            <a:spLocks noChangeArrowheads="1"/>
          </p:cNvSpPr>
          <p:nvPr/>
        </p:nvSpPr>
        <p:spPr bwMode="auto">
          <a:xfrm>
            <a:off x="4648200" y="1605200"/>
            <a:ext cx="28041600" cy="5786200"/>
          </a:xfrm>
          <a:prstGeom prst="rect">
            <a:avLst/>
          </a:prstGeom>
          <a:noFill/>
          <a:ln w="9525">
            <a:noFill/>
            <a:miter lim="800000"/>
            <a:headEnd/>
            <a:tailEnd/>
          </a:ln>
          <a:effectLst/>
        </p:spPr>
        <p:txBody>
          <a:bodyPr wrap="square">
            <a:spAutoFit/>
          </a:bodyPr>
          <a:lstStyle/>
          <a:p>
            <a:pPr algn="ctr" defTabSz="914400"/>
            <a:r>
              <a:rPr lang="en-US" sz="6500" dirty="0">
                <a:solidFill>
                  <a:schemeClr val="bg1"/>
                </a:solidFill>
                <a:latin typeface="+mj-lt"/>
              </a:rPr>
              <a:t>Alyssa La Fleur</a:t>
            </a:r>
            <a:r>
              <a:rPr lang="en-US" sz="6500" baseline="30000" dirty="0">
                <a:solidFill>
                  <a:schemeClr val="bg1"/>
                </a:solidFill>
                <a:latin typeface="+mj-lt"/>
              </a:rPr>
              <a:t>1</a:t>
            </a:r>
            <a:r>
              <a:rPr lang="en-US" sz="6500" dirty="0">
                <a:solidFill>
                  <a:schemeClr val="bg1"/>
                </a:solidFill>
                <a:latin typeface="+mj-lt"/>
              </a:rPr>
              <a:t>, Jordana Dahmen</a:t>
            </a:r>
            <a:r>
              <a:rPr lang="en-US" sz="6500" baseline="30000" dirty="0">
                <a:solidFill>
                  <a:schemeClr val="bg1"/>
                </a:solidFill>
                <a:latin typeface="+mj-lt"/>
              </a:rPr>
              <a:t>2</a:t>
            </a:r>
            <a:r>
              <a:rPr lang="en-US" sz="6500" dirty="0">
                <a:solidFill>
                  <a:schemeClr val="bg1"/>
                </a:solidFill>
                <a:latin typeface="+mj-lt"/>
              </a:rPr>
              <a:t>, Dr. Gina Sprint</a:t>
            </a:r>
            <a:r>
              <a:rPr lang="en-US" sz="6500" baseline="30000" dirty="0">
                <a:solidFill>
                  <a:schemeClr val="bg1"/>
                </a:solidFill>
                <a:latin typeface="+mj-lt"/>
              </a:rPr>
              <a:t>3</a:t>
            </a:r>
            <a:r>
              <a:rPr lang="en-US" sz="6500" dirty="0">
                <a:solidFill>
                  <a:schemeClr val="bg1"/>
                </a:solidFill>
                <a:latin typeface="+mj-lt"/>
              </a:rPr>
              <a:t>, Dr. Diane Cook</a:t>
            </a:r>
            <a:r>
              <a:rPr lang="en-US" sz="6500" baseline="30000" dirty="0">
                <a:solidFill>
                  <a:schemeClr val="bg1"/>
                </a:solidFill>
                <a:latin typeface="+mj-lt"/>
              </a:rPr>
              <a:t>3</a:t>
            </a:r>
            <a:r>
              <a:rPr lang="en-US" sz="6500" dirty="0">
                <a:solidFill>
                  <a:schemeClr val="bg1"/>
                </a:solidFill>
                <a:latin typeface="+mj-lt"/>
              </a:rPr>
              <a:t>, and Dr. Douglas Weeks</a:t>
            </a:r>
            <a:r>
              <a:rPr lang="en-US" sz="6500" baseline="30000" dirty="0">
                <a:solidFill>
                  <a:schemeClr val="bg1"/>
                </a:solidFill>
                <a:latin typeface="+mj-lt"/>
              </a:rPr>
              <a:t>4</a:t>
            </a:r>
            <a:endParaRPr lang="en-US" sz="6500" dirty="0">
              <a:solidFill>
                <a:schemeClr val="bg1"/>
              </a:solidFill>
              <a:latin typeface="+mj-lt"/>
            </a:endParaRPr>
          </a:p>
          <a:p>
            <a:pPr algn="ctr" defTabSz="914400"/>
            <a:r>
              <a:rPr lang="en-US" sz="4800" dirty="0">
                <a:solidFill>
                  <a:schemeClr val="bg1"/>
                </a:solidFill>
                <a:latin typeface="+mj-lt"/>
              </a:rPr>
              <a:t> </a:t>
            </a:r>
            <a:r>
              <a:rPr lang="en-US" sz="4800" baseline="30000" dirty="0">
                <a:solidFill>
                  <a:schemeClr val="bg1"/>
                </a:solidFill>
                <a:latin typeface="+mj-lt"/>
              </a:rPr>
              <a:t>1</a:t>
            </a:r>
            <a:r>
              <a:rPr lang="en-US" sz="4800" dirty="0">
                <a:solidFill>
                  <a:schemeClr val="bg1"/>
                </a:solidFill>
                <a:latin typeface="+mj-lt"/>
              </a:rPr>
              <a:t>Chemistry Department, Mathematics &amp;</a:t>
            </a:r>
          </a:p>
          <a:p>
            <a:pPr algn="ctr" defTabSz="914400"/>
            <a:r>
              <a:rPr lang="en-US" sz="4800" dirty="0">
                <a:solidFill>
                  <a:schemeClr val="bg1"/>
                </a:solidFill>
                <a:latin typeface="+mj-lt"/>
              </a:rPr>
              <a:t> Computer Science Department, Whitworth University</a:t>
            </a:r>
          </a:p>
          <a:p>
            <a:pPr algn="ctr" defTabSz="914400"/>
            <a:r>
              <a:rPr lang="en-US" sz="4800" baseline="30000" dirty="0">
                <a:solidFill>
                  <a:schemeClr val="bg1"/>
                </a:solidFill>
                <a:latin typeface="+mj-lt"/>
              </a:rPr>
              <a:t>2</a:t>
            </a:r>
            <a:r>
              <a:rPr lang="en-US" sz="4800" dirty="0">
                <a:solidFill>
                  <a:schemeClr val="bg1"/>
                </a:solidFill>
                <a:latin typeface="+mj-lt"/>
              </a:rPr>
              <a:t>School of Biological Sciences, Washington State University </a:t>
            </a:r>
          </a:p>
          <a:p>
            <a:pPr algn="ctr" defTabSz="914400"/>
            <a:r>
              <a:rPr lang="en-US" sz="4800" baseline="30000" dirty="0">
                <a:solidFill>
                  <a:schemeClr val="bg1"/>
                </a:solidFill>
                <a:latin typeface="+mj-lt"/>
              </a:rPr>
              <a:t>3</a:t>
            </a:r>
            <a:r>
              <a:rPr lang="en-US" sz="4800" dirty="0">
                <a:solidFill>
                  <a:schemeClr val="bg1"/>
                </a:solidFill>
                <a:latin typeface="+mj-lt"/>
              </a:rPr>
              <a:t>School of Electrical Engineering and Computer Science, Washington State University </a:t>
            </a:r>
          </a:p>
          <a:p>
            <a:pPr algn="ctr" defTabSz="914400"/>
            <a:r>
              <a:rPr lang="en-US" sz="4800" baseline="30000" dirty="0">
                <a:solidFill>
                  <a:schemeClr val="bg1"/>
                </a:solidFill>
                <a:latin typeface="+mj-lt"/>
              </a:rPr>
              <a:t>4</a:t>
            </a:r>
            <a:r>
              <a:rPr lang="en-US" sz="4800" dirty="0">
                <a:solidFill>
                  <a:schemeClr val="bg1"/>
                </a:solidFill>
                <a:latin typeface="+mj-lt"/>
              </a:rPr>
              <a:t>St. Luke’s Rehabilitation Institute, Spokane WA</a:t>
            </a:r>
          </a:p>
        </p:txBody>
      </p:sp>
      <p:pic>
        <p:nvPicPr>
          <p:cNvPr id="17" name="Shape 47"/>
          <p:cNvPicPr preferRelativeResize="0"/>
          <p:nvPr/>
        </p:nvPicPr>
        <p:blipFill>
          <a:blip r:embed="rId2">
            <a:alphaModFix/>
            <a:biLevel thresh="25000"/>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32004000" y="4800600"/>
            <a:ext cx="5181600" cy="2438400"/>
          </a:xfrm>
          <a:prstGeom prst="rect">
            <a:avLst/>
          </a:prstGeom>
          <a:noFill/>
          <a:ln>
            <a:noFill/>
          </a:ln>
        </p:spPr>
      </p:pic>
      <p:pic>
        <p:nvPicPr>
          <p:cNvPr id="5" name="Picture 4" descr="Whitworth University Emblem.png"/>
          <p:cNvPicPr/>
          <p:nvPr/>
        </p:nvPicPr>
        <p:blipFill>
          <a:blip r:embed="rId4">
            <a:extLst>
              <a:ext uri="{28A0092B-C50C-407E-A947-70E740481C1C}">
                <a14:useLocalDpi xmlns:a14="http://schemas.microsoft.com/office/drawing/2010/main" val="0"/>
              </a:ext>
            </a:extLst>
          </a:blip>
          <a:srcRect/>
          <a:stretch>
            <a:fillRect/>
          </a:stretch>
        </p:blipFill>
        <p:spPr bwMode="auto">
          <a:xfrm>
            <a:off x="32918400" y="1600200"/>
            <a:ext cx="3278505" cy="3140197"/>
          </a:xfrm>
          <a:prstGeom prst="rect">
            <a:avLst/>
          </a:prstGeom>
          <a:noFill/>
          <a:ln>
            <a:noFill/>
          </a:ln>
        </p:spPr>
      </p:pic>
      <p:pic>
        <p:nvPicPr>
          <p:cNvPr id="19" name="Picture 18" descr="WSU-Shield_201-431-CMYK.eps"/>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5800" y="2286000"/>
            <a:ext cx="3414666" cy="4205869"/>
          </a:xfrm>
          <a:prstGeom prst="rect">
            <a:avLst/>
          </a:prstGeom>
        </p:spPr>
      </p:pic>
      <p:sp>
        <p:nvSpPr>
          <p:cNvPr id="25" name="Rectangle 24"/>
          <p:cNvSpPr/>
          <p:nvPr/>
        </p:nvSpPr>
        <p:spPr>
          <a:xfrm>
            <a:off x="12954000" y="9144000"/>
            <a:ext cx="11734800" cy="25699343"/>
          </a:xfrm>
          <a:prstGeom prst="rect">
            <a:avLst/>
          </a:prstGeom>
          <a:noFill/>
        </p:spPr>
        <p:txBody>
          <a:bodyPr wrap="square">
            <a:spAutoFit/>
          </a:bodyPr>
          <a:lstStyle/>
          <a:p>
            <a:pPr algn="ctr" defTabSz="914400" eaLnBrk="1" hangingPunct="1">
              <a:spcBef>
                <a:spcPct val="50000"/>
              </a:spcBef>
              <a:buFontTx/>
              <a:buNone/>
            </a:pPr>
            <a:r>
              <a:rPr lang="en-US" altLang="en-US" sz="3600" dirty="0"/>
              <a:t> </a:t>
            </a:r>
            <a:r>
              <a:rPr lang="en-US" altLang="en-US" sz="3600" b="1" dirty="0">
                <a:latin typeface="+mn-lt"/>
              </a:rPr>
              <a:t>Results: </a:t>
            </a:r>
            <a:endParaRPr lang="en-US" altLang="en-US" sz="3600" dirty="0">
              <a:latin typeface="+mn-lt"/>
            </a:endParaRPr>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pPr>
            <a:endParaRPr lang="en-US" sz="3200" dirty="0"/>
          </a:p>
          <a:p>
            <a:pPr defTabSz="914400" eaLnBrk="1" hangingPunct="1">
              <a:spcBef>
                <a:spcPct val="50000"/>
              </a:spcBef>
            </a:pPr>
            <a:endParaRPr lang="en-US" sz="3200" dirty="0"/>
          </a:p>
          <a:p>
            <a:pPr defTabSz="914400" eaLnBrk="1" hangingPunct="1">
              <a:spcBef>
                <a:spcPct val="50000"/>
              </a:spcBef>
            </a:pPr>
            <a:endParaRPr lang="en-US" sz="3200" dirty="0"/>
          </a:p>
          <a:p>
            <a:pPr defTabSz="914400" eaLnBrk="1" hangingPunct="1">
              <a:spcBef>
                <a:spcPct val="50000"/>
              </a:spcBef>
            </a:pPr>
            <a:endParaRPr lang="en-US" sz="3200" dirty="0"/>
          </a:p>
          <a:p>
            <a:pPr defTabSz="914400" eaLnBrk="1" hangingPunct="1">
              <a:spcBef>
                <a:spcPct val="50000"/>
              </a:spcBef>
            </a:pPr>
            <a:endParaRPr lang="en-US" sz="3200" dirty="0"/>
          </a:p>
          <a:p>
            <a:pPr defTabSz="914400" eaLnBrk="1" hangingPunct="1">
              <a:spcBef>
                <a:spcPct val="50000"/>
              </a:spcBef>
            </a:pPr>
            <a:endParaRPr lang="en-US" sz="3200" dirty="0"/>
          </a:p>
          <a:p>
            <a:pPr defTabSz="914400" eaLnBrk="1" hangingPunct="1">
              <a:spcBef>
                <a:spcPct val="50000"/>
              </a:spcBef>
            </a:pPr>
            <a:endParaRPr lang="en-US" sz="3200" dirty="0"/>
          </a:p>
          <a:p>
            <a:pPr defTabSz="914400" eaLnBrk="1" hangingPunct="1">
              <a:spcBef>
                <a:spcPct val="50000"/>
              </a:spcBef>
            </a:pPr>
            <a:endParaRPr 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a:p>
            <a:pPr defTabSz="914400" eaLnBrk="1" hangingPunct="1">
              <a:spcBef>
                <a:spcPct val="50000"/>
              </a:spcBef>
            </a:pPr>
            <a:endParaRPr lang="en-US" sz="3200" dirty="0"/>
          </a:p>
          <a:p>
            <a:pPr defTabSz="914400" eaLnBrk="1" hangingPunct="1">
              <a:spcBef>
                <a:spcPct val="50000"/>
              </a:spcBef>
            </a:pPr>
            <a:endParaRPr lang="en-US" sz="3200" dirty="0"/>
          </a:p>
          <a:p>
            <a:pPr defTabSz="914400" eaLnBrk="1" hangingPunct="1">
              <a:spcBef>
                <a:spcPct val="50000"/>
              </a:spcBef>
              <a:buFontTx/>
              <a:buNone/>
            </a:pPr>
            <a:endParaRPr lang="en-US" altLang="en-US" sz="3200" dirty="0"/>
          </a:p>
          <a:p>
            <a:pPr defTabSz="914400" eaLnBrk="1" hangingPunct="1">
              <a:spcBef>
                <a:spcPct val="50000"/>
              </a:spcBef>
              <a:buFontTx/>
              <a:buNone/>
            </a:pPr>
            <a:endParaRPr lang="en-US" altLang="en-US" sz="3200" dirty="0"/>
          </a:p>
        </p:txBody>
      </p:sp>
      <p:sp>
        <p:nvSpPr>
          <p:cNvPr id="29" name="Rectangle 28"/>
          <p:cNvSpPr/>
          <p:nvPr/>
        </p:nvSpPr>
        <p:spPr>
          <a:xfrm>
            <a:off x="685800" y="16764000"/>
            <a:ext cx="11734800" cy="14003836"/>
          </a:xfrm>
          <a:prstGeom prst="rect">
            <a:avLst/>
          </a:prstGeom>
          <a:solidFill>
            <a:schemeClr val="bg1"/>
          </a:solidFill>
        </p:spPr>
        <p:txBody>
          <a:bodyPr wrap="square">
            <a:spAutoFit/>
          </a:bodyPr>
          <a:lstStyle/>
          <a:p>
            <a:pPr algn="ctr" defTabSz="914400" eaLnBrk="1" hangingPunct="1">
              <a:spcBef>
                <a:spcPct val="50000"/>
              </a:spcBef>
              <a:buFontTx/>
              <a:buNone/>
            </a:pPr>
            <a:r>
              <a:rPr lang="en-US" altLang="en-US" sz="3600" b="1" dirty="0">
                <a:latin typeface="+mn-lt"/>
              </a:rPr>
              <a:t>Methods:</a:t>
            </a:r>
            <a:endParaRPr lang="en-US" altLang="en-US" sz="3000" u="sng" dirty="0">
              <a:latin typeface="+mn-lt"/>
            </a:endParaRPr>
          </a:p>
          <a:p>
            <a:pPr defTabSz="914400" eaLnBrk="1" hangingPunct="1">
              <a:lnSpc>
                <a:spcPct val="50000"/>
              </a:lnSpc>
              <a:spcBef>
                <a:spcPct val="50000"/>
              </a:spcBef>
              <a:buFontTx/>
              <a:buNone/>
            </a:pPr>
            <a:r>
              <a:rPr lang="en-US" sz="3100" u="sng" dirty="0">
                <a:latin typeface="+mn-lt"/>
              </a:rPr>
              <a:t>Procedure</a:t>
            </a:r>
            <a:endParaRPr lang="en-US" sz="3100" u="sng" dirty="0"/>
          </a:p>
          <a:p>
            <a:r>
              <a:rPr lang="en-US" sz="3100" dirty="0">
                <a:latin typeface="+mn-lt"/>
              </a:rPr>
              <a:t>Group A: Saint Luke’s Rehabilitation Institute (n=3, mean age=59.5 </a:t>
            </a:r>
            <a:r>
              <a:rPr lang="en-US" sz="3100" dirty="0" err="1">
                <a:latin typeface="+mn-lt"/>
              </a:rPr>
              <a:t>yrs</a:t>
            </a:r>
            <a:r>
              <a:rPr lang="en-US" sz="3100" dirty="0">
                <a:latin typeface="+mn-lt"/>
              </a:rPr>
              <a:t>) </a:t>
            </a:r>
          </a:p>
          <a:p>
            <a:pPr marL="457200" indent="-457200">
              <a:buFont typeface="Arial"/>
              <a:buChar char="•"/>
            </a:pPr>
            <a:r>
              <a:rPr lang="en-US" sz="3100" dirty="0">
                <a:latin typeface="+mn-lt"/>
              </a:rPr>
              <a:t>Participants were selected based on the following criteria: mobile-capable, aged 18+, English speaking, recently admitted, and appearing cognitively capable for the study.  </a:t>
            </a:r>
          </a:p>
          <a:p>
            <a:pPr marL="457200" indent="-457200">
              <a:buFont typeface="Arial"/>
              <a:buChar char="•"/>
            </a:pPr>
            <a:r>
              <a:rPr lang="en-US" sz="3100" dirty="0">
                <a:latin typeface="+mn-lt"/>
              </a:rPr>
              <a:t>Two Charge HR </a:t>
            </a:r>
            <a:r>
              <a:rPr lang="en-US" sz="3100" dirty="0" err="1">
                <a:latin typeface="+mn-lt"/>
              </a:rPr>
              <a:t>Fitbits</a:t>
            </a:r>
            <a:r>
              <a:rPr lang="en-US" sz="3100" dirty="0">
                <a:latin typeface="+mn-lt"/>
              </a:rPr>
              <a:t> were set up for each patient, with one being attached and the other acting as a fully-charged alternate. </a:t>
            </a:r>
            <a:r>
              <a:rPr lang="en-US" sz="3100" dirty="0" err="1">
                <a:latin typeface="+mn-lt"/>
              </a:rPr>
              <a:t>Fitbits</a:t>
            </a:r>
            <a:r>
              <a:rPr lang="en-US" sz="3100" dirty="0">
                <a:latin typeface="+mn-lt"/>
              </a:rPr>
              <a:t> were worn at all times during inpatient treatment, unless pool therapy was employed.</a:t>
            </a:r>
          </a:p>
          <a:p>
            <a:pPr marL="457200" indent="-457200">
              <a:buFont typeface="Arial"/>
              <a:buChar char="•"/>
            </a:pPr>
            <a:r>
              <a:rPr lang="en-US" sz="3100" dirty="0">
                <a:latin typeface="+mn-lt"/>
              </a:rPr>
              <a:t>Daily check-ins were given.  Skin integrity and </a:t>
            </a:r>
            <a:r>
              <a:rPr lang="en-US" sz="3100" dirty="0" err="1">
                <a:latin typeface="+mn-lt"/>
              </a:rPr>
              <a:t>Fitbit</a:t>
            </a:r>
            <a:r>
              <a:rPr lang="en-US" sz="3100" dirty="0">
                <a:latin typeface="+mn-lt"/>
              </a:rPr>
              <a:t> status were checked. Every four days, </a:t>
            </a:r>
            <a:r>
              <a:rPr lang="en-US" sz="3100" dirty="0" err="1">
                <a:latin typeface="+mn-lt"/>
              </a:rPr>
              <a:t>Fitbits</a:t>
            </a:r>
            <a:r>
              <a:rPr lang="en-US" sz="3100" dirty="0">
                <a:latin typeface="+mn-lt"/>
              </a:rPr>
              <a:t> were swapped.</a:t>
            </a:r>
          </a:p>
          <a:p>
            <a:r>
              <a:rPr lang="en-US" sz="3100" dirty="0">
                <a:latin typeface="+mn-lt"/>
              </a:rPr>
              <a:t>Group B: Pullman, WA residents (n=8, mean age=25.5 </a:t>
            </a:r>
            <a:r>
              <a:rPr lang="en-US" sz="3100" dirty="0" err="1">
                <a:latin typeface="+mn-lt"/>
              </a:rPr>
              <a:t>yrs</a:t>
            </a:r>
            <a:r>
              <a:rPr lang="en-US" sz="3100" dirty="0">
                <a:latin typeface="+mn-lt"/>
              </a:rPr>
              <a:t>) </a:t>
            </a:r>
          </a:p>
          <a:p>
            <a:pPr marL="457200" indent="-457200">
              <a:buFont typeface="Arial"/>
              <a:buChar char="•"/>
            </a:pPr>
            <a:r>
              <a:rPr lang="en-US" sz="3100" dirty="0">
                <a:latin typeface="+mn-lt"/>
              </a:rPr>
              <a:t>Participants were selected based on the following criteria: ability to receive text messages, aged 18+, and willingness to wear </a:t>
            </a:r>
            <a:r>
              <a:rPr lang="en-US" sz="3100" dirty="0" err="1">
                <a:latin typeface="+mn-lt"/>
              </a:rPr>
              <a:t>Fitbits</a:t>
            </a:r>
            <a:r>
              <a:rPr lang="en-US" sz="3100" dirty="0">
                <a:latin typeface="+mn-lt"/>
              </a:rPr>
              <a:t>.</a:t>
            </a:r>
          </a:p>
          <a:p>
            <a:pPr marL="457200" indent="-457200">
              <a:buFont typeface="Arial"/>
              <a:buChar char="•"/>
            </a:pPr>
            <a:r>
              <a:rPr lang="en-US" sz="3100" dirty="0">
                <a:latin typeface="+mn-lt"/>
              </a:rPr>
              <a:t>One Charge HR </a:t>
            </a:r>
            <a:r>
              <a:rPr lang="en-US" sz="3100" dirty="0" err="1">
                <a:latin typeface="+mn-lt"/>
              </a:rPr>
              <a:t>Fitbit</a:t>
            </a:r>
            <a:r>
              <a:rPr lang="en-US" sz="3100" dirty="0">
                <a:latin typeface="+mn-lt"/>
              </a:rPr>
              <a:t> was set up for each participant. They were instructed to wear the </a:t>
            </a:r>
            <a:r>
              <a:rPr lang="en-US" sz="3100" dirty="0" err="1">
                <a:latin typeface="+mn-lt"/>
              </a:rPr>
              <a:t>Fitbit</a:t>
            </a:r>
            <a:r>
              <a:rPr lang="en-US" sz="3100" dirty="0">
                <a:latin typeface="+mn-lt"/>
              </a:rPr>
              <a:t> at all times for two weeks and to charge during sleep every fourth night. </a:t>
            </a:r>
          </a:p>
          <a:p>
            <a:pPr marL="457200" indent="-457200">
              <a:buFont typeface="Arial"/>
              <a:buChar char="•"/>
            </a:pPr>
            <a:r>
              <a:rPr lang="en-US" sz="3100" dirty="0">
                <a:latin typeface="+mn-lt"/>
              </a:rPr>
              <a:t>Daily text message reminders were sent to wear the </a:t>
            </a:r>
            <a:r>
              <a:rPr lang="en-US" sz="3100" dirty="0" err="1">
                <a:latin typeface="+mn-lt"/>
              </a:rPr>
              <a:t>Fitbit</a:t>
            </a:r>
            <a:r>
              <a:rPr lang="en-US" sz="3100" dirty="0">
                <a:latin typeface="+mn-lt"/>
              </a:rPr>
              <a:t>.</a:t>
            </a:r>
          </a:p>
          <a:p>
            <a:r>
              <a:rPr lang="en-US" sz="3100" u="sng" dirty="0">
                <a:latin typeface="+mn-lt"/>
              </a:rPr>
              <a:t>Data Analysis </a:t>
            </a:r>
            <a:endParaRPr lang="en-US" sz="3100" dirty="0">
              <a:latin typeface="+mn-lt"/>
            </a:endParaRPr>
          </a:p>
          <a:p>
            <a:pPr marL="457200" indent="-457200">
              <a:buFont typeface="Arial"/>
              <a:buChar char="•"/>
            </a:pPr>
            <a:r>
              <a:rPr lang="en-US" sz="3100" dirty="0">
                <a:latin typeface="+mn-lt"/>
              </a:rPr>
              <a:t>Collected minute by minute data for complete days of sensor was downloaded from </a:t>
            </a:r>
            <a:r>
              <a:rPr lang="en-US" sz="3100" dirty="0" err="1">
                <a:latin typeface="+mn-lt"/>
              </a:rPr>
              <a:t>fitbit.com</a:t>
            </a:r>
            <a:r>
              <a:rPr lang="en-US" sz="3100" dirty="0">
                <a:latin typeface="+mn-lt"/>
              </a:rPr>
              <a:t> wearing using a custom program. </a:t>
            </a:r>
          </a:p>
          <a:p>
            <a:pPr marL="457200" indent="-457200">
              <a:buFont typeface="Arial"/>
              <a:buChar char="•"/>
            </a:pPr>
            <a:r>
              <a:rPr lang="en-US" sz="3100" dirty="0">
                <a:latin typeface="+mn-lt"/>
              </a:rPr>
              <a:t>Steps walked per day were then calculated, and a pairwise student t-test with a </a:t>
            </a:r>
            <a:r>
              <a:rPr lang="en-US" sz="3100" dirty="0" err="1">
                <a:latin typeface="+mn-lt"/>
              </a:rPr>
              <a:t>Bonferroni</a:t>
            </a:r>
            <a:r>
              <a:rPr lang="en-US" sz="3100" dirty="0">
                <a:latin typeface="+mn-lt"/>
              </a:rPr>
              <a:t> p-value correction (See Table 1) was employed on both sliding data (where each full day was paired with the following day) and baseline data (where all days were paired with the step values of the first day).</a:t>
            </a:r>
          </a:p>
          <a:p>
            <a:pPr marL="457200" indent="-457200">
              <a:buFont typeface="Arial"/>
              <a:buChar char="•"/>
            </a:pPr>
            <a:r>
              <a:rPr lang="en-US" sz="3100" dirty="0">
                <a:latin typeface="+mn-lt"/>
              </a:rPr>
              <a:t>The critical p-value for significance after the </a:t>
            </a:r>
            <a:r>
              <a:rPr lang="en-US" sz="3100" dirty="0" err="1">
                <a:latin typeface="+mn-lt"/>
              </a:rPr>
              <a:t>Bonferroni</a:t>
            </a:r>
            <a:r>
              <a:rPr lang="en-US" sz="3100" dirty="0">
                <a:latin typeface="+mn-lt"/>
              </a:rPr>
              <a:t> correction was 0.025.</a:t>
            </a:r>
          </a:p>
        </p:txBody>
      </p:sp>
      <p:graphicFrame>
        <p:nvGraphicFramePr>
          <p:cNvPr id="33" name="Chart 32"/>
          <p:cNvGraphicFramePr>
            <a:graphicFrameLocks/>
          </p:cNvGraphicFramePr>
          <p:nvPr>
            <p:extLst>
              <p:ext uri="{D42A27DB-BD31-4B8C-83A1-F6EECF244321}">
                <p14:modId xmlns:p14="http://schemas.microsoft.com/office/powerpoint/2010/main" val="1826267799"/>
              </p:ext>
            </p:extLst>
          </p:nvPr>
        </p:nvGraphicFramePr>
        <p:xfrm>
          <a:off x="13716000" y="29032200"/>
          <a:ext cx="10363200" cy="5334000"/>
        </p:xfrm>
        <a:graphic>
          <a:graphicData uri="http://schemas.openxmlformats.org/drawingml/2006/chart">
            <c:chart xmlns:c="http://schemas.openxmlformats.org/drawingml/2006/chart" xmlns:r="http://schemas.openxmlformats.org/officeDocument/2006/relationships" r:id="rId6"/>
          </a:graphicData>
        </a:graphic>
      </p:graphicFrame>
      <p:sp>
        <p:nvSpPr>
          <p:cNvPr id="45" name="Rectangle 44"/>
          <p:cNvSpPr/>
          <p:nvPr/>
        </p:nvSpPr>
        <p:spPr>
          <a:xfrm>
            <a:off x="25527000" y="33604200"/>
            <a:ext cx="11658600" cy="3108544"/>
          </a:xfrm>
          <a:prstGeom prst="rect">
            <a:avLst/>
          </a:prstGeom>
          <a:solidFill>
            <a:schemeClr val="bg1"/>
          </a:solidFill>
        </p:spPr>
        <p:txBody>
          <a:bodyPr wrap="square">
            <a:spAutoFit/>
          </a:bodyPr>
          <a:lstStyle/>
          <a:p>
            <a:pPr algn="ctr" defTabSz="914400" eaLnBrk="1" hangingPunct="1">
              <a:spcBef>
                <a:spcPct val="50000"/>
              </a:spcBef>
              <a:buFontTx/>
              <a:buNone/>
            </a:pPr>
            <a:r>
              <a:rPr lang="en-US" altLang="en-US" sz="3600" b="1" dirty="0">
                <a:latin typeface="+mj-lt"/>
              </a:rPr>
              <a:t>Acknowledgments:</a:t>
            </a:r>
          </a:p>
          <a:p>
            <a:r>
              <a:rPr lang="en-US" altLang="en-US" sz="3100" dirty="0">
                <a:latin typeface="+mj-lt"/>
              </a:rPr>
              <a:t>This work was funded by the National Institute of Aging (NIA) grant R25AG046114 and </a:t>
            </a:r>
            <a:r>
              <a:rPr lang="en-US" sz="3100" dirty="0">
                <a:latin typeface="+mj-lt"/>
              </a:rPr>
              <a:t>the National Science Foundation Research Experiences for Undergraduates Program under Grant No. 1460917</a:t>
            </a:r>
            <a:r>
              <a:rPr lang="en-US" altLang="en-US" sz="3100" dirty="0">
                <a:latin typeface="+mj-lt"/>
              </a:rPr>
              <a:t>.  We would also like to thank the physical therapy staff at Saint Luke’s Rehabilitation Institute.</a:t>
            </a:r>
          </a:p>
        </p:txBody>
      </p:sp>
      <p:graphicFrame>
        <p:nvGraphicFramePr>
          <p:cNvPr id="50" name="Table 49"/>
          <p:cNvGraphicFramePr>
            <a:graphicFrameLocks noGrp="1"/>
          </p:cNvGraphicFramePr>
          <p:nvPr>
            <p:extLst>
              <p:ext uri="{D42A27DB-BD31-4B8C-83A1-F6EECF244321}">
                <p14:modId xmlns:p14="http://schemas.microsoft.com/office/powerpoint/2010/main" val="3177577194"/>
              </p:ext>
            </p:extLst>
          </p:nvPr>
        </p:nvGraphicFramePr>
        <p:xfrm>
          <a:off x="13716000" y="10058400"/>
          <a:ext cx="10363200" cy="9546670"/>
        </p:xfrm>
        <a:graphic>
          <a:graphicData uri="http://schemas.openxmlformats.org/drawingml/2006/table">
            <a:tbl>
              <a:tblPr firstRow="1" bandRow="1">
                <a:tableStyleId>{21E4AEA4-8DFA-4A89-87EB-49C32662AFE0}</a:tableStyleId>
              </a:tblPr>
              <a:tblGrid>
                <a:gridCol w="3454400">
                  <a:extLst>
                    <a:ext uri="{9D8B030D-6E8A-4147-A177-3AD203B41FA5}">
                      <a16:colId xmlns:a16="http://schemas.microsoft.com/office/drawing/2014/main" xmlns="" val="20000"/>
                    </a:ext>
                  </a:extLst>
                </a:gridCol>
                <a:gridCol w="3454400">
                  <a:extLst>
                    <a:ext uri="{9D8B030D-6E8A-4147-A177-3AD203B41FA5}">
                      <a16:colId xmlns:a16="http://schemas.microsoft.com/office/drawing/2014/main" xmlns="" val="20001"/>
                    </a:ext>
                  </a:extLst>
                </a:gridCol>
                <a:gridCol w="3454400">
                  <a:extLst>
                    <a:ext uri="{9D8B030D-6E8A-4147-A177-3AD203B41FA5}">
                      <a16:colId xmlns:a16="http://schemas.microsoft.com/office/drawing/2014/main" xmlns="" val="20002"/>
                    </a:ext>
                  </a:extLst>
                </a:gridCol>
              </a:tblGrid>
              <a:tr h="778933">
                <a:tc>
                  <a:txBody>
                    <a:bodyPr/>
                    <a:lstStyle/>
                    <a:p>
                      <a:pPr marL="0" marR="0" algn="l">
                        <a:lnSpc>
                          <a:spcPct val="107000"/>
                        </a:lnSpc>
                        <a:spcBef>
                          <a:spcPts val="0"/>
                        </a:spcBef>
                        <a:spcAft>
                          <a:spcPts val="0"/>
                        </a:spcAft>
                      </a:pPr>
                      <a:r>
                        <a:rPr lang="en-US" sz="3000" dirty="0">
                          <a:effectLst/>
                        </a:rPr>
                        <a:t>Participant (Group)</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Sliding Pairwise P-Value</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Baseline Pairwise P-Value</a:t>
                      </a:r>
                      <a:endParaRPr lang="en-US" sz="300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778933">
                <a:tc>
                  <a:txBody>
                    <a:bodyPr/>
                    <a:lstStyle/>
                    <a:p>
                      <a:pPr marL="0" marR="0" algn="l">
                        <a:lnSpc>
                          <a:spcPct val="107000"/>
                        </a:lnSpc>
                        <a:spcBef>
                          <a:spcPts val="0"/>
                        </a:spcBef>
                        <a:spcAft>
                          <a:spcPts val="0"/>
                        </a:spcAft>
                      </a:pPr>
                      <a:r>
                        <a:rPr lang="en-US" sz="3000" dirty="0">
                          <a:effectLst/>
                        </a:rPr>
                        <a:t>A (A)</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0.367074061</a:t>
                      </a:r>
                      <a:endParaRPr lang="en-US" sz="300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0.042360491</a:t>
                      </a:r>
                      <a:endParaRPr lang="en-US" sz="30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778933">
                <a:tc>
                  <a:txBody>
                    <a:bodyPr/>
                    <a:lstStyle/>
                    <a:p>
                      <a:pPr marL="0" marR="0" algn="l">
                        <a:lnSpc>
                          <a:spcPct val="107000"/>
                        </a:lnSpc>
                        <a:spcBef>
                          <a:spcPts val="0"/>
                        </a:spcBef>
                        <a:spcAft>
                          <a:spcPts val="0"/>
                        </a:spcAft>
                      </a:pPr>
                      <a:r>
                        <a:rPr lang="en-US" sz="3000" dirty="0">
                          <a:effectLst/>
                        </a:rPr>
                        <a:t>B (A)</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0.226255536</a:t>
                      </a:r>
                      <a:endParaRPr lang="en-US" sz="300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b="1" dirty="0">
                          <a:effectLst/>
                        </a:rPr>
                        <a:t>0.001204391*</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r h="778933">
                <a:tc>
                  <a:txBody>
                    <a:bodyPr/>
                    <a:lstStyle/>
                    <a:p>
                      <a:pPr marL="0" marR="0" algn="l">
                        <a:lnSpc>
                          <a:spcPct val="107000"/>
                        </a:lnSpc>
                        <a:spcBef>
                          <a:spcPts val="0"/>
                        </a:spcBef>
                        <a:spcAft>
                          <a:spcPts val="0"/>
                        </a:spcAft>
                      </a:pPr>
                      <a:r>
                        <a:rPr lang="en-US" sz="3000" dirty="0">
                          <a:effectLst/>
                        </a:rPr>
                        <a:t>C (A)</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0.208204856</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b="1" dirty="0">
                          <a:effectLst/>
                        </a:rPr>
                        <a:t>2.91723E-05*</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3"/>
                  </a:ext>
                </a:extLst>
              </a:tr>
              <a:tr h="778933">
                <a:tc>
                  <a:txBody>
                    <a:bodyPr/>
                    <a:lstStyle/>
                    <a:p>
                      <a:pPr marL="0" marR="0" algn="l">
                        <a:lnSpc>
                          <a:spcPct val="107000"/>
                        </a:lnSpc>
                        <a:spcBef>
                          <a:spcPts val="0"/>
                        </a:spcBef>
                        <a:spcAft>
                          <a:spcPts val="0"/>
                        </a:spcAft>
                      </a:pPr>
                      <a:r>
                        <a:rPr lang="en-US" sz="3000" dirty="0">
                          <a:effectLst/>
                        </a:rPr>
                        <a:t>1 (B)</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0.429489038</a:t>
                      </a:r>
                      <a:endParaRPr lang="en-US" sz="300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b="1" dirty="0">
                          <a:effectLst/>
                        </a:rPr>
                        <a:t>0.002313116*</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4"/>
                  </a:ext>
                </a:extLst>
              </a:tr>
              <a:tr h="778933">
                <a:tc>
                  <a:txBody>
                    <a:bodyPr/>
                    <a:lstStyle/>
                    <a:p>
                      <a:pPr marL="0" marR="0" algn="l">
                        <a:lnSpc>
                          <a:spcPct val="107000"/>
                        </a:lnSpc>
                        <a:spcBef>
                          <a:spcPts val="0"/>
                        </a:spcBef>
                        <a:spcAft>
                          <a:spcPts val="0"/>
                        </a:spcAft>
                      </a:pPr>
                      <a:r>
                        <a:rPr lang="en-US" sz="3000" dirty="0">
                          <a:effectLst/>
                        </a:rPr>
                        <a:t>2 (B)</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0.473261316</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b="1" dirty="0">
                          <a:effectLst/>
                        </a:rPr>
                        <a:t>0.004955814*</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5"/>
                  </a:ext>
                </a:extLst>
              </a:tr>
              <a:tr h="778933">
                <a:tc>
                  <a:txBody>
                    <a:bodyPr/>
                    <a:lstStyle/>
                    <a:p>
                      <a:pPr marL="0" marR="0" algn="l">
                        <a:lnSpc>
                          <a:spcPct val="107000"/>
                        </a:lnSpc>
                        <a:spcBef>
                          <a:spcPts val="0"/>
                        </a:spcBef>
                        <a:spcAft>
                          <a:spcPts val="0"/>
                        </a:spcAft>
                      </a:pPr>
                      <a:r>
                        <a:rPr lang="en-US" sz="3000" dirty="0">
                          <a:effectLst/>
                        </a:rPr>
                        <a:t>3 (B)</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0.332504467</a:t>
                      </a:r>
                      <a:endParaRPr lang="en-US" sz="300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b="1" dirty="0">
                          <a:effectLst/>
                        </a:rPr>
                        <a:t>0.006931577*</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6"/>
                  </a:ext>
                </a:extLst>
              </a:tr>
              <a:tr h="778933">
                <a:tc>
                  <a:txBody>
                    <a:bodyPr/>
                    <a:lstStyle/>
                    <a:p>
                      <a:pPr marL="0" marR="0" algn="l">
                        <a:lnSpc>
                          <a:spcPct val="107000"/>
                        </a:lnSpc>
                        <a:spcBef>
                          <a:spcPts val="0"/>
                        </a:spcBef>
                        <a:spcAft>
                          <a:spcPts val="0"/>
                        </a:spcAft>
                      </a:pPr>
                      <a:r>
                        <a:rPr lang="en-US" sz="3000" dirty="0">
                          <a:effectLst/>
                        </a:rPr>
                        <a:t>4 (B)</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0.36734231</a:t>
                      </a:r>
                      <a:endParaRPr lang="en-US" sz="300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b="1" dirty="0">
                          <a:effectLst/>
                        </a:rPr>
                        <a:t>0.001547665*</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7"/>
                  </a:ext>
                </a:extLst>
              </a:tr>
              <a:tr h="778933">
                <a:tc>
                  <a:txBody>
                    <a:bodyPr/>
                    <a:lstStyle/>
                    <a:p>
                      <a:pPr marL="0" marR="0" algn="l">
                        <a:lnSpc>
                          <a:spcPct val="107000"/>
                        </a:lnSpc>
                        <a:spcBef>
                          <a:spcPts val="0"/>
                        </a:spcBef>
                        <a:spcAft>
                          <a:spcPts val="0"/>
                        </a:spcAft>
                      </a:pPr>
                      <a:r>
                        <a:rPr lang="en-US" sz="3000" dirty="0">
                          <a:effectLst/>
                        </a:rPr>
                        <a:t>5 (B)</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0.414015744</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0.172833841</a:t>
                      </a:r>
                      <a:endParaRPr lang="en-US" sz="3000">
                        <a:effectLst/>
                        <a:latin typeface="Calibri"/>
                        <a:ea typeface="Calibri"/>
                        <a:cs typeface="Times New Roman"/>
                      </a:endParaRPr>
                    </a:p>
                  </a:txBody>
                  <a:tcPr marL="68580" marR="68580" marT="0" marB="0"/>
                </a:tc>
                <a:extLst>
                  <a:ext uri="{0D108BD9-81ED-4DB2-BD59-A6C34878D82A}">
                    <a16:rowId xmlns:a16="http://schemas.microsoft.com/office/drawing/2014/main" xmlns="" val="10008"/>
                  </a:ext>
                </a:extLst>
              </a:tr>
              <a:tr h="778933">
                <a:tc>
                  <a:txBody>
                    <a:bodyPr/>
                    <a:lstStyle/>
                    <a:p>
                      <a:pPr marL="0" marR="0" algn="l">
                        <a:lnSpc>
                          <a:spcPct val="107000"/>
                        </a:lnSpc>
                        <a:spcBef>
                          <a:spcPts val="0"/>
                        </a:spcBef>
                        <a:spcAft>
                          <a:spcPts val="0"/>
                        </a:spcAft>
                      </a:pPr>
                      <a:r>
                        <a:rPr lang="en-US" sz="3000" dirty="0">
                          <a:effectLst/>
                        </a:rPr>
                        <a:t>6 (B)</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0.392285976</a:t>
                      </a:r>
                      <a:endParaRPr lang="en-US" sz="300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b="1" dirty="0">
                          <a:effectLst/>
                        </a:rPr>
                        <a:t>1.13493E-05*</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9"/>
                  </a:ext>
                </a:extLst>
              </a:tr>
              <a:tr h="778933">
                <a:tc>
                  <a:txBody>
                    <a:bodyPr/>
                    <a:lstStyle/>
                    <a:p>
                      <a:pPr marL="0" marR="0" algn="l">
                        <a:lnSpc>
                          <a:spcPct val="107000"/>
                        </a:lnSpc>
                        <a:spcBef>
                          <a:spcPts val="0"/>
                        </a:spcBef>
                        <a:spcAft>
                          <a:spcPts val="0"/>
                        </a:spcAft>
                      </a:pPr>
                      <a:r>
                        <a:rPr lang="en-US" sz="3000" dirty="0">
                          <a:effectLst/>
                        </a:rPr>
                        <a:t>7 (B)</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0.495701926</a:t>
                      </a:r>
                      <a:endParaRPr lang="en-US" sz="300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0.127623405</a:t>
                      </a:r>
                      <a:endParaRPr lang="en-US" sz="3000">
                        <a:effectLst/>
                        <a:latin typeface="Calibri"/>
                        <a:ea typeface="Calibri"/>
                        <a:cs typeface="Times New Roman"/>
                      </a:endParaRPr>
                    </a:p>
                  </a:txBody>
                  <a:tcPr marL="68580" marR="68580" marT="0" marB="0"/>
                </a:tc>
                <a:extLst>
                  <a:ext uri="{0D108BD9-81ED-4DB2-BD59-A6C34878D82A}">
                    <a16:rowId xmlns:a16="http://schemas.microsoft.com/office/drawing/2014/main" xmlns="" val="10010"/>
                  </a:ext>
                </a:extLst>
              </a:tr>
              <a:tr h="778933">
                <a:tc>
                  <a:txBody>
                    <a:bodyPr/>
                    <a:lstStyle/>
                    <a:p>
                      <a:pPr marL="0" marR="0" algn="l">
                        <a:lnSpc>
                          <a:spcPct val="107000"/>
                        </a:lnSpc>
                        <a:spcBef>
                          <a:spcPts val="0"/>
                        </a:spcBef>
                        <a:spcAft>
                          <a:spcPts val="0"/>
                        </a:spcAft>
                      </a:pPr>
                      <a:r>
                        <a:rPr lang="en-US" sz="3000" dirty="0">
                          <a:effectLst/>
                        </a:rPr>
                        <a:t>8 (B)</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0.471464286</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0.207930333</a:t>
                      </a:r>
                      <a:endParaRPr lang="en-US" sz="30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11"/>
                  </a:ext>
                </a:extLst>
              </a:tr>
            </a:tbl>
          </a:graphicData>
        </a:graphic>
      </p:graphicFrame>
      <p:sp>
        <p:nvSpPr>
          <p:cNvPr id="53" name="TextBox 52"/>
          <p:cNvSpPr txBox="1"/>
          <p:nvPr/>
        </p:nvSpPr>
        <p:spPr>
          <a:xfrm>
            <a:off x="13716000" y="19926687"/>
            <a:ext cx="10363200" cy="2323713"/>
          </a:xfrm>
          <a:prstGeom prst="rect">
            <a:avLst/>
          </a:prstGeom>
          <a:noFill/>
        </p:spPr>
        <p:txBody>
          <a:bodyPr wrap="square" rtlCol="0">
            <a:spAutoFit/>
          </a:bodyPr>
          <a:lstStyle/>
          <a:p>
            <a:r>
              <a:rPr lang="en-US" sz="2800" b="1" dirty="0">
                <a:latin typeface="+mn-lt"/>
              </a:rPr>
              <a:t>Table 1: </a:t>
            </a:r>
            <a:r>
              <a:rPr lang="en-US" sz="2800" dirty="0">
                <a:latin typeface="+mn-lt"/>
              </a:rPr>
              <a:t>P-values obtained for all sliding window based pairwise student t-tests significant values are bolded and have an asterisk.</a:t>
            </a:r>
          </a:p>
          <a:p>
            <a:endParaRPr lang="en-US" dirty="0"/>
          </a:p>
        </p:txBody>
      </p:sp>
      <p:sp>
        <p:nvSpPr>
          <p:cNvPr id="54" name="TextBox 53"/>
          <p:cNvSpPr txBox="1"/>
          <p:nvPr/>
        </p:nvSpPr>
        <p:spPr>
          <a:xfrm>
            <a:off x="13716000" y="26898600"/>
            <a:ext cx="10363200" cy="3123932"/>
          </a:xfrm>
          <a:prstGeom prst="rect">
            <a:avLst/>
          </a:prstGeom>
          <a:noFill/>
        </p:spPr>
        <p:txBody>
          <a:bodyPr wrap="square" rtlCol="0">
            <a:spAutoFit/>
          </a:bodyPr>
          <a:lstStyle/>
          <a:p>
            <a:r>
              <a:rPr lang="en-US" sz="2800" b="1" dirty="0">
                <a:latin typeface="+mn-lt"/>
              </a:rPr>
              <a:t>Figure 2: Average Steps Graph for Group A. </a:t>
            </a:r>
            <a:r>
              <a:rPr lang="en-US" sz="2800" dirty="0">
                <a:latin typeface="+mn-lt"/>
              </a:rPr>
              <a:t>The average steps during the participants 1</a:t>
            </a:r>
            <a:r>
              <a:rPr lang="en-US" sz="2800" baseline="30000" dirty="0">
                <a:latin typeface="+mn-lt"/>
              </a:rPr>
              <a:t>st</a:t>
            </a:r>
            <a:r>
              <a:rPr lang="en-US" sz="2800" dirty="0">
                <a:latin typeface="+mn-lt"/>
              </a:rPr>
              <a:t> half of therapy compared to their 2</a:t>
            </a:r>
            <a:r>
              <a:rPr lang="en-US" sz="2800" baseline="30000" dirty="0">
                <a:latin typeface="+mn-lt"/>
              </a:rPr>
              <a:t>nd</a:t>
            </a:r>
            <a:r>
              <a:rPr lang="en-US" sz="2800" dirty="0">
                <a:latin typeface="+mn-lt"/>
              </a:rPr>
              <a:t> half of therapy with error bars. A student t-test found the differences between participants insignificant with a p value of 0.2376.</a:t>
            </a:r>
          </a:p>
          <a:p>
            <a:endParaRPr lang="en-US" dirty="0"/>
          </a:p>
        </p:txBody>
      </p:sp>
      <p:sp>
        <p:nvSpPr>
          <p:cNvPr id="55" name="TextBox 54"/>
          <p:cNvSpPr txBox="1"/>
          <p:nvPr/>
        </p:nvSpPr>
        <p:spPr>
          <a:xfrm>
            <a:off x="13716000" y="34595068"/>
            <a:ext cx="10363200" cy="3123932"/>
          </a:xfrm>
          <a:prstGeom prst="rect">
            <a:avLst/>
          </a:prstGeom>
          <a:noFill/>
        </p:spPr>
        <p:txBody>
          <a:bodyPr wrap="square" rtlCol="0">
            <a:spAutoFit/>
          </a:bodyPr>
          <a:lstStyle/>
          <a:p>
            <a:r>
              <a:rPr lang="en-US" sz="2800" b="1" dirty="0">
                <a:latin typeface="+mn-lt"/>
              </a:rPr>
              <a:t>Figure 3: Average Steps Graph for Group B. </a:t>
            </a:r>
            <a:r>
              <a:rPr lang="en-US" sz="2800" dirty="0">
                <a:latin typeface="+mn-lt"/>
              </a:rPr>
              <a:t>The average steps during the participants 1</a:t>
            </a:r>
            <a:r>
              <a:rPr lang="en-US" sz="2800" baseline="30000" dirty="0">
                <a:latin typeface="+mn-lt"/>
              </a:rPr>
              <a:t>st</a:t>
            </a:r>
            <a:r>
              <a:rPr lang="en-US" sz="2800" dirty="0">
                <a:latin typeface="+mn-lt"/>
              </a:rPr>
              <a:t> week compared to their 2</a:t>
            </a:r>
            <a:r>
              <a:rPr lang="en-US" sz="2800" baseline="30000" dirty="0">
                <a:latin typeface="+mn-lt"/>
              </a:rPr>
              <a:t>nd</a:t>
            </a:r>
            <a:r>
              <a:rPr lang="en-US" sz="2800" dirty="0">
                <a:latin typeface="+mn-lt"/>
              </a:rPr>
              <a:t> week with error bars. A student t-test found the differences between participants insignificant with  a p value of 0.2768.</a:t>
            </a:r>
            <a:r>
              <a:rPr lang="en-US" sz="2800" b="1" dirty="0">
                <a:latin typeface="+mn-lt"/>
              </a:rPr>
              <a:t> </a:t>
            </a:r>
            <a:endParaRPr lang="en-US" sz="2800" dirty="0">
              <a:latin typeface="+mn-lt"/>
            </a:endParaRPr>
          </a:p>
          <a:p>
            <a:endParaRPr lang="en-US" dirty="0"/>
          </a:p>
        </p:txBody>
      </p:sp>
      <p:sp>
        <p:nvSpPr>
          <p:cNvPr id="56" name="Rectangle 55"/>
          <p:cNvSpPr/>
          <p:nvPr/>
        </p:nvSpPr>
        <p:spPr>
          <a:xfrm>
            <a:off x="25527000" y="29489400"/>
            <a:ext cx="11658600" cy="3600986"/>
          </a:xfrm>
          <a:prstGeom prst="rect">
            <a:avLst/>
          </a:prstGeom>
          <a:solidFill>
            <a:schemeClr val="bg1"/>
          </a:solidFill>
        </p:spPr>
        <p:txBody>
          <a:bodyPr wrap="square">
            <a:spAutoFit/>
          </a:bodyPr>
          <a:lstStyle/>
          <a:p>
            <a:pPr algn="ctr" defTabSz="914400" eaLnBrk="1" hangingPunct="1">
              <a:spcBef>
                <a:spcPts val="0"/>
              </a:spcBef>
              <a:buFontTx/>
              <a:buNone/>
            </a:pPr>
            <a:r>
              <a:rPr lang="en-US" altLang="en-US" sz="3600" b="1" dirty="0">
                <a:latin typeface="+mj-lt"/>
              </a:rPr>
              <a:t>Future Work:</a:t>
            </a:r>
          </a:p>
          <a:p>
            <a:pPr marL="457200" indent="-457200" defTabSz="914400" eaLnBrk="1" hangingPunct="1">
              <a:spcBef>
                <a:spcPts val="0"/>
              </a:spcBef>
              <a:buFont typeface="Arial"/>
              <a:buChar char="•"/>
            </a:pPr>
            <a:r>
              <a:rPr lang="en-US" altLang="en-US" sz="3100" dirty="0">
                <a:latin typeface="+mj-lt"/>
              </a:rPr>
              <a:t>Since we had such a small sample size we are going to  continue this study and recruit more participants to hopefully improve our statistical significance.  </a:t>
            </a:r>
          </a:p>
          <a:p>
            <a:pPr marL="457200" indent="-457200" defTabSz="914400" eaLnBrk="1" hangingPunct="1">
              <a:spcBef>
                <a:spcPts val="0"/>
              </a:spcBef>
              <a:buFont typeface="Arial"/>
              <a:buChar char="•"/>
            </a:pPr>
            <a:r>
              <a:rPr lang="en-US" altLang="en-US" sz="3100" dirty="0">
                <a:latin typeface="+mj-lt"/>
              </a:rPr>
              <a:t>Also, since there was such a large gap in age between Group A and Group B, it would be better to have our two groups be more similar in age to eliminate other variables that could affect the outcome. </a:t>
            </a:r>
          </a:p>
        </p:txBody>
      </p:sp>
      <p:sp>
        <p:nvSpPr>
          <p:cNvPr id="34" name="Rectangle 33"/>
          <p:cNvSpPr/>
          <p:nvPr/>
        </p:nvSpPr>
        <p:spPr>
          <a:xfrm>
            <a:off x="685800" y="9144000"/>
            <a:ext cx="11658600" cy="7086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914400" eaLnBrk="1" hangingPunct="1">
              <a:lnSpc>
                <a:spcPct val="250000"/>
              </a:lnSpc>
              <a:spcBef>
                <a:spcPct val="50000"/>
              </a:spcBef>
              <a:spcAft>
                <a:spcPts val="0"/>
              </a:spcAft>
              <a:buFontTx/>
              <a:buNone/>
            </a:pPr>
            <a:r>
              <a:rPr lang="en-US" altLang="en-US" sz="3600" dirty="0">
                <a:solidFill>
                  <a:schemeClr val="tx1"/>
                </a:solidFill>
              </a:rPr>
              <a:t> </a:t>
            </a:r>
            <a:r>
              <a:rPr lang="en-US" altLang="en-US" sz="3600" b="1" dirty="0">
                <a:solidFill>
                  <a:schemeClr val="tx1"/>
                </a:solidFill>
              </a:rPr>
              <a:t>Introduction:</a:t>
            </a:r>
          </a:p>
          <a:p>
            <a:pPr marL="457200" indent="-457200" defTabSz="914400" eaLnBrk="1" hangingPunct="1">
              <a:spcBef>
                <a:spcPts val="0"/>
              </a:spcBef>
              <a:spcAft>
                <a:spcPts val="0"/>
              </a:spcAft>
              <a:buFont typeface="Arial"/>
              <a:buChar char="•"/>
            </a:pPr>
            <a:r>
              <a:rPr lang="en-US" altLang="en-US" sz="3100" dirty="0">
                <a:solidFill>
                  <a:schemeClr val="tx1"/>
                </a:solidFill>
              </a:rPr>
              <a:t>Wearable sensor technology has become increasingly popular and had begun to be utilized in various healthcare disciplines.</a:t>
            </a:r>
          </a:p>
          <a:p>
            <a:pPr marL="457200" indent="-457200" defTabSz="914400" eaLnBrk="1" hangingPunct="1">
              <a:spcBef>
                <a:spcPts val="0"/>
              </a:spcBef>
              <a:buFont typeface="Arial"/>
              <a:buChar char="•"/>
            </a:pPr>
            <a:r>
              <a:rPr lang="en-US" altLang="en-US" sz="3100" dirty="0">
                <a:solidFill>
                  <a:schemeClr val="tx1"/>
                </a:solidFill>
              </a:rPr>
              <a:t> There are enormous applications for wearable technology in rehabilitation and physical intervention settings because of the difficulties inherent in assessing unsupervised physical activity through self-reporting</a:t>
            </a:r>
          </a:p>
          <a:p>
            <a:pPr marL="457200" indent="-457200" defTabSz="914400" eaLnBrk="1" hangingPunct="1">
              <a:spcBef>
                <a:spcPts val="0"/>
              </a:spcBef>
              <a:buFont typeface="Arial"/>
              <a:buChar char="•"/>
            </a:pPr>
            <a:r>
              <a:rPr lang="en-US" altLang="en-US" sz="3100" dirty="0">
                <a:solidFill>
                  <a:schemeClr val="tx1"/>
                </a:solidFill>
              </a:rPr>
              <a:t>Two different population groups</a:t>
            </a:r>
          </a:p>
          <a:p>
            <a:pPr defTabSz="914400" eaLnBrk="1" hangingPunct="1">
              <a:spcBef>
                <a:spcPts val="0"/>
              </a:spcBef>
            </a:pPr>
            <a:r>
              <a:rPr lang="en-US" altLang="en-US" sz="3100" dirty="0">
                <a:solidFill>
                  <a:schemeClr val="tx1"/>
                </a:solidFill>
              </a:rPr>
              <a:t>     are being tested in this study to</a:t>
            </a:r>
          </a:p>
          <a:p>
            <a:pPr defTabSz="914400" eaLnBrk="1" hangingPunct="1">
              <a:spcBef>
                <a:spcPts val="0"/>
              </a:spcBef>
            </a:pPr>
            <a:r>
              <a:rPr lang="en-US" altLang="en-US" sz="3100" dirty="0">
                <a:solidFill>
                  <a:schemeClr val="tx1"/>
                </a:solidFill>
              </a:rPr>
              <a:t>     asses if the Charge HR </a:t>
            </a:r>
            <a:r>
              <a:rPr lang="en-US" altLang="en-US" sz="3100" dirty="0" err="1">
                <a:solidFill>
                  <a:schemeClr val="tx1"/>
                </a:solidFill>
              </a:rPr>
              <a:t>Fitbit</a:t>
            </a:r>
            <a:endParaRPr lang="en-US" altLang="en-US" sz="3100" dirty="0">
              <a:solidFill>
                <a:schemeClr val="tx1"/>
              </a:solidFill>
            </a:endParaRPr>
          </a:p>
          <a:p>
            <a:pPr defTabSz="914400" eaLnBrk="1" hangingPunct="1">
              <a:spcBef>
                <a:spcPts val="0"/>
              </a:spcBef>
            </a:pPr>
            <a:r>
              <a:rPr lang="en-US" altLang="en-US" sz="3100" dirty="0">
                <a:solidFill>
                  <a:schemeClr val="tx1"/>
                </a:solidFill>
              </a:rPr>
              <a:t>     (See Figure 1) is able to detect</a:t>
            </a:r>
          </a:p>
          <a:p>
            <a:pPr defTabSz="914400" eaLnBrk="1" hangingPunct="1">
              <a:spcBef>
                <a:spcPts val="0"/>
              </a:spcBef>
            </a:pPr>
            <a:r>
              <a:rPr lang="en-US" altLang="en-US" sz="3100" dirty="0">
                <a:solidFill>
                  <a:schemeClr val="tx1"/>
                </a:solidFill>
              </a:rPr>
              <a:t>     changes over time in both an</a:t>
            </a:r>
          </a:p>
          <a:p>
            <a:pPr defTabSz="914400" eaLnBrk="1" hangingPunct="1">
              <a:spcBef>
                <a:spcPts val="0"/>
              </a:spcBef>
            </a:pPr>
            <a:r>
              <a:rPr lang="en-US" altLang="en-US" sz="3100" dirty="0">
                <a:solidFill>
                  <a:schemeClr val="tx1"/>
                </a:solidFill>
              </a:rPr>
              <a:t>     inpatient and a free-living setting</a:t>
            </a:r>
            <a:r>
              <a:rPr lang="en-US" altLang="en-US" sz="3200" dirty="0">
                <a:solidFill>
                  <a:schemeClr val="tx1"/>
                </a:solidFill>
              </a:rPr>
              <a:t>.</a:t>
            </a:r>
          </a:p>
          <a:p>
            <a:pPr algn="ctr"/>
            <a:endParaRPr lang="en-US" dirty="0"/>
          </a:p>
        </p:txBody>
      </p:sp>
      <p:pic>
        <p:nvPicPr>
          <p:cNvPr id="30" name="Picture 29"/>
          <p:cNvPicPr>
            <a:picLocks noChangeAspect="1"/>
          </p:cNvPicPr>
          <p:nvPr/>
        </p:nvPicPr>
        <p:blipFill rotWithShape="1">
          <a:blip r:embed="rId7">
            <a:extLst>
              <a:ext uri="{28A0092B-C50C-407E-A947-70E740481C1C}">
                <a14:useLocalDpi xmlns:a14="http://schemas.microsoft.com/office/drawing/2010/main" val="0"/>
              </a:ext>
            </a:extLst>
          </a:blip>
          <a:srcRect l="15199" t="10251" r="10190" b="10993"/>
          <a:stretch/>
        </p:blipFill>
        <p:spPr>
          <a:xfrm>
            <a:off x="7924800" y="12197955"/>
            <a:ext cx="3098507" cy="3270645"/>
          </a:xfrm>
          <a:prstGeom prst="rect">
            <a:avLst/>
          </a:prstGeom>
        </p:spPr>
      </p:pic>
      <p:sp>
        <p:nvSpPr>
          <p:cNvPr id="31" name="TextBox 30"/>
          <p:cNvSpPr txBox="1"/>
          <p:nvPr/>
        </p:nvSpPr>
        <p:spPr>
          <a:xfrm>
            <a:off x="6934200" y="15468600"/>
            <a:ext cx="5105400" cy="523220"/>
          </a:xfrm>
          <a:prstGeom prst="rect">
            <a:avLst/>
          </a:prstGeom>
          <a:noFill/>
        </p:spPr>
        <p:txBody>
          <a:bodyPr wrap="square" rtlCol="0">
            <a:spAutoFit/>
          </a:bodyPr>
          <a:lstStyle/>
          <a:p>
            <a:r>
              <a:rPr lang="en-US" sz="2800" b="1" dirty="0">
                <a:latin typeface="+mj-lt"/>
              </a:rPr>
              <a:t>Figure 1: The Charge HR  </a:t>
            </a:r>
            <a:r>
              <a:rPr lang="en-US" sz="2800" b="1" dirty="0" err="1">
                <a:latin typeface="+mj-lt"/>
              </a:rPr>
              <a:t>Fitbit</a:t>
            </a:r>
            <a:endParaRPr lang="en-US" sz="2800" b="1" dirty="0">
              <a:latin typeface="+mj-lt"/>
            </a:endParaRPr>
          </a:p>
        </p:txBody>
      </p:sp>
      <p:graphicFrame>
        <p:nvGraphicFramePr>
          <p:cNvPr id="36" name="Chart 35"/>
          <p:cNvGraphicFramePr/>
          <p:nvPr>
            <p:extLst>
              <p:ext uri="{D42A27DB-BD31-4B8C-83A1-F6EECF244321}">
                <p14:modId xmlns:p14="http://schemas.microsoft.com/office/powerpoint/2010/main" val="1144879547"/>
              </p:ext>
            </p:extLst>
          </p:nvPr>
        </p:nvGraphicFramePr>
        <p:xfrm>
          <a:off x="26212800" y="10210800"/>
          <a:ext cx="10363200" cy="40767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83045627"/>
              </p:ext>
            </p:extLst>
          </p:nvPr>
        </p:nvGraphicFramePr>
        <p:xfrm>
          <a:off x="26212800" y="20009197"/>
          <a:ext cx="10363200" cy="1828800"/>
        </p:xfrm>
        <a:graphic>
          <a:graphicData uri="http://schemas.openxmlformats.org/drawingml/2006/table">
            <a:tbl>
              <a:tblPr firstRow="1" bandRow="1">
                <a:tableStyleId>{21E4AEA4-8DFA-4A89-87EB-49C32662AFE0}</a:tableStyleId>
              </a:tblPr>
              <a:tblGrid>
                <a:gridCol w="3454400">
                  <a:extLst>
                    <a:ext uri="{9D8B030D-6E8A-4147-A177-3AD203B41FA5}">
                      <a16:colId xmlns:a16="http://schemas.microsoft.com/office/drawing/2014/main" xmlns="" val="20000"/>
                    </a:ext>
                  </a:extLst>
                </a:gridCol>
                <a:gridCol w="3454400">
                  <a:extLst>
                    <a:ext uri="{9D8B030D-6E8A-4147-A177-3AD203B41FA5}">
                      <a16:colId xmlns:a16="http://schemas.microsoft.com/office/drawing/2014/main" xmlns="" val="20001"/>
                    </a:ext>
                  </a:extLst>
                </a:gridCol>
                <a:gridCol w="3454400">
                  <a:extLst>
                    <a:ext uri="{9D8B030D-6E8A-4147-A177-3AD203B41FA5}">
                      <a16:colId xmlns:a16="http://schemas.microsoft.com/office/drawing/2014/main" xmlns="" val="20002"/>
                    </a:ext>
                  </a:extLst>
                </a:gridCol>
              </a:tblGrid>
              <a:tr h="609600">
                <a:tc>
                  <a:txBody>
                    <a:bodyPr/>
                    <a:lstStyle/>
                    <a:p>
                      <a:pPr marL="0" marR="0">
                        <a:lnSpc>
                          <a:spcPct val="107000"/>
                        </a:lnSpc>
                        <a:spcBef>
                          <a:spcPts val="0"/>
                        </a:spcBef>
                        <a:spcAft>
                          <a:spcPts val="0"/>
                        </a:spcAft>
                      </a:pPr>
                      <a:r>
                        <a:rPr lang="en-US" sz="3000" dirty="0">
                          <a:effectLst/>
                        </a:rPr>
                        <a:t>Weeks Compared</a:t>
                      </a:r>
                      <a:endParaRPr lang="en-US" sz="30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3000">
                          <a:effectLst/>
                        </a:rPr>
                        <a:t>Sliding T-Test</a:t>
                      </a:r>
                      <a:endParaRPr lang="en-US" sz="30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3000">
                          <a:effectLst/>
                        </a:rPr>
                        <a:t>Baseline T-Test</a:t>
                      </a:r>
                      <a:endParaRPr lang="en-US" sz="300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609600">
                <a:tc>
                  <a:txBody>
                    <a:bodyPr/>
                    <a:lstStyle/>
                    <a:p>
                      <a:pPr marL="0" marR="0">
                        <a:lnSpc>
                          <a:spcPct val="107000"/>
                        </a:lnSpc>
                        <a:spcBef>
                          <a:spcPts val="0"/>
                        </a:spcBef>
                        <a:spcAft>
                          <a:spcPts val="0"/>
                        </a:spcAft>
                      </a:pPr>
                      <a:r>
                        <a:rPr lang="en-US" sz="3000">
                          <a:effectLst/>
                        </a:rPr>
                        <a:t>Week A vs Week C</a:t>
                      </a:r>
                      <a:endParaRPr lang="en-US" sz="30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3000">
                          <a:effectLst/>
                        </a:rPr>
                        <a:t>0.37226229</a:t>
                      </a:r>
                      <a:endParaRPr lang="en-US" sz="30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3000" dirty="0">
                          <a:effectLst/>
                        </a:rPr>
                        <a:t>0.298049788</a:t>
                      </a:r>
                      <a:endParaRPr lang="en-US" sz="30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609600">
                <a:tc>
                  <a:txBody>
                    <a:bodyPr/>
                    <a:lstStyle/>
                    <a:p>
                      <a:pPr marL="0" marR="0">
                        <a:lnSpc>
                          <a:spcPct val="107000"/>
                        </a:lnSpc>
                        <a:spcBef>
                          <a:spcPts val="0"/>
                        </a:spcBef>
                        <a:spcAft>
                          <a:spcPts val="0"/>
                        </a:spcAft>
                      </a:pPr>
                      <a:r>
                        <a:rPr lang="en-US" sz="3000">
                          <a:effectLst/>
                        </a:rPr>
                        <a:t>Week A vs Week D</a:t>
                      </a:r>
                      <a:endParaRPr lang="en-US" sz="300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3000" dirty="0">
                          <a:effectLst/>
                        </a:rPr>
                        <a:t>0.165439096</a:t>
                      </a:r>
                      <a:endParaRPr lang="en-US" sz="30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3000" b="1" dirty="0">
                          <a:effectLst/>
                        </a:rPr>
                        <a:t>0.008552631*</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07225381"/>
              </p:ext>
            </p:extLst>
          </p:nvPr>
        </p:nvGraphicFramePr>
        <p:xfrm>
          <a:off x="26289000" y="16306800"/>
          <a:ext cx="10439400" cy="1524000"/>
        </p:xfrm>
        <a:graphic>
          <a:graphicData uri="http://schemas.openxmlformats.org/drawingml/2006/table">
            <a:tbl>
              <a:tblPr firstRow="1" bandRow="1">
                <a:tableStyleId>{21E4AEA4-8DFA-4A89-87EB-49C32662AFE0}</a:tableStyleId>
              </a:tblPr>
              <a:tblGrid>
                <a:gridCol w="3479800">
                  <a:extLst>
                    <a:ext uri="{9D8B030D-6E8A-4147-A177-3AD203B41FA5}">
                      <a16:colId xmlns:a16="http://schemas.microsoft.com/office/drawing/2014/main" xmlns="" val="20000"/>
                    </a:ext>
                  </a:extLst>
                </a:gridCol>
                <a:gridCol w="3479800">
                  <a:extLst>
                    <a:ext uri="{9D8B030D-6E8A-4147-A177-3AD203B41FA5}">
                      <a16:colId xmlns:a16="http://schemas.microsoft.com/office/drawing/2014/main" xmlns="" val="20001"/>
                    </a:ext>
                  </a:extLst>
                </a:gridCol>
                <a:gridCol w="3479800">
                  <a:extLst>
                    <a:ext uri="{9D8B030D-6E8A-4147-A177-3AD203B41FA5}">
                      <a16:colId xmlns:a16="http://schemas.microsoft.com/office/drawing/2014/main" xmlns="" val="20002"/>
                    </a:ext>
                  </a:extLst>
                </a:gridCol>
              </a:tblGrid>
              <a:tr h="508000">
                <a:tc>
                  <a:txBody>
                    <a:bodyPr/>
                    <a:lstStyle/>
                    <a:p>
                      <a:pPr marL="0" marR="0" algn="l">
                        <a:lnSpc>
                          <a:spcPct val="107000"/>
                        </a:lnSpc>
                        <a:spcBef>
                          <a:spcPts val="0"/>
                        </a:spcBef>
                        <a:spcAft>
                          <a:spcPts val="0"/>
                        </a:spcAft>
                      </a:pPr>
                      <a:r>
                        <a:rPr lang="en-US" sz="3000" dirty="0">
                          <a:effectLst/>
                        </a:rPr>
                        <a:t>Weeks Compared</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F-Test</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T-test</a:t>
                      </a:r>
                      <a:endParaRPr lang="en-US" sz="300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508000">
                <a:tc>
                  <a:txBody>
                    <a:bodyPr/>
                    <a:lstStyle/>
                    <a:p>
                      <a:pPr marL="0" marR="0" algn="l">
                        <a:lnSpc>
                          <a:spcPct val="107000"/>
                        </a:lnSpc>
                        <a:spcBef>
                          <a:spcPts val="0"/>
                        </a:spcBef>
                        <a:spcAft>
                          <a:spcPts val="0"/>
                        </a:spcAft>
                      </a:pPr>
                      <a:r>
                        <a:rPr lang="en-US" sz="3000" dirty="0">
                          <a:effectLst/>
                        </a:rPr>
                        <a:t>Week A </a:t>
                      </a:r>
                      <a:r>
                        <a:rPr lang="en-US" sz="3000" dirty="0" err="1">
                          <a:effectLst/>
                        </a:rPr>
                        <a:t>vs</a:t>
                      </a:r>
                      <a:r>
                        <a:rPr lang="en-US" sz="3000" dirty="0">
                          <a:effectLst/>
                        </a:rPr>
                        <a:t> Week B</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a:effectLst/>
                        </a:rPr>
                        <a:t>0.756258354</a:t>
                      </a:r>
                      <a:endParaRPr lang="en-US" sz="300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b="1" dirty="0">
                          <a:effectLst/>
                        </a:rPr>
                        <a:t>0.025975666*</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508000">
                <a:tc>
                  <a:txBody>
                    <a:bodyPr/>
                    <a:lstStyle/>
                    <a:p>
                      <a:pPr marL="0" marR="0" algn="l">
                        <a:lnSpc>
                          <a:spcPct val="107000"/>
                        </a:lnSpc>
                        <a:spcBef>
                          <a:spcPts val="0"/>
                        </a:spcBef>
                        <a:spcAft>
                          <a:spcPts val="0"/>
                        </a:spcAft>
                      </a:pPr>
                      <a:r>
                        <a:rPr lang="en-US" sz="3000" dirty="0">
                          <a:effectLst/>
                        </a:rPr>
                        <a:t>Week A </a:t>
                      </a:r>
                      <a:r>
                        <a:rPr lang="en-US" sz="3000" dirty="0" err="1">
                          <a:effectLst/>
                        </a:rPr>
                        <a:t>vs</a:t>
                      </a:r>
                      <a:r>
                        <a:rPr lang="en-US" sz="3000" dirty="0">
                          <a:effectLst/>
                        </a:rPr>
                        <a:t> Week C</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0.249306227</a:t>
                      </a:r>
                      <a:endParaRPr lang="en-US" sz="3000" dirty="0">
                        <a:effectLst/>
                        <a:latin typeface="Calibri"/>
                        <a:ea typeface="Calibri"/>
                        <a:cs typeface="Times New Roman"/>
                      </a:endParaRPr>
                    </a:p>
                  </a:txBody>
                  <a:tcPr marL="68580" marR="68580" marT="0" marB="0"/>
                </a:tc>
                <a:tc>
                  <a:txBody>
                    <a:bodyPr/>
                    <a:lstStyle/>
                    <a:p>
                      <a:pPr marL="0" marR="0" algn="l">
                        <a:lnSpc>
                          <a:spcPct val="107000"/>
                        </a:lnSpc>
                        <a:spcBef>
                          <a:spcPts val="0"/>
                        </a:spcBef>
                        <a:spcAft>
                          <a:spcPts val="0"/>
                        </a:spcAft>
                      </a:pPr>
                      <a:r>
                        <a:rPr lang="en-US" sz="3000" dirty="0">
                          <a:effectLst/>
                        </a:rPr>
                        <a:t>0.11674847</a:t>
                      </a:r>
                      <a:endParaRPr lang="en-US" sz="30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2"/>
                  </a:ext>
                </a:extLst>
              </a:tr>
            </a:tbl>
          </a:graphicData>
        </a:graphic>
      </p:graphicFrame>
      <p:sp>
        <p:nvSpPr>
          <p:cNvPr id="39" name="TextBox 38"/>
          <p:cNvSpPr txBox="1"/>
          <p:nvPr/>
        </p:nvSpPr>
        <p:spPr>
          <a:xfrm>
            <a:off x="26212800" y="14325600"/>
            <a:ext cx="10363200" cy="1815882"/>
          </a:xfrm>
          <a:prstGeom prst="rect">
            <a:avLst/>
          </a:prstGeom>
          <a:noFill/>
        </p:spPr>
        <p:txBody>
          <a:bodyPr wrap="square" rtlCol="0">
            <a:spAutoFit/>
          </a:bodyPr>
          <a:lstStyle/>
          <a:p>
            <a:r>
              <a:rPr lang="en-US" sz="2800" b="1" dirty="0">
                <a:latin typeface="+mj-lt"/>
              </a:rPr>
              <a:t>Figure 4: Total Steps Graph for Artificial Data. </a:t>
            </a:r>
            <a:r>
              <a:rPr lang="en-US" sz="2800" dirty="0">
                <a:latin typeface="+mj-lt"/>
              </a:rPr>
              <a:t>Four weeks of artificial normally distributed step data was generated using different means for steps taken in an hour.  Means used to generate data were 150 (A), 151 (B), 151.1 (C), and 200 (D).</a:t>
            </a:r>
          </a:p>
        </p:txBody>
      </p:sp>
      <p:sp>
        <p:nvSpPr>
          <p:cNvPr id="7" name="TextBox 6"/>
          <p:cNvSpPr txBox="1"/>
          <p:nvPr/>
        </p:nvSpPr>
        <p:spPr>
          <a:xfrm>
            <a:off x="29946600" y="9220200"/>
            <a:ext cx="2941130" cy="646331"/>
          </a:xfrm>
          <a:prstGeom prst="rect">
            <a:avLst/>
          </a:prstGeom>
          <a:noFill/>
        </p:spPr>
        <p:txBody>
          <a:bodyPr wrap="none" rtlCol="0">
            <a:spAutoFit/>
          </a:bodyPr>
          <a:lstStyle/>
          <a:p>
            <a:r>
              <a:rPr lang="en-US" sz="3600" b="1" dirty="0">
                <a:latin typeface="+mj-lt"/>
              </a:rPr>
              <a:t>Artificial Data: </a:t>
            </a:r>
          </a:p>
        </p:txBody>
      </p:sp>
      <p:sp>
        <p:nvSpPr>
          <p:cNvPr id="40" name="TextBox 39"/>
          <p:cNvSpPr txBox="1"/>
          <p:nvPr/>
        </p:nvSpPr>
        <p:spPr>
          <a:xfrm>
            <a:off x="26289000" y="17983200"/>
            <a:ext cx="10363200" cy="1815882"/>
          </a:xfrm>
          <a:prstGeom prst="rect">
            <a:avLst/>
          </a:prstGeom>
          <a:noFill/>
        </p:spPr>
        <p:txBody>
          <a:bodyPr wrap="square" rtlCol="0">
            <a:spAutoFit/>
          </a:bodyPr>
          <a:lstStyle/>
          <a:p>
            <a:r>
              <a:rPr lang="en-US" sz="2800" b="1" dirty="0">
                <a:latin typeface="+mn-lt"/>
              </a:rPr>
              <a:t>Table 2:  </a:t>
            </a:r>
            <a:r>
              <a:rPr lang="en-US" sz="2800" dirty="0">
                <a:latin typeface="+mn-lt"/>
              </a:rPr>
              <a:t>A F-Test was performed, and it was found that the variances did not differ significantly (critical value for both degrees of freedom  being 6 is 8.47).  A two-sample equal variance t-test was used to prove that the means were different for generated weeks.</a:t>
            </a:r>
            <a:r>
              <a:rPr lang="en-US" sz="2800" b="1" dirty="0">
                <a:latin typeface="+mn-lt"/>
              </a:rPr>
              <a:t>  </a:t>
            </a:r>
            <a:endParaRPr lang="en-US" sz="2800" dirty="0">
              <a:latin typeface="+mn-lt"/>
            </a:endParaRPr>
          </a:p>
        </p:txBody>
      </p:sp>
      <p:sp>
        <p:nvSpPr>
          <p:cNvPr id="43" name="TextBox 42"/>
          <p:cNvSpPr txBox="1"/>
          <p:nvPr/>
        </p:nvSpPr>
        <p:spPr>
          <a:xfrm>
            <a:off x="26136600" y="22021800"/>
            <a:ext cx="10363200" cy="1815882"/>
          </a:xfrm>
          <a:prstGeom prst="rect">
            <a:avLst/>
          </a:prstGeom>
          <a:noFill/>
        </p:spPr>
        <p:txBody>
          <a:bodyPr wrap="square" rtlCol="0">
            <a:spAutoFit/>
          </a:bodyPr>
          <a:lstStyle/>
          <a:p>
            <a:r>
              <a:rPr lang="en-US" sz="2800" b="1" dirty="0">
                <a:latin typeface="+mn-lt"/>
              </a:rPr>
              <a:t>Table 3:  </a:t>
            </a:r>
            <a:r>
              <a:rPr lang="en-US" sz="2800" dirty="0">
                <a:latin typeface="+mn-lt"/>
              </a:rPr>
              <a:t>The artificial data was used to demonstrate that the sliding scale t-tests can effectively detect changes in steps taken, with a larger p-value corresponding with a smaller difference in mean steps taken, and a smaller p-value with a larger difference in steps.</a:t>
            </a:r>
            <a:r>
              <a:rPr lang="en-US" sz="2800" b="1" dirty="0">
                <a:latin typeface="+mn-lt"/>
              </a:rPr>
              <a:t> </a:t>
            </a:r>
            <a:endParaRPr lang="en-US" sz="2800" dirty="0">
              <a:latin typeface="+mn-lt"/>
            </a:endParaRPr>
          </a:p>
        </p:txBody>
      </p:sp>
      <p:graphicFrame>
        <p:nvGraphicFramePr>
          <p:cNvPr id="44" name="Chart 43"/>
          <p:cNvGraphicFramePr>
            <a:graphicFrameLocks/>
          </p:cNvGraphicFramePr>
          <p:nvPr>
            <p:extLst>
              <p:ext uri="{D42A27DB-BD31-4B8C-83A1-F6EECF244321}">
                <p14:modId xmlns:p14="http://schemas.microsoft.com/office/powerpoint/2010/main" val="1380898790"/>
              </p:ext>
            </p:extLst>
          </p:nvPr>
        </p:nvGraphicFramePr>
        <p:xfrm>
          <a:off x="13716000" y="21259800"/>
          <a:ext cx="10363200" cy="5334000"/>
        </p:xfrm>
        <a:graphic>
          <a:graphicData uri="http://schemas.openxmlformats.org/drawingml/2006/chart">
            <c:chart xmlns:c="http://schemas.openxmlformats.org/drawingml/2006/chart" xmlns:r="http://schemas.openxmlformats.org/officeDocument/2006/relationships" r:id="rId9"/>
          </a:graphicData>
        </a:graphic>
      </p:graphicFrame>
      <p:sp>
        <p:nvSpPr>
          <p:cNvPr id="46" name="Rectangle 45"/>
          <p:cNvSpPr/>
          <p:nvPr/>
        </p:nvSpPr>
        <p:spPr>
          <a:xfrm>
            <a:off x="25527000" y="24536400"/>
            <a:ext cx="11658600" cy="4462760"/>
          </a:xfrm>
          <a:prstGeom prst="rect">
            <a:avLst/>
          </a:prstGeom>
          <a:solidFill>
            <a:schemeClr val="bg1"/>
          </a:solidFill>
        </p:spPr>
        <p:txBody>
          <a:bodyPr wrap="square">
            <a:spAutoFit/>
          </a:bodyPr>
          <a:lstStyle/>
          <a:p>
            <a:pPr algn="ctr" defTabSz="914400" eaLnBrk="1" hangingPunct="1">
              <a:spcBef>
                <a:spcPts val="0"/>
              </a:spcBef>
              <a:buFontTx/>
              <a:buNone/>
            </a:pPr>
            <a:r>
              <a:rPr lang="en-US" altLang="en-US" sz="3600" b="1" dirty="0">
                <a:latin typeface="+mj-lt"/>
              </a:rPr>
              <a:t>Conclusions:</a:t>
            </a:r>
          </a:p>
          <a:p>
            <a:r>
              <a:rPr lang="en-US" sz="3100" dirty="0">
                <a:latin typeface="+mn-lt"/>
              </a:rPr>
              <a:t>There is a significant difference between the size of the difference between the first and second half of the therapy treatment for Group A when compared to the first and second week of Group B (p=2.43628E-07). Based on this, the participants in Group A are improving their amount of physical activity and not just experiencing normal differences in walking present in group B. This experiment validates that our method can effectively capture significant changes in physical activity when they occur in the data. </a:t>
            </a:r>
          </a:p>
        </p:txBody>
      </p:sp>
      <p:graphicFrame>
        <p:nvGraphicFramePr>
          <p:cNvPr id="2" name="Table 1"/>
          <p:cNvGraphicFramePr>
            <a:graphicFrameLocks noGrp="1"/>
          </p:cNvGraphicFramePr>
          <p:nvPr>
            <p:extLst>
              <p:ext uri="{D42A27DB-BD31-4B8C-83A1-F6EECF244321}">
                <p14:modId xmlns:p14="http://schemas.microsoft.com/office/powerpoint/2010/main" val="986677316"/>
              </p:ext>
            </p:extLst>
          </p:nvPr>
        </p:nvGraphicFramePr>
        <p:xfrm>
          <a:off x="1371600" y="32156400"/>
          <a:ext cx="10363200" cy="2669405"/>
        </p:xfrm>
        <a:graphic>
          <a:graphicData uri="http://schemas.openxmlformats.org/drawingml/2006/table">
            <a:tbl>
              <a:tblPr firstRow="1" bandRow="1">
                <a:tableStyleId>{21E4AEA4-8DFA-4A89-87EB-49C32662AFE0}</a:tableStyleId>
              </a:tblPr>
              <a:tblGrid>
                <a:gridCol w="3454400">
                  <a:extLst>
                    <a:ext uri="{9D8B030D-6E8A-4147-A177-3AD203B41FA5}">
                      <a16:colId xmlns:a16="http://schemas.microsoft.com/office/drawing/2014/main" xmlns="" val="20000"/>
                    </a:ext>
                  </a:extLst>
                </a:gridCol>
                <a:gridCol w="3454400">
                  <a:extLst>
                    <a:ext uri="{9D8B030D-6E8A-4147-A177-3AD203B41FA5}">
                      <a16:colId xmlns:a16="http://schemas.microsoft.com/office/drawing/2014/main" xmlns="" val="20001"/>
                    </a:ext>
                  </a:extLst>
                </a:gridCol>
                <a:gridCol w="3454400">
                  <a:extLst>
                    <a:ext uri="{9D8B030D-6E8A-4147-A177-3AD203B41FA5}">
                      <a16:colId xmlns:a16="http://schemas.microsoft.com/office/drawing/2014/main" xmlns="" val="20002"/>
                    </a:ext>
                  </a:extLst>
                </a:gridCol>
              </a:tblGrid>
              <a:tr h="486798">
                <a:tc>
                  <a:txBody>
                    <a:bodyPr/>
                    <a:lstStyle/>
                    <a:p>
                      <a:pPr marL="0" marR="0">
                        <a:lnSpc>
                          <a:spcPct val="107000"/>
                        </a:lnSpc>
                        <a:spcBef>
                          <a:spcPts val="0"/>
                        </a:spcBef>
                        <a:spcAft>
                          <a:spcPts val="0"/>
                        </a:spcAft>
                      </a:pPr>
                      <a:r>
                        <a:rPr lang="en-US" sz="3000" dirty="0">
                          <a:effectLst/>
                        </a:rPr>
                        <a:t>Average Weeks</a:t>
                      </a:r>
                      <a:endParaRPr lang="en-US" sz="30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3000" dirty="0">
                          <a:effectLst/>
                        </a:rPr>
                        <a:t>Sliding T-Test</a:t>
                      </a:r>
                      <a:endParaRPr lang="en-US" sz="3000" dirty="0">
                        <a:effectLst/>
                        <a:latin typeface="Calibri"/>
                        <a:ea typeface="Calibri"/>
                        <a:cs typeface="Times New Roman"/>
                      </a:endParaRPr>
                    </a:p>
                  </a:txBody>
                  <a:tcPr marL="68580" marR="68580" marT="0" marB="0"/>
                </a:tc>
                <a:tc>
                  <a:txBody>
                    <a:bodyPr/>
                    <a:lstStyle/>
                    <a:p>
                      <a:pPr marL="0" marR="0">
                        <a:lnSpc>
                          <a:spcPct val="107000"/>
                        </a:lnSpc>
                        <a:spcBef>
                          <a:spcPts val="0"/>
                        </a:spcBef>
                        <a:spcAft>
                          <a:spcPts val="0"/>
                        </a:spcAft>
                      </a:pPr>
                      <a:r>
                        <a:rPr lang="en-US" sz="3000" dirty="0">
                          <a:effectLst/>
                        </a:rPr>
                        <a:t>Baseline T-Test</a:t>
                      </a:r>
                      <a:endParaRPr lang="en-US" sz="3000" dirty="0">
                        <a:effectLst/>
                        <a:latin typeface="Calibri"/>
                        <a:ea typeface="Calibri"/>
                        <a:cs typeface="Times New Roman"/>
                      </a:endParaRPr>
                    </a:p>
                  </a:txBody>
                  <a:tcPr marL="68580" marR="68580" marT="0" marB="0"/>
                </a:tc>
                <a:extLst>
                  <a:ext uri="{0D108BD9-81ED-4DB2-BD59-A6C34878D82A}">
                    <a16:rowId xmlns:a16="http://schemas.microsoft.com/office/drawing/2014/main" xmlns="" val="10000"/>
                  </a:ext>
                </a:extLst>
              </a:tr>
              <a:tr h="521445">
                <a:tc>
                  <a:txBody>
                    <a:bodyPr/>
                    <a:lstStyle/>
                    <a:p>
                      <a:pPr marL="0" marR="0">
                        <a:lnSpc>
                          <a:spcPct val="100000"/>
                        </a:lnSpc>
                        <a:spcBef>
                          <a:spcPts val="0"/>
                        </a:spcBef>
                        <a:spcAft>
                          <a:spcPts val="0"/>
                        </a:spcAft>
                      </a:pPr>
                      <a:r>
                        <a:rPr lang="en-US" sz="3000" dirty="0">
                          <a:effectLst/>
                        </a:rPr>
                        <a:t>Group A </a:t>
                      </a:r>
                      <a:r>
                        <a:rPr lang="en-US" sz="3000" dirty="0" err="1">
                          <a:effectLst/>
                        </a:rPr>
                        <a:t>vs</a:t>
                      </a:r>
                      <a:r>
                        <a:rPr lang="en-US" sz="3000" baseline="0" dirty="0">
                          <a:effectLst/>
                        </a:rPr>
                        <a:t> </a:t>
                      </a:r>
                      <a:r>
                        <a:rPr lang="en-US" sz="3000" dirty="0">
                          <a:effectLst/>
                        </a:rPr>
                        <a:t>Group B</a:t>
                      </a:r>
                      <a:endParaRPr lang="en-US" sz="3000" dirty="0">
                        <a:effectLst/>
                        <a:latin typeface="Calibri"/>
                        <a:ea typeface="Calibri"/>
                        <a:cs typeface="Times New Roman"/>
                      </a:endParaRPr>
                    </a:p>
                  </a:txBody>
                  <a:tcPr marL="68580" marR="68580" marT="0" marB="0"/>
                </a:tc>
                <a:tc>
                  <a:txBody>
                    <a:bodyPr/>
                    <a:lstStyle/>
                    <a:p>
                      <a:pPr marL="0" marR="0">
                        <a:lnSpc>
                          <a:spcPct val="100000"/>
                        </a:lnSpc>
                        <a:spcBef>
                          <a:spcPts val="0"/>
                        </a:spcBef>
                        <a:spcAft>
                          <a:spcPts val="0"/>
                        </a:spcAft>
                      </a:pPr>
                      <a:r>
                        <a:rPr lang="en-US" sz="3000" dirty="0">
                          <a:effectLst/>
                        </a:rPr>
                        <a:t>0.09147544</a:t>
                      </a:r>
                      <a:endParaRPr lang="en-US" sz="3000" dirty="0">
                        <a:effectLst/>
                        <a:latin typeface="Calibri"/>
                        <a:ea typeface="Calibri"/>
                        <a:cs typeface="Times New Roman"/>
                      </a:endParaRPr>
                    </a:p>
                  </a:txBody>
                  <a:tcPr marL="68580" marR="68580" marT="0" marB="0"/>
                </a:tc>
                <a:tc>
                  <a:txBody>
                    <a:bodyPr/>
                    <a:lstStyle/>
                    <a:p>
                      <a:pPr marL="0" marR="0">
                        <a:lnSpc>
                          <a:spcPct val="100000"/>
                        </a:lnSpc>
                        <a:spcBef>
                          <a:spcPts val="0"/>
                        </a:spcBef>
                        <a:spcAft>
                          <a:spcPts val="0"/>
                        </a:spcAft>
                      </a:pPr>
                      <a:r>
                        <a:rPr lang="en-US" sz="3000" b="1" dirty="0">
                          <a:effectLst/>
                        </a:rPr>
                        <a:t>0.000285483*</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1"/>
                  </a:ext>
                </a:extLst>
              </a:tr>
              <a:tr h="521389">
                <a:tc>
                  <a:txBody>
                    <a:bodyPr/>
                    <a:lstStyle/>
                    <a:p>
                      <a:pPr marL="0" marR="0">
                        <a:lnSpc>
                          <a:spcPct val="100000"/>
                        </a:lnSpc>
                        <a:spcBef>
                          <a:spcPts val="0"/>
                        </a:spcBef>
                        <a:spcAft>
                          <a:spcPts val="0"/>
                        </a:spcAft>
                      </a:pPr>
                      <a:r>
                        <a:rPr lang="en-US" sz="3000" dirty="0">
                          <a:effectLst/>
                        </a:rPr>
                        <a:t>Group B </a:t>
                      </a:r>
                      <a:r>
                        <a:rPr lang="en-US" sz="3000" dirty="0" err="1">
                          <a:effectLst/>
                        </a:rPr>
                        <a:t>vs</a:t>
                      </a:r>
                      <a:r>
                        <a:rPr lang="en-US" sz="3000" dirty="0">
                          <a:effectLst/>
                        </a:rPr>
                        <a:t> Group A</a:t>
                      </a:r>
                      <a:endParaRPr lang="en-US" sz="3000" dirty="0">
                        <a:effectLst/>
                        <a:latin typeface="Calibri"/>
                        <a:ea typeface="Calibri"/>
                        <a:cs typeface="Times New Roman"/>
                      </a:endParaRPr>
                    </a:p>
                  </a:txBody>
                  <a:tcPr marL="68580" marR="68580" marT="0" marB="0"/>
                </a:tc>
                <a:tc>
                  <a:txBody>
                    <a:bodyPr/>
                    <a:lstStyle/>
                    <a:p>
                      <a:pPr marL="0" marR="0">
                        <a:lnSpc>
                          <a:spcPct val="100000"/>
                        </a:lnSpc>
                        <a:spcBef>
                          <a:spcPts val="0"/>
                        </a:spcBef>
                        <a:spcAft>
                          <a:spcPts val="0"/>
                        </a:spcAft>
                      </a:pPr>
                      <a:r>
                        <a:rPr lang="en-US" sz="3000" dirty="0">
                          <a:effectLst/>
                        </a:rPr>
                        <a:t>0.346868227</a:t>
                      </a:r>
                      <a:endParaRPr lang="en-US" sz="3000" dirty="0">
                        <a:effectLst/>
                        <a:latin typeface="Calibri"/>
                        <a:ea typeface="Calibri"/>
                        <a:cs typeface="Times New Roman"/>
                      </a:endParaRPr>
                    </a:p>
                  </a:txBody>
                  <a:tcPr marL="68580" marR="68580" marT="0" marB="0"/>
                </a:tc>
                <a:tc>
                  <a:txBody>
                    <a:bodyPr/>
                    <a:lstStyle/>
                    <a:p>
                      <a:pPr marL="0" marR="0">
                        <a:lnSpc>
                          <a:spcPct val="100000"/>
                        </a:lnSpc>
                        <a:spcBef>
                          <a:spcPts val="0"/>
                        </a:spcBef>
                        <a:spcAft>
                          <a:spcPts val="0"/>
                        </a:spcAft>
                      </a:pPr>
                      <a:r>
                        <a:rPr lang="en-US" sz="3000" dirty="0">
                          <a:effectLst/>
                        </a:rPr>
                        <a:t>0.051594546</a:t>
                      </a:r>
                    </a:p>
                  </a:txBody>
                  <a:tcPr marL="68580" marR="68580" marT="0" marB="0"/>
                </a:tc>
                <a:extLst>
                  <a:ext uri="{0D108BD9-81ED-4DB2-BD59-A6C34878D82A}">
                    <a16:rowId xmlns:a16="http://schemas.microsoft.com/office/drawing/2014/main" xmlns="" val="10002"/>
                  </a:ext>
                </a:extLst>
              </a:tr>
              <a:tr h="568684">
                <a:tc>
                  <a:txBody>
                    <a:bodyPr/>
                    <a:lstStyle/>
                    <a:p>
                      <a:pPr marL="0" marR="0">
                        <a:lnSpc>
                          <a:spcPct val="100000"/>
                        </a:lnSpc>
                        <a:spcBef>
                          <a:spcPts val="0"/>
                        </a:spcBef>
                        <a:spcAft>
                          <a:spcPts val="0"/>
                        </a:spcAft>
                      </a:pPr>
                      <a:r>
                        <a:rPr lang="en-US" sz="3000" dirty="0">
                          <a:effectLst/>
                        </a:rPr>
                        <a:t>Group A with</a:t>
                      </a:r>
                      <a:r>
                        <a:rPr lang="en-US" sz="3000" baseline="0" dirty="0">
                          <a:effectLst/>
                        </a:rPr>
                        <a:t> Self </a:t>
                      </a:r>
                      <a:endParaRPr lang="en-US" sz="3000" dirty="0">
                        <a:effectLst/>
                        <a:latin typeface="Calibri"/>
                        <a:ea typeface="Calibri"/>
                        <a:cs typeface="Times New Roman"/>
                      </a:endParaRPr>
                    </a:p>
                  </a:txBody>
                  <a:tcPr marL="68580" marR="68580" marT="0" marB="0"/>
                </a:tc>
                <a:tc>
                  <a:txBody>
                    <a:bodyPr/>
                    <a:lstStyle/>
                    <a:p>
                      <a:pPr marL="0" marR="0">
                        <a:lnSpc>
                          <a:spcPct val="100000"/>
                        </a:lnSpc>
                        <a:spcBef>
                          <a:spcPts val="0"/>
                        </a:spcBef>
                        <a:spcAft>
                          <a:spcPts val="0"/>
                        </a:spcAft>
                      </a:pPr>
                      <a:r>
                        <a:rPr lang="en-US" sz="3000" dirty="0">
                          <a:effectLst/>
                        </a:rPr>
                        <a:t>0.212382017</a:t>
                      </a:r>
                      <a:endParaRPr lang="en-US" sz="3000" dirty="0">
                        <a:effectLst/>
                        <a:latin typeface="Calibri"/>
                        <a:ea typeface="Calibri"/>
                        <a:cs typeface="Times New Roman"/>
                      </a:endParaRPr>
                    </a:p>
                  </a:txBody>
                  <a:tcPr marL="68580" marR="68580" marT="0" marB="0"/>
                </a:tc>
                <a:tc>
                  <a:txBody>
                    <a:bodyPr/>
                    <a:lstStyle/>
                    <a:p>
                      <a:pPr marL="0" marR="0">
                        <a:lnSpc>
                          <a:spcPct val="100000"/>
                        </a:lnSpc>
                        <a:spcBef>
                          <a:spcPts val="0"/>
                        </a:spcBef>
                        <a:spcAft>
                          <a:spcPts val="0"/>
                        </a:spcAft>
                      </a:pPr>
                      <a:r>
                        <a:rPr lang="en-US" sz="3000" b="1" dirty="0">
                          <a:effectLst/>
                        </a:rPr>
                        <a:t>0.001766552*</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3"/>
                  </a:ext>
                </a:extLst>
              </a:tr>
              <a:tr h="568684">
                <a:tc>
                  <a:txBody>
                    <a:bodyPr/>
                    <a:lstStyle/>
                    <a:p>
                      <a:pPr marL="0" marR="0">
                        <a:lnSpc>
                          <a:spcPct val="100000"/>
                        </a:lnSpc>
                        <a:spcBef>
                          <a:spcPts val="0"/>
                        </a:spcBef>
                        <a:spcAft>
                          <a:spcPts val="0"/>
                        </a:spcAft>
                      </a:pPr>
                      <a:r>
                        <a:rPr lang="en-US" sz="3000" dirty="0">
                          <a:effectLst/>
                        </a:rPr>
                        <a:t>Group B with Self </a:t>
                      </a:r>
                      <a:endParaRPr lang="en-US" sz="3000" dirty="0">
                        <a:effectLst/>
                        <a:latin typeface="Calibri"/>
                        <a:ea typeface="Calibri"/>
                        <a:cs typeface="Times New Roman"/>
                      </a:endParaRPr>
                    </a:p>
                  </a:txBody>
                  <a:tcPr marL="68580" marR="68580" marT="0" marB="0"/>
                </a:tc>
                <a:tc>
                  <a:txBody>
                    <a:bodyPr/>
                    <a:lstStyle/>
                    <a:p>
                      <a:pPr marL="0" marR="0">
                        <a:lnSpc>
                          <a:spcPct val="100000"/>
                        </a:lnSpc>
                        <a:spcBef>
                          <a:spcPts val="0"/>
                        </a:spcBef>
                        <a:spcAft>
                          <a:spcPts val="0"/>
                        </a:spcAft>
                      </a:pPr>
                      <a:r>
                        <a:rPr lang="en-US" sz="3000" dirty="0">
                          <a:effectLst/>
                        </a:rPr>
                        <a:t>0.272622783</a:t>
                      </a:r>
                      <a:endParaRPr lang="en-US" sz="3000" dirty="0">
                        <a:effectLst/>
                        <a:latin typeface="Calibri"/>
                        <a:ea typeface="Calibri"/>
                        <a:cs typeface="Times New Roman"/>
                      </a:endParaRPr>
                    </a:p>
                  </a:txBody>
                  <a:tcPr marL="68580" marR="68580" marT="0" marB="0"/>
                </a:tc>
                <a:tc>
                  <a:txBody>
                    <a:bodyPr/>
                    <a:lstStyle/>
                    <a:p>
                      <a:pPr marL="0" marR="0">
                        <a:lnSpc>
                          <a:spcPct val="100000"/>
                        </a:lnSpc>
                        <a:spcBef>
                          <a:spcPts val="0"/>
                        </a:spcBef>
                        <a:spcAft>
                          <a:spcPts val="0"/>
                        </a:spcAft>
                      </a:pPr>
                      <a:r>
                        <a:rPr lang="en-US" sz="3000" b="1" dirty="0">
                          <a:effectLst/>
                        </a:rPr>
                        <a:t>0.010142826*</a:t>
                      </a:r>
                      <a:endParaRPr lang="en-US" sz="3000" b="1" dirty="0">
                        <a:effectLst/>
                        <a:latin typeface="Calibri"/>
                        <a:ea typeface="Calibri"/>
                        <a:cs typeface="Times New Roman"/>
                      </a:endParaRPr>
                    </a:p>
                  </a:txBody>
                  <a:tcPr marL="68580" marR="68580" marT="0" marB="0"/>
                </a:tc>
                <a:extLst>
                  <a:ext uri="{0D108BD9-81ED-4DB2-BD59-A6C34878D82A}">
                    <a16:rowId xmlns:a16="http://schemas.microsoft.com/office/drawing/2014/main" xmlns="" val="10004"/>
                  </a:ext>
                </a:extLst>
              </a:tr>
            </a:tbl>
          </a:graphicData>
        </a:graphic>
      </p:graphicFrame>
      <p:sp>
        <p:nvSpPr>
          <p:cNvPr id="41" name="Rectangle 40"/>
          <p:cNvSpPr/>
          <p:nvPr/>
        </p:nvSpPr>
        <p:spPr>
          <a:xfrm>
            <a:off x="685800" y="31394400"/>
            <a:ext cx="11658600" cy="646331"/>
          </a:xfrm>
          <a:prstGeom prst="rect">
            <a:avLst/>
          </a:prstGeom>
          <a:solidFill>
            <a:schemeClr val="bg1"/>
          </a:solidFill>
        </p:spPr>
        <p:txBody>
          <a:bodyPr wrap="square">
            <a:spAutoFit/>
          </a:bodyPr>
          <a:lstStyle/>
          <a:p>
            <a:pPr algn="ctr" defTabSz="914400" eaLnBrk="1" hangingPunct="1">
              <a:spcBef>
                <a:spcPts val="0"/>
              </a:spcBef>
              <a:buFontTx/>
              <a:buNone/>
            </a:pPr>
            <a:r>
              <a:rPr lang="en-US" altLang="en-US" sz="3600" b="1" dirty="0">
                <a:latin typeface="+mj-lt"/>
              </a:rPr>
              <a:t>Results:</a:t>
            </a:r>
          </a:p>
        </p:txBody>
      </p:sp>
      <p:sp>
        <p:nvSpPr>
          <p:cNvPr id="42" name="TextBox 41"/>
          <p:cNvSpPr txBox="1"/>
          <p:nvPr/>
        </p:nvSpPr>
        <p:spPr>
          <a:xfrm>
            <a:off x="1371600" y="34975800"/>
            <a:ext cx="10363200" cy="2693045"/>
          </a:xfrm>
          <a:prstGeom prst="rect">
            <a:avLst/>
          </a:prstGeom>
          <a:noFill/>
        </p:spPr>
        <p:txBody>
          <a:bodyPr wrap="square" rtlCol="0">
            <a:spAutoFit/>
          </a:bodyPr>
          <a:lstStyle/>
          <a:p>
            <a:r>
              <a:rPr lang="en-US" sz="2800" b="1" dirty="0">
                <a:latin typeface="+mn-lt"/>
              </a:rPr>
              <a:t>Table 1: </a:t>
            </a:r>
            <a:r>
              <a:rPr lang="en-US" sz="2800" dirty="0" smtClean="0">
                <a:latin typeface="+mn-lt"/>
              </a:rPr>
              <a:t>The </a:t>
            </a:r>
            <a:r>
              <a:rPr lang="en-US" sz="2800" dirty="0">
                <a:latin typeface="+mn-lt"/>
              </a:rPr>
              <a:t>averages of the first week of Group A and Group B compared using a sliding window approach with paired t-tests. </a:t>
            </a:r>
            <a:r>
              <a:rPr lang="en-US" sz="2800" dirty="0" smtClean="0">
                <a:latin typeface="+mn-lt"/>
              </a:rPr>
              <a:t>S</a:t>
            </a:r>
            <a:r>
              <a:rPr lang="en-US" sz="2800" dirty="0" smtClean="0">
                <a:latin typeface="+mn-lt"/>
              </a:rPr>
              <a:t>ignificant </a:t>
            </a:r>
            <a:r>
              <a:rPr lang="en-US" sz="2800" dirty="0">
                <a:latin typeface="+mn-lt"/>
              </a:rPr>
              <a:t>values are bolded and have an asterisk.</a:t>
            </a:r>
          </a:p>
          <a:p>
            <a:endParaRPr lang="en-US" dirty="0"/>
          </a:p>
        </p:txBody>
      </p:sp>
    </p:spTree>
    <p:extLst>
      <p:ext uri="{BB962C8B-B14F-4D97-AF65-F5344CB8AC3E}">
        <p14:creationId xmlns:p14="http://schemas.microsoft.com/office/powerpoint/2010/main" val="51130023"/>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3717</TotalTime>
  <Words>1212</Words>
  <Application>Microsoft Macintosh PowerPoint</Application>
  <PresentationFormat>Custom</PresentationFormat>
  <Paragraphs>156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mme wsu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Shook</dc:creator>
  <cp:lastModifiedBy>Jordana Dahmen </cp:lastModifiedBy>
  <cp:revision>136</cp:revision>
  <dcterms:created xsi:type="dcterms:W3CDTF">2009-07-06T19:54:47Z</dcterms:created>
  <dcterms:modified xsi:type="dcterms:W3CDTF">2016-07-27T04:46:21Z</dcterms:modified>
</cp:coreProperties>
</file>