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7" r:id="rId3"/>
    <p:sldId id="269" r:id="rId4"/>
    <p:sldId id="271" r:id="rId5"/>
    <p:sldId id="272" r:id="rId6"/>
    <p:sldId id="273" r:id="rId7"/>
    <p:sldId id="276" r:id="rId8"/>
    <p:sldId id="279" r:id="rId9"/>
    <p:sldId id="278" r:id="rId10"/>
    <p:sldId id="274" r:id="rId11"/>
    <p:sldId id="275" r:id="rId12"/>
    <p:sldId id="280" r:id="rId13"/>
    <p:sldId id="296" r:id="rId14"/>
    <p:sldId id="297" r:id="rId15"/>
    <p:sldId id="283" r:id="rId16"/>
    <p:sldId id="284" r:id="rId17"/>
    <p:sldId id="285" r:id="rId18"/>
    <p:sldId id="287" r:id="rId19"/>
    <p:sldId id="299" r:id="rId20"/>
    <p:sldId id="289" r:id="rId21"/>
    <p:sldId id="298" r:id="rId22"/>
    <p:sldId id="290" r:id="rId23"/>
    <p:sldId id="291" r:id="rId24"/>
    <p:sldId id="29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20" autoAdjust="0"/>
  </p:normalViewPr>
  <p:slideViewPr>
    <p:cSldViewPr>
      <p:cViewPr varScale="1">
        <p:scale>
          <a:sx n="85" d="100"/>
          <a:sy n="85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93824-F541-4E8B-A3D4-030B9189809E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0244F-2FAE-4DBC-847A-A21048F99E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50181-0818-4B0F-8B68-173B80935BA4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47CE7-8752-460E-A23C-047F7FE577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Many measures</a:t>
            </a:r>
            <a:r>
              <a:rPr lang="en-US" baseline="0" dirty="0" smtClean="0"/>
              <a:t> of IL is out there: Mean variation of data,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Mean variation of data means, Mean variation of data variances,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Mean variation of data covariates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Like Natural clustering in the data, size of the data set, data dimensionality and the number of points in natural clusters is observed on simulated data 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forced to resort to combination of fixed sized methods with MST partitioning to control the upper bound.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such cases, the fixed-size methods are forced to group</a:t>
            </a:r>
            <a:r>
              <a:rPr lang="en-US" baseline="0" dirty="0" smtClean="0"/>
              <a:t> </a:t>
            </a:r>
            <a:r>
              <a:rPr lang="en-US" dirty="0" smtClean="0"/>
              <a:t>points belonging to distinct clusters, hence, points that are</a:t>
            </a:r>
            <a:r>
              <a:rPr lang="en-US" baseline="0" dirty="0" smtClean="0"/>
              <a:t> </a:t>
            </a:r>
            <a:r>
              <a:rPr lang="en-US" dirty="0" smtClean="0"/>
              <a:t>well separated in space.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aggregation operator:</a:t>
            </a:r>
            <a:r>
              <a:rPr lang="en-US" baseline="0" dirty="0" smtClean="0"/>
              <a:t> </a:t>
            </a:r>
            <a:r>
              <a:rPr lang="en-US" dirty="0" smtClean="0"/>
              <a:t>for example, the mean for numerical data or the median for categorical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dirty="0" smtClean="0"/>
              <a:t>Are there any other measures for  information loss?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large number of measures which quantify the ‘group homogeneity’ have been reported in the literature. These</a:t>
            </a:r>
          </a:p>
          <a:p>
            <a:r>
              <a:rPr lang="en-US" dirty="0" smtClean="0"/>
              <a:t>are usually based on several distance </a:t>
            </a:r>
            <a:r>
              <a:rPr lang="en-US" dirty="0" err="1" smtClean="0"/>
              <a:t>deﬁnitions</a:t>
            </a:r>
            <a:r>
              <a:rPr lang="en-US" dirty="0" smtClean="0"/>
              <a:t>, such as the Euclidean distance, the </a:t>
            </a:r>
            <a:r>
              <a:rPr lang="en-US" dirty="0" err="1" smtClean="0"/>
              <a:t>Minkowski</a:t>
            </a:r>
            <a:endParaRPr lang="en-US" dirty="0" smtClean="0"/>
          </a:p>
          <a:p>
            <a:r>
              <a:rPr lang="en-US" dirty="0" smtClean="0"/>
              <a:t>distance and the </a:t>
            </a:r>
            <a:r>
              <a:rPr lang="en-US" dirty="0" err="1" smtClean="0"/>
              <a:t>Chebyshev</a:t>
            </a:r>
            <a:r>
              <a:rPr lang="en-US" dirty="0" smtClean="0"/>
              <a:t> distance. The most common homogeneity measure for clustering is the</a:t>
            </a:r>
          </a:p>
          <a:p>
            <a:r>
              <a:rPr lang="en-US" dirty="0" smtClean="0"/>
              <a:t>within-group sum of squares, the SSE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analysis of variance methods can be used as alternative</a:t>
            </a:r>
          </a:p>
          <a:p>
            <a:r>
              <a:rPr lang="en-US" dirty="0" smtClean="0"/>
              <a:t>methods to investigate the degree of information that is retained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Since the problem of k-</a:t>
            </a:r>
            <a:r>
              <a:rPr lang="en-US" dirty="0" err="1" smtClean="0"/>
              <a:t>anonymization</a:t>
            </a:r>
            <a:r>
              <a:rPr lang="en-US" dirty="0" smtClean="0"/>
              <a:t> is essentially a search over a space of</a:t>
            </a:r>
            <a:r>
              <a:rPr lang="en-US" baseline="0" dirty="0" smtClean="0"/>
              <a:t> </a:t>
            </a:r>
            <a:r>
              <a:rPr lang="en-US" dirty="0" smtClean="0"/>
              <a:t>possible multi-dimensional solutions,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standard </a:t>
            </a:r>
            <a:r>
              <a:rPr lang="en-US" dirty="0" smtClean="0"/>
              <a:t>heuristic search techniques such</a:t>
            </a:r>
            <a:r>
              <a:rPr lang="en-US" baseline="0" dirty="0" smtClean="0"/>
              <a:t> </a:t>
            </a:r>
            <a:r>
              <a:rPr lang="en-US" dirty="0" smtClean="0"/>
              <a:t>as genetic algorithms or simulated annealing can be effectively used.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Pick a point p and gather its nearest k-1 neighbors to form a cluster.</a:t>
            </a:r>
          </a:p>
          <a:p>
            <a:pPr>
              <a:buNone/>
            </a:pPr>
            <a:r>
              <a:rPr lang="en-US" dirty="0" smtClean="0"/>
              <a:t>Recursively</a:t>
            </a:r>
            <a:r>
              <a:rPr lang="en-US" baseline="0" dirty="0" smtClean="0"/>
              <a:t> apply the idea to the rest of the data</a:t>
            </a:r>
          </a:p>
          <a:p>
            <a:pPr>
              <a:buNone/>
            </a:pPr>
            <a:r>
              <a:rPr lang="en-US" baseline="0" dirty="0" smtClean="0"/>
              <a:t>How do we pick p at each step of cluster formation.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When using MST-representation of a dataset, one needs an objective to decide which edge to remove next (</a:t>
            </a:r>
            <a:r>
              <a:rPr lang="en-US" b="1" dirty="0" smtClean="0"/>
              <a:t>inconsistent edges). </a:t>
            </a:r>
            <a:r>
              <a:rPr lang="en-US" dirty="0" smtClean="0"/>
              <a:t>Each edge removal results in one more cluster)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MST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partitioning algorithm has </a:t>
            </a:r>
            <a:r>
              <a:rPr lang="en-US" dirty="0" smtClean="0"/>
              <a:t>3 phases</a:t>
            </a:r>
          </a:p>
          <a:p>
            <a:r>
              <a:rPr lang="en-US" dirty="0" smtClean="0"/>
              <a:t>An additional phase is needed to further divide the oversized clusters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such cases, the fixed-size methods are forced to group</a:t>
            </a:r>
            <a:r>
              <a:rPr lang="en-US" baseline="0" dirty="0" smtClean="0"/>
              <a:t> </a:t>
            </a:r>
            <a:r>
              <a:rPr lang="en-US" dirty="0" smtClean="0"/>
              <a:t>points belonging to distinct clusters, hence, points that are</a:t>
            </a:r>
            <a:r>
              <a:rPr lang="en-US" baseline="0" dirty="0" smtClean="0"/>
              <a:t> </a:t>
            </a:r>
            <a:r>
              <a:rPr lang="en-US" dirty="0" smtClean="0"/>
              <a:t>well separated in space.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such cases, the fixed-size methods are forced to group</a:t>
            </a:r>
            <a:r>
              <a:rPr lang="en-US" baseline="0" dirty="0" smtClean="0"/>
              <a:t> </a:t>
            </a:r>
            <a:r>
              <a:rPr lang="en-US" dirty="0" smtClean="0"/>
              <a:t>points belonging to distinct clusters, hence, points that are</a:t>
            </a:r>
            <a:r>
              <a:rPr lang="en-US" baseline="0" dirty="0" smtClean="0"/>
              <a:t> </a:t>
            </a:r>
            <a:r>
              <a:rPr lang="en-US" dirty="0" smtClean="0"/>
              <a:t>well separated in space.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Constant factors are very different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47CE7-8752-460E-A23C-047F7FE5776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A7B91-8EE0-415E-9698-D72CC7C996F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E54EB-4151-4636-8B63-35AB98CFF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3600"/>
            <a:ext cx="9144000" cy="2667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Minimum Spanning Tree Partitioning Algorithm for Microaggregation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572000"/>
            <a:ext cx="4419600" cy="1752600"/>
          </a:xfrm>
        </p:spPr>
        <p:txBody>
          <a:bodyPr/>
          <a:lstStyle/>
          <a:p>
            <a:r>
              <a:rPr lang="en-US" dirty="0" err="1" smtClean="0"/>
              <a:t>Gokcen</a:t>
            </a:r>
            <a:r>
              <a:rPr lang="en-US" dirty="0" smtClean="0"/>
              <a:t> </a:t>
            </a:r>
            <a:r>
              <a:rPr lang="en-US" dirty="0" err="1" smtClean="0"/>
              <a:t>Cilingir</a:t>
            </a:r>
            <a:endParaRPr lang="en-US" dirty="0" smtClean="0"/>
          </a:p>
          <a:p>
            <a:r>
              <a:rPr lang="en-US" dirty="0" smtClean="0"/>
              <a:t>10/11/2011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81000"/>
            <a:ext cx="36576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log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867400"/>
            <a:ext cx="12192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Minimum spanning tree (MST)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6858000" cy="5105400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sz="2000" dirty="0" smtClean="0"/>
              <a:t>A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minimum spanning tree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 (MST) </a:t>
            </a:r>
            <a:r>
              <a:rPr lang="en-US" sz="2000" dirty="0" smtClean="0"/>
              <a:t>for a weighted undirected graph G is a spanning tree (a tree containing all the vertices of </a:t>
            </a:r>
            <a:r>
              <a:rPr lang="en-US" sz="2000" i="1" dirty="0" smtClean="0"/>
              <a:t>G</a:t>
            </a:r>
            <a:r>
              <a:rPr lang="en-US" sz="2000" dirty="0" smtClean="0"/>
              <a:t>) with minimum </a:t>
            </a:r>
            <a:r>
              <a:rPr lang="en-US" sz="2000" dirty="0" smtClean="0"/>
              <a:t>total weight</a:t>
            </a:r>
            <a:r>
              <a:rPr lang="en-US" sz="2000" dirty="0" smtClean="0"/>
              <a:t>. </a:t>
            </a: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Prim's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algorithm </a:t>
            </a:r>
            <a:r>
              <a:rPr lang="en-US" sz="2000" dirty="0" smtClean="0"/>
              <a:t>for finding an MST is a greedy algorithm. 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Starts by selecting an arbitrary </a:t>
            </a:r>
            <a:r>
              <a:rPr lang="en-US" sz="1800" dirty="0" smtClean="0"/>
              <a:t>vertex and assigning it 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 </a:t>
            </a:r>
            <a:r>
              <a:rPr lang="en-US" sz="1800" dirty="0" smtClean="0"/>
              <a:t>     </a:t>
            </a:r>
            <a:r>
              <a:rPr lang="en-US" sz="1800" dirty="0" smtClean="0"/>
              <a:t>to be the current </a:t>
            </a:r>
            <a:r>
              <a:rPr lang="en-US" sz="1800" dirty="0" smtClean="0"/>
              <a:t>MST. 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Grows the current MST by inserting </a:t>
            </a:r>
            <a:r>
              <a:rPr lang="en-US" sz="1800" dirty="0" smtClean="0"/>
              <a:t>the </a:t>
            </a:r>
            <a:r>
              <a:rPr lang="en-US" sz="1800" dirty="0" smtClean="0"/>
              <a:t>vertex closest to </a:t>
            </a:r>
            <a:endParaRPr lang="en-US" sz="1800" dirty="0" smtClean="0"/>
          </a:p>
          <a:p>
            <a:pPr lvl="1">
              <a:lnSpc>
                <a:spcPct val="120000"/>
              </a:lnSpc>
              <a:buNone/>
            </a:pPr>
            <a:r>
              <a:rPr lang="en-US" sz="1800" dirty="0" smtClean="0"/>
              <a:t> </a:t>
            </a:r>
            <a:r>
              <a:rPr lang="en-US" sz="1800" dirty="0" smtClean="0"/>
              <a:t>     </a:t>
            </a:r>
            <a:r>
              <a:rPr lang="en-US" sz="1800" dirty="0" smtClean="0"/>
              <a:t>one </a:t>
            </a:r>
            <a:r>
              <a:rPr lang="en-US" sz="1800" dirty="0" smtClean="0"/>
              <a:t>of the vertices </a:t>
            </a:r>
            <a:r>
              <a:rPr lang="en-US" sz="1800" dirty="0" smtClean="0"/>
              <a:t>that are already </a:t>
            </a:r>
            <a:r>
              <a:rPr lang="en-US" sz="1800" dirty="0" smtClean="0"/>
              <a:t>in </a:t>
            </a:r>
            <a:r>
              <a:rPr lang="en-US" sz="1800" dirty="0" smtClean="0"/>
              <a:t>the current </a:t>
            </a:r>
            <a:r>
              <a:rPr lang="en-US" sz="1800" dirty="0" smtClean="0"/>
              <a:t>MST.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Exact </a:t>
            </a:r>
            <a:r>
              <a:rPr lang="en-US" sz="2000" dirty="0" smtClean="0"/>
              <a:t>algorithm; finds MST </a:t>
            </a:r>
            <a:r>
              <a:rPr lang="en-US" sz="2000" dirty="0"/>
              <a:t>independent</a:t>
            </a:r>
            <a:r>
              <a:rPr lang="en-US" sz="2000" dirty="0" smtClean="0"/>
              <a:t> of the starting </a:t>
            </a:r>
            <a:r>
              <a:rPr lang="en-US" sz="2000" dirty="0" smtClean="0"/>
              <a:t>vertex</a:t>
            </a:r>
            <a:endParaRPr lang="en-US" sz="2000" dirty="0" smtClean="0"/>
          </a:p>
          <a:p>
            <a:pPr lvl="0">
              <a:lnSpc>
                <a:spcPct val="120000"/>
              </a:lnSpc>
            </a:pPr>
            <a:r>
              <a:rPr lang="en-US" sz="2000" dirty="0" smtClean="0"/>
              <a:t>Assuming a complete graph of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n</a:t>
            </a:r>
            <a:r>
              <a:rPr lang="en-US" sz="2000" dirty="0" smtClean="0"/>
              <a:t> vertices, Prim’s </a:t>
            </a:r>
            <a:r>
              <a:rPr lang="en-US" sz="2000" dirty="0"/>
              <a:t>MST construction algorithm runs in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O(n</a:t>
            </a:r>
            <a:r>
              <a:rPr lang="en-US" sz="2000" b="1" baseline="30000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en-US" sz="2000" dirty="0"/>
              <a:t>time and </a:t>
            </a:r>
            <a:r>
              <a:rPr lang="en-US" sz="2000" dirty="0" smtClean="0"/>
              <a:t>space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45154"/>
            <a:ext cx="2133600" cy="2817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1066800" y="274638"/>
            <a:ext cx="7467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MST-based clustering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685800" y="1481138"/>
            <a:ext cx="7772400" cy="225266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Which edges we should remove? 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>
                <a:latin typeface="Malgun Gothic"/>
                <a:ea typeface="Malgun Gothic"/>
              </a:rPr>
              <a:t> </a:t>
            </a:r>
            <a:r>
              <a:rPr lang="en-US" dirty="0" smtClean="0">
                <a:latin typeface="Malgun Gothic"/>
                <a:ea typeface="Malgun Gothic"/>
              </a:rPr>
              <a:t>           </a:t>
            </a:r>
            <a:r>
              <a:rPr lang="en-US" dirty="0" smtClean="0">
                <a:latin typeface="Malgun Gothic"/>
                <a:ea typeface="Malgun Gothic"/>
              </a:rPr>
              <a:t>→ </a:t>
            </a:r>
            <a:r>
              <a:rPr lang="en-US" dirty="0" smtClean="0"/>
              <a:t>need </a:t>
            </a:r>
            <a:r>
              <a:rPr lang="en-US" dirty="0" smtClean="0"/>
              <a:t>an objective to </a:t>
            </a:r>
            <a:r>
              <a:rPr lang="en-US" dirty="0" smtClean="0"/>
              <a:t>decide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Most simple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objective: </a:t>
            </a:r>
            <a:r>
              <a:rPr lang="en-US" dirty="0" smtClean="0"/>
              <a:t>minimize </a:t>
            </a:r>
            <a:r>
              <a:rPr lang="en-US" dirty="0" smtClean="0"/>
              <a:t>the total edge distance of all the resultant N sub-trees (each corresponding to a cluster)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Polynomial-time optimal solution: </a:t>
            </a:r>
            <a:r>
              <a:rPr lang="en-US" dirty="0" smtClean="0"/>
              <a:t>Cut </a:t>
            </a:r>
            <a:r>
              <a:rPr lang="en-US" dirty="0" smtClean="0"/>
              <a:t>N-1 longest </a:t>
            </a:r>
            <a:r>
              <a:rPr lang="en-US" dirty="0" smtClean="0"/>
              <a:t>edges.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629025"/>
            <a:ext cx="46767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685800" y="4910328"/>
            <a:ext cx="8305800" cy="20238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1"/>
          <p:cNvSpPr txBox="1">
            <a:spLocks/>
          </p:cNvSpPr>
          <p:nvPr/>
        </p:nvSpPr>
        <p:spPr>
          <a:xfrm>
            <a:off x="609600" y="52578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More sophisticated objectives can be defined, but global optimization of those objectives will likely to be costly.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914400" y="22860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MST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partitioning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algorithm for microaggregation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752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MST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construction: </a:t>
            </a:r>
            <a:r>
              <a:rPr lang="en-US" sz="2000" dirty="0" smtClean="0"/>
              <a:t>Construct the minimum spanning tree </a:t>
            </a:r>
            <a:r>
              <a:rPr lang="en-US" sz="2000" dirty="0" smtClean="0"/>
              <a:t>over </a:t>
            </a:r>
            <a:r>
              <a:rPr lang="en-US" sz="2000" dirty="0" smtClean="0"/>
              <a:t>the data </a:t>
            </a:r>
            <a:r>
              <a:rPr lang="en-US" sz="2000" dirty="0" smtClean="0"/>
              <a:t>  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 </a:t>
            </a:r>
            <a:r>
              <a:rPr lang="en-US" sz="2000" dirty="0" smtClean="0"/>
              <a:t>points </a:t>
            </a:r>
            <a:r>
              <a:rPr lang="en-US" sz="2000" dirty="0" smtClean="0"/>
              <a:t>using Prim’s algorithm.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Edge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cutting: </a:t>
            </a:r>
            <a:r>
              <a:rPr lang="en-US" sz="2000" dirty="0" smtClean="0"/>
              <a:t>Iteratively visit every MST edge in length order, from 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  </a:t>
            </a:r>
            <a:r>
              <a:rPr lang="en-US" sz="2000" dirty="0" smtClean="0"/>
              <a:t>longest </a:t>
            </a:r>
            <a:r>
              <a:rPr lang="en-US" sz="2000" dirty="0" smtClean="0"/>
              <a:t>to shortest, and delete the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removable edges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*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000" dirty="0" smtClean="0"/>
              <a:t>                            while </a:t>
            </a:r>
            <a:r>
              <a:rPr lang="en-US" sz="2000" dirty="0" smtClean="0"/>
              <a:t>retaining the remaining edges</a:t>
            </a:r>
            <a:r>
              <a:rPr lang="en-US" sz="2000" dirty="0" smtClean="0"/>
              <a:t>. </a:t>
            </a:r>
            <a:r>
              <a:rPr lang="en-US" sz="2000" dirty="0" smtClean="0"/>
              <a:t>This phase produces </a:t>
            </a:r>
            <a:r>
              <a:rPr lang="en-US" sz="2000" dirty="0" smtClean="0"/>
              <a:t>a </a:t>
            </a:r>
            <a:r>
              <a:rPr lang="en-US" sz="2000" dirty="0" smtClean="0"/>
              <a:t>        </a:t>
            </a:r>
          </a:p>
          <a:p>
            <a:r>
              <a:rPr lang="en-US" sz="2000" dirty="0" smtClean="0"/>
              <a:t>                            forest </a:t>
            </a:r>
            <a:r>
              <a:rPr lang="en-US" sz="2000" dirty="0" smtClean="0"/>
              <a:t>of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irreducible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trees</a:t>
            </a:r>
            <a:r>
              <a:rPr lang="en-US" sz="2800" b="1" baseline="30000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each of </a:t>
            </a:r>
            <a:r>
              <a:rPr lang="en-US" sz="2000" dirty="0" smtClean="0"/>
              <a:t>which corresponds to a </a:t>
            </a:r>
            <a:r>
              <a:rPr lang="en-US" sz="2000" dirty="0" smtClean="0"/>
              <a:t>  </a:t>
            </a:r>
          </a:p>
          <a:p>
            <a:r>
              <a:rPr lang="en-US" sz="2000" dirty="0" smtClean="0"/>
              <a:t>                            cluster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Cluster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formation: </a:t>
            </a:r>
            <a:r>
              <a:rPr lang="en-US" sz="2000" dirty="0" smtClean="0"/>
              <a:t>Traverse the resulting </a:t>
            </a:r>
            <a:r>
              <a:rPr lang="en-US" sz="2000" dirty="0" smtClean="0"/>
              <a:t>forest </a:t>
            </a:r>
            <a:r>
              <a:rPr lang="en-US" sz="2000" dirty="0" smtClean="0"/>
              <a:t>to assign each data point 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  </a:t>
            </a:r>
            <a:r>
              <a:rPr lang="en-US" sz="2000" dirty="0" smtClean="0"/>
              <a:t>to </a:t>
            </a:r>
            <a:r>
              <a:rPr lang="en-US" sz="2000" dirty="0" smtClean="0"/>
              <a:t>a cluster.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Further dividing oversized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clusters: </a:t>
            </a:r>
            <a:r>
              <a:rPr lang="en-US" sz="2000" dirty="0" smtClean="0"/>
              <a:t>Either by </a:t>
            </a:r>
            <a:r>
              <a:rPr lang="en-US" sz="2000" dirty="0" smtClean="0"/>
              <a:t>the </a:t>
            </a:r>
            <a:r>
              <a:rPr lang="en-US" sz="2000" dirty="0" smtClean="0"/>
              <a:t>diameter-based or </a:t>
            </a:r>
            <a:r>
              <a:rPr lang="en-US" sz="2000" dirty="0" smtClean="0"/>
              <a:t>by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  </a:t>
            </a:r>
            <a:r>
              <a:rPr lang="en-US" sz="2000" dirty="0" smtClean="0"/>
              <a:t>the centroid-based </a:t>
            </a:r>
            <a:r>
              <a:rPr lang="en-US" sz="2000" dirty="0" smtClean="0"/>
              <a:t>fixed size method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* Removable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edge: </a:t>
            </a:r>
            <a:r>
              <a:rPr lang="en-US" sz="2000" dirty="0" smtClean="0"/>
              <a:t>when cut, resulting clusters do not violate the minimum size </a:t>
            </a:r>
            <a:r>
              <a:rPr lang="en-US" sz="2000" dirty="0" smtClean="0"/>
              <a:t>constraint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+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Irreducible tree: </a:t>
            </a:r>
            <a:r>
              <a:rPr lang="en-US" sz="2000" dirty="0" smtClean="0"/>
              <a:t>tree with all non-removable edges. Ex:</a:t>
            </a:r>
            <a:endParaRPr lang="en-US" sz="20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21166" y="5867400"/>
            <a:ext cx="679834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914400" y="22860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MST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partitioning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algorithm for microaggregation – Experiment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822371"/>
            <a:ext cx="81534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Methods compared: 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Diameter-based </a:t>
            </a:r>
            <a:r>
              <a:rPr lang="en-US" dirty="0" smtClean="0"/>
              <a:t>fixed size </a:t>
            </a:r>
            <a:r>
              <a:rPr lang="en-US" dirty="0" smtClean="0"/>
              <a:t>method: </a:t>
            </a:r>
            <a:r>
              <a:rPr lang="en-US" b="1" dirty="0" smtClean="0"/>
              <a:t>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Centroid-based </a:t>
            </a:r>
            <a:r>
              <a:rPr lang="en-US" dirty="0" smtClean="0"/>
              <a:t>fixed size method : </a:t>
            </a:r>
            <a:r>
              <a:rPr lang="en-US" b="1" dirty="0" smtClean="0"/>
              <a:t>C</a:t>
            </a:r>
            <a:endParaRPr lang="en-US" b="1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MST partitioning alone: </a:t>
            </a:r>
            <a:r>
              <a:rPr lang="en-US" b="1" dirty="0" smtClean="0"/>
              <a:t>M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MST </a:t>
            </a:r>
            <a:r>
              <a:rPr lang="en-US" dirty="0" smtClean="0"/>
              <a:t>partitioning </a:t>
            </a:r>
            <a:r>
              <a:rPr lang="en-US" dirty="0" smtClean="0"/>
              <a:t>followed by the </a:t>
            </a:r>
            <a:r>
              <a:rPr lang="en-US" b="1" dirty="0" smtClean="0"/>
              <a:t>D</a:t>
            </a:r>
            <a:r>
              <a:rPr lang="en-US" dirty="0" smtClean="0"/>
              <a:t>: </a:t>
            </a:r>
            <a:r>
              <a:rPr lang="en-US" b="1" dirty="0" smtClean="0"/>
              <a:t>M-d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MST </a:t>
            </a:r>
            <a:r>
              <a:rPr lang="en-US" dirty="0" smtClean="0"/>
              <a:t>partitioning </a:t>
            </a:r>
            <a:r>
              <a:rPr lang="en-US" dirty="0" smtClean="0"/>
              <a:t>followed by the </a:t>
            </a:r>
            <a:r>
              <a:rPr lang="en-US" b="1" dirty="0" smtClean="0"/>
              <a:t>C</a:t>
            </a:r>
            <a:r>
              <a:rPr lang="en-US" dirty="0" smtClean="0"/>
              <a:t>: </a:t>
            </a:r>
            <a:r>
              <a:rPr lang="en-US" b="1" dirty="0" smtClean="0"/>
              <a:t>M-c</a:t>
            </a:r>
          </a:p>
          <a:p>
            <a:pPr lvl="1"/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Experiments on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real data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sets Terragona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, Census and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Creta: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C</a:t>
            </a:r>
            <a:r>
              <a:rPr lang="en-US" dirty="0" smtClean="0"/>
              <a:t> or </a:t>
            </a:r>
            <a:r>
              <a:rPr lang="en-US" b="1" dirty="0" smtClean="0"/>
              <a:t>D</a:t>
            </a:r>
            <a:r>
              <a:rPr lang="en-US" dirty="0" smtClean="0"/>
              <a:t> </a:t>
            </a:r>
            <a:r>
              <a:rPr lang="en-US" dirty="0" smtClean="0"/>
              <a:t>beats the other methods on all of these datasets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D</a:t>
            </a:r>
            <a:r>
              <a:rPr lang="en-US" dirty="0" smtClean="0"/>
              <a:t> </a:t>
            </a:r>
            <a:r>
              <a:rPr lang="en-US" dirty="0" smtClean="0"/>
              <a:t>beats </a:t>
            </a:r>
            <a:r>
              <a:rPr lang="en-US" b="1" dirty="0" smtClean="0"/>
              <a:t>C</a:t>
            </a:r>
            <a:r>
              <a:rPr lang="en-US" dirty="0" smtClean="0"/>
              <a:t> on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Terragona</a:t>
            </a:r>
            <a:r>
              <a:rPr lang="en-US" dirty="0" smtClean="0"/>
              <a:t>, </a:t>
            </a:r>
            <a:r>
              <a:rPr lang="en-US" b="1" dirty="0" smtClean="0"/>
              <a:t>C</a:t>
            </a:r>
            <a:r>
              <a:rPr lang="en-US" dirty="0" smtClean="0"/>
              <a:t> beats </a:t>
            </a:r>
            <a:r>
              <a:rPr lang="en-US" b="1" dirty="0" smtClean="0"/>
              <a:t>D</a:t>
            </a:r>
            <a:r>
              <a:rPr lang="en-US" dirty="0" smtClean="0"/>
              <a:t> on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Census</a:t>
            </a:r>
            <a:r>
              <a:rPr lang="en-US" dirty="0" smtClean="0"/>
              <a:t> and </a:t>
            </a:r>
            <a:r>
              <a:rPr lang="en-US" b="1" dirty="0" smtClean="0"/>
              <a:t>D</a:t>
            </a:r>
            <a:r>
              <a:rPr lang="en-US" dirty="0" smtClean="0"/>
              <a:t> beats </a:t>
            </a:r>
            <a:r>
              <a:rPr lang="en-US" b="1" dirty="0" smtClean="0"/>
              <a:t>C</a:t>
            </a:r>
            <a:r>
              <a:rPr lang="en-US" dirty="0" smtClean="0"/>
              <a:t> marginally on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Creta</a:t>
            </a:r>
          </a:p>
          <a:p>
            <a:pPr lvl="1">
              <a:buFont typeface="Arial" pitchFamily="34" charset="0"/>
              <a:buChar char="•"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M-d</a:t>
            </a:r>
            <a:r>
              <a:rPr lang="en-US" dirty="0" smtClean="0"/>
              <a:t> and </a:t>
            </a:r>
            <a:r>
              <a:rPr lang="en-US" b="1" dirty="0" smtClean="0"/>
              <a:t>M-c</a:t>
            </a:r>
            <a:r>
              <a:rPr lang="en-US" dirty="0" smtClean="0"/>
              <a:t> got comparable information loss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990600" y="22860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MST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partitioning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algorithm for microaggregation – Experiment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results(2)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77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Findings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of the experiments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on 29 simulated datasets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M-d</a:t>
            </a:r>
            <a:r>
              <a:rPr lang="en-US" dirty="0" smtClean="0"/>
              <a:t> and </a:t>
            </a:r>
            <a:r>
              <a:rPr lang="en-US" b="1" dirty="0" smtClean="0"/>
              <a:t>M-c</a:t>
            </a:r>
            <a:r>
              <a:rPr lang="en-US" dirty="0" smtClean="0"/>
              <a:t> works better on well-separated </a:t>
            </a:r>
            <a:r>
              <a:rPr lang="en-US" dirty="0" smtClean="0"/>
              <a:t>datasets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Whenever  well separated clusters contained fixed number </a:t>
            </a:r>
            <a:r>
              <a:rPr lang="en-US" b="1" i="1" dirty="0" smtClean="0"/>
              <a:t>y</a:t>
            </a:r>
            <a:r>
              <a:rPr lang="en-US" dirty="0" smtClean="0"/>
              <a:t> of data points, </a:t>
            </a:r>
            <a:r>
              <a:rPr lang="en-US" b="1" dirty="0" smtClean="0"/>
              <a:t>M-d</a:t>
            </a:r>
            <a:r>
              <a:rPr lang="en-US" dirty="0" smtClean="0"/>
              <a:t> and </a:t>
            </a:r>
            <a:r>
              <a:rPr lang="en-US" b="1" dirty="0" smtClean="0"/>
              <a:t>M-c</a:t>
            </a:r>
            <a:r>
              <a:rPr lang="en-US" dirty="0" smtClean="0"/>
              <a:t> beats fixed-size methods when </a:t>
            </a:r>
            <a:r>
              <a:rPr lang="en-US" b="1" i="1" dirty="0" smtClean="0"/>
              <a:t>y</a:t>
            </a:r>
            <a:r>
              <a:rPr lang="en-US" dirty="0" smtClean="0"/>
              <a:t> is not a multiple of </a:t>
            </a:r>
            <a:r>
              <a:rPr lang="en-US" dirty="0" smtClean="0"/>
              <a:t>k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MST- construction phase is the bottleneck of the algorithm (quadratic time complexity</a:t>
            </a:r>
            <a:r>
              <a:rPr lang="en-US" dirty="0" smtClean="0"/>
              <a:t>)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Dimensionality of the data has little impact on the total running time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MST partitioning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algorithm for microaggregation – 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Strengths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0"/>
            <a:ext cx="7620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Simple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approach, well-documented, easy to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implement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  Not many clustering approaches existed in the domain at the time, proposed alternatives </a:t>
            </a:r>
            <a:r>
              <a:rPr lang="en-US" sz="2000" dirty="0" smtClean="0">
                <a:latin typeface="Malgun Gothic"/>
                <a:ea typeface="Malgun Gothic"/>
              </a:rPr>
              <a:t>→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ea typeface="Malgun Gothic"/>
              </a:rPr>
              <a:t>centroid idea inspired improvements on the</a:t>
            </a:r>
          </a:p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ea typeface="Malgun Gothic"/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ea typeface="Malgun Gothic"/>
              </a:rPr>
              <a:t>                                             diameter-based fixed method</a:t>
            </a:r>
            <a:endParaRPr lang="en-US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Effect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of data set properties on the performance is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addressed systematically.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 Comparable </a:t>
            </a:r>
            <a:r>
              <a:rPr lang="en-US" sz="2000" dirty="0" smtClean="0"/>
              <a:t>information loss values with the existing methods, better </a:t>
            </a:r>
            <a:r>
              <a:rPr lang="en-US" sz="2000" dirty="0" smtClean="0"/>
              <a:t>in the case of well </a:t>
            </a:r>
            <a:r>
              <a:rPr lang="en-US" sz="2000" dirty="0" smtClean="0"/>
              <a:t>separated </a:t>
            </a:r>
            <a:r>
              <a:rPr lang="en-US" sz="2000" dirty="0" smtClean="0"/>
              <a:t>clusters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Holds time-efficiency advantage over the existing fixed-size method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 When multiple parsing of the data set is needed (perhaps for trying different k values), algorithm is efficiently useful (since single MST construction will be needed)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MST partitioning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algorithm for microaggregation – 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Weaknesses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14400" y="1600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688842"/>
            <a:ext cx="7620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Higher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information loss than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fixed-size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methods on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real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datasets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that are less naturally clustered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Still </a:t>
            </a:r>
            <a:r>
              <a:rPr lang="en-US" sz="2000" dirty="0" smtClean="0"/>
              <a:t>n</a:t>
            </a:r>
            <a:r>
              <a:rPr lang="en-US" sz="2000" dirty="0" smtClean="0"/>
              <a:t>ot efficient enough for massive data sets due to requiring MST construction.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pper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bound on the group size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cannot be controlled with the given MST partitioning algorithm.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 Real </a:t>
            </a:r>
            <a:r>
              <a:rPr lang="en-US" sz="2000" dirty="0" smtClean="0"/>
              <a:t>datasets used for testing were rather </a:t>
            </a:r>
            <a:r>
              <a:rPr lang="en-US" sz="2000" dirty="0" smtClean="0"/>
              <a:t>small in terms of cardinality and dimensionality (!)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Other clustering approaches that may apply to the problem are not discussed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to establish the merits of their choice.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20469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Discussion on microaggregation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14400" y="1524000"/>
            <a:ext cx="7620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At </a:t>
            </a:r>
            <a:r>
              <a:rPr lang="en-US" sz="2000" dirty="0" smtClean="0"/>
              <a:t>what value of k is </a:t>
            </a:r>
            <a:r>
              <a:rPr lang="en-US" sz="2000" dirty="0" err="1" smtClean="0"/>
              <a:t>microaggregated</a:t>
            </a:r>
            <a:r>
              <a:rPr lang="en-US" sz="2000" dirty="0" smtClean="0"/>
              <a:t> data safe</a:t>
            </a:r>
            <a:r>
              <a:rPr lang="en-US" sz="2000" dirty="0" smtClean="0"/>
              <a:t>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Is </a:t>
            </a:r>
            <a:r>
              <a:rPr lang="en-US" sz="2000" dirty="0" smtClean="0"/>
              <a:t>one measure of information loss sufficient for the comparison of algorithms?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How </a:t>
            </a:r>
            <a:r>
              <a:rPr lang="en-US" sz="2000" dirty="0" smtClean="0"/>
              <a:t>can we modify an efficient data clustering algorithm to </a:t>
            </a:r>
            <a:r>
              <a:rPr lang="en-US" sz="2000" dirty="0" smtClean="0"/>
              <a:t>solve </a:t>
            </a:r>
            <a:r>
              <a:rPr lang="en-US" sz="2000" dirty="0" smtClean="0"/>
              <a:t>the </a:t>
            </a:r>
            <a:r>
              <a:rPr lang="en-US" sz="2000" dirty="0" smtClean="0"/>
              <a:t>microaggregation </a:t>
            </a:r>
            <a:r>
              <a:rPr lang="en-US" sz="2000" dirty="0" smtClean="0"/>
              <a:t>problem</a:t>
            </a:r>
            <a:r>
              <a:rPr lang="en-US" sz="2000" dirty="0" smtClean="0"/>
              <a:t>? What approaches one can take?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What are the similar </a:t>
            </a:r>
            <a:r>
              <a:rPr lang="en-US" sz="2000" dirty="0" smtClean="0"/>
              <a:t>problems in other </a:t>
            </a:r>
            <a:r>
              <a:rPr lang="en-US" sz="2000" dirty="0" smtClean="0"/>
              <a:t>domains (clustering with lower and upper size constraints on the cluster size)?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44269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Discussion on 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microaggregation(2)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0" y="1744682"/>
            <a:ext cx="8001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Finding benchmarks </a:t>
            </a:r>
            <a:r>
              <a:rPr lang="en-US" sz="2000" dirty="0" smtClean="0"/>
              <a:t>may </a:t>
            </a:r>
            <a:r>
              <a:rPr lang="en-US" sz="2000" dirty="0" smtClean="0"/>
              <a:t>be difficult </a:t>
            </a:r>
            <a:r>
              <a:rPr lang="en-US" sz="2000" dirty="0" smtClean="0"/>
              <a:t>due to the confidentiality of the datasets as they are protected</a:t>
            </a:r>
            <a:r>
              <a:rPr lang="en-US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How reversible are different SDC methods? If </a:t>
            </a:r>
            <a:r>
              <a:rPr lang="en-US" sz="2000" dirty="0" smtClean="0"/>
              <a:t>a hacker knows about what SDC algorithm was used to create a protected dataset, </a:t>
            </a:r>
            <a:r>
              <a:rPr lang="en-US" sz="2000" dirty="0" smtClean="0"/>
              <a:t>can he launch an </a:t>
            </a:r>
            <a:r>
              <a:rPr lang="en-US" sz="2000" dirty="0" smtClean="0"/>
              <a:t>algorithm specific re-identification </a:t>
            </a:r>
            <a:r>
              <a:rPr lang="en-US" sz="2000" dirty="0" smtClean="0"/>
              <a:t>attack? Should this be considered in DR measurements?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How much information loss is “worth it” to use a single algorithm (e.g. MST) for a wider </a:t>
            </a:r>
            <a:r>
              <a:rPr lang="en-US" sz="2000" dirty="0" smtClean="0"/>
              <a:t>variety </a:t>
            </a:r>
            <a:r>
              <a:rPr lang="en-US" sz="2000" dirty="0" smtClean="0"/>
              <a:t>of applications?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44269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Discussion on the paper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14400" y="1744682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How </a:t>
            </a:r>
            <a:r>
              <a:rPr lang="en-US" sz="2000" dirty="0" smtClean="0"/>
              <a:t>can </a:t>
            </a:r>
            <a:r>
              <a:rPr lang="en-US" sz="2000" dirty="0" smtClean="0"/>
              <a:t>we make this </a:t>
            </a:r>
            <a:r>
              <a:rPr lang="en-US" sz="2000" dirty="0" smtClean="0"/>
              <a:t>algorithm </a:t>
            </a:r>
            <a:r>
              <a:rPr lang="en-US" sz="2000" dirty="0" smtClean="0"/>
              <a:t>more </a:t>
            </a:r>
            <a:r>
              <a:rPr lang="en-US" sz="2000" dirty="0" smtClean="0"/>
              <a:t>scalable?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How could we modify this algorithm to put an upper bound on the size of a cluster</a:t>
            </a:r>
            <a:r>
              <a:rPr lang="en-US" sz="2000" dirty="0" smtClean="0"/>
              <a:t>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Was </a:t>
            </a:r>
            <a:r>
              <a:rPr lang="en-US" sz="2000" dirty="0" smtClean="0"/>
              <a:t>there a necessity to consider centroid-based fixed size microaggregation over diameter-based?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Challenge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zh-CN" sz="2800" dirty="0" smtClean="0"/>
              <a:t>How do you publicly release a </a:t>
            </a:r>
            <a:r>
              <a:rPr lang="en-US" altLang="zh-CN" sz="2800" dirty="0" smtClean="0"/>
              <a:t>medical record database without </a:t>
            </a:r>
            <a:r>
              <a:rPr lang="en-US" altLang="zh-CN" sz="2800" dirty="0" smtClean="0"/>
              <a:t>compromising individual privacy</a:t>
            </a:r>
            <a:r>
              <a:rPr lang="en-US" altLang="zh-CN" sz="2800" dirty="0" smtClean="0"/>
              <a:t>? (or </a:t>
            </a:r>
            <a:r>
              <a:rPr lang="en-US" altLang="zh-CN" sz="2800" dirty="0" smtClean="0"/>
              <a:t>any database </a:t>
            </a:r>
            <a:r>
              <a:rPr lang="en-US" altLang="zh-CN" sz="2800" dirty="0" smtClean="0"/>
              <a:t>that contains </a:t>
            </a:r>
            <a:r>
              <a:rPr lang="en-US" altLang="zh-CN" sz="2800" dirty="0" smtClean="0"/>
              <a:t>record-specific private </a:t>
            </a:r>
            <a:r>
              <a:rPr lang="en-US" altLang="zh-CN" sz="2800" dirty="0" smtClean="0"/>
              <a:t>information)</a:t>
            </a:r>
            <a:endParaRPr lang="en-US" altLang="zh-CN" sz="2800" dirty="0" smtClean="0"/>
          </a:p>
          <a:p>
            <a:pPr>
              <a:lnSpc>
                <a:spcPct val="110000"/>
              </a:lnSpc>
            </a:pPr>
            <a:endParaRPr lang="en-US" altLang="zh-CN" sz="2800" dirty="0" smtClean="0"/>
          </a:p>
          <a:p>
            <a:pPr>
              <a:lnSpc>
                <a:spcPct val="110000"/>
              </a:lnSpc>
            </a:pPr>
            <a:r>
              <a:rPr lang="en-US" altLang="zh-CN" sz="2800" b="1" dirty="0" smtClean="0">
                <a:solidFill>
                  <a:schemeClr val="accent2">
                    <a:lumMod val="50000"/>
                  </a:schemeClr>
                </a:solidFill>
              </a:rPr>
              <a:t>The Wrong Approach</a:t>
            </a:r>
            <a:r>
              <a:rPr lang="en-US" altLang="zh-CN" sz="2800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altLang="zh-CN" dirty="0" smtClean="0"/>
              <a:t>Just leave out any unique identifiers like name and SSN and hope </a:t>
            </a:r>
            <a:r>
              <a:rPr lang="en-US" altLang="zh-CN" dirty="0" smtClean="0"/>
              <a:t>to preserve privacy.</a:t>
            </a:r>
            <a:endParaRPr lang="en-US" altLang="zh-CN" dirty="0" smtClean="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altLang="zh-CN" sz="2800" dirty="0" smtClean="0"/>
          </a:p>
          <a:p>
            <a:pPr>
              <a:lnSpc>
                <a:spcPct val="110000"/>
              </a:lnSpc>
            </a:pPr>
            <a:r>
              <a:rPr lang="en-US" altLang="zh-CN" sz="2800" b="1" dirty="0" smtClean="0">
                <a:solidFill>
                  <a:schemeClr val="accent2">
                    <a:lumMod val="50000"/>
                  </a:schemeClr>
                </a:solidFill>
              </a:rPr>
              <a:t>Why?</a:t>
            </a:r>
          </a:p>
          <a:p>
            <a:pPr lvl="1">
              <a:lnSpc>
                <a:spcPct val="110000"/>
              </a:lnSpc>
            </a:pPr>
            <a:r>
              <a:rPr lang="en-US" altLang="zh-CN" dirty="0" smtClean="0"/>
              <a:t>The triple (DOB, gender, zip code) suffices to uniquely identify at least </a:t>
            </a:r>
            <a:r>
              <a:rPr lang="en-US" altLang="zh-CN" b="1" dirty="0" smtClean="0">
                <a:solidFill>
                  <a:schemeClr val="accent2">
                    <a:lumMod val="50000"/>
                  </a:schemeClr>
                </a:solidFill>
              </a:rPr>
              <a:t>87%</a:t>
            </a:r>
            <a:r>
              <a:rPr lang="en-US" altLang="zh-CN" dirty="0" smtClean="0"/>
              <a:t> of US citizens in publicly available </a:t>
            </a:r>
            <a:r>
              <a:rPr lang="en-US" altLang="zh-CN" dirty="0" smtClean="0"/>
              <a:t>databases.</a:t>
            </a:r>
            <a:r>
              <a:rPr lang="en-US" altLang="zh-CN" sz="2200" baseline="30000" dirty="0" smtClean="0"/>
              <a:t>*</a:t>
            </a:r>
            <a:endParaRPr lang="en-US" altLang="zh-CN" sz="2200" baseline="300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963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dirty="0" err="1" smtClean="0"/>
              <a:t>Latanya</a:t>
            </a:r>
            <a:r>
              <a:rPr lang="en-US" sz="1200" dirty="0" smtClean="0"/>
              <a:t> </a:t>
            </a:r>
            <a:r>
              <a:rPr lang="en-US" sz="1200" dirty="0" smtClean="0"/>
              <a:t>Sweeney. </a:t>
            </a:r>
            <a:r>
              <a:rPr lang="en-US" sz="1200" i="1" dirty="0" smtClean="0"/>
              <a:t>k-anonymity: a model for protecting privacy. International Journal on </a:t>
            </a:r>
            <a:r>
              <a:rPr lang="en-US" sz="1200" i="1" dirty="0" smtClean="0"/>
              <a:t>Uncertainty, Fuzziness </a:t>
            </a:r>
            <a:r>
              <a:rPr lang="en-US" sz="1200" i="1" dirty="0" smtClean="0"/>
              <a:t>and Knowledge-based Systems, </a:t>
            </a:r>
            <a:endParaRPr lang="en-US" sz="1200" i="1" dirty="0" smtClean="0"/>
          </a:p>
          <a:p>
            <a:r>
              <a:rPr lang="en-US" sz="1200" i="1" dirty="0" smtClean="0"/>
              <a:t>10 </a:t>
            </a:r>
            <a:r>
              <a:rPr lang="en-US" sz="1200" i="1" dirty="0" smtClean="0"/>
              <a:t>(5), 2002; 557-570.</a:t>
            </a:r>
            <a:endParaRPr lang="en-US" sz="1200" dirty="0"/>
          </a:p>
        </p:txBody>
      </p:sp>
      <p:sp>
        <p:nvSpPr>
          <p:cNvPr id="7" name="Right Brace 6"/>
          <p:cNvSpPr/>
          <p:nvPr/>
        </p:nvSpPr>
        <p:spPr>
          <a:xfrm rot="16200000">
            <a:off x="3886200" y="3657600"/>
            <a:ext cx="152400" cy="2590800"/>
          </a:xfrm>
          <a:prstGeom prst="rightBrace">
            <a:avLst>
              <a:gd name="adj1" fmla="val 8333"/>
              <a:gd name="adj2" fmla="val 50472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71800" y="4572000"/>
            <a:ext cx="1766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Quasi-identifiers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44269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References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41822"/>
            <a:ext cx="7620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Microaggregation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Michael </a:t>
            </a:r>
            <a:r>
              <a:rPr lang="en-US" sz="1400" dirty="0" smtClean="0"/>
              <a:t>Laszlo and </a:t>
            </a:r>
            <a:r>
              <a:rPr lang="en-US" sz="1400" dirty="0" err="1" smtClean="0"/>
              <a:t>Sumitra</a:t>
            </a:r>
            <a:r>
              <a:rPr lang="en-US" sz="1400" dirty="0" smtClean="0"/>
              <a:t> </a:t>
            </a:r>
            <a:r>
              <a:rPr lang="en-US" sz="1400" dirty="0" err="1" smtClean="0"/>
              <a:t>Mukherjee</a:t>
            </a:r>
            <a:r>
              <a:rPr lang="en-US" sz="1400" dirty="0" smtClean="0"/>
              <a:t>. </a:t>
            </a:r>
            <a:r>
              <a:rPr lang="en-US" sz="1400" dirty="0" smtClean="0"/>
              <a:t>Minimum </a:t>
            </a:r>
            <a:r>
              <a:rPr lang="en-US" sz="1400" dirty="0" smtClean="0"/>
              <a:t>Spanning Tree Partitioning Algorithm for Microaggregation. </a:t>
            </a:r>
            <a:r>
              <a:rPr lang="en-US" sz="1400" i="1" dirty="0" smtClean="0"/>
              <a:t> </a:t>
            </a:r>
            <a:r>
              <a:rPr lang="en-US" sz="1400" dirty="0" smtClean="0"/>
              <a:t>IEEE </a:t>
            </a:r>
            <a:r>
              <a:rPr lang="en-US" sz="1400" dirty="0" smtClean="0"/>
              <a:t>Trans. on </a:t>
            </a:r>
            <a:r>
              <a:rPr lang="en-US" sz="1400" dirty="0" err="1" smtClean="0"/>
              <a:t>Knowl</a:t>
            </a:r>
            <a:r>
              <a:rPr lang="en-US" sz="1400" dirty="0" smtClean="0"/>
              <a:t>. and Data Eng. </a:t>
            </a:r>
            <a:r>
              <a:rPr lang="en-US" sz="1400" dirty="0" smtClean="0"/>
              <a:t>17(7): 902-911 (2005)</a:t>
            </a:r>
            <a:endParaRPr lang="en-US" sz="1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J</a:t>
            </a:r>
            <a:r>
              <a:rPr lang="en-US" sz="1400" dirty="0" smtClean="0"/>
              <a:t>. Domingo-</a:t>
            </a:r>
            <a:r>
              <a:rPr lang="en-US" sz="1400" dirty="0" err="1" smtClean="0"/>
              <a:t>Ferrer</a:t>
            </a:r>
            <a:r>
              <a:rPr lang="en-US" sz="1400" dirty="0" smtClean="0"/>
              <a:t> and J.M. </a:t>
            </a:r>
            <a:r>
              <a:rPr lang="en-US" sz="1400" dirty="0" smtClean="0"/>
              <a:t>Mateo-</a:t>
            </a:r>
            <a:r>
              <a:rPr lang="en-US" sz="1400" dirty="0" err="1" smtClean="0"/>
              <a:t>Sanz</a:t>
            </a:r>
            <a:r>
              <a:rPr lang="en-US" sz="1400" dirty="0" smtClean="0"/>
              <a:t>. Practical Data-Oriented Microaggregation </a:t>
            </a:r>
            <a:r>
              <a:rPr lang="en-US" sz="1400" dirty="0" smtClean="0"/>
              <a:t>for Statistical Disclosure </a:t>
            </a:r>
            <a:r>
              <a:rPr lang="en-US" sz="1400" dirty="0" smtClean="0"/>
              <a:t>Control. IEEE Trans. Knowledge </a:t>
            </a:r>
            <a:r>
              <a:rPr lang="en-US" sz="1400" dirty="0" smtClean="0"/>
              <a:t>and Data </a:t>
            </a:r>
            <a:r>
              <a:rPr lang="en-US" sz="1400" dirty="0" smtClean="0"/>
              <a:t>Eng</a:t>
            </a:r>
            <a:r>
              <a:rPr lang="en-US" sz="1400" dirty="0" smtClean="0"/>
              <a:t>.</a:t>
            </a:r>
            <a:r>
              <a:rPr lang="en-US" sz="1400" dirty="0" smtClean="0"/>
              <a:t> 14(1):189-201 (2002)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err="1" smtClean="0"/>
              <a:t>Ebaa</a:t>
            </a:r>
            <a:r>
              <a:rPr lang="en-US" sz="1400" dirty="0" smtClean="0"/>
              <a:t> </a:t>
            </a:r>
            <a:r>
              <a:rPr lang="en-US" sz="1400" dirty="0" err="1" smtClean="0"/>
              <a:t>Fayyoumi</a:t>
            </a:r>
            <a:r>
              <a:rPr lang="en-US" sz="1400" dirty="0" smtClean="0"/>
              <a:t> and B. John </a:t>
            </a:r>
            <a:r>
              <a:rPr lang="en-US" sz="1400" dirty="0" err="1" smtClean="0"/>
              <a:t>Oommen</a:t>
            </a:r>
            <a:r>
              <a:rPr lang="en-US" sz="1400" dirty="0" smtClean="0"/>
              <a:t>. </a:t>
            </a:r>
            <a:r>
              <a:rPr lang="en-US" sz="1400" dirty="0" smtClean="0"/>
              <a:t>A </a:t>
            </a:r>
            <a:r>
              <a:rPr lang="en-US" sz="1400" dirty="0" smtClean="0"/>
              <a:t>survey on statistical disclosure control and micro-aggregation techniques for secure statistical databases. </a:t>
            </a:r>
            <a:r>
              <a:rPr lang="en-US" sz="1400" dirty="0" err="1" smtClean="0"/>
              <a:t>Softw</a:t>
            </a:r>
            <a:r>
              <a:rPr lang="en-US" sz="1400" dirty="0" smtClean="0"/>
              <a:t>. </a:t>
            </a:r>
            <a:r>
              <a:rPr lang="en-US" sz="1400" dirty="0" err="1" smtClean="0"/>
              <a:t>Pract</a:t>
            </a:r>
            <a:r>
              <a:rPr lang="en-US" sz="1400" dirty="0" smtClean="0"/>
              <a:t>. </a:t>
            </a:r>
            <a:r>
              <a:rPr lang="en-US" sz="1400" dirty="0" err="1" smtClean="0"/>
              <a:t>Exper</a:t>
            </a:r>
            <a:r>
              <a:rPr lang="en-US" sz="1400" dirty="0" smtClean="0"/>
              <a:t>. </a:t>
            </a:r>
            <a:r>
              <a:rPr lang="en-US" sz="1400" dirty="0" smtClean="0"/>
              <a:t>40(12):1161-1188 (2010)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err="1" smtClean="0"/>
              <a:t>Josep</a:t>
            </a:r>
            <a:r>
              <a:rPr lang="en-US" sz="1400" dirty="0" smtClean="0"/>
              <a:t> </a:t>
            </a:r>
            <a:r>
              <a:rPr lang="en-US" sz="1400" dirty="0" smtClean="0"/>
              <a:t>Domingo-</a:t>
            </a:r>
            <a:r>
              <a:rPr lang="en-US" sz="1400" dirty="0" err="1" smtClean="0"/>
              <a:t>Ferrer</a:t>
            </a:r>
            <a:r>
              <a:rPr lang="en-US" sz="1400" dirty="0" smtClean="0"/>
              <a:t>, </a:t>
            </a:r>
            <a:r>
              <a:rPr lang="en-US" sz="1400" dirty="0" err="1" smtClean="0"/>
              <a:t>Francesc</a:t>
            </a:r>
            <a:r>
              <a:rPr lang="en-US" sz="1400" dirty="0" smtClean="0"/>
              <a:t> </a:t>
            </a:r>
            <a:r>
              <a:rPr lang="en-US" sz="1400" dirty="0" err="1" smtClean="0"/>
              <a:t>Seb</a:t>
            </a:r>
            <a:r>
              <a:rPr lang="en-US" sz="1400" dirty="0" err="1" smtClean="0"/>
              <a:t>e</a:t>
            </a:r>
            <a:r>
              <a:rPr lang="en-US" sz="1400" dirty="0" smtClean="0"/>
              <a:t>, </a:t>
            </a:r>
            <a:r>
              <a:rPr lang="en-US" sz="1400" dirty="0" smtClean="0"/>
              <a:t>and </a:t>
            </a:r>
            <a:r>
              <a:rPr lang="en-US" sz="1400" dirty="0" err="1" smtClean="0"/>
              <a:t>Agusti</a:t>
            </a:r>
            <a:r>
              <a:rPr lang="en-US" sz="1400" dirty="0" smtClean="0"/>
              <a:t> </a:t>
            </a:r>
            <a:r>
              <a:rPr lang="en-US" sz="1400" dirty="0" err="1" smtClean="0"/>
              <a:t>Solanas</a:t>
            </a:r>
            <a:r>
              <a:rPr lang="en-US" sz="1400" dirty="0" smtClean="0"/>
              <a:t>. </a:t>
            </a:r>
            <a:r>
              <a:rPr lang="en-US" sz="1400" dirty="0" smtClean="0"/>
              <a:t>A </a:t>
            </a:r>
            <a:r>
              <a:rPr lang="en-US" sz="1400" dirty="0" smtClean="0"/>
              <a:t>polynomial-time approximation to optimal multivariate microaggregation. </a:t>
            </a:r>
            <a:r>
              <a:rPr lang="en-US" sz="1400" dirty="0" err="1" smtClean="0"/>
              <a:t>Comput</a:t>
            </a:r>
            <a:r>
              <a:rPr lang="en-US" sz="1400" dirty="0" smtClean="0"/>
              <a:t>. Math. Appl. </a:t>
            </a:r>
            <a:r>
              <a:rPr lang="en-US" sz="1400" dirty="0" smtClean="0"/>
              <a:t>55(4): 714-732 (2008)</a:t>
            </a:r>
            <a:endParaRPr lang="en-US" sz="1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en-US" sz="14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MST-based clustering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C.T</a:t>
            </a:r>
            <a:r>
              <a:rPr lang="en-US" sz="1400" dirty="0" smtClean="0"/>
              <a:t>. </a:t>
            </a:r>
            <a:r>
              <a:rPr lang="en-US" sz="1400" dirty="0" err="1" smtClean="0"/>
              <a:t>Zahn</a:t>
            </a:r>
            <a:r>
              <a:rPr lang="en-US" sz="1400" dirty="0" smtClean="0"/>
              <a:t>. </a:t>
            </a:r>
            <a:r>
              <a:rPr lang="en-US" sz="1400" dirty="0" smtClean="0"/>
              <a:t>Graph-Theoretical Methods for Detecting </a:t>
            </a:r>
            <a:r>
              <a:rPr lang="en-US" sz="1400" dirty="0" smtClean="0"/>
              <a:t>and Describing </a:t>
            </a:r>
            <a:r>
              <a:rPr lang="en-US" sz="1400" dirty="0" smtClean="0"/>
              <a:t>Gestalt </a:t>
            </a:r>
            <a:r>
              <a:rPr lang="en-US" sz="1400" dirty="0" smtClean="0"/>
              <a:t>Clusters. </a:t>
            </a:r>
            <a:r>
              <a:rPr lang="en-US" sz="1400" dirty="0" smtClean="0"/>
              <a:t>IEEE Trans. </a:t>
            </a:r>
            <a:r>
              <a:rPr lang="en-US" sz="1400" dirty="0" smtClean="0"/>
              <a:t>Computers. 20(4):68-86 (1971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400" dirty="0" smtClean="0"/>
              <a:t> Y</a:t>
            </a:r>
            <a:r>
              <a:rPr lang="en-US" sz="1400" dirty="0" smtClean="0"/>
              <a:t>. </a:t>
            </a:r>
            <a:r>
              <a:rPr lang="en-US" sz="1400" dirty="0" err="1" smtClean="0"/>
              <a:t>Xu</a:t>
            </a:r>
            <a:r>
              <a:rPr lang="en-US" sz="1400" dirty="0" smtClean="0"/>
              <a:t>, V. </a:t>
            </a:r>
            <a:r>
              <a:rPr lang="en-US" sz="1400" dirty="0" err="1" smtClean="0"/>
              <a:t>Olman</a:t>
            </a:r>
            <a:r>
              <a:rPr lang="en-US" sz="1400" dirty="0" smtClean="0"/>
              <a:t>, and D. </a:t>
            </a:r>
            <a:r>
              <a:rPr lang="en-US" sz="1400" dirty="0" err="1" smtClean="0"/>
              <a:t>Xu</a:t>
            </a:r>
            <a:r>
              <a:rPr lang="en-US" sz="1400" dirty="0" smtClean="0"/>
              <a:t>, Clustering Gene Expression Data Using a Graph-Theoretic </a:t>
            </a:r>
            <a:r>
              <a:rPr lang="en-US" sz="1400" dirty="0" smtClean="0"/>
              <a:t>Approach</a:t>
            </a:r>
            <a:r>
              <a:rPr lang="en-US" sz="1400" dirty="0" smtClean="0"/>
              <a:t>: An Application of Minimum Spanning Tree, Bioinformatics, 18(4):  526-535 (2001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838200"/>
            <a:ext cx="6019800" cy="592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09600" y="15240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Additional slides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443039"/>
            <a:ext cx="9063996" cy="373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9600" y="15240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Additional slides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450" y="1885950"/>
            <a:ext cx="65151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9600" y="15240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Additional slides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43000"/>
            <a:ext cx="7010400" cy="524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9600" y="15240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Additional slides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A model for protecting privacy: </a:t>
            </a:r>
            <a:b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k-anonymity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Definition:</a:t>
            </a:r>
          </a:p>
          <a:p>
            <a:pPr lvl="2">
              <a:lnSpc>
                <a:spcPct val="120000"/>
              </a:lnSpc>
              <a:buNone/>
            </a:pPr>
            <a:r>
              <a:rPr lang="en-US" altLang="zh-CN" sz="2800" dirty="0" smtClean="0"/>
              <a:t>A dataset is said to satisfy </a:t>
            </a:r>
            <a:r>
              <a:rPr lang="en-US" altLang="zh-CN" sz="2800" b="1" dirty="0" smtClean="0">
                <a:solidFill>
                  <a:schemeClr val="accent2">
                    <a:lumMod val="50000"/>
                  </a:schemeClr>
                </a:solidFill>
              </a:rPr>
              <a:t>k-anonymity</a:t>
            </a:r>
            <a:r>
              <a:rPr lang="en-US" altLang="zh-CN" sz="2800" dirty="0" smtClean="0"/>
              <a:t> for k &gt; 1 if, </a:t>
            </a:r>
            <a:r>
              <a:rPr lang="en-US" altLang="zh-CN" sz="2800" dirty="0" smtClean="0"/>
              <a:t>for each </a:t>
            </a:r>
          </a:p>
          <a:p>
            <a:pPr lvl="2">
              <a:lnSpc>
                <a:spcPct val="120000"/>
              </a:lnSpc>
              <a:buNone/>
            </a:pPr>
            <a:r>
              <a:rPr lang="en-US" altLang="zh-CN" sz="2800" dirty="0" smtClean="0"/>
              <a:t>combination </a:t>
            </a:r>
            <a:r>
              <a:rPr lang="en-US" altLang="zh-CN" sz="2800" dirty="0" smtClean="0"/>
              <a:t>of </a:t>
            </a:r>
            <a:r>
              <a:rPr lang="en-US" altLang="zh-CN" sz="2800" dirty="0" smtClean="0"/>
              <a:t>quasi-</a:t>
            </a:r>
            <a:r>
              <a:rPr lang="en-US" altLang="zh-CN" sz="2800" dirty="0" err="1" smtClean="0"/>
              <a:t>identiﬁer</a:t>
            </a:r>
            <a:r>
              <a:rPr lang="en-US" altLang="zh-CN" sz="2800" dirty="0" smtClean="0"/>
              <a:t> values, at </a:t>
            </a:r>
            <a:r>
              <a:rPr lang="en-US" altLang="zh-CN" sz="2800" dirty="0" smtClean="0"/>
              <a:t>least k records exist </a:t>
            </a:r>
            <a:endParaRPr lang="en-US" altLang="zh-CN" sz="2800" dirty="0" smtClean="0"/>
          </a:p>
          <a:p>
            <a:pPr lvl="2">
              <a:lnSpc>
                <a:spcPct val="120000"/>
              </a:lnSpc>
              <a:buNone/>
            </a:pPr>
            <a:r>
              <a:rPr lang="en-US" altLang="zh-CN" sz="2800" dirty="0" smtClean="0"/>
              <a:t>in </a:t>
            </a:r>
            <a:r>
              <a:rPr lang="en-US" altLang="zh-CN" sz="2800" dirty="0" smtClean="0"/>
              <a:t>the dataset sharing that combination</a:t>
            </a:r>
            <a:r>
              <a:rPr lang="en-US" altLang="zh-CN" sz="2800" dirty="0" smtClean="0"/>
              <a:t>.</a:t>
            </a:r>
          </a:p>
          <a:p>
            <a:pPr lvl="2">
              <a:lnSpc>
                <a:spcPct val="120000"/>
              </a:lnSpc>
              <a:buNone/>
            </a:pPr>
            <a:endParaRPr lang="en-US" altLang="zh-CN" sz="2800" dirty="0" smtClean="0"/>
          </a:p>
          <a:p>
            <a:pPr>
              <a:lnSpc>
                <a:spcPct val="120000"/>
              </a:lnSpc>
            </a:pPr>
            <a:r>
              <a:rPr lang="en-US" altLang="zh-CN" dirty="0" smtClean="0"/>
              <a:t>If </a:t>
            </a:r>
            <a:r>
              <a:rPr lang="en-US" altLang="zh-CN" dirty="0" smtClean="0"/>
              <a:t>each row in the table cannot be distinguished from at least other k-1 rows by only looking a set of attributes, then this table is </a:t>
            </a:r>
            <a:r>
              <a:rPr lang="en-US" altLang="zh-CN" dirty="0" smtClean="0"/>
              <a:t>said to be </a:t>
            </a:r>
            <a:r>
              <a:rPr lang="en-US" altLang="zh-CN" b="1" dirty="0" smtClean="0">
                <a:solidFill>
                  <a:schemeClr val="accent2">
                    <a:lumMod val="50000"/>
                  </a:schemeClr>
                </a:solidFill>
              </a:rPr>
              <a:t>k-</a:t>
            </a:r>
            <a:r>
              <a:rPr lang="en-US" altLang="zh-CN" b="1" dirty="0" err="1" smtClean="0">
                <a:solidFill>
                  <a:schemeClr val="accent2">
                    <a:lumMod val="50000"/>
                  </a:schemeClr>
                </a:solidFill>
              </a:rPr>
              <a:t>anonymized</a:t>
            </a:r>
            <a:r>
              <a:rPr lang="en-US" altLang="zh-CN" dirty="0" smtClean="0"/>
              <a:t> </a:t>
            </a:r>
            <a:r>
              <a:rPr lang="en-US" altLang="zh-CN" dirty="0" smtClean="0"/>
              <a:t>on these </a:t>
            </a:r>
            <a:r>
              <a:rPr lang="en-US" altLang="zh-CN" dirty="0" smtClean="0"/>
              <a:t>attributes.</a:t>
            </a:r>
          </a:p>
          <a:p>
            <a:pPr>
              <a:lnSpc>
                <a:spcPct val="120000"/>
              </a:lnSpc>
            </a:pPr>
            <a:endParaRPr lang="en-US" altLang="zh-CN" dirty="0" smtClean="0"/>
          </a:p>
          <a:p>
            <a:pPr>
              <a:lnSpc>
                <a:spcPct val="120000"/>
              </a:lnSpc>
            </a:pPr>
            <a:r>
              <a:rPr lang="en-US" altLang="zh-CN" dirty="0" smtClean="0"/>
              <a:t>Example: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dirty="0" smtClean="0"/>
              <a:t>	If you try to identify a person from </a:t>
            </a:r>
            <a:r>
              <a:rPr lang="en-US" altLang="zh-CN" dirty="0" smtClean="0"/>
              <a:t>a </a:t>
            </a:r>
            <a:r>
              <a:rPr lang="en-US" altLang="zh-CN" dirty="0" smtClean="0"/>
              <a:t>k-</a:t>
            </a:r>
            <a:r>
              <a:rPr lang="en-US" altLang="zh-CN" dirty="0" err="1" smtClean="0"/>
              <a:t>anonymized</a:t>
            </a:r>
            <a:r>
              <a:rPr lang="en-US" altLang="zh-CN" dirty="0" smtClean="0"/>
              <a:t> table by the </a:t>
            </a:r>
            <a:r>
              <a:rPr lang="en-US" altLang="zh-CN" dirty="0" smtClean="0"/>
              <a:t>triple (DOB, gender, zip code</a:t>
            </a:r>
            <a:r>
              <a:rPr lang="en-US" altLang="zh-CN" dirty="0" smtClean="0"/>
              <a:t>), you’ll find </a:t>
            </a:r>
            <a:r>
              <a:rPr lang="en-US" altLang="zh-CN" dirty="0" smtClean="0"/>
              <a:t>at least k entries that meet with this triple.</a:t>
            </a:r>
          </a:p>
          <a:p>
            <a:endParaRPr lang="en-US" altLang="zh-CN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Statistical Disclosure Control (SDC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) Methods 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3505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Statistical </a:t>
            </a:r>
            <a:r>
              <a:rPr lang="en-US" sz="2400" dirty="0" smtClean="0"/>
              <a:t>Disclosure Control (SDC) </a:t>
            </a:r>
            <a:r>
              <a:rPr lang="en-US" sz="2400" dirty="0" smtClean="0"/>
              <a:t>methods have two </a:t>
            </a:r>
            <a:r>
              <a:rPr lang="en-US" sz="2400" dirty="0" smtClean="0"/>
              <a:t>conflicting goals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 smtClean="0"/>
          </a:p>
          <a:p>
            <a:pPr lvl="1"/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Minimize Disclosure Risk (DR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sz="2400" b="1" dirty="0" smtClean="0"/>
          </a:p>
          <a:p>
            <a:pPr lvl="1"/>
            <a:endParaRPr lang="en-US" sz="2400" b="1" dirty="0" smtClean="0"/>
          </a:p>
          <a:p>
            <a:pPr lvl="1"/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Minimize Information Loss (IL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sz="2400" b="1" dirty="0" smtClean="0"/>
          </a:p>
          <a:p>
            <a:pPr lvl="1"/>
            <a:endParaRPr lang="en-US" sz="2400" dirty="0" smtClean="0"/>
          </a:p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Objective: </a:t>
            </a:r>
            <a:r>
              <a:rPr lang="en-US" altLang="zh-CN" sz="2400" dirty="0" smtClean="0"/>
              <a:t>Maximize data utility while limiting disclosure risk to an acceptable </a:t>
            </a:r>
            <a:r>
              <a:rPr lang="en-US" altLang="zh-CN" sz="2400" dirty="0" smtClean="0"/>
              <a:t>level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One approach for k-anonymity: Microaggregation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6128"/>
            <a:ext cx="8229600" cy="469087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Microaggregation </a:t>
            </a:r>
            <a:r>
              <a:rPr lang="en-US" dirty="0" smtClean="0"/>
              <a:t>can be operationally defined in terms of two steps</a:t>
            </a:r>
            <a:r>
              <a:rPr lang="en-US" dirty="0" smtClean="0"/>
              <a:t>:</a:t>
            </a:r>
          </a:p>
          <a:p>
            <a:pPr lvl="1">
              <a:lnSpc>
                <a:spcPct val="110000"/>
              </a:lnSpc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Partition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dirty="0" smtClean="0"/>
              <a:t>original </a:t>
            </a:r>
            <a:r>
              <a:rPr lang="en-US" dirty="0" smtClean="0"/>
              <a:t>records </a:t>
            </a:r>
            <a:r>
              <a:rPr lang="en-US" dirty="0" smtClean="0"/>
              <a:t>are </a:t>
            </a:r>
            <a:r>
              <a:rPr lang="en-US" dirty="0" smtClean="0"/>
              <a:t>partitioned into </a:t>
            </a:r>
            <a:r>
              <a:rPr lang="en-US" dirty="0" smtClean="0"/>
              <a:t>groups of similar records containing at least k elements (result is a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k-partition</a:t>
            </a:r>
            <a:r>
              <a:rPr lang="en-US" dirty="0" smtClean="0"/>
              <a:t> of the set)</a:t>
            </a:r>
          </a:p>
          <a:p>
            <a:pPr lvl="1">
              <a:lnSpc>
                <a:spcPct val="110000"/>
              </a:lnSpc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Aggregation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en-US" dirty="0" smtClean="0"/>
              <a:t> </a:t>
            </a:r>
            <a:r>
              <a:rPr lang="en-US" dirty="0" smtClean="0"/>
              <a:t>each </a:t>
            </a:r>
            <a:r>
              <a:rPr lang="en-US" dirty="0" smtClean="0"/>
              <a:t>record </a:t>
            </a:r>
            <a:r>
              <a:rPr lang="en-US" dirty="0" smtClean="0"/>
              <a:t>is replaced by </a:t>
            </a:r>
            <a:r>
              <a:rPr lang="en-US" dirty="0" smtClean="0"/>
              <a:t>the group centroid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  <a:buNone/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Microaggregation was originally designed for continuous numerical data and recently extended for categorical </a:t>
            </a:r>
            <a:r>
              <a:rPr lang="en-US" dirty="0" smtClean="0"/>
              <a:t>data by basically defining distance and aggregation operators suitable for categorical data types. 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Optimal microaggregation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225247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Optimal 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microaggregation: </a:t>
            </a:r>
            <a:r>
              <a:rPr lang="en-US" sz="2600" dirty="0" smtClean="0"/>
              <a:t>find a </a:t>
            </a:r>
            <a:r>
              <a:rPr lang="en-US" sz="2600" dirty="0" smtClean="0"/>
              <a:t>k-partition </a:t>
            </a:r>
            <a:r>
              <a:rPr lang="en-US" sz="2600" dirty="0" smtClean="0"/>
              <a:t>of a set that maximizes </a:t>
            </a:r>
            <a:r>
              <a:rPr lang="en-US" sz="2600" dirty="0" smtClean="0"/>
              <a:t>the </a:t>
            </a:r>
            <a:r>
              <a:rPr lang="en-US" sz="2600" dirty="0" smtClean="0"/>
              <a:t>total within-group homogeneity</a:t>
            </a:r>
          </a:p>
          <a:p>
            <a:pPr>
              <a:lnSpc>
                <a:spcPct val="120000"/>
              </a:lnSpc>
            </a:pPr>
            <a:r>
              <a:rPr lang="en-US" sz="2600" dirty="0" smtClean="0"/>
              <a:t>More </a:t>
            </a:r>
            <a:r>
              <a:rPr lang="en-US" sz="2600" dirty="0" smtClean="0"/>
              <a:t>homogenous groups mean lower information loss</a:t>
            </a:r>
          </a:p>
          <a:p>
            <a:pPr>
              <a:lnSpc>
                <a:spcPct val="120000"/>
              </a:lnSpc>
            </a:pPr>
            <a:r>
              <a:rPr lang="en-US" sz="2600" dirty="0" smtClean="0"/>
              <a:t>How to measure within-group homogeneity?</a:t>
            </a:r>
          </a:p>
          <a:p>
            <a:pPr marL="914400" lvl="1" indent="-514350">
              <a:lnSpc>
                <a:spcPct val="120000"/>
              </a:lnSpc>
              <a:buNone/>
            </a:pPr>
            <a:r>
              <a:rPr lang="en-US" sz="2600" dirty="0" smtClean="0"/>
              <a:t>	           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within-groups 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sums of 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squares(SSE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257800"/>
            <a:ext cx="86106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  For </a:t>
            </a:r>
            <a:r>
              <a:rPr lang="en-US" sz="2400" dirty="0" smtClean="0"/>
              <a:t>univariate data, polynomial time </a:t>
            </a:r>
            <a:r>
              <a:rPr lang="en-US" sz="2400" dirty="0" smtClean="0"/>
              <a:t>optimal microaggregation      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  is possible.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Optimal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microaggregation is NP-hard for multivariate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data!</a:t>
            </a: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43200" y="3886200"/>
          <a:ext cx="3657600" cy="914400"/>
        </p:xfrm>
        <a:graphic>
          <a:graphicData uri="http://schemas.openxmlformats.org/presentationml/2006/ole">
            <p:oleObj spid="_x0000_s20482" name="Equation" r:id="rId5" imgW="1879560" imgH="469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Heuristic methods for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microaggregation on multivariate data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5638800" cy="4038600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Approach 2:</a:t>
            </a:r>
            <a:r>
              <a:rPr lang="en-US" sz="2400" dirty="0" smtClean="0"/>
              <a:t> Adopt clustering </a:t>
            </a:r>
            <a:r>
              <a:rPr lang="en-US" sz="2400" dirty="0" smtClean="0"/>
              <a:t>algorithms </a:t>
            </a:r>
            <a:r>
              <a:rPr lang="en-US" sz="2400" dirty="0" smtClean="0"/>
              <a:t>to </a:t>
            </a:r>
            <a:r>
              <a:rPr lang="en-US" sz="2400" dirty="0" smtClean="0"/>
              <a:t>enforce group size constraint: each cluster size should be at least k and at most 2k-1</a:t>
            </a:r>
          </a:p>
          <a:p>
            <a:pPr lvl="1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Fixed-size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microaggregation: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smtClean="0"/>
              <a:t>all </a:t>
            </a:r>
            <a:r>
              <a:rPr lang="en-US" sz="2000" dirty="0" smtClean="0"/>
              <a:t>groups have size k, except perhaps one group which has size between k and 2k−1.</a:t>
            </a:r>
          </a:p>
          <a:p>
            <a:pPr lvl="1"/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Data-oriented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microaggregation:</a:t>
            </a:r>
            <a:r>
              <a:rPr lang="en-US" sz="2000" b="1" dirty="0" smtClean="0"/>
              <a:t> </a:t>
            </a:r>
            <a:r>
              <a:rPr lang="en-US" sz="2000" dirty="0" smtClean="0"/>
              <a:t>all </a:t>
            </a:r>
            <a:r>
              <a:rPr lang="en-US" sz="2000" dirty="0" smtClean="0"/>
              <a:t>groups have sizes varying between k and 2k−1. 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4093" y="3628380"/>
            <a:ext cx="2182707" cy="1477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2057400"/>
            <a:ext cx="212204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5239950"/>
            <a:ext cx="2209800" cy="15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flipV="1">
            <a:off x="5943600" y="4343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943600" y="5638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457200" y="1580346"/>
            <a:ext cx="7962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SzPct val="100000"/>
              <a:buFont typeface="Arial" pitchFamily="34" charset="0"/>
              <a:buChar char="•"/>
            </a:pPr>
            <a:r>
              <a:rPr lang="en-US" sz="2400" dirty="0" smtClean="0"/>
              <a:t> 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Approach 1: </a:t>
            </a:r>
            <a:r>
              <a:rPr lang="en-US" sz="2400" dirty="0" smtClean="0"/>
              <a:t>Use </a:t>
            </a:r>
            <a:r>
              <a:rPr lang="en-US" sz="2400" dirty="0"/>
              <a:t>univariate projections of multivariate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01080"/>
            <a:ext cx="4419600" cy="2080320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prstDash val="dash"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2286000"/>
            <a:ext cx="4245229" cy="3581400"/>
          </a:xfrm>
          <a:prstGeom prst="rect">
            <a:avLst/>
          </a:prstGeom>
          <a:noFill/>
          <a:ln w="2222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3810000"/>
            <a:ext cx="4495800" cy="2739628"/>
          </a:xfrm>
          <a:prstGeom prst="rect">
            <a:avLst/>
          </a:prstGeom>
          <a:noFill/>
          <a:ln w="22225">
            <a:solidFill>
              <a:schemeClr val="accent3">
                <a:lumMod val="75000"/>
              </a:schemeClr>
            </a:solidFill>
            <a:prstDash val="dash"/>
            <a:miter lim="800000"/>
            <a:headEnd/>
            <a:tailEnd/>
          </a:ln>
        </p:spPr>
      </p:pic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Fixed-size microaggregation</a:t>
            </a:r>
            <a:endParaRPr lang="en-US" sz="3200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 d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ata-oriented approach: k-Ward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Ward’s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algorithm </a:t>
            </a:r>
            <a:r>
              <a:rPr lang="en-US" dirty="0" smtClean="0"/>
              <a:t>(Hierarchical - agglomerative)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Start with considering every element as a single group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Find nearest two groups and merge them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Stop recursive merging according to a criteria (like distance threshold or cluster size threshold)</a:t>
            </a:r>
          </a:p>
          <a:p>
            <a:pPr lvl="1"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k-Ward Algorithm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850392" lvl="1" indent="-457200">
              <a:lnSpc>
                <a:spcPct val="120000"/>
              </a:lnSpc>
              <a:buNone/>
            </a:pPr>
            <a:r>
              <a:rPr lang="en-US" dirty="0" smtClean="0"/>
              <a:t>Use </a:t>
            </a:r>
            <a:r>
              <a:rPr lang="en-US" dirty="0" smtClean="0"/>
              <a:t>Ward’s method until all elements in the dataset belong to a </a:t>
            </a:r>
            <a:endParaRPr lang="en-US" dirty="0" smtClean="0"/>
          </a:p>
          <a:p>
            <a:pPr marL="850392" lvl="1" indent="-457200">
              <a:lnSpc>
                <a:spcPct val="120000"/>
              </a:lnSpc>
              <a:buNone/>
            </a:pPr>
            <a:r>
              <a:rPr lang="en-US" dirty="0" smtClean="0"/>
              <a:t>group </a:t>
            </a:r>
            <a:r>
              <a:rPr lang="en-US" dirty="0" smtClean="0"/>
              <a:t>containing k or more data elements </a:t>
            </a:r>
            <a:r>
              <a:rPr lang="en-US" dirty="0" smtClean="0"/>
              <a:t>(additional rule of </a:t>
            </a:r>
          </a:p>
          <a:p>
            <a:pPr marL="850392" lvl="1" indent="-457200">
              <a:lnSpc>
                <a:spcPct val="120000"/>
              </a:lnSpc>
              <a:buNone/>
            </a:pPr>
            <a:r>
              <a:rPr lang="en-US" dirty="0" smtClean="0"/>
              <a:t>merging: never </a:t>
            </a:r>
            <a:r>
              <a:rPr lang="en-US" dirty="0" smtClean="0"/>
              <a:t>merge 2 groups with k or more elements)</a:t>
            </a:r>
          </a:p>
          <a:p>
            <a:pPr marL="594360" indent="-45720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" y="76200"/>
            <a:ext cx="1073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6500</TotalTime>
  <Words>2049</Words>
  <Application>Microsoft Office PowerPoint</Application>
  <PresentationFormat>On-screen Show (4:3)</PresentationFormat>
  <Paragraphs>217</Paragraphs>
  <Slides>24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MathType 6.0 Equation</vt:lpstr>
      <vt:lpstr>Minimum Spanning Tree Partitioning Algorithm for Microaggregation</vt:lpstr>
      <vt:lpstr>Challenge</vt:lpstr>
      <vt:lpstr>A model for protecting privacy:  k-anonymity</vt:lpstr>
      <vt:lpstr>Statistical Disclosure Control (SDC) Methods </vt:lpstr>
      <vt:lpstr>One approach for k-anonymity: Microaggregation</vt:lpstr>
      <vt:lpstr>Optimal microaggregation</vt:lpstr>
      <vt:lpstr>Heuristic methods for microaggregation on multivariate data</vt:lpstr>
      <vt:lpstr>Fixed-size microaggregation</vt:lpstr>
      <vt:lpstr>A data-oriented approach: k-Ward</vt:lpstr>
      <vt:lpstr>Minimum spanning tree (MST)</vt:lpstr>
      <vt:lpstr>MST-based clustering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Spanning Tree Partitioning Algorithm for Microaggregation</dc:title>
  <dc:creator>Gokcen</dc:creator>
  <cp:lastModifiedBy>Gokcen</cp:lastModifiedBy>
  <cp:revision>630</cp:revision>
  <dcterms:created xsi:type="dcterms:W3CDTF">2011-10-06T14:39:05Z</dcterms:created>
  <dcterms:modified xsi:type="dcterms:W3CDTF">2011-10-11T16:41:27Z</dcterms:modified>
</cp:coreProperties>
</file>