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91" r:id="rId3"/>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269" r:id="rId24"/>
    <p:sldId id="270" r:id="rId25"/>
    <p:sldId id="257" r:id="rId26"/>
    <p:sldId id="274" r:id="rId27"/>
    <p:sldId id="275" r:id="rId28"/>
    <p:sldId id="279" r:id="rId29"/>
    <p:sldId id="258" r:id="rId30"/>
    <p:sldId id="259" r:id="rId31"/>
    <p:sldId id="260" r:id="rId32"/>
    <p:sldId id="276" r:id="rId33"/>
    <p:sldId id="277" r:id="rId34"/>
    <p:sldId id="263" r:id="rId35"/>
    <p:sldId id="264" r:id="rId36"/>
    <p:sldId id="278" r:id="rId37"/>
    <p:sldId id="280" r:id="rId38"/>
    <p:sldId id="285" r:id="rId39"/>
    <p:sldId id="281" r:id="rId40"/>
    <p:sldId id="267" r:id="rId41"/>
    <p:sldId id="268" r:id="rId42"/>
    <p:sldId id="266" r:id="rId43"/>
    <p:sldId id="312" r:id="rId44"/>
    <p:sldId id="313" r:id="rId45"/>
    <p:sldId id="287" r:id="rId46"/>
    <p:sldId id="288" r:id="rId47"/>
    <p:sldId id="286" r:id="rId48"/>
    <p:sldId id="29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1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6B2A5C-FD52-430A-88B8-D3D5E050620F}" type="datetimeFigureOut">
              <a:rPr lang="en-US" smtClean="0"/>
              <a:t>9/21/2011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0E79B5-B561-4CCC-A4CF-FD7902C24481}" type="slidenum">
              <a:rPr lang="en-US" smtClean="0"/>
              <a:t>‹#›</a:t>
            </a:fld>
            <a:endParaRPr lang="en-US"/>
          </a:p>
        </p:txBody>
      </p:sp>
    </p:spTree>
    <p:extLst>
      <p:ext uri="{BB962C8B-B14F-4D97-AF65-F5344CB8AC3E}">
        <p14:creationId xmlns:p14="http://schemas.microsoft.com/office/powerpoint/2010/main" val="1234964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03E5E80-8327-4C8B-8084-0ACFB6DC36DF}" type="slidenum">
              <a:rPr lang="en-US" smtClean="0">
                <a:solidFill>
                  <a:prstClr val="black"/>
                </a:solidFill>
              </a:rPr>
              <a:pPr/>
              <a:t>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2450EF-2B71-4C0A-A2A5-7493907AFB40}" type="datetimeFigureOut">
              <a:rPr lang="en-US" smtClean="0"/>
              <a:pPr/>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DB378-C557-4F85-9B91-3CE28933053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450EF-2B71-4C0A-A2A5-7493907AFB40}" type="datetimeFigureOut">
              <a:rPr lang="en-US" smtClean="0"/>
              <a:pPr/>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DB378-C557-4F85-9B91-3CE2893305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450EF-2B71-4C0A-A2A5-7493907AFB40}" type="datetimeFigureOut">
              <a:rPr lang="en-US" smtClean="0"/>
              <a:pPr/>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DB378-C557-4F85-9B91-3CE2893305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450EF-2B71-4C0A-A2A5-7493907AFB40}" type="datetimeFigureOut">
              <a:rPr lang="en-US" smtClean="0"/>
              <a:pPr/>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DB378-C557-4F85-9B91-3CE28933053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2450EF-2B71-4C0A-A2A5-7493907AFB40}" type="datetimeFigureOut">
              <a:rPr lang="en-US" smtClean="0"/>
              <a:pPr/>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DB378-C557-4F85-9B91-3CE28933053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2450EF-2B71-4C0A-A2A5-7493907AFB40}" type="datetimeFigureOut">
              <a:rPr lang="en-US" smtClean="0"/>
              <a:pPr/>
              <a:t>9/21/2011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DB378-C557-4F85-9B91-3CE28933053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2450EF-2B71-4C0A-A2A5-7493907AFB40}" type="datetimeFigureOut">
              <a:rPr lang="en-US" smtClean="0"/>
              <a:pPr/>
              <a:t>9/21/2011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4DB378-C557-4F85-9B91-3CE28933053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2450EF-2B71-4C0A-A2A5-7493907AFB40}" type="datetimeFigureOut">
              <a:rPr lang="en-US" smtClean="0"/>
              <a:pPr/>
              <a:t>9/21/2011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4DB378-C557-4F85-9B91-3CE28933053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2450EF-2B71-4C0A-A2A5-7493907AFB40}" type="datetimeFigureOut">
              <a:rPr lang="en-US" smtClean="0"/>
              <a:pPr/>
              <a:t>9/21/2011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4DB378-C557-4F85-9B91-3CE2893305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2450EF-2B71-4C0A-A2A5-7493907AFB40}" type="datetimeFigureOut">
              <a:rPr lang="en-US" smtClean="0"/>
              <a:pPr/>
              <a:t>9/21/2011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DB378-C557-4F85-9B91-3CE28933053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2450EF-2B71-4C0A-A2A5-7493907AFB40}" type="datetimeFigureOut">
              <a:rPr lang="en-US" smtClean="0"/>
              <a:pPr/>
              <a:t>9/21/2011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DB378-C557-4F85-9B91-3CE28933053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450EF-2B71-4C0A-A2A5-7493907AFB40}" type="datetimeFigureOut">
              <a:rPr lang="en-US" smtClean="0"/>
              <a:pPr/>
              <a:t>9/21/2011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DB378-C557-4F85-9B91-3CE2893305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763000" cy="3067051"/>
          </a:xfrm>
        </p:spPr>
        <p:txBody>
          <a:bodyPr>
            <a:normAutofit/>
          </a:bodyPr>
          <a:lstStyle/>
          <a:p>
            <a:r>
              <a:rPr lang="en-US" sz="3600" b="1" dirty="0" smtClean="0"/>
              <a:t>“Identifying Suspicious URLs: An Application of Large-Scale Online Learning”</a:t>
            </a:r>
            <a:br>
              <a:rPr lang="en-US" sz="3600" b="1" dirty="0" smtClean="0"/>
            </a:br>
            <a:r>
              <a:rPr lang="en-US" sz="2000" b="1" dirty="0" smtClean="0"/>
              <a:t> </a:t>
            </a:r>
            <a:r>
              <a:rPr lang="en-US" b="1" dirty="0" smtClean="0"/>
              <a:t/>
            </a:r>
            <a:br>
              <a:rPr lang="en-US" b="1" dirty="0" smtClean="0"/>
            </a:br>
            <a:r>
              <a:rPr lang="en-US" sz="2000" dirty="0" smtClean="0"/>
              <a:t>Paper by Justin Ma, Lawrence K. Saul, Stefan Savage, and Geoffrey M. </a:t>
            </a:r>
            <a:r>
              <a:rPr lang="en-US" sz="2000" dirty="0" err="1" smtClean="0"/>
              <a:t>Voelker</a:t>
            </a:r>
            <a:r>
              <a:rPr lang="en-US" sz="2000" dirty="0" smtClean="0"/>
              <a:t>. </a:t>
            </a:r>
            <a:br>
              <a:rPr lang="en-US" sz="2000" dirty="0" smtClean="0"/>
            </a:br>
            <a:r>
              <a:rPr lang="en-US" sz="2000" dirty="0" smtClean="0"/>
              <a:t>In Proceedings International Conference on Machine Learning (ICML '09).  </a:t>
            </a:r>
            <a:endParaRPr lang="en-US" sz="2000" dirty="0"/>
          </a:p>
        </p:txBody>
      </p:sp>
      <p:sp>
        <p:nvSpPr>
          <p:cNvPr id="3" name="Subtitle 2"/>
          <p:cNvSpPr>
            <a:spLocks noGrp="1"/>
          </p:cNvSpPr>
          <p:nvPr>
            <p:ph type="subTitle" idx="1"/>
          </p:nvPr>
        </p:nvSpPr>
        <p:spPr>
          <a:xfrm>
            <a:off x="1371600" y="3667126"/>
            <a:ext cx="6400800" cy="1371600"/>
          </a:xfrm>
        </p:spPr>
        <p:txBody>
          <a:bodyPr>
            <a:normAutofit/>
          </a:bodyPr>
          <a:lstStyle/>
          <a:p>
            <a:r>
              <a:rPr lang="en-US" sz="2800" b="1" dirty="0" err="1" smtClean="0"/>
              <a:t>Ngizambote</a:t>
            </a:r>
            <a:r>
              <a:rPr lang="en-US" sz="2800" b="1" dirty="0" smtClean="0"/>
              <a:t> </a:t>
            </a:r>
            <a:r>
              <a:rPr lang="en-US" sz="2800" b="1" dirty="0" err="1" smtClean="0"/>
              <a:t>Mavana</a:t>
            </a:r>
            <a:endParaRPr lang="en-US" sz="2800" b="1" dirty="0" smtClean="0"/>
          </a:p>
          <a:p>
            <a:r>
              <a:rPr lang="en-US" sz="2800" b="1" dirty="0" smtClean="0"/>
              <a:t>Joel Helkey</a:t>
            </a:r>
            <a:endParaRPr lang="en-US" sz="2800" b="1" dirty="0"/>
          </a:p>
        </p:txBody>
      </p:sp>
      <p:pic>
        <p:nvPicPr>
          <p:cNvPr id="4" name="Picture 5" descr="C:\temp\wsuTLSig4cW.tiff"/>
          <p:cNvPicPr>
            <a:picLocks noChangeAspect="1" noChangeArrowheads="1"/>
          </p:cNvPicPr>
          <p:nvPr/>
        </p:nvPicPr>
        <p:blipFill>
          <a:blip r:embed="rId2" cstate="print"/>
          <a:srcRect/>
          <a:stretch>
            <a:fillRect/>
          </a:stretch>
        </p:blipFill>
        <p:spPr bwMode="auto">
          <a:xfrm>
            <a:off x="2933700" y="5410200"/>
            <a:ext cx="3276600" cy="115093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Casus Belli(cont.)</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516765" y="1600200"/>
            <a:ext cx="6110471" cy="4525963"/>
          </a:xfrm>
          <a:prstGeom prst="rect">
            <a:avLst/>
          </a:prstGeom>
          <a:noFill/>
          <a:ln w="9525">
            <a:noFill/>
            <a:miter lim="800000"/>
            <a:headEnd/>
            <a:tailEnd/>
          </a:ln>
        </p:spPr>
      </p:pic>
    </p:spTree>
    <p:extLst>
      <p:ext uri="{BB962C8B-B14F-4D97-AF65-F5344CB8AC3E}">
        <p14:creationId xmlns:p14="http://schemas.microsoft.com/office/powerpoint/2010/main" val="4230897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Casus Belli(cont.)</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355716" y="1600200"/>
            <a:ext cx="6432569" cy="4525963"/>
          </a:xfrm>
          <a:prstGeom prst="rect">
            <a:avLst/>
          </a:prstGeom>
          <a:noFill/>
          <a:ln w="9525">
            <a:noFill/>
            <a:miter lim="800000"/>
            <a:headEnd/>
            <a:tailEnd/>
          </a:ln>
        </p:spPr>
      </p:pic>
    </p:spTree>
    <p:extLst>
      <p:ext uri="{BB962C8B-B14F-4D97-AF65-F5344CB8AC3E}">
        <p14:creationId xmlns:p14="http://schemas.microsoft.com/office/powerpoint/2010/main" val="2097701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Casus Belli(cont.)</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425042" y="1600200"/>
            <a:ext cx="6293917" cy="4525963"/>
          </a:xfrm>
          <a:prstGeom prst="rect">
            <a:avLst/>
          </a:prstGeom>
          <a:noFill/>
          <a:ln w="9525">
            <a:noFill/>
            <a:miter lim="800000"/>
            <a:headEnd/>
            <a:tailEnd/>
          </a:ln>
        </p:spPr>
      </p:pic>
    </p:spTree>
    <p:extLst>
      <p:ext uri="{BB962C8B-B14F-4D97-AF65-F5344CB8AC3E}">
        <p14:creationId xmlns:p14="http://schemas.microsoft.com/office/powerpoint/2010/main" val="103229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Casus Belli(cont.)</a:t>
            </a:r>
            <a:endParaRPr 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1338060" y="1600200"/>
            <a:ext cx="6467881" cy="4525963"/>
          </a:xfrm>
          <a:prstGeom prst="rect">
            <a:avLst/>
          </a:prstGeom>
          <a:noFill/>
          <a:ln w="9525">
            <a:noFill/>
            <a:miter lim="800000"/>
            <a:headEnd/>
            <a:tailEnd/>
          </a:ln>
        </p:spPr>
      </p:pic>
    </p:spTree>
    <p:extLst>
      <p:ext uri="{BB962C8B-B14F-4D97-AF65-F5344CB8AC3E}">
        <p14:creationId xmlns:p14="http://schemas.microsoft.com/office/powerpoint/2010/main" val="744395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mtClean="0"/>
              <a:t>Casus Belli(cont.)</a:t>
            </a:r>
            <a:endParaRPr lang="en-US"/>
          </a:p>
        </p:txBody>
      </p:sp>
      <p:pic>
        <p:nvPicPr>
          <p:cNvPr id="9218" name="Picture 2"/>
          <p:cNvPicPr>
            <a:picLocks noGrp="1" noChangeAspect="1" noChangeArrowheads="1"/>
          </p:cNvPicPr>
          <p:nvPr>
            <p:ph idx="1"/>
          </p:nvPr>
        </p:nvPicPr>
        <p:blipFill>
          <a:blip r:embed="rId2" cstate="print"/>
          <a:srcRect/>
          <a:stretch>
            <a:fillRect/>
          </a:stretch>
        </p:blipFill>
        <p:spPr bwMode="auto">
          <a:xfrm>
            <a:off x="658336" y="1600200"/>
            <a:ext cx="7827328" cy="4525963"/>
          </a:xfrm>
          <a:prstGeom prst="rect">
            <a:avLst/>
          </a:prstGeom>
          <a:noFill/>
          <a:ln w="9525">
            <a:noFill/>
            <a:miter lim="800000"/>
            <a:headEnd/>
            <a:tailEnd/>
          </a:ln>
        </p:spPr>
      </p:pic>
    </p:spTree>
    <p:extLst>
      <p:ext uri="{BB962C8B-B14F-4D97-AF65-F5344CB8AC3E}">
        <p14:creationId xmlns:p14="http://schemas.microsoft.com/office/powerpoint/2010/main" val="602712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Protective Mechanisms</a:t>
            </a:r>
            <a:endParaRPr lang="en-US" dirty="0"/>
          </a:p>
        </p:txBody>
      </p:sp>
      <p:sp>
        <p:nvSpPr>
          <p:cNvPr id="3" name="Content Placeholder 2"/>
          <p:cNvSpPr>
            <a:spLocks noGrp="1"/>
          </p:cNvSpPr>
          <p:nvPr>
            <p:ph idx="1"/>
          </p:nvPr>
        </p:nvSpPr>
        <p:spPr/>
        <p:txBody>
          <a:bodyPr>
            <a:normAutofit lnSpcReduction="10000"/>
          </a:bodyPr>
          <a:lstStyle/>
          <a:p>
            <a:r>
              <a:rPr lang="en-US" dirty="0" smtClean="0"/>
              <a:t>Various security systems have been deployed to protect users; </a:t>
            </a:r>
          </a:p>
          <a:p>
            <a:r>
              <a:rPr lang="en-US" dirty="0" smtClean="0"/>
              <a:t>Most common technique used rely on “blacklisting” approach;</a:t>
            </a:r>
          </a:p>
          <a:p>
            <a:r>
              <a:rPr lang="en-US" dirty="0" smtClean="0"/>
              <a:t>The approach has its limitations; e.g. “blacklisting” is never comprehensive nor up-to-date;</a:t>
            </a:r>
          </a:p>
          <a:p>
            <a:r>
              <a:rPr lang="en-US" dirty="0" smtClean="0"/>
              <a:t>Other systems intercept, and analyze full website content as it downloaded.</a:t>
            </a:r>
            <a:endParaRPr lang="en-US" dirty="0"/>
          </a:p>
        </p:txBody>
      </p:sp>
    </p:spTree>
    <p:extLst>
      <p:ext uri="{BB962C8B-B14F-4D97-AF65-F5344CB8AC3E}">
        <p14:creationId xmlns:p14="http://schemas.microsoft.com/office/powerpoint/2010/main" val="3828373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Protective Mechanisms(cont.)</a:t>
            </a:r>
            <a:endParaRPr lang="en-US" dirty="0"/>
          </a:p>
        </p:txBody>
      </p:sp>
      <p:sp>
        <p:nvSpPr>
          <p:cNvPr id="3" name="Content Placeholder 2"/>
          <p:cNvSpPr>
            <a:spLocks noGrp="1"/>
          </p:cNvSpPr>
          <p:nvPr>
            <p:ph idx="1"/>
          </p:nvPr>
        </p:nvSpPr>
        <p:spPr/>
        <p:txBody>
          <a:bodyPr>
            <a:normAutofit lnSpcReduction="10000"/>
          </a:bodyPr>
          <a:lstStyle/>
          <a:p>
            <a:r>
              <a:rPr lang="en-US" dirty="0" smtClean="0"/>
              <a:t>This paper proposes a complementary technique, lightweight real-time classification of URL, in order to predict whether or not the associated site is malicious;</a:t>
            </a:r>
          </a:p>
          <a:p>
            <a:r>
              <a:rPr lang="en-US" dirty="0" smtClean="0"/>
              <a:t>Uses various lexical, and host based features of the URL for classification with the exclusion of web page content;</a:t>
            </a:r>
          </a:p>
          <a:p>
            <a:r>
              <a:rPr lang="en-US" dirty="0" smtClean="0"/>
              <a:t>Researchers motivated by studies done by (chou et al., 2004; McGrath &amp; Gupta, 2008).</a:t>
            </a:r>
            <a:endParaRPr lang="en-US" dirty="0"/>
          </a:p>
        </p:txBody>
      </p:sp>
    </p:spTree>
    <p:extLst>
      <p:ext uri="{BB962C8B-B14F-4D97-AF65-F5344CB8AC3E}">
        <p14:creationId xmlns:p14="http://schemas.microsoft.com/office/powerpoint/2010/main" val="30704343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Modus Operandi</a:t>
            </a:r>
            <a:endParaRPr lang="en-US" i="1" dirty="0"/>
          </a:p>
        </p:txBody>
      </p:sp>
      <p:sp>
        <p:nvSpPr>
          <p:cNvPr id="3" name="Content Placeholder 2"/>
          <p:cNvSpPr>
            <a:spLocks noGrp="1"/>
          </p:cNvSpPr>
          <p:nvPr>
            <p:ph idx="1"/>
          </p:nvPr>
        </p:nvSpPr>
        <p:spPr/>
        <p:txBody>
          <a:bodyPr>
            <a:normAutofit fontScale="92500" lnSpcReduction="20000"/>
          </a:bodyPr>
          <a:lstStyle/>
          <a:p>
            <a:r>
              <a:rPr lang="en-US" dirty="0" smtClean="0"/>
              <a:t>Built a URL classification system that uses a live feed of labeled URLs from a large web mail provider, and that collects features for the URLs in real time;</a:t>
            </a:r>
          </a:p>
          <a:p>
            <a:r>
              <a:rPr lang="en-US" dirty="0" smtClean="0"/>
              <a:t>Show that online algorithms can be more accurate than batch algorithms in practice;</a:t>
            </a:r>
          </a:p>
          <a:p>
            <a:r>
              <a:rPr lang="en-US" dirty="0" smtClean="0"/>
              <a:t>Compare classical, and modern online learning algorithms;</a:t>
            </a:r>
          </a:p>
          <a:p>
            <a:r>
              <a:rPr lang="en-US" dirty="0" smtClean="0"/>
              <a:t>Relevance of continuous retraining over newly-encountered features for adapting the classifier to detect malicious URLs.</a:t>
            </a:r>
            <a:endParaRPr lang="en-US" dirty="0"/>
          </a:p>
        </p:txBody>
      </p:sp>
    </p:spTree>
    <p:extLst>
      <p:ext uri="{BB962C8B-B14F-4D97-AF65-F5344CB8AC3E}">
        <p14:creationId xmlns:p14="http://schemas.microsoft.com/office/powerpoint/2010/main" val="3270074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a:t>
            </a:r>
            <a:endParaRPr lang="en-US" dirty="0"/>
          </a:p>
        </p:txBody>
      </p:sp>
      <p:sp>
        <p:nvSpPr>
          <p:cNvPr id="3" name="Content Placeholder 2"/>
          <p:cNvSpPr>
            <a:spLocks noGrp="1"/>
          </p:cNvSpPr>
          <p:nvPr>
            <p:ph idx="1"/>
          </p:nvPr>
        </p:nvSpPr>
        <p:spPr/>
        <p:txBody>
          <a:bodyPr/>
          <a:lstStyle/>
          <a:p>
            <a:r>
              <a:rPr lang="en-US" dirty="0" smtClean="0"/>
              <a:t>Lexical features used to capture the property that malicious tend to look different than benign ones;</a:t>
            </a:r>
          </a:p>
          <a:p>
            <a:r>
              <a:rPr lang="en-US" dirty="0" smtClean="0"/>
              <a:t>Host-based features used to describe properties of the web site host  as identify by the host name portion of the URL.</a:t>
            </a:r>
            <a:endParaRPr lang="en-US" dirty="0"/>
          </a:p>
        </p:txBody>
      </p:sp>
    </p:spTree>
    <p:extLst>
      <p:ext uri="{BB962C8B-B14F-4D97-AF65-F5344CB8AC3E}">
        <p14:creationId xmlns:p14="http://schemas.microsoft.com/office/powerpoint/2010/main" val="3817116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Features(cont.)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331" y="2057400"/>
            <a:ext cx="8415338" cy="3888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560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t>Goal</a:t>
            </a:r>
          </a:p>
          <a:p>
            <a:r>
              <a:rPr lang="en-US" i="1" dirty="0" smtClean="0"/>
              <a:t>Casus Belli</a:t>
            </a:r>
          </a:p>
          <a:p>
            <a:r>
              <a:rPr lang="en-US" dirty="0" smtClean="0"/>
              <a:t>Protective Mechanisms</a:t>
            </a:r>
          </a:p>
          <a:p>
            <a:r>
              <a:rPr lang="en-US" i="1" dirty="0" smtClean="0"/>
              <a:t>Modus Operandi</a:t>
            </a:r>
          </a:p>
          <a:p>
            <a:r>
              <a:rPr lang="en-US" i="1" dirty="0" smtClean="0"/>
              <a:t>Features</a:t>
            </a:r>
          </a:p>
          <a:p>
            <a:r>
              <a:rPr lang="en-US" i="1" dirty="0" smtClean="0"/>
              <a:t>Online Algorithms</a:t>
            </a:r>
          </a:p>
          <a:p>
            <a:r>
              <a:rPr lang="en-US" i="1" dirty="0" smtClean="0"/>
              <a:t>Evaluation</a:t>
            </a:r>
            <a:endParaRPr lang="en-US" i="1" dirty="0" smtClean="0"/>
          </a:p>
          <a:p>
            <a:r>
              <a:rPr lang="en-US" i="1" dirty="0" smtClean="0"/>
              <a:t>Conclusion</a:t>
            </a:r>
            <a:endParaRPr lang="en-US" i="1" dirty="0"/>
          </a:p>
        </p:txBody>
      </p:sp>
    </p:spTree>
    <p:extLst>
      <p:ext uri="{BB962C8B-B14F-4D97-AF65-F5344CB8AC3E}">
        <p14:creationId xmlns:p14="http://schemas.microsoft.com/office/powerpoint/2010/main" val="2847397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Features(cont.)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560" y="1523999"/>
            <a:ext cx="7286880" cy="5086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40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paper is similar to the work done by Garera et al. (2007), who classify phishing URLs using logistic regression over 18 hand-selected features;</a:t>
            </a:r>
          </a:p>
          <a:p>
            <a:r>
              <a:rPr lang="en-US" dirty="0" smtClean="0"/>
              <a:t>Provos et al.(2008) , who study drive-by exploit URLs, and use patented ML algorithm along with features from web content;</a:t>
            </a:r>
          </a:p>
          <a:p>
            <a:r>
              <a:rPr lang="en-US" dirty="0" err="1" smtClean="0"/>
              <a:t>Fette</a:t>
            </a:r>
            <a:r>
              <a:rPr lang="en-US" dirty="0" smtClean="0"/>
              <a:t> et al., (2007) &amp; </a:t>
            </a:r>
            <a:r>
              <a:rPr lang="en-US" dirty="0" err="1" smtClean="0"/>
              <a:t>Bergholz</a:t>
            </a:r>
            <a:r>
              <a:rPr lang="en-US" dirty="0" smtClean="0"/>
              <a:t> et al. (2008) who examined selected properties of URLs contained within an e-mail to aid the ML classification of phishing e-mails.</a:t>
            </a:r>
          </a:p>
          <a:p>
            <a:endParaRPr lang="en-US" dirty="0"/>
          </a:p>
        </p:txBody>
      </p:sp>
    </p:spTree>
    <p:extLst>
      <p:ext uri="{BB962C8B-B14F-4D97-AF65-F5344CB8AC3E}">
        <p14:creationId xmlns:p14="http://schemas.microsoft.com/office/powerpoint/2010/main" val="3865109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111" y="1524000"/>
            <a:ext cx="8731778" cy="471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68049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Identifying Suspicious URLs: An Application of Large-Scale Online Learning</a:t>
            </a:r>
            <a:endParaRPr lang="en-US" sz="3600" dirty="0"/>
          </a:p>
        </p:txBody>
      </p:sp>
      <p:sp>
        <p:nvSpPr>
          <p:cNvPr id="3" name="Content Placeholder 2"/>
          <p:cNvSpPr>
            <a:spLocks noGrp="1"/>
          </p:cNvSpPr>
          <p:nvPr>
            <p:ph idx="1"/>
          </p:nvPr>
        </p:nvSpPr>
        <p:spPr/>
        <p:txBody>
          <a:bodyPr>
            <a:normAutofit fontScale="77500" lnSpcReduction="20000"/>
          </a:bodyPr>
          <a:lstStyle/>
          <a:p>
            <a:r>
              <a:rPr lang="en-US" dirty="0" smtClean="0"/>
              <a:t>This paper explores online learning approaches for predicting malicious URLs. </a:t>
            </a:r>
          </a:p>
          <a:p>
            <a:endParaRPr lang="en-US" dirty="0" smtClean="0"/>
          </a:p>
          <a:p>
            <a:r>
              <a:rPr lang="en-US" dirty="0" smtClean="0"/>
              <a:t>The application is appropriate for online algorithms:</a:t>
            </a:r>
          </a:p>
          <a:p>
            <a:pPr lvl="1"/>
            <a:r>
              <a:rPr lang="en-US" dirty="0" smtClean="0"/>
              <a:t>as the size of the training data is larger than can be efficiently processed in batch </a:t>
            </a:r>
          </a:p>
          <a:p>
            <a:pPr lvl="1"/>
            <a:r>
              <a:rPr lang="en-US" i="1" dirty="0" smtClean="0"/>
              <a:t>and because the distribution of features </a:t>
            </a:r>
            <a:r>
              <a:rPr lang="en-US" dirty="0" smtClean="0"/>
              <a:t>that typify malicious URLs can be continuously changing.</a:t>
            </a:r>
          </a:p>
          <a:p>
            <a:pPr lvl="1">
              <a:buNone/>
            </a:pPr>
            <a:endParaRPr lang="en-US" dirty="0" smtClean="0"/>
          </a:p>
          <a:p>
            <a:r>
              <a:rPr lang="en-US" dirty="0" smtClean="0"/>
              <a:t>They demonstrate that recently-developed online algorithms such as CW can be highly accurate classifiers, capable of achieving classification accuracies up to 99%.</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Identifying Suspicious URLs: An Application of Large-Scale Online Learning</a:t>
            </a:r>
            <a:endParaRPr lang="en-US" sz="3600" dirty="0"/>
          </a:p>
        </p:txBody>
      </p:sp>
      <p:sp>
        <p:nvSpPr>
          <p:cNvPr id="3" name="Content Placeholder 2"/>
          <p:cNvSpPr>
            <a:spLocks noGrp="1"/>
          </p:cNvSpPr>
          <p:nvPr>
            <p:ph idx="1"/>
          </p:nvPr>
        </p:nvSpPr>
        <p:spPr/>
        <p:txBody>
          <a:bodyPr>
            <a:normAutofit/>
          </a:bodyPr>
          <a:lstStyle/>
          <a:p>
            <a:r>
              <a:rPr lang="en-US" dirty="0" smtClean="0"/>
              <a:t>Introduction</a:t>
            </a:r>
          </a:p>
          <a:p>
            <a:endParaRPr lang="en-US" dirty="0" smtClean="0"/>
          </a:p>
          <a:p>
            <a:r>
              <a:rPr lang="en-US" dirty="0" smtClean="0"/>
              <a:t>Security issues, etc.</a:t>
            </a:r>
          </a:p>
          <a:p>
            <a:endParaRPr lang="en-US" dirty="0" smtClean="0"/>
          </a:p>
          <a:p>
            <a:r>
              <a:rPr lang="en-US" dirty="0" smtClean="0"/>
              <a:t>Description of application, feature breakdown, etc.</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nline learning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An </a:t>
            </a:r>
            <a:r>
              <a:rPr lang="en-US" dirty="0"/>
              <a:t>online learning (or prediction) algorithm observes instances in a sequence of </a:t>
            </a:r>
            <a:r>
              <a:rPr lang="en-US" i="1" dirty="0"/>
              <a:t>trials</a:t>
            </a:r>
            <a:r>
              <a:rPr lang="en-US" dirty="0"/>
              <a:t>. </a:t>
            </a:r>
          </a:p>
          <a:p>
            <a:r>
              <a:rPr lang="en-US" dirty="0"/>
              <a:t>In each </a:t>
            </a:r>
            <a:r>
              <a:rPr lang="en-US" i="1" dirty="0"/>
              <a:t>trial</a:t>
            </a:r>
            <a:r>
              <a:rPr lang="en-US" dirty="0"/>
              <a:t> the algorithm </a:t>
            </a:r>
          </a:p>
          <a:p>
            <a:pPr lvl="1"/>
            <a:r>
              <a:rPr lang="en-US" dirty="0"/>
              <a:t>receives an instance,</a:t>
            </a:r>
          </a:p>
          <a:p>
            <a:pPr lvl="1"/>
            <a:r>
              <a:rPr lang="en-US" dirty="0"/>
              <a:t>produces a prediction. </a:t>
            </a:r>
          </a:p>
          <a:p>
            <a:pPr lvl="1"/>
            <a:r>
              <a:rPr lang="en-US" dirty="0"/>
              <a:t>Then it receives a label, which is the correct prediction for the instance</a:t>
            </a:r>
            <a:r>
              <a:rPr lang="en-US" dirty="0" smtClean="0"/>
              <a:t>.</a:t>
            </a:r>
            <a:endParaRPr lang="en-US" dirty="0"/>
          </a:p>
          <a:p>
            <a:r>
              <a:rPr lang="en-US" dirty="0" smtClean="0"/>
              <a:t>Goal - to minimize the total number of prediction mistakes it makes. </a:t>
            </a:r>
          </a:p>
          <a:p>
            <a:r>
              <a:rPr lang="en-US" dirty="0" smtClean="0"/>
              <a:t>To achieve this goal, the algorithm may update its prediction mechanism after each trial to be more accurate in later trials. </a:t>
            </a:r>
          </a:p>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Online learning</a:t>
            </a:r>
            <a:br>
              <a:rPr lang="en-US" dirty="0"/>
            </a:br>
            <a:r>
              <a:rPr lang="en-US" dirty="0" smtClean="0"/>
              <a:t>Weighted Majority (simple)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Predicting from expert advice:</a:t>
                </a:r>
              </a:p>
              <a:p>
                <a:pPr marL="914400" lvl="1" indent="-514350">
                  <a:buFont typeface="+mj-lt"/>
                  <a:buAutoNum type="arabicPeriod"/>
                </a:pPr>
                <a:r>
                  <a:rPr lang="en-US" sz="2400" dirty="0" smtClean="0"/>
                  <a:t>Initialize the weights </a:t>
                </a:r>
                <a14:m>
                  <m:oMath xmlns:m="http://schemas.openxmlformats.org/officeDocument/2006/math">
                    <m:sSub>
                      <m:sSubPr>
                        <m:ctrlPr>
                          <a:rPr lang="en-US" sz="2400" i="1" smtClean="0">
                            <a:latin typeface="Cambria Math"/>
                          </a:rPr>
                        </m:ctrlPr>
                      </m:sSubPr>
                      <m:e>
                        <m:r>
                          <a:rPr lang="en-US" sz="2400" b="0" i="1" smtClean="0">
                            <a:latin typeface="Cambria Math"/>
                          </a:rPr>
                          <m:t>𝑤</m:t>
                        </m:r>
                      </m:e>
                      <m:sub>
                        <m:r>
                          <a:rPr lang="en-US" sz="2400" b="0" i="1" smtClean="0">
                            <a:latin typeface="Cambria Math"/>
                          </a:rPr>
                          <m:t>1</m:t>
                        </m:r>
                      </m:sub>
                    </m:sSub>
                    <m:r>
                      <a:rPr lang="en-US" sz="2400" b="0" i="1" smtClean="0">
                        <a:latin typeface="Cambria Math"/>
                      </a:rPr>
                      <m:t>, …, </m:t>
                    </m:r>
                    <m:sSub>
                      <m:sSubPr>
                        <m:ctrlPr>
                          <a:rPr lang="en-US" sz="2400" b="0" i="1" smtClean="0">
                            <a:latin typeface="Cambria Math"/>
                          </a:rPr>
                        </m:ctrlPr>
                      </m:sSubPr>
                      <m:e>
                        <m:r>
                          <a:rPr lang="en-US" sz="2400" b="0" i="1" smtClean="0">
                            <a:latin typeface="Cambria Math"/>
                          </a:rPr>
                          <m:t>𝑤</m:t>
                        </m:r>
                      </m:e>
                      <m:sub>
                        <m:r>
                          <a:rPr lang="en-US" sz="2400" b="0" i="1" smtClean="0">
                            <a:latin typeface="Cambria Math"/>
                          </a:rPr>
                          <m:t>𝑛</m:t>
                        </m:r>
                      </m:sub>
                    </m:sSub>
                  </m:oMath>
                </a14:m>
                <a:r>
                  <a:rPr lang="en-US" sz="2400" dirty="0" smtClean="0"/>
                  <a:t>of all experts to 1.</a:t>
                </a:r>
              </a:p>
              <a:p>
                <a:pPr marL="914400" lvl="1" indent="-514350">
                  <a:buFont typeface="+mj-lt"/>
                  <a:buAutoNum type="arabicPeriod"/>
                </a:pPr>
                <a:r>
                  <a:rPr lang="en-US" sz="2400" dirty="0" smtClean="0"/>
                  <a:t>Given a set of predictions </a:t>
                </a:r>
                <a14:m>
                  <m:oMath xmlns:m="http://schemas.openxmlformats.org/officeDocument/2006/math">
                    <m:d>
                      <m:dPr>
                        <m:begChr m:val="{"/>
                        <m:endChr m:val="}"/>
                        <m:ctrlPr>
                          <a:rPr lang="en-US" sz="2400" i="1" smtClean="0">
                            <a:latin typeface="Cambria Math"/>
                          </a:rPr>
                        </m:ctrlPr>
                      </m:dPr>
                      <m:e>
                        <m:sSub>
                          <m:sSubPr>
                            <m:ctrlPr>
                              <a:rPr lang="en-US" sz="2400" i="1">
                                <a:latin typeface="Cambria Math"/>
                              </a:rPr>
                            </m:ctrlPr>
                          </m:sSubPr>
                          <m:e>
                            <m:r>
                              <a:rPr lang="en-US" sz="2400" b="0" i="1" smtClean="0">
                                <a:latin typeface="Cambria Math"/>
                              </a:rPr>
                              <m:t>𝑥</m:t>
                            </m:r>
                          </m:e>
                          <m:sub>
                            <m:r>
                              <a:rPr lang="en-US" sz="2400" i="1">
                                <a:latin typeface="Cambria Math"/>
                              </a:rPr>
                              <m:t>1</m:t>
                            </m:r>
                          </m:sub>
                        </m:sSub>
                        <m:r>
                          <a:rPr lang="en-US" sz="2400" i="1">
                            <a:latin typeface="Cambria Math"/>
                          </a:rPr>
                          <m:t>, …, </m:t>
                        </m:r>
                        <m:sSub>
                          <m:sSubPr>
                            <m:ctrlPr>
                              <a:rPr lang="en-US" sz="2400" i="1">
                                <a:latin typeface="Cambria Math"/>
                              </a:rPr>
                            </m:ctrlPr>
                          </m:sSubPr>
                          <m:e>
                            <m:r>
                              <a:rPr lang="en-US" sz="2400" b="0" i="1" smtClean="0">
                                <a:latin typeface="Cambria Math"/>
                              </a:rPr>
                              <m:t>𝑥</m:t>
                            </m:r>
                          </m:e>
                          <m:sub>
                            <m:r>
                              <a:rPr lang="en-US" sz="2400" i="1">
                                <a:latin typeface="Cambria Math"/>
                              </a:rPr>
                              <m:t>𝑛</m:t>
                            </m:r>
                          </m:sub>
                        </m:sSub>
                      </m:e>
                    </m:d>
                  </m:oMath>
                </a14:m>
                <a:r>
                  <a:rPr lang="en-US" sz="2400" dirty="0" smtClean="0"/>
                  <a:t> by the experts, output the prediction with the highest total weight: Output 1 if </a:t>
                </a:r>
                <a14:m>
                  <m:oMath xmlns:m="http://schemas.openxmlformats.org/officeDocument/2006/math">
                    <m:nary>
                      <m:naryPr>
                        <m:chr m:val="∑"/>
                        <m:supHide m:val="on"/>
                        <m:ctrlPr>
                          <a:rPr lang="en-US" sz="2400" i="1" smtClean="0">
                            <a:latin typeface="Cambria Math"/>
                          </a:rPr>
                        </m:ctrlPr>
                      </m:naryPr>
                      <m:sub>
                        <m:r>
                          <m:rPr>
                            <m:brk m:alnAt="7"/>
                          </m:rPr>
                          <a:rPr lang="en-US" sz="2400" b="0" i="1" smtClean="0">
                            <a:latin typeface="Cambria Math"/>
                          </a:rPr>
                          <m:t>𝑖</m:t>
                        </m:r>
                        <m:r>
                          <a:rPr lang="en-US" sz="2400" b="0" i="1" smtClean="0">
                            <a:latin typeface="Cambria Math"/>
                          </a:rPr>
                          <m:t>: </m:t>
                        </m:r>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𝑖</m:t>
                            </m:r>
                          </m:sub>
                        </m:sSub>
                        <m:r>
                          <m:rPr>
                            <m:brk m:alnAt="7"/>
                          </m:rPr>
                          <a:rPr lang="en-US" sz="2400" b="0" i="1" smtClean="0">
                            <a:latin typeface="Cambria Math"/>
                          </a:rPr>
                          <m:t>=</m:t>
                        </m:r>
                        <m:r>
                          <a:rPr lang="en-US" sz="2400" b="0" i="1" smtClean="0">
                            <a:latin typeface="Cambria Math"/>
                          </a:rPr>
                          <m:t>1</m:t>
                        </m:r>
                      </m:sub>
                      <m:sup/>
                      <m:e>
                        <m:sSub>
                          <m:sSubPr>
                            <m:ctrlPr>
                              <a:rPr lang="en-US" sz="2400" i="1" smtClean="0">
                                <a:latin typeface="Cambria Math"/>
                              </a:rPr>
                            </m:ctrlPr>
                          </m:sSubPr>
                          <m:e>
                            <m:r>
                              <a:rPr lang="en-US" sz="2400" b="0" i="1" smtClean="0">
                                <a:latin typeface="Cambria Math"/>
                              </a:rPr>
                              <m:t>𝑤</m:t>
                            </m:r>
                          </m:e>
                          <m:sub>
                            <m:r>
                              <a:rPr lang="en-US" sz="2400" b="0" i="1" smtClean="0">
                                <a:latin typeface="Cambria Math"/>
                              </a:rPr>
                              <m:t>𝑖</m:t>
                            </m:r>
                          </m:sub>
                        </m:sSub>
                        <m:r>
                          <a:rPr lang="en-US" sz="2400" i="1" smtClean="0">
                            <a:latin typeface="Cambria Math"/>
                            <a:ea typeface="Cambria Math"/>
                          </a:rPr>
                          <m:t>≥</m:t>
                        </m:r>
                        <m:nary>
                          <m:naryPr>
                            <m:chr m:val="∑"/>
                            <m:supHide m:val="on"/>
                            <m:ctrlPr>
                              <a:rPr lang="en-US" sz="2400" i="1">
                                <a:latin typeface="Cambria Math"/>
                              </a:rPr>
                            </m:ctrlPr>
                          </m:naryPr>
                          <m:sub>
                            <m:r>
                              <m:rPr>
                                <m:brk m:alnAt="7"/>
                              </m:rPr>
                              <a:rPr lang="en-US" sz="2400" i="1">
                                <a:latin typeface="Cambria Math"/>
                              </a:rPr>
                              <m:t>𝑖</m:t>
                            </m:r>
                            <m:r>
                              <a:rPr lang="en-US" sz="2400" i="1">
                                <a:latin typeface="Cambria Math"/>
                              </a:rPr>
                              <m:t>: </m:t>
                            </m:r>
                            <m:sSub>
                              <m:sSubPr>
                                <m:ctrlPr>
                                  <a:rPr lang="en-US" sz="2400" i="1">
                                    <a:latin typeface="Cambria Math"/>
                                  </a:rPr>
                                </m:ctrlPr>
                              </m:sSubPr>
                              <m:e>
                                <m:r>
                                  <a:rPr lang="en-US" sz="2400" i="1">
                                    <a:latin typeface="Cambria Math"/>
                                  </a:rPr>
                                  <m:t>𝑥</m:t>
                                </m:r>
                              </m:e>
                              <m:sub>
                                <m:r>
                                  <a:rPr lang="en-US" sz="2400" i="1">
                                    <a:latin typeface="Cambria Math"/>
                                  </a:rPr>
                                  <m:t>𝑖</m:t>
                                </m:r>
                              </m:sub>
                            </m:sSub>
                            <m:r>
                              <m:rPr>
                                <m:brk m:alnAt="7"/>
                              </m:rPr>
                              <a:rPr lang="en-US" sz="2400" i="1">
                                <a:latin typeface="Cambria Math"/>
                              </a:rPr>
                              <m:t>=</m:t>
                            </m:r>
                            <m:r>
                              <a:rPr lang="en-US" sz="2400" b="0" i="1" smtClean="0">
                                <a:latin typeface="Cambria Math"/>
                              </a:rPr>
                              <m:t>0</m:t>
                            </m:r>
                          </m:sub>
                          <m:sup/>
                          <m:e>
                            <m:sSub>
                              <m:sSubPr>
                                <m:ctrlPr>
                                  <a:rPr lang="en-US" sz="2400" i="1">
                                    <a:latin typeface="Cambria Math"/>
                                  </a:rPr>
                                </m:ctrlPr>
                              </m:sSubPr>
                              <m:e>
                                <m:r>
                                  <a:rPr lang="en-US" sz="2400" i="1">
                                    <a:latin typeface="Cambria Math"/>
                                  </a:rPr>
                                  <m:t>𝑤</m:t>
                                </m:r>
                              </m:e>
                              <m:sub>
                                <m:r>
                                  <a:rPr lang="en-US" sz="2400" i="1">
                                    <a:latin typeface="Cambria Math"/>
                                  </a:rPr>
                                  <m:t>𝑖</m:t>
                                </m:r>
                              </m:sub>
                            </m:sSub>
                            <m:r>
                              <a:rPr lang="en-US" sz="2400" i="1">
                                <a:latin typeface="Cambria Math"/>
                                <a:ea typeface="Cambria Math"/>
                              </a:rPr>
                              <m:t> </m:t>
                            </m:r>
                          </m:e>
                        </m:nary>
                      </m:e>
                    </m:nary>
                  </m:oMath>
                </a14:m>
                <a:r>
                  <a:rPr lang="en-US" sz="2400" dirty="0" smtClean="0"/>
                  <a:t>, otherwise output 0.</a:t>
                </a:r>
              </a:p>
              <a:p>
                <a:pPr marL="914400" lvl="1" indent="-514350">
                  <a:buFont typeface="+mj-lt"/>
                  <a:buAutoNum type="arabicPeriod"/>
                </a:pPr>
                <a:r>
                  <a:rPr lang="en-US" sz="2400" dirty="0" smtClean="0"/>
                  <a:t>When correct label received, penalize each mistaken expert: If </a:t>
                </a:r>
                <a14:m>
                  <m:oMath xmlns:m="http://schemas.openxmlformats.org/officeDocument/2006/math">
                    <m:sSub>
                      <m:sSubPr>
                        <m:ctrlPr>
                          <a:rPr lang="en-US" sz="2400" i="1" smtClean="0">
                            <a:latin typeface="Cambria Math"/>
                          </a:rPr>
                        </m:ctrlPr>
                      </m:sSubPr>
                      <m:e>
                        <m:r>
                          <a:rPr lang="en-US" sz="2400" b="0" i="1" smtClean="0">
                            <a:latin typeface="Cambria Math"/>
                          </a:rPr>
                          <m:t>𝑥</m:t>
                        </m:r>
                      </m:e>
                      <m:sub>
                        <m:r>
                          <a:rPr lang="en-US" sz="2400" b="0" i="1" smtClean="0">
                            <a:latin typeface="Cambria Math"/>
                          </a:rPr>
                          <m:t>𝑖</m:t>
                        </m:r>
                      </m:sub>
                    </m:sSub>
                    <m:r>
                      <a:rPr lang="en-US" sz="2400" i="1" smtClean="0">
                        <a:latin typeface="Cambria Math"/>
                        <a:ea typeface="Cambria Math"/>
                      </a:rPr>
                      <m:t>≠ℓ</m:t>
                    </m:r>
                  </m:oMath>
                </a14:m>
                <a:r>
                  <a:rPr lang="en-US" sz="2400" dirty="0" smtClean="0"/>
                  <a:t>, then </a:t>
                </a:r>
                <a14:m>
                  <m:oMath xmlns:m="http://schemas.openxmlformats.org/officeDocument/2006/math">
                    <m:sSub>
                      <m:sSubPr>
                        <m:ctrlPr>
                          <a:rPr lang="en-US" sz="2400" i="1" smtClean="0">
                            <a:latin typeface="Cambria Math"/>
                          </a:rPr>
                        </m:ctrlPr>
                      </m:sSubPr>
                      <m:e>
                        <m:r>
                          <a:rPr lang="en-US" sz="2400" b="0" i="1" smtClean="0">
                            <a:latin typeface="Cambria Math"/>
                          </a:rPr>
                          <m:t>𝑤</m:t>
                        </m:r>
                      </m:e>
                      <m:sub>
                        <m:r>
                          <a:rPr lang="en-US" sz="2400" b="0" i="1" smtClean="0">
                            <a:latin typeface="Cambria Math"/>
                          </a:rPr>
                          <m:t>𝑖</m:t>
                        </m:r>
                      </m:sub>
                    </m:sSub>
                    <m:r>
                      <a:rPr lang="en-US" sz="2400" i="1" smtClean="0">
                        <a:latin typeface="Cambria Math"/>
                        <a:ea typeface="Cambria Math"/>
                      </a:rPr>
                      <m:t>←</m:t>
                    </m:r>
                    <m:f>
                      <m:fPr>
                        <m:ctrlPr>
                          <a:rPr lang="en-US" sz="2400" i="1" smtClean="0">
                            <a:latin typeface="Cambria Math"/>
                            <a:ea typeface="Cambria Math"/>
                          </a:rPr>
                        </m:ctrlPr>
                      </m:fPr>
                      <m:num>
                        <m:sSub>
                          <m:sSubPr>
                            <m:ctrlPr>
                              <a:rPr lang="en-US" sz="2400" i="1" smtClean="0">
                                <a:latin typeface="Cambria Math"/>
                                <a:ea typeface="Cambria Math"/>
                              </a:rPr>
                            </m:ctrlPr>
                          </m:sSubPr>
                          <m:e>
                            <m:r>
                              <a:rPr lang="en-US" sz="2400" b="0" i="1" smtClean="0">
                                <a:latin typeface="Cambria Math"/>
                                <a:ea typeface="Cambria Math"/>
                              </a:rPr>
                              <m:t>𝑤</m:t>
                            </m:r>
                          </m:e>
                          <m:sub>
                            <m:r>
                              <a:rPr lang="en-US" sz="2400" b="0" i="1" smtClean="0">
                                <a:latin typeface="Cambria Math"/>
                                <a:ea typeface="Cambria Math"/>
                              </a:rPr>
                              <m:t>𝑖</m:t>
                            </m:r>
                          </m:sub>
                        </m:sSub>
                      </m:num>
                      <m:den>
                        <m:r>
                          <a:rPr lang="en-US" sz="2400" b="0" i="1" smtClean="0">
                            <a:latin typeface="Cambria Math"/>
                            <a:ea typeface="Cambria Math"/>
                          </a:rPr>
                          <m:t>2</m:t>
                        </m:r>
                      </m:den>
                    </m:f>
                  </m:oMath>
                </a14:m>
                <a:endParaRPr lang="en-US" sz="2400" dirty="0" smtClean="0">
                  <a:ea typeface="Cambria Math"/>
                </a:endParaRPr>
              </a:p>
              <a:p>
                <a:pPr marL="914400" lvl="1" indent="-514350">
                  <a:buFont typeface="+mj-lt"/>
                  <a:buAutoNum type="arabicPeriod"/>
                </a:pPr>
                <a:r>
                  <a:rPr lang="en-US" sz="2400" dirty="0" err="1" smtClean="0"/>
                  <a:t>Goto</a:t>
                </a:r>
                <a:r>
                  <a:rPr lang="en-US" sz="2400" dirty="0" smtClean="0"/>
                  <a:t> 2</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Tree>
    <p:extLst>
      <p:ext uri="{BB962C8B-B14F-4D97-AF65-F5344CB8AC3E}">
        <p14:creationId xmlns:p14="http://schemas.microsoft.com/office/powerpoint/2010/main" val="10510224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Online learning</a:t>
            </a:r>
            <a:br>
              <a:rPr lang="en-US" dirty="0"/>
            </a:br>
            <a:r>
              <a:rPr lang="en-US" dirty="0" smtClean="0"/>
              <a:t>Weighted Majority (randomized)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Predicting from expert advice:</a:t>
                </a:r>
              </a:p>
              <a:p>
                <a:pPr marL="914400" lvl="1" indent="-514350">
                  <a:buFont typeface="+mj-lt"/>
                  <a:buAutoNum type="arabicPeriod"/>
                </a:pPr>
                <a:r>
                  <a:rPr lang="en-US" sz="2400" dirty="0" smtClean="0"/>
                  <a:t>Initialize the weights </a:t>
                </a:r>
                <a14:m>
                  <m:oMath xmlns:m="http://schemas.openxmlformats.org/officeDocument/2006/math">
                    <m:sSub>
                      <m:sSubPr>
                        <m:ctrlPr>
                          <a:rPr lang="en-US" sz="2400" i="1" smtClean="0">
                            <a:latin typeface="Cambria Math"/>
                          </a:rPr>
                        </m:ctrlPr>
                      </m:sSubPr>
                      <m:e>
                        <m:r>
                          <a:rPr lang="en-US" sz="2400" b="0" i="1" smtClean="0">
                            <a:latin typeface="Cambria Math"/>
                          </a:rPr>
                          <m:t>𝑤</m:t>
                        </m:r>
                      </m:e>
                      <m:sub>
                        <m:r>
                          <a:rPr lang="en-US" sz="2400" b="0" i="1" smtClean="0">
                            <a:latin typeface="Cambria Math"/>
                          </a:rPr>
                          <m:t>1</m:t>
                        </m:r>
                      </m:sub>
                    </m:sSub>
                    <m:r>
                      <a:rPr lang="en-US" sz="2400" b="0" i="1" smtClean="0">
                        <a:latin typeface="Cambria Math"/>
                      </a:rPr>
                      <m:t>, …, </m:t>
                    </m:r>
                    <m:sSub>
                      <m:sSubPr>
                        <m:ctrlPr>
                          <a:rPr lang="en-US" sz="2400" b="0" i="1" smtClean="0">
                            <a:latin typeface="Cambria Math"/>
                          </a:rPr>
                        </m:ctrlPr>
                      </m:sSubPr>
                      <m:e>
                        <m:r>
                          <a:rPr lang="en-US" sz="2400" b="0" i="1" smtClean="0">
                            <a:latin typeface="Cambria Math"/>
                          </a:rPr>
                          <m:t>𝑤</m:t>
                        </m:r>
                      </m:e>
                      <m:sub>
                        <m:r>
                          <a:rPr lang="en-US" sz="2400" b="0" i="1" smtClean="0">
                            <a:latin typeface="Cambria Math"/>
                          </a:rPr>
                          <m:t>𝑛</m:t>
                        </m:r>
                      </m:sub>
                    </m:sSub>
                  </m:oMath>
                </a14:m>
                <a:r>
                  <a:rPr lang="en-US" sz="2400" dirty="0" smtClean="0"/>
                  <a:t>of all experts to 1.</a:t>
                </a:r>
              </a:p>
              <a:p>
                <a:pPr marL="914400" lvl="1" indent="-514350">
                  <a:buFont typeface="+mj-lt"/>
                  <a:buAutoNum type="arabicPeriod"/>
                </a:pPr>
                <a:r>
                  <a:rPr lang="en-US" sz="2400" dirty="0" smtClean="0"/>
                  <a:t>Given a set of predictions </a:t>
                </a:r>
                <a14:m>
                  <m:oMath xmlns:m="http://schemas.openxmlformats.org/officeDocument/2006/math">
                    <m:d>
                      <m:dPr>
                        <m:begChr m:val="{"/>
                        <m:endChr m:val="}"/>
                        <m:ctrlPr>
                          <a:rPr lang="en-US" sz="2400" i="1" smtClean="0">
                            <a:latin typeface="Cambria Math"/>
                          </a:rPr>
                        </m:ctrlPr>
                      </m:dPr>
                      <m:e>
                        <m:sSub>
                          <m:sSubPr>
                            <m:ctrlPr>
                              <a:rPr lang="en-US" sz="2400" i="1">
                                <a:latin typeface="Cambria Math"/>
                              </a:rPr>
                            </m:ctrlPr>
                          </m:sSubPr>
                          <m:e>
                            <m:r>
                              <a:rPr lang="en-US" sz="2400" b="0" i="1" smtClean="0">
                                <a:latin typeface="Cambria Math"/>
                              </a:rPr>
                              <m:t>𝑥</m:t>
                            </m:r>
                          </m:e>
                          <m:sub>
                            <m:r>
                              <a:rPr lang="en-US" sz="2400" i="1">
                                <a:latin typeface="Cambria Math"/>
                              </a:rPr>
                              <m:t>1</m:t>
                            </m:r>
                          </m:sub>
                        </m:sSub>
                        <m:r>
                          <a:rPr lang="en-US" sz="2400" i="1">
                            <a:latin typeface="Cambria Math"/>
                          </a:rPr>
                          <m:t>, …, </m:t>
                        </m:r>
                        <m:sSub>
                          <m:sSubPr>
                            <m:ctrlPr>
                              <a:rPr lang="en-US" sz="2400" i="1">
                                <a:latin typeface="Cambria Math"/>
                              </a:rPr>
                            </m:ctrlPr>
                          </m:sSubPr>
                          <m:e>
                            <m:r>
                              <a:rPr lang="en-US" sz="2400" b="0" i="1" smtClean="0">
                                <a:latin typeface="Cambria Math"/>
                              </a:rPr>
                              <m:t>𝑥</m:t>
                            </m:r>
                          </m:e>
                          <m:sub>
                            <m:r>
                              <a:rPr lang="en-US" sz="2400" i="1">
                                <a:latin typeface="Cambria Math"/>
                              </a:rPr>
                              <m:t>𝑛</m:t>
                            </m:r>
                          </m:sub>
                        </m:sSub>
                      </m:e>
                    </m:d>
                  </m:oMath>
                </a14:m>
                <a:r>
                  <a:rPr lang="en-US" sz="2400" dirty="0" smtClean="0"/>
                  <a:t> by the experts, output </a:t>
                </a:r>
                <a14:m>
                  <m:oMath xmlns:m="http://schemas.openxmlformats.org/officeDocument/2006/math">
                    <m:sSub>
                      <m:sSubPr>
                        <m:ctrlPr>
                          <a:rPr lang="en-US" sz="2400" i="1" smtClean="0">
                            <a:latin typeface="Cambria Math"/>
                          </a:rPr>
                        </m:ctrlPr>
                      </m:sSubPr>
                      <m:e>
                        <m:r>
                          <a:rPr lang="en-US" sz="2400" b="0" i="1" smtClean="0">
                            <a:latin typeface="Cambria Math"/>
                          </a:rPr>
                          <m:t>𝑥</m:t>
                        </m:r>
                      </m:e>
                      <m:sub>
                        <m:r>
                          <a:rPr lang="en-US" sz="2400" b="0" i="1" smtClean="0">
                            <a:latin typeface="Cambria Math"/>
                          </a:rPr>
                          <m:t>𝑖</m:t>
                        </m:r>
                      </m:sub>
                    </m:sSub>
                  </m:oMath>
                </a14:m>
                <a:r>
                  <a:rPr lang="en-US" sz="2400" dirty="0" smtClean="0"/>
                  <a:t> with probability </a:t>
                </a:r>
                <a14:m>
                  <m:oMath xmlns:m="http://schemas.openxmlformats.org/officeDocument/2006/math">
                    <m:f>
                      <m:fPr>
                        <m:ctrlPr>
                          <a:rPr lang="en-US" sz="2400" i="1" smtClean="0">
                            <a:latin typeface="Cambria Math"/>
                          </a:rPr>
                        </m:ctrlPr>
                      </m:fPr>
                      <m:num>
                        <m:sSub>
                          <m:sSubPr>
                            <m:ctrlPr>
                              <a:rPr lang="en-US" sz="2400" i="1" smtClean="0">
                                <a:latin typeface="Cambria Math"/>
                              </a:rPr>
                            </m:ctrlPr>
                          </m:sSubPr>
                          <m:e>
                            <m:r>
                              <a:rPr lang="en-US" sz="2400" b="0" i="1" smtClean="0">
                                <a:latin typeface="Cambria Math"/>
                              </a:rPr>
                              <m:t>𝑤</m:t>
                            </m:r>
                          </m:e>
                          <m:sub>
                            <m:r>
                              <a:rPr lang="en-US" sz="2400" b="0" i="1" smtClean="0">
                                <a:latin typeface="Cambria Math"/>
                              </a:rPr>
                              <m:t>𝑖</m:t>
                            </m:r>
                          </m:sub>
                        </m:sSub>
                      </m:num>
                      <m:den>
                        <m:nary>
                          <m:naryPr>
                            <m:chr m:val="∑"/>
                            <m:supHide m:val="on"/>
                            <m:ctrlPr>
                              <a:rPr lang="en-US" sz="2400" i="1">
                                <a:latin typeface="Cambria Math"/>
                                <a:ea typeface="Cambria Math"/>
                              </a:rPr>
                            </m:ctrlPr>
                          </m:naryPr>
                          <m:sub>
                            <m:r>
                              <m:rPr>
                                <m:brk m:alnAt="7"/>
                              </m:rPr>
                              <a:rPr lang="en-US" sz="2400" i="1">
                                <a:latin typeface="Cambria Math"/>
                                <a:ea typeface="Cambria Math"/>
                              </a:rPr>
                              <m:t>𝑖</m:t>
                            </m:r>
                          </m:sub>
                          <m:sup/>
                          <m:e>
                            <m:sSub>
                              <m:sSubPr>
                                <m:ctrlPr>
                                  <a:rPr lang="en-US" sz="2400" i="1">
                                    <a:latin typeface="Cambria Math"/>
                                    <a:ea typeface="Cambria Math"/>
                                  </a:rPr>
                                </m:ctrlPr>
                              </m:sSubPr>
                              <m:e>
                                <m:r>
                                  <a:rPr lang="en-US" sz="2400" i="1">
                                    <a:latin typeface="Cambria Math"/>
                                    <a:ea typeface="Cambria Math"/>
                                  </a:rPr>
                                  <m:t>𝑤</m:t>
                                </m:r>
                              </m:e>
                              <m:sub>
                                <m:r>
                                  <a:rPr lang="en-US" sz="2400" i="1">
                                    <a:latin typeface="Cambria Math"/>
                                    <a:ea typeface="Cambria Math"/>
                                  </a:rPr>
                                  <m:t>𝑖</m:t>
                                </m:r>
                              </m:sub>
                            </m:sSub>
                          </m:e>
                        </m:nary>
                      </m:den>
                    </m:f>
                  </m:oMath>
                </a14:m>
                <a:r>
                  <a:rPr lang="en-US" sz="2400" dirty="0" smtClean="0"/>
                  <a:t>. In other words, randomly picking an expert </a:t>
                </a:r>
                <a14:m>
                  <m:oMath xmlns:m="http://schemas.openxmlformats.org/officeDocument/2006/math">
                    <m:r>
                      <a:rPr lang="en-US" sz="2400" b="0" i="1" smtClean="0">
                        <a:latin typeface="Cambria Math"/>
                      </a:rPr>
                      <m:t>𝑖</m:t>
                    </m:r>
                  </m:oMath>
                </a14:m>
                <a:r>
                  <a:rPr lang="en-US" sz="2400" dirty="0" smtClean="0"/>
                  <a:t>, in proportion to its weight.</a:t>
                </a:r>
              </a:p>
              <a:p>
                <a:pPr marL="914400" lvl="1" indent="-514350">
                  <a:buFont typeface="+mj-lt"/>
                  <a:buAutoNum type="arabicPeriod"/>
                </a:pPr>
                <a:r>
                  <a:rPr lang="en-US" sz="2400" dirty="0" smtClean="0"/>
                  <a:t>When correct label received, penalize each mistaken expert: If </a:t>
                </a:r>
                <a14:m>
                  <m:oMath xmlns:m="http://schemas.openxmlformats.org/officeDocument/2006/math">
                    <m:sSub>
                      <m:sSubPr>
                        <m:ctrlPr>
                          <a:rPr lang="en-US" sz="2400" i="1" smtClean="0">
                            <a:latin typeface="Cambria Math"/>
                          </a:rPr>
                        </m:ctrlPr>
                      </m:sSubPr>
                      <m:e>
                        <m:r>
                          <a:rPr lang="en-US" sz="2400" b="0" i="1" smtClean="0">
                            <a:latin typeface="Cambria Math"/>
                          </a:rPr>
                          <m:t>𝑥</m:t>
                        </m:r>
                      </m:e>
                      <m:sub>
                        <m:r>
                          <a:rPr lang="en-US" sz="2400" b="0" i="1" smtClean="0">
                            <a:latin typeface="Cambria Math"/>
                          </a:rPr>
                          <m:t>𝑖</m:t>
                        </m:r>
                      </m:sub>
                    </m:sSub>
                    <m:r>
                      <a:rPr lang="en-US" sz="2400" i="1" smtClean="0">
                        <a:latin typeface="Cambria Math"/>
                        <a:ea typeface="Cambria Math"/>
                      </a:rPr>
                      <m:t>≠ℓ</m:t>
                    </m:r>
                  </m:oMath>
                </a14:m>
                <a:r>
                  <a:rPr lang="en-US" sz="2400" dirty="0" smtClean="0"/>
                  <a:t>, then </a:t>
                </a:r>
                <a14:m>
                  <m:oMath xmlns:m="http://schemas.openxmlformats.org/officeDocument/2006/math">
                    <m:sSub>
                      <m:sSubPr>
                        <m:ctrlPr>
                          <a:rPr lang="en-US" sz="2400" i="1" smtClean="0">
                            <a:latin typeface="Cambria Math"/>
                          </a:rPr>
                        </m:ctrlPr>
                      </m:sSubPr>
                      <m:e>
                        <m:r>
                          <a:rPr lang="en-US" sz="2400" b="0" i="1" smtClean="0">
                            <a:latin typeface="Cambria Math"/>
                          </a:rPr>
                          <m:t>𝑤</m:t>
                        </m:r>
                      </m:e>
                      <m:sub>
                        <m:r>
                          <a:rPr lang="en-US" sz="2400" b="0" i="1" smtClean="0">
                            <a:latin typeface="Cambria Math"/>
                          </a:rPr>
                          <m:t>𝑖</m:t>
                        </m:r>
                      </m:sub>
                    </m:sSub>
                    <m:r>
                      <a:rPr lang="en-US" sz="2400" i="1" smtClean="0">
                        <a:latin typeface="Cambria Math"/>
                        <a:ea typeface="Cambria Math"/>
                      </a:rPr>
                      <m:t>←</m:t>
                    </m:r>
                    <m:r>
                      <a:rPr lang="en-US" sz="2400" i="1" smtClean="0">
                        <a:latin typeface="Cambria Math"/>
                        <a:ea typeface="Cambria Math"/>
                      </a:rPr>
                      <m:t>𝛽</m:t>
                    </m:r>
                    <m:sSub>
                      <m:sSubPr>
                        <m:ctrlPr>
                          <a:rPr lang="en-US" sz="2400" i="1" smtClean="0">
                            <a:latin typeface="Cambria Math"/>
                            <a:ea typeface="Cambria Math"/>
                          </a:rPr>
                        </m:ctrlPr>
                      </m:sSubPr>
                      <m:e>
                        <m:r>
                          <a:rPr lang="en-US" sz="2400" b="0" i="1" smtClean="0">
                            <a:latin typeface="Cambria Math"/>
                            <a:ea typeface="Cambria Math"/>
                          </a:rPr>
                          <m:t>𝑤</m:t>
                        </m:r>
                      </m:e>
                      <m:sub>
                        <m:r>
                          <a:rPr lang="en-US" sz="2400" b="0" i="1" smtClean="0">
                            <a:latin typeface="Cambria Math"/>
                            <a:ea typeface="Cambria Math"/>
                          </a:rPr>
                          <m:t>𝑖</m:t>
                        </m:r>
                      </m:sub>
                    </m:sSub>
                  </m:oMath>
                </a14:m>
                <a:endParaRPr lang="en-US" sz="2400" dirty="0" smtClean="0">
                  <a:ea typeface="Cambria Math"/>
                </a:endParaRPr>
              </a:p>
              <a:p>
                <a:pPr marL="914400" lvl="1" indent="-514350">
                  <a:buFont typeface="+mj-lt"/>
                  <a:buAutoNum type="arabicPeriod"/>
                </a:pPr>
                <a:r>
                  <a:rPr lang="en-US" sz="2400" dirty="0" err="1" smtClean="0"/>
                  <a:t>Goto</a:t>
                </a:r>
                <a:r>
                  <a:rPr lang="en-US" sz="2400" dirty="0" smtClean="0"/>
                  <a:t> 2</a:t>
                </a:r>
                <a:endParaRPr lang="en-US" sz="2400" dirty="0"/>
              </a:p>
              <a:p>
                <a:pPr marL="400050" lvl="1" indent="0">
                  <a:buNone/>
                </a:pPr>
                <a:r>
                  <a:rPr lang="en-US" sz="2400" dirty="0" smtClean="0">
                    <a:ea typeface="Cambria Math"/>
                  </a:rPr>
                  <a:t>Note: </a:t>
                </a:r>
                <a14:m>
                  <m:oMath xmlns:m="http://schemas.openxmlformats.org/officeDocument/2006/math">
                    <m:r>
                      <a:rPr lang="en-US" sz="2400" i="1" smtClean="0">
                        <a:latin typeface="Cambria Math"/>
                        <a:ea typeface="Cambria Math"/>
                      </a:rPr>
                      <m:t>𝛽</m:t>
                    </m:r>
                  </m:oMath>
                </a14:m>
                <a:r>
                  <a:rPr lang="en-US" sz="2400" dirty="0" smtClean="0"/>
                  <a:t> can be fixed or adjusted dynamically.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1259"/>
                </a:stretch>
              </a:blipFill>
            </p:spPr>
            <p:txBody>
              <a:bodyPr/>
              <a:lstStyle/>
              <a:p>
                <a:r>
                  <a:rPr lang="en-US">
                    <a:noFill/>
                  </a:rPr>
                  <a:t> </a:t>
                </a:r>
              </a:p>
            </p:txBody>
          </p:sp>
        </mc:Fallback>
      </mc:AlternateContent>
    </p:spTree>
    <p:extLst>
      <p:ext uri="{BB962C8B-B14F-4D97-AF65-F5344CB8AC3E}">
        <p14:creationId xmlns:p14="http://schemas.microsoft.com/office/powerpoint/2010/main" val="1777023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nline learning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sz="2800" dirty="0" smtClean="0"/>
                  <a:t>As this paper describes it, algorithms are trying to solve classification over a sequence of pairs </a:t>
                </a:r>
                <a14:m>
                  <m:oMath xmlns:m="http://schemas.openxmlformats.org/officeDocument/2006/math">
                    <m:d>
                      <m:dPr>
                        <m:begChr m:val="{"/>
                        <m:endChr m:val="}"/>
                        <m:ctrlPr>
                          <a:rPr lang="en-US" sz="2800" i="1" smtClean="0">
                            <a:latin typeface="Cambria Math"/>
                          </a:rPr>
                        </m:ctrlPr>
                      </m:dPr>
                      <m:e>
                        <m:d>
                          <m:dPr>
                            <m:ctrlPr>
                              <a:rPr lang="en-US" sz="2800" i="1" smtClean="0">
                                <a:latin typeface="Cambria Math"/>
                              </a:rPr>
                            </m:ctrlPr>
                          </m:dPr>
                          <m:e>
                            <m:sSub>
                              <m:sSubPr>
                                <m:ctrlPr>
                                  <a:rPr lang="en-US" sz="2800" i="1" smtClean="0">
                                    <a:latin typeface="Cambria Math"/>
                                  </a:rPr>
                                </m:ctrlPr>
                              </m:sSubPr>
                              <m:e>
                                <m:r>
                                  <a:rPr lang="en-US" sz="2800" b="0" i="1" smtClean="0">
                                    <a:latin typeface="Cambria Math"/>
                                  </a:rPr>
                                  <m:t>𝑥</m:t>
                                </m:r>
                              </m:e>
                              <m:sub>
                                <m:r>
                                  <a:rPr lang="en-US" sz="2800" b="0" i="1" smtClean="0">
                                    <a:latin typeface="Cambria Math"/>
                                  </a:rPr>
                                  <m:t>1</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𝑦</m:t>
                                </m:r>
                              </m:e>
                              <m:sub>
                                <m:r>
                                  <a:rPr lang="en-US" sz="2800" b="0" i="1" smtClean="0">
                                    <a:latin typeface="Cambria Math"/>
                                  </a:rPr>
                                  <m:t>1</m:t>
                                </m:r>
                              </m:sub>
                            </m:sSub>
                          </m:e>
                        </m:d>
                        <m:r>
                          <a:rPr lang="en-US" sz="2800" b="0" i="1" smtClean="0">
                            <a:latin typeface="Cambria Math"/>
                          </a:rPr>
                          <m:t>,</m:t>
                        </m:r>
                        <m:d>
                          <m:dPr>
                            <m:ctrlPr>
                              <a:rPr lang="en-US" sz="2800" b="0" i="1" smtClean="0">
                                <a:latin typeface="Cambria Math"/>
                              </a:rPr>
                            </m:ctrlPr>
                          </m:dPr>
                          <m:e>
                            <m:sSub>
                              <m:sSubPr>
                                <m:ctrlPr>
                                  <a:rPr lang="en-US" sz="2800" i="1">
                                    <a:latin typeface="Cambria Math"/>
                                  </a:rPr>
                                </m:ctrlPr>
                              </m:sSubPr>
                              <m:e>
                                <m:r>
                                  <a:rPr lang="en-US" sz="2800" i="1">
                                    <a:latin typeface="Cambria Math"/>
                                  </a:rPr>
                                  <m:t>𝑥</m:t>
                                </m:r>
                              </m:e>
                              <m:sub>
                                <m:r>
                                  <a:rPr lang="en-US" sz="2800" b="0" i="1" smtClean="0">
                                    <a:latin typeface="Cambria Math"/>
                                  </a:rPr>
                                  <m:t>2</m:t>
                                </m:r>
                              </m:sub>
                            </m:sSub>
                            <m:r>
                              <a:rPr lang="en-US" sz="2800" i="1">
                                <a:latin typeface="Cambria Math"/>
                              </a:rPr>
                              <m:t>,</m:t>
                            </m:r>
                            <m:sSub>
                              <m:sSubPr>
                                <m:ctrlPr>
                                  <a:rPr lang="en-US" sz="2800" i="1">
                                    <a:latin typeface="Cambria Math"/>
                                  </a:rPr>
                                </m:ctrlPr>
                              </m:sSubPr>
                              <m:e>
                                <m:r>
                                  <a:rPr lang="en-US" sz="2800" i="1">
                                    <a:latin typeface="Cambria Math"/>
                                  </a:rPr>
                                  <m:t>𝑦</m:t>
                                </m:r>
                              </m:e>
                              <m:sub>
                                <m:r>
                                  <a:rPr lang="en-US" sz="2800" b="0" i="1" smtClean="0">
                                    <a:latin typeface="Cambria Math"/>
                                  </a:rPr>
                                  <m:t>2</m:t>
                                </m:r>
                              </m:sub>
                            </m:sSub>
                          </m:e>
                        </m:d>
                        <m:r>
                          <a:rPr lang="en-US" sz="2800" b="0" i="1" smtClean="0">
                            <a:latin typeface="Cambria Math"/>
                          </a:rPr>
                          <m:t>, …,</m:t>
                        </m:r>
                        <m:d>
                          <m:dPr>
                            <m:ctrlPr>
                              <a:rPr lang="en-US" sz="2800" b="0" i="1" smtClean="0">
                                <a:latin typeface="Cambria Math"/>
                              </a:rPr>
                            </m:ctrlPr>
                          </m:dPr>
                          <m:e>
                            <m:sSub>
                              <m:sSubPr>
                                <m:ctrlPr>
                                  <a:rPr lang="en-US" sz="2800" i="1">
                                    <a:latin typeface="Cambria Math"/>
                                  </a:rPr>
                                </m:ctrlPr>
                              </m:sSubPr>
                              <m:e>
                                <m:r>
                                  <a:rPr lang="en-US" sz="2800" i="1">
                                    <a:latin typeface="Cambria Math"/>
                                  </a:rPr>
                                  <m:t>𝑥</m:t>
                                </m:r>
                              </m:e>
                              <m:sub>
                                <m:r>
                                  <a:rPr lang="en-US" sz="2800" b="0" i="1" smtClean="0">
                                    <a:latin typeface="Cambria Math"/>
                                  </a:rPr>
                                  <m:t>𝑇</m:t>
                                </m:r>
                              </m:sub>
                            </m:sSub>
                            <m:r>
                              <a:rPr lang="en-US" sz="2800" i="1">
                                <a:latin typeface="Cambria Math"/>
                              </a:rPr>
                              <m:t>,</m:t>
                            </m:r>
                            <m:sSub>
                              <m:sSubPr>
                                <m:ctrlPr>
                                  <a:rPr lang="en-US" sz="2800" i="1">
                                    <a:latin typeface="Cambria Math"/>
                                  </a:rPr>
                                </m:ctrlPr>
                              </m:sSubPr>
                              <m:e>
                                <m:r>
                                  <a:rPr lang="en-US" sz="2800" i="1">
                                    <a:latin typeface="Cambria Math"/>
                                  </a:rPr>
                                  <m:t>𝑦</m:t>
                                </m:r>
                              </m:e>
                              <m:sub>
                                <m:r>
                                  <a:rPr lang="en-US" sz="2800" b="0" i="1" smtClean="0">
                                    <a:latin typeface="Cambria Math"/>
                                  </a:rPr>
                                  <m:t>𝑇</m:t>
                                </m:r>
                              </m:sub>
                            </m:sSub>
                          </m:e>
                        </m:d>
                      </m:e>
                    </m:d>
                  </m:oMath>
                </a14:m>
                <a:r>
                  <a:rPr lang="en-US" sz="2800" dirty="0" smtClean="0"/>
                  <a:t>, where each </a:t>
                </a:r>
                <a14:m>
                  <m:oMath xmlns:m="http://schemas.openxmlformats.org/officeDocument/2006/math">
                    <m:sSub>
                      <m:sSubPr>
                        <m:ctrlPr>
                          <a:rPr lang="en-US" sz="2800" i="1" smtClean="0">
                            <a:latin typeface="Cambria Math"/>
                          </a:rPr>
                        </m:ctrlPr>
                      </m:sSubPr>
                      <m:e>
                        <m:r>
                          <a:rPr lang="en-US" sz="2800" b="0" i="1" smtClean="0">
                            <a:latin typeface="Cambria Math"/>
                          </a:rPr>
                          <m:t>𝑥</m:t>
                        </m:r>
                      </m:e>
                      <m:sub>
                        <m:r>
                          <a:rPr lang="en-US" sz="2800" b="0" i="1" smtClean="0">
                            <a:latin typeface="Cambria Math"/>
                          </a:rPr>
                          <m:t>𝑡</m:t>
                        </m:r>
                      </m:sub>
                    </m:sSub>
                  </m:oMath>
                </a14:m>
                <a:r>
                  <a:rPr lang="en-US" sz="2800" dirty="0" smtClean="0"/>
                  <a:t> is an example’s feature vector and </a:t>
                </a:r>
                <a14:m>
                  <m:oMath xmlns:m="http://schemas.openxmlformats.org/officeDocument/2006/math">
                    <m:sSub>
                      <m:sSubPr>
                        <m:ctrlPr>
                          <a:rPr lang="en-US" sz="2800" i="1" smtClean="0">
                            <a:latin typeface="Cambria Math"/>
                          </a:rPr>
                        </m:ctrlPr>
                      </m:sSubPr>
                      <m:e>
                        <m:r>
                          <a:rPr lang="en-US" sz="2800" b="0" i="1" smtClean="0">
                            <a:latin typeface="Cambria Math"/>
                          </a:rPr>
                          <m:t>𝑦</m:t>
                        </m:r>
                      </m:e>
                      <m:sub>
                        <m:r>
                          <a:rPr lang="en-US" sz="2800" b="0" i="1" smtClean="0">
                            <a:latin typeface="Cambria Math"/>
                          </a:rPr>
                          <m:t>𝑡</m:t>
                        </m:r>
                      </m:sub>
                    </m:sSub>
                    <m:r>
                      <a:rPr lang="en-US" sz="2800" i="1" smtClean="0">
                        <a:latin typeface="Cambria Math"/>
                        <a:ea typeface="Cambria Math"/>
                      </a:rPr>
                      <m:t>∈</m:t>
                    </m:r>
                    <m:d>
                      <m:dPr>
                        <m:begChr m:val="{"/>
                        <m:endChr m:val="}"/>
                        <m:ctrlPr>
                          <a:rPr lang="en-US" sz="2800" i="1" smtClean="0">
                            <a:latin typeface="Cambria Math"/>
                            <a:ea typeface="Cambria Math"/>
                          </a:rPr>
                        </m:ctrlPr>
                      </m:dPr>
                      <m:e>
                        <m:r>
                          <a:rPr lang="en-US" sz="2800" b="0" i="1" smtClean="0">
                            <a:latin typeface="Cambria Math"/>
                            <a:ea typeface="Cambria Math"/>
                          </a:rPr>
                          <m:t>−1,+1</m:t>
                        </m:r>
                      </m:e>
                    </m:d>
                  </m:oMath>
                </a14:m>
                <a:r>
                  <a:rPr lang="en-US" sz="2800" dirty="0" smtClean="0"/>
                  <a:t> is its label.</a:t>
                </a:r>
              </a:p>
              <a:p>
                <a:r>
                  <a:rPr lang="en-US" sz="2800" dirty="0" smtClean="0"/>
                  <a:t>During each trial </a:t>
                </a:r>
                <a14:m>
                  <m:oMath xmlns:m="http://schemas.openxmlformats.org/officeDocument/2006/math">
                    <m:r>
                      <a:rPr lang="en-US" sz="2800" b="0" i="1" smtClean="0">
                        <a:latin typeface="Cambria Math"/>
                      </a:rPr>
                      <m:t>𝑡</m:t>
                    </m:r>
                  </m:oMath>
                </a14:m>
                <a:r>
                  <a:rPr lang="en-US" sz="2800" dirty="0" smtClean="0"/>
                  <a:t>, it makes a label prediction. For linear classifiers, </a:t>
                </a:r>
                <a14:m>
                  <m:oMath xmlns:m="http://schemas.openxmlformats.org/officeDocument/2006/math">
                    <m:r>
                      <a:rPr lang="en-US" sz="2800" b="0" i="1" smtClean="0">
                        <a:latin typeface="Cambria Math"/>
                      </a:rPr>
                      <m:t>𝑠𝑖𝑔𝑛</m:t>
                    </m:r>
                    <m:d>
                      <m:dPr>
                        <m:ctrlPr>
                          <a:rPr lang="en-US" sz="2800" b="0" i="1" smtClean="0">
                            <a:latin typeface="Cambria Math"/>
                          </a:rPr>
                        </m:ctrlPr>
                      </m:dPr>
                      <m:e>
                        <m:sSub>
                          <m:sSubPr>
                            <m:ctrlPr>
                              <a:rPr lang="en-US" sz="2800" b="0" i="1" smtClean="0">
                                <a:latin typeface="Cambria Math"/>
                              </a:rPr>
                            </m:ctrlPr>
                          </m:sSubPr>
                          <m:e>
                            <m:r>
                              <a:rPr lang="en-US" sz="2800" b="0" i="1" smtClean="0">
                                <a:latin typeface="Cambria Math"/>
                              </a:rPr>
                              <m:t>𝑤</m:t>
                            </m:r>
                          </m:e>
                          <m:sub>
                            <m:r>
                              <a:rPr lang="en-US" sz="2800" b="0" i="1" smtClean="0">
                                <a:latin typeface="Cambria Math"/>
                              </a:rPr>
                              <m:t>𝑡</m:t>
                            </m:r>
                          </m:sub>
                        </m:sSub>
                        <m:r>
                          <a:rPr lang="en-US" sz="2800" b="0" i="1" smtClean="0">
                            <a:latin typeface="Cambria Math"/>
                            <a:ea typeface="Cambria Math"/>
                          </a:rPr>
                          <m:t>∙</m:t>
                        </m:r>
                        <m:sSub>
                          <m:sSubPr>
                            <m:ctrlPr>
                              <a:rPr lang="en-US" sz="2800" b="0" i="1" smtClean="0">
                                <a:latin typeface="Cambria Math"/>
                                <a:ea typeface="Cambria Math"/>
                              </a:rPr>
                            </m:ctrlPr>
                          </m:sSubPr>
                          <m:e>
                            <m:r>
                              <a:rPr lang="en-US" sz="2800" b="0" i="1" smtClean="0">
                                <a:latin typeface="Cambria Math"/>
                                <a:ea typeface="Cambria Math"/>
                              </a:rPr>
                              <m:t>𝑥</m:t>
                            </m:r>
                          </m:e>
                          <m:sub>
                            <m:r>
                              <a:rPr lang="en-US" sz="2800" b="0" i="1" smtClean="0">
                                <a:latin typeface="Cambria Math"/>
                                <a:ea typeface="Cambria Math"/>
                              </a:rPr>
                              <m:t>𝑡</m:t>
                            </m:r>
                          </m:sub>
                        </m:sSub>
                      </m:e>
                    </m:d>
                  </m:oMath>
                </a14:m>
                <a:endParaRPr lang="en-US" sz="2800" b="0" dirty="0" smtClean="0"/>
              </a:p>
              <a:p>
                <a:r>
                  <a:rPr lang="en-US" sz="2800" dirty="0" smtClean="0"/>
                  <a:t>It next receives the actual label </a:t>
                </a:r>
                <a14:m>
                  <m:oMath xmlns:m="http://schemas.openxmlformats.org/officeDocument/2006/math">
                    <m:sSub>
                      <m:sSubPr>
                        <m:ctrlPr>
                          <a:rPr lang="en-US" sz="2800" i="1" smtClean="0">
                            <a:latin typeface="Cambria Math"/>
                          </a:rPr>
                        </m:ctrlPr>
                      </m:sSubPr>
                      <m:e>
                        <m:r>
                          <a:rPr lang="en-US" sz="2800" b="0" i="1" smtClean="0">
                            <a:latin typeface="Cambria Math"/>
                          </a:rPr>
                          <m:t>𝑦</m:t>
                        </m:r>
                      </m:e>
                      <m:sub>
                        <m:r>
                          <a:rPr lang="en-US" sz="2800" b="0" i="1" smtClean="0">
                            <a:latin typeface="Cambria Math"/>
                          </a:rPr>
                          <m:t>𝑡</m:t>
                        </m:r>
                      </m:sub>
                    </m:sSub>
                  </m:oMath>
                </a14:m>
                <a:r>
                  <a:rPr lang="en-US" sz="2800" dirty="0" smtClean="0"/>
                  <a:t>.</a:t>
                </a:r>
              </a:p>
              <a:p>
                <a:r>
                  <a:rPr lang="en-US" sz="2800" dirty="0" smtClean="0"/>
                  <a:t>Then it can update its weight vectors. So, “learning” </a:t>
                </a:r>
                <a:r>
                  <a:rPr lang="en-US" sz="2800" u="sng" dirty="0" smtClean="0"/>
                  <a:t>may</a:t>
                </a:r>
                <a:r>
                  <a:rPr lang="en-US" sz="2800" dirty="0" smtClean="0"/>
                  <a:t> take place on each trial.</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59" t="-2156"/>
                </a:stretch>
              </a:blipFill>
            </p:spPr>
            <p:txBody>
              <a:bodyPr/>
              <a:lstStyle/>
              <a:p>
                <a:r>
                  <a:rPr lang="en-US">
                    <a:noFill/>
                  </a:rPr>
                  <a:t> </a:t>
                </a:r>
              </a:p>
            </p:txBody>
          </p:sp>
        </mc:Fallback>
      </mc:AlternateContent>
    </p:spTree>
    <p:extLst>
      <p:ext uri="{BB962C8B-B14F-4D97-AF65-F5344CB8AC3E}">
        <p14:creationId xmlns:p14="http://schemas.microsoft.com/office/powerpoint/2010/main" val="2457205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Online learning</a:t>
            </a:r>
            <a:br>
              <a:rPr lang="en-US" sz="4000" dirty="0"/>
            </a:br>
            <a:r>
              <a:rPr lang="en-US" sz="4000" dirty="0"/>
              <a:t>Perceptron</a:t>
            </a:r>
            <a:endParaRPr lang="en-US" sz="3600" dirty="0"/>
          </a:p>
        </p:txBody>
      </p:sp>
      <p:sp>
        <p:nvSpPr>
          <p:cNvPr id="3" name="Content Placeholder 2"/>
          <p:cNvSpPr>
            <a:spLocks noGrp="1"/>
          </p:cNvSpPr>
          <p:nvPr>
            <p:ph idx="1"/>
          </p:nvPr>
        </p:nvSpPr>
        <p:spPr/>
        <p:txBody>
          <a:bodyPr>
            <a:normAutofit/>
          </a:bodyPr>
          <a:lstStyle/>
          <a:p>
            <a:r>
              <a:rPr lang="en-US" dirty="0" smtClean="0"/>
              <a:t>The paper starts with the “classical” </a:t>
            </a:r>
            <a:r>
              <a:rPr lang="en-US" u="sng" dirty="0" smtClean="0"/>
              <a:t>Perceptron</a:t>
            </a:r>
            <a:r>
              <a:rPr lang="en-US" dirty="0" smtClean="0"/>
              <a:t> algorithm. It is designed for answering yes/no questions.</a:t>
            </a:r>
          </a:p>
          <a:p>
            <a:endParaRPr lang="en-US" dirty="0" smtClean="0"/>
          </a:p>
          <a:p>
            <a:r>
              <a:rPr lang="en-US" dirty="0"/>
              <a:t>The class of hypotheses used </a:t>
            </a:r>
            <a:r>
              <a:rPr lang="en-US" dirty="0" smtClean="0"/>
              <a:t>for </a:t>
            </a:r>
            <a:r>
              <a:rPr lang="en-US" dirty="0"/>
              <a:t>predicting answers is the class of linear separators in the vector space. Therefore, each hypothesis can be described using a </a:t>
            </a:r>
            <a:r>
              <a:rPr lang="en-US" dirty="0" smtClean="0"/>
              <a:t>weight </a:t>
            </a:r>
            <a:r>
              <a:rPr lang="en-US" dirty="0"/>
              <a:t>vector. </a:t>
            </a:r>
          </a:p>
          <a:p>
            <a:endParaRPr lang="en-US" dirty="0"/>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idx="1"/>
          </p:nvPr>
        </p:nvSpPr>
        <p:spPr/>
        <p:txBody>
          <a:bodyPr/>
          <a:lstStyle/>
          <a:p>
            <a:r>
              <a:rPr lang="en-US" dirty="0" smtClean="0"/>
              <a:t>Detection of malicious web sites from the lexical, and host-based features of their URLs.</a:t>
            </a:r>
          </a:p>
          <a:p>
            <a:r>
              <a:rPr lang="en-US" dirty="0" smtClean="0"/>
              <a:t>This is achieved by successfully implementing applications of online learning algorithms for the purpose of predicting malicious URLs.</a:t>
            </a:r>
            <a:endParaRPr lang="en-US" dirty="0"/>
          </a:p>
        </p:txBody>
      </p:sp>
    </p:spTree>
    <p:extLst>
      <p:ext uri="{BB962C8B-B14F-4D97-AF65-F5344CB8AC3E}">
        <p14:creationId xmlns:p14="http://schemas.microsoft.com/office/powerpoint/2010/main" val="1183332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Online learning</a:t>
            </a:r>
            <a:br>
              <a:rPr lang="en-US" dirty="0"/>
            </a:br>
            <a:r>
              <a:rPr lang="en-US" dirty="0"/>
              <a:t>Perceptron</a:t>
            </a:r>
          </a:p>
        </p:txBody>
      </p:sp>
      <p:sp>
        <p:nvSpPr>
          <p:cNvPr id="3" name="Content Placeholder 2"/>
          <p:cNvSpPr>
            <a:spLocks noGrp="1"/>
          </p:cNvSpPr>
          <p:nvPr>
            <p:ph idx="1"/>
          </p:nvPr>
        </p:nvSpPr>
        <p:spPr>
          <a:xfrm>
            <a:off x="457200" y="1600201"/>
            <a:ext cx="8229600" cy="2057399"/>
          </a:xfrm>
        </p:spPr>
        <p:txBody>
          <a:bodyPr>
            <a:normAutofit fontScale="70000" lnSpcReduction="20000"/>
          </a:bodyPr>
          <a:lstStyle/>
          <a:p>
            <a:r>
              <a:rPr lang="en-US" sz="2400" dirty="0" smtClean="0"/>
              <a:t>Consider </a:t>
            </a:r>
            <a:r>
              <a:rPr lang="en-US" sz="2400" dirty="0"/>
              <a:t>a two dimensional plane with a linear separator through the plane separating the positive </a:t>
            </a:r>
            <a:r>
              <a:rPr lang="en-US" sz="2400" dirty="0" smtClean="0"/>
              <a:t>and negative </a:t>
            </a:r>
            <a:r>
              <a:rPr lang="en-US" sz="2400" dirty="0"/>
              <a:t>regions</a:t>
            </a:r>
            <a:r>
              <a:rPr lang="en-US" sz="2400" dirty="0" smtClean="0"/>
              <a:t>.</a:t>
            </a:r>
          </a:p>
          <a:p>
            <a:r>
              <a:rPr lang="en-US" sz="2400" dirty="0"/>
              <a:t>The linear separator is represented by the </a:t>
            </a:r>
            <a:r>
              <a:rPr lang="en-US" sz="2400" dirty="0" smtClean="0"/>
              <a:t>following:</a:t>
            </a:r>
            <a:endParaRPr lang="en-US" sz="2400" dirty="0" smtClean="0"/>
          </a:p>
          <a:p>
            <a:pPr lvl="1"/>
            <a:endParaRPr lang="en-US" sz="2000" dirty="0" smtClean="0"/>
          </a:p>
          <a:p>
            <a:pPr lvl="1"/>
            <a:endParaRPr lang="en-US" sz="2000" dirty="0" smtClean="0"/>
          </a:p>
          <a:p>
            <a:pPr lvl="1"/>
            <a:endParaRPr lang="en-US" sz="2000" dirty="0" smtClean="0"/>
          </a:p>
          <a:p>
            <a:pPr lvl="1"/>
            <a:endParaRPr lang="en-US" sz="2000" dirty="0" smtClean="0"/>
          </a:p>
          <a:p>
            <a:pPr lvl="1"/>
            <a:r>
              <a:rPr lang="en-US" sz="2000" dirty="0" smtClean="0"/>
              <a:t>where </a:t>
            </a:r>
            <a:r>
              <a:rPr lang="en-US" sz="2000" dirty="0" smtClean="0"/>
              <a:t>w is weight vector, x is feature vector, and w</a:t>
            </a:r>
            <a:r>
              <a:rPr lang="en-US" sz="2000" baseline="-25000" dirty="0" smtClean="0"/>
              <a:t>0</a:t>
            </a:r>
            <a:r>
              <a:rPr lang="en-US" sz="2000" dirty="0" smtClean="0"/>
              <a:t> is a scalar quantity added to the function when the linear separator does not pass through the origin.</a:t>
            </a:r>
          </a:p>
          <a:p>
            <a:endParaRPr lang="en-US" sz="2400" dirty="0"/>
          </a:p>
          <a:p>
            <a:endParaRPr lang="en-US" dirty="0"/>
          </a:p>
          <a:p>
            <a:pPr>
              <a:buNone/>
            </a:pP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3048000" y="3657600"/>
            <a:ext cx="3076575" cy="2876550"/>
          </a:xfrm>
          <a:prstGeom prst="rect">
            <a:avLst/>
          </a:prstGeom>
          <a:noFill/>
          <a:ln w="9525">
            <a:noFill/>
            <a:miter lim="800000"/>
            <a:headEnd/>
            <a:tailEnd/>
          </a:ln>
        </p:spPr>
      </p:pic>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4" name="TextBox 3"/>
              <p:cNvSpPr txBox="1"/>
              <p:nvPr/>
            </p:nvSpPr>
            <p:spPr>
              <a:xfrm>
                <a:off x="1223818" y="2355518"/>
                <a:ext cx="2571281" cy="369332"/>
              </a:xfrm>
              <a:prstGeom prst="rect">
                <a:avLst/>
              </a:prstGeom>
              <a:noFill/>
            </p:spPr>
            <p:txBody>
              <a:bodyPr wrap="none" rtlCol="0">
                <a:spAutoFit/>
              </a:bodyPr>
              <a:lstStyle/>
              <a:p>
                <a14:m>
                  <m:oMath xmlns:m="http://schemas.openxmlformats.org/officeDocument/2006/math">
                    <m:acc>
                      <m:accPr>
                        <m:chr m:val="⃗"/>
                        <m:ctrlPr>
                          <a:rPr lang="en-US" i="1" smtClean="0">
                            <a:latin typeface="Cambria Math"/>
                          </a:rPr>
                        </m:ctrlPr>
                      </m:accPr>
                      <m:e>
                        <m:r>
                          <a:rPr lang="en-US" b="0" i="1" smtClean="0">
                            <a:latin typeface="Cambria Math"/>
                          </a:rPr>
                          <m:t>𝑤</m:t>
                        </m:r>
                      </m:e>
                    </m:acc>
                    <m:r>
                      <a:rPr lang="en-US" i="1" smtClean="0">
                        <a:latin typeface="Cambria Math"/>
                        <a:ea typeface="Cambria Math"/>
                      </a:rPr>
                      <m:t>∙</m:t>
                    </m:r>
                    <m:acc>
                      <m:accPr>
                        <m:chr m:val="⃗"/>
                        <m:ctrlPr>
                          <a:rPr lang="en-US" i="1" smtClean="0">
                            <a:latin typeface="Cambria Math"/>
                            <a:ea typeface="Cambria Math"/>
                          </a:rPr>
                        </m:ctrlPr>
                      </m:accPr>
                      <m:e>
                        <m:r>
                          <a:rPr lang="en-US" b="0" i="1" smtClean="0">
                            <a:latin typeface="Cambria Math"/>
                            <a:ea typeface="Cambria Math"/>
                          </a:rPr>
                          <m:t>𝑥</m:t>
                        </m:r>
                      </m:e>
                    </m:acc>
                    <m:r>
                      <a:rPr lang="en-US" i="1" smtClean="0">
                        <a:latin typeface="Cambria Math"/>
                        <a:ea typeface="Cambria Math"/>
                      </a:rPr>
                      <m:t>+</m:t>
                    </m:r>
                    <m:sSub>
                      <m:sSubPr>
                        <m:ctrlPr>
                          <a:rPr lang="en-US" i="1" smtClean="0">
                            <a:latin typeface="Cambria Math"/>
                            <a:ea typeface="Cambria Math"/>
                          </a:rPr>
                        </m:ctrlPr>
                      </m:sSubPr>
                      <m:e>
                        <m:r>
                          <a:rPr lang="en-US" b="0" i="1" smtClean="0">
                            <a:latin typeface="Cambria Math"/>
                            <a:ea typeface="Cambria Math"/>
                          </a:rPr>
                          <m:t>𝑤</m:t>
                        </m:r>
                      </m:e>
                      <m:sub>
                        <m:r>
                          <a:rPr lang="en-US" b="0" i="1" smtClean="0">
                            <a:latin typeface="Cambria Math"/>
                            <a:ea typeface="Cambria Math"/>
                          </a:rPr>
                          <m:t>0</m:t>
                        </m:r>
                      </m:sub>
                    </m:sSub>
                    <m:r>
                      <a:rPr lang="en-US" i="1" smtClean="0">
                        <a:latin typeface="Cambria Math"/>
                        <a:ea typeface="Cambria Math"/>
                      </a:rPr>
                      <m:t>≥</m:t>
                    </m:r>
                    <m:r>
                      <a:rPr lang="en-US" b="0" i="1" smtClean="0">
                        <a:latin typeface="Cambria Math"/>
                        <a:ea typeface="Cambria Math"/>
                      </a:rPr>
                      <m:t>0</m:t>
                    </m:r>
                  </m:oMath>
                </a14:m>
                <a:r>
                  <a:rPr lang="en-US" dirty="0" smtClean="0"/>
                  <a:t>, predict 1</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223818" y="2355518"/>
                <a:ext cx="2571281" cy="369332"/>
              </a:xfrm>
              <a:prstGeom prst="rect">
                <a:avLst/>
              </a:prstGeom>
              <a:blipFill rotWithShape="1">
                <a:blip r:embed="rId3"/>
                <a:stretch>
                  <a:fillRect t="-22951" r="-711"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223818" y="2724850"/>
                <a:ext cx="2641813" cy="369332"/>
              </a:xfrm>
              <a:prstGeom prst="rect">
                <a:avLst/>
              </a:prstGeom>
            </p:spPr>
            <p:txBody>
              <a:bodyPr wrap="none">
                <a:spAutoFit/>
              </a:bodyPr>
              <a:lstStyle/>
              <a:p>
                <a14:m>
                  <m:oMath xmlns:m="http://schemas.openxmlformats.org/officeDocument/2006/math">
                    <m:acc>
                      <m:accPr>
                        <m:chr m:val="⃗"/>
                        <m:ctrlPr>
                          <a:rPr lang="en-US" i="1">
                            <a:latin typeface="Cambria Math"/>
                          </a:rPr>
                        </m:ctrlPr>
                      </m:accPr>
                      <m:e>
                        <m:r>
                          <a:rPr lang="en-US" i="1">
                            <a:latin typeface="Cambria Math"/>
                          </a:rPr>
                          <m:t>𝑤</m:t>
                        </m:r>
                      </m:e>
                    </m:acc>
                    <m:r>
                      <a:rPr lang="en-US" i="1">
                        <a:latin typeface="Cambria Math"/>
                        <a:ea typeface="Cambria Math"/>
                      </a:rPr>
                      <m:t>∙</m:t>
                    </m:r>
                    <m:acc>
                      <m:accPr>
                        <m:chr m:val="⃗"/>
                        <m:ctrlPr>
                          <a:rPr lang="en-US" i="1">
                            <a:latin typeface="Cambria Math"/>
                            <a:ea typeface="Cambria Math"/>
                          </a:rPr>
                        </m:ctrlPr>
                      </m:accPr>
                      <m:e>
                        <m:r>
                          <a:rPr lang="en-US" i="1">
                            <a:latin typeface="Cambria Math"/>
                            <a:ea typeface="Cambria Math"/>
                          </a:rPr>
                          <m:t>𝑥</m:t>
                        </m:r>
                      </m:e>
                    </m:acc>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𝑤</m:t>
                        </m:r>
                      </m:e>
                      <m:sub>
                        <m:r>
                          <a:rPr lang="en-US" i="1">
                            <a:latin typeface="Cambria Math"/>
                            <a:ea typeface="Cambria Math"/>
                          </a:rPr>
                          <m:t>0</m:t>
                        </m:r>
                      </m:sub>
                    </m:sSub>
                    <m:r>
                      <a:rPr lang="en-US" i="1" smtClean="0">
                        <a:latin typeface="Cambria Math"/>
                        <a:ea typeface="Cambria Math"/>
                      </a:rPr>
                      <m:t>&lt;</m:t>
                    </m:r>
                    <m:r>
                      <a:rPr lang="en-US" i="1">
                        <a:latin typeface="Cambria Math"/>
                        <a:ea typeface="Cambria Math"/>
                      </a:rPr>
                      <m:t>0</m:t>
                    </m:r>
                  </m:oMath>
                </a14:m>
                <a:r>
                  <a:rPr lang="en-US" dirty="0"/>
                  <a:t>, predict </a:t>
                </a:r>
                <a:r>
                  <a:rPr lang="en-US" dirty="0" smtClean="0"/>
                  <a:t>-1</a:t>
                </a:r>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223818" y="2724850"/>
                <a:ext cx="2641813" cy="369332"/>
              </a:xfrm>
              <a:prstGeom prst="rect">
                <a:avLst/>
              </a:prstGeom>
              <a:blipFill rotWithShape="1">
                <a:blip r:embed="rId4"/>
                <a:stretch>
                  <a:fillRect t="-22951" r="-924" b="-24590"/>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Online learning</a:t>
            </a:r>
            <a:br>
              <a:rPr lang="en-US" dirty="0"/>
            </a:br>
            <a:r>
              <a:rPr lang="en-US" dirty="0"/>
              <a:t>Perceptron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The algorithm </a:t>
                </a:r>
                <a:r>
                  <a:rPr lang="en-US" dirty="0"/>
                  <a:t>is given as follows</a:t>
                </a:r>
                <a:r>
                  <a:rPr lang="en-US" dirty="0" smtClean="0"/>
                  <a:t>:</a:t>
                </a:r>
              </a:p>
              <a:p>
                <a:pPr lvl="1"/>
                <a:r>
                  <a:rPr lang="en-US" dirty="0" smtClean="0"/>
                  <a:t>Initialize all the weight vectors to zero.</a:t>
                </a:r>
              </a:p>
              <a:p>
                <a:pPr lvl="1"/>
                <a:r>
                  <a:rPr lang="en-US" dirty="0" smtClean="0"/>
                  <a:t>Predict, as seen on last slide.</a:t>
                </a:r>
              </a:p>
              <a:p>
                <a:pPr lvl="1" algn="ctr"/>
                <a:r>
                  <a:rPr lang="en-US" dirty="0" smtClean="0"/>
                  <a:t>Update the weight vector when it makes a mistake.</a:t>
                </a:r>
              </a:p>
              <a:p>
                <a:pPr marL="457200" lvl="1" indent="0" algn="ctr">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𝑤</m:t>
                          </m:r>
                        </m:e>
                        <m:sub>
                          <m:r>
                            <a:rPr lang="en-US" b="0" i="1" smtClean="0">
                              <a:latin typeface="Cambria Math"/>
                            </a:rPr>
                            <m:t>𝑡</m:t>
                          </m:r>
                          <m:r>
                            <a:rPr lang="en-US" b="0" i="1" smtClean="0">
                              <a:latin typeface="Cambria Math"/>
                            </a:rPr>
                            <m:t>+1</m:t>
                          </m:r>
                        </m:sub>
                      </m:sSub>
                      <m:r>
                        <a:rPr lang="en-US" i="1" smtClean="0">
                          <a:latin typeface="Cambria Math"/>
                          <a:ea typeface="Cambria Math"/>
                        </a:rPr>
                        <m:t>←</m:t>
                      </m:r>
                      <m:sSub>
                        <m:sSubPr>
                          <m:ctrlPr>
                            <a:rPr lang="en-US" i="1" smtClean="0">
                              <a:latin typeface="Cambria Math"/>
                              <a:ea typeface="Cambria Math"/>
                            </a:rPr>
                          </m:ctrlPr>
                        </m:sSubPr>
                        <m:e>
                          <m:r>
                            <a:rPr lang="en-US" b="0" i="1" smtClean="0">
                              <a:latin typeface="Cambria Math"/>
                              <a:ea typeface="Cambria Math"/>
                            </a:rPr>
                            <m:t>𝑤</m:t>
                          </m:r>
                        </m:e>
                        <m:sub>
                          <m:r>
                            <a:rPr lang="en-US" b="0" i="1" smtClean="0">
                              <a:latin typeface="Cambria Math"/>
                              <a:ea typeface="Cambria Math"/>
                            </a:rPr>
                            <m:t>𝑡</m:t>
                          </m:r>
                        </m:sub>
                      </m:sSub>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𝑦</m:t>
                          </m:r>
                        </m:e>
                        <m:sub>
                          <m:r>
                            <a:rPr lang="en-US" b="0" i="1" smtClean="0">
                              <a:latin typeface="Cambria Math"/>
                              <a:ea typeface="Cambria Math"/>
                            </a:rPr>
                            <m:t>𝑡</m:t>
                          </m:r>
                        </m:sub>
                      </m:sSub>
                      <m:sSub>
                        <m:sSubPr>
                          <m:ctrlPr>
                            <a:rPr lang="en-US" b="0" i="1" smtClean="0">
                              <a:latin typeface="Cambria Math"/>
                              <a:ea typeface="Cambria Math"/>
                            </a:rPr>
                          </m:ctrlPr>
                        </m:sSubPr>
                        <m:e>
                          <m:r>
                            <a:rPr lang="en-US" b="0" i="1" smtClean="0">
                              <a:latin typeface="Cambria Math"/>
                              <a:ea typeface="Cambria Math"/>
                            </a:rPr>
                            <m:t>𝑥</m:t>
                          </m:r>
                        </m:e>
                        <m:sub>
                          <m:r>
                            <a:rPr lang="en-US" b="0" i="1" smtClean="0">
                              <a:latin typeface="Cambria Math"/>
                              <a:ea typeface="Cambria Math"/>
                            </a:rPr>
                            <m:t>𝑡</m:t>
                          </m:r>
                        </m:sub>
                      </m:sSub>
                    </m:oMath>
                  </m:oMathPara>
                </a14:m>
                <a:endParaRPr lang="en-US" dirty="0" smtClean="0"/>
              </a:p>
              <a:p>
                <a:r>
                  <a:rPr lang="en-US" sz="3000" dirty="0" smtClean="0"/>
                  <a:t>Basically, every </a:t>
                </a:r>
                <a:r>
                  <a:rPr lang="en-US" sz="3000" dirty="0"/>
                  <a:t>time it makes a mistake on a positive example, </a:t>
                </a:r>
                <a:r>
                  <a:rPr lang="en-US" sz="3000" dirty="0" smtClean="0"/>
                  <a:t>it shifts </a:t>
                </a:r>
                <a:r>
                  <a:rPr lang="en-US" sz="3000" dirty="0"/>
                  <a:t>the weight vector toward the input point, whereas every time it makes a mistake on a negative point</a:t>
                </a:r>
                <a:r>
                  <a:rPr lang="en-US" sz="3000" dirty="0" smtClean="0"/>
                  <a:t>, it </a:t>
                </a:r>
                <a:r>
                  <a:rPr lang="en-US" sz="3000" dirty="0"/>
                  <a:t>shifts the weight vector away from that point</a:t>
                </a:r>
                <a:r>
                  <a:rPr lang="en-US" sz="3000" dirty="0" smtClean="0"/>
                  <a:t>.</a:t>
                </a:r>
              </a:p>
              <a:p>
                <a:r>
                  <a:rPr lang="en-US" sz="3000" dirty="0" smtClean="0"/>
                  <a:t>Simple algorithm, but fixed update rate and it cannot account for the severity of misclassification.</a:t>
                </a:r>
                <a:endParaRPr lang="en-US" sz="3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695" r="-963"/>
                </a:stretch>
              </a:blipFill>
            </p:spPr>
            <p:txBody>
              <a:bodyPr/>
              <a:lstStyle/>
              <a:p>
                <a:r>
                  <a:rPr lang="en-US">
                    <a:noFill/>
                  </a:rPr>
                  <a:t> </a:t>
                </a:r>
              </a:p>
            </p:txBody>
          </p:sp>
        </mc:Fallback>
      </mc:AlternateContent>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Online learning</a:t>
            </a:r>
            <a:br>
              <a:rPr lang="en-US" dirty="0"/>
            </a:br>
            <a:r>
              <a:rPr lang="en-US" sz="3100" dirty="0"/>
              <a:t>Logistic Regression with Stochastic Gradient Descent</a:t>
            </a:r>
            <a:r>
              <a:rPr lang="en-US" dirty="0"/>
              <a:t/>
            </a:r>
            <a:br>
              <a:rPr lang="en-US" dirty="0"/>
            </a:b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447800"/>
                <a:ext cx="8229600" cy="4678363"/>
              </a:xfrm>
            </p:spPr>
            <p:txBody>
              <a:bodyPr>
                <a:normAutofit/>
              </a:bodyPr>
              <a:lstStyle/>
              <a:p>
                <a:r>
                  <a:rPr lang="en-US" sz="2800" dirty="0" smtClean="0"/>
                  <a:t>Let </a:t>
                </a:r>
                <a14:m>
                  <m:oMath xmlns:m="http://schemas.openxmlformats.org/officeDocument/2006/math">
                    <m:r>
                      <a:rPr lang="en-US" sz="2800" b="0" i="1" smtClean="0">
                        <a:latin typeface="Cambria Math"/>
                      </a:rPr>
                      <m:t>𝑃</m:t>
                    </m:r>
                    <m:d>
                      <m:dPr>
                        <m:ctrlPr>
                          <a:rPr lang="en-US" sz="2800" b="0" i="1" smtClean="0">
                            <a:latin typeface="Cambria Math"/>
                          </a:rPr>
                        </m:ctrlPr>
                      </m:dPr>
                      <m:e>
                        <m:sSub>
                          <m:sSubPr>
                            <m:ctrlPr>
                              <a:rPr lang="en-US" sz="2800" b="0" i="1" smtClean="0">
                                <a:latin typeface="Cambria Math"/>
                              </a:rPr>
                            </m:ctrlPr>
                          </m:sSubPr>
                          <m:e>
                            <m:r>
                              <a:rPr lang="en-US" sz="2800" b="0" i="1" smtClean="0">
                                <a:latin typeface="Cambria Math"/>
                              </a:rPr>
                              <m:t>𝑦</m:t>
                            </m:r>
                          </m:e>
                          <m:sub>
                            <m:r>
                              <a:rPr lang="en-US" sz="2800" b="0" i="1" smtClean="0">
                                <a:latin typeface="Cambria Math"/>
                              </a:rPr>
                              <m:t>𝑡</m:t>
                            </m:r>
                          </m:sub>
                        </m:sSub>
                        <m:r>
                          <a:rPr lang="en-US" sz="2800" b="0" i="1" smtClean="0">
                            <a:latin typeface="Cambria Math"/>
                          </a:rPr>
                          <m:t>=+1|</m:t>
                        </m:r>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𝑡</m:t>
                            </m:r>
                          </m:sub>
                        </m:sSub>
                      </m:e>
                    </m:d>
                    <m:r>
                      <a:rPr lang="en-US" sz="2800" b="0" i="1" smtClean="0">
                        <a:latin typeface="Cambria Math"/>
                      </a:rPr>
                      <m:t>=</m:t>
                    </m:r>
                    <m:r>
                      <a:rPr lang="en-US" sz="2800" b="0" i="1" smtClean="0">
                        <a:latin typeface="Cambria Math"/>
                        <a:ea typeface="Cambria Math"/>
                      </a:rPr>
                      <m:t>𝜎</m:t>
                    </m:r>
                    <m:d>
                      <m:dPr>
                        <m:ctrlPr>
                          <a:rPr lang="en-US" sz="2800" b="0" i="1" smtClean="0">
                            <a:latin typeface="Cambria Math"/>
                            <a:ea typeface="Cambria Math"/>
                          </a:rPr>
                        </m:ctrlPr>
                      </m:dPr>
                      <m:e>
                        <m:r>
                          <a:rPr lang="en-US" sz="2800" b="0" i="1" smtClean="0">
                            <a:latin typeface="Cambria Math"/>
                            <a:ea typeface="Cambria Math"/>
                          </a:rPr>
                          <m:t>𝑤</m:t>
                        </m:r>
                        <m:r>
                          <a:rPr lang="en-US" sz="2800" b="0" i="1" smtClean="0">
                            <a:latin typeface="Cambria Math"/>
                            <a:ea typeface="Cambria Math"/>
                          </a:rPr>
                          <m:t>∙</m:t>
                        </m:r>
                        <m:sSub>
                          <m:sSubPr>
                            <m:ctrlPr>
                              <a:rPr lang="en-US" sz="2800" b="0" i="1" smtClean="0">
                                <a:latin typeface="Cambria Math"/>
                                <a:ea typeface="Cambria Math"/>
                              </a:rPr>
                            </m:ctrlPr>
                          </m:sSubPr>
                          <m:e>
                            <m:r>
                              <a:rPr lang="en-US" sz="2800" b="0" i="1" smtClean="0">
                                <a:latin typeface="Cambria Math"/>
                                <a:ea typeface="Cambria Math"/>
                              </a:rPr>
                              <m:t>𝑥</m:t>
                            </m:r>
                          </m:e>
                          <m:sub>
                            <m:r>
                              <a:rPr lang="en-US" sz="2800" b="0" i="1" smtClean="0">
                                <a:latin typeface="Cambria Math"/>
                                <a:ea typeface="Cambria Math"/>
                              </a:rPr>
                              <m:t>𝑡</m:t>
                            </m:r>
                          </m:sub>
                        </m:sSub>
                      </m:e>
                    </m:d>
                  </m:oMath>
                </a14:m>
                <a:r>
                  <a:rPr lang="en-US" sz="2800" dirty="0" smtClean="0"/>
                  <a:t> be the likelihood that example </a:t>
                </a:r>
                <a14:m>
                  <m:oMath xmlns:m="http://schemas.openxmlformats.org/officeDocument/2006/math">
                    <m:r>
                      <a:rPr lang="en-US" sz="2800" b="0" i="1" smtClean="0">
                        <a:latin typeface="Cambria Math"/>
                      </a:rPr>
                      <m:t>𝑡</m:t>
                    </m:r>
                  </m:oMath>
                </a14:m>
                <a:r>
                  <a:rPr lang="en-US" sz="2800" dirty="0" smtClean="0"/>
                  <a:t>’s label is </a:t>
                </a:r>
                <a14:m>
                  <m:oMath xmlns:m="http://schemas.openxmlformats.org/officeDocument/2006/math">
                    <m:r>
                      <a:rPr lang="en-US" sz="2800" b="0" i="1" smtClean="0">
                        <a:latin typeface="Cambria Math"/>
                      </a:rPr>
                      <m:t>+1</m:t>
                    </m:r>
                  </m:oMath>
                </a14:m>
                <a:r>
                  <a:rPr lang="en-US" sz="2800" dirty="0" smtClean="0"/>
                  <a:t>, where the sigmoid function is </a:t>
                </a:r>
                <a14:m>
                  <m:oMath xmlns:m="http://schemas.openxmlformats.org/officeDocument/2006/math">
                    <m:r>
                      <a:rPr lang="en-US" sz="2800" i="1" smtClean="0">
                        <a:latin typeface="Cambria Math"/>
                        <a:ea typeface="Cambria Math"/>
                      </a:rPr>
                      <m:t>𝜎</m:t>
                    </m:r>
                    <m:d>
                      <m:dPr>
                        <m:ctrlPr>
                          <a:rPr lang="en-US" sz="2800" i="1" smtClean="0">
                            <a:latin typeface="Cambria Math"/>
                            <a:ea typeface="Cambria Math"/>
                          </a:rPr>
                        </m:ctrlPr>
                      </m:dPr>
                      <m:e>
                        <m:r>
                          <a:rPr lang="en-US" sz="2800" b="0" i="1" smtClean="0">
                            <a:latin typeface="Cambria Math"/>
                            <a:ea typeface="Cambria Math"/>
                          </a:rPr>
                          <m:t>𝑥</m:t>
                        </m:r>
                      </m:e>
                    </m:d>
                    <m:r>
                      <a:rPr lang="en-US" sz="2800" b="0" i="1" smtClean="0">
                        <a:latin typeface="Cambria Math"/>
                        <a:ea typeface="Cambria Math"/>
                      </a:rPr>
                      <m:t>=</m:t>
                    </m:r>
                    <m:sSup>
                      <m:sSupPr>
                        <m:ctrlPr>
                          <a:rPr lang="en-US" sz="2800" b="0" i="1" smtClean="0">
                            <a:latin typeface="Cambria Math"/>
                            <a:ea typeface="Cambria Math"/>
                          </a:rPr>
                        </m:ctrlPr>
                      </m:sSupPr>
                      <m:e>
                        <m:d>
                          <m:dPr>
                            <m:begChr m:val="["/>
                            <m:endChr m:val="]"/>
                            <m:ctrlPr>
                              <a:rPr lang="en-US" sz="2800" i="1">
                                <a:latin typeface="Cambria Math"/>
                                <a:ea typeface="Cambria Math"/>
                              </a:rPr>
                            </m:ctrlPr>
                          </m:dPr>
                          <m:e>
                            <m:r>
                              <a:rPr lang="en-US" sz="2800" i="1">
                                <a:latin typeface="Cambria Math"/>
                                <a:ea typeface="Cambria Math"/>
                              </a:rPr>
                              <m:t>1+</m:t>
                            </m:r>
                            <m:sSup>
                              <m:sSupPr>
                                <m:ctrlPr>
                                  <a:rPr lang="en-US" sz="2800" i="1">
                                    <a:latin typeface="Cambria Math"/>
                                    <a:ea typeface="Cambria Math"/>
                                  </a:rPr>
                                </m:ctrlPr>
                              </m:sSupPr>
                              <m:e>
                                <m:r>
                                  <a:rPr lang="en-US" sz="2800" i="1">
                                    <a:latin typeface="Cambria Math"/>
                                    <a:ea typeface="Cambria Math"/>
                                  </a:rPr>
                                  <m:t>𝑒</m:t>
                                </m:r>
                              </m:e>
                              <m:sup>
                                <m:r>
                                  <a:rPr lang="en-US" sz="2800" i="1">
                                    <a:latin typeface="Cambria Math"/>
                                    <a:ea typeface="Cambria Math"/>
                                  </a:rPr>
                                  <m:t>−</m:t>
                                </m:r>
                                <m:r>
                                  <a:rPr lang="en-US" sz="2800" i="1">
                                    <a:latin typeface="Cambria Math"/>
                                    <a:ea typeface="Cambria Math"/>
                                  </a:rPr>
                                  <m:t>𝑧</m:t>
                                </m:r>
                              </m:sup>
                            </m:sSup>
                          </m:e>
                        </m:d>
                      </m:e>
                      <m:sup>
                        <m:r>
                          <a:rPr lang="en-US" sz="2800" b="0" i="1" smtClean="0">
                            <a:latin typeface="Cambria Math"/>
                            <a:ea typeface="Cambria Math"/>
                          </a:rPr>
                          <m:t>−1</m:t>
                        </m:r>
                      </m:sup>
                    </m:sSup>
                  </m:oMath>
                </a14:m>
                <a:r>
                  <a:rPr lang="en-US" sz="2800" dirty="0" smtClean="0"/>
                  <a:t>.</a:t>
                </a:r>
              </a:p>
              <a:p>
                <a:r>
                  <a:rPr lang="en-US" sz="2800" dirty="0" smtClean="0"/>
                  <a:t>Let </a:t>
                </a:r>
                <a14:m>
                  <m:oMath xmlns:m="http://schemas.openxmlformats.org/officeDocument/2006/math">
                    <m:sSub>
                      <m:sSubPr>
                        <m:ctrlPr>
                          <a:rPr lang="en-US" sz="2800" i="1" smtClean="0">
                            <a:latin typeface="Cambria Math"/>
                          </a:rPr>
                        </m:ctrlPr>
                      </m:sSubPr>
                      <m:e>
                        <m:r>
                          <a:rPr lang="en-US" sz="2800" b="0" i="1" smtClean="0">
                            <a:latin typeface="Cambria Math"/>
                          </a:rPr>
                          <m:t>𝐿</m:t>
                        </m:r>
                      </m:e>
                      <m:sub>
                        <m:r>
                          <a:rPr lang="en-US" sz="2800" b="0" i="1" smtClean="0">
                            <a:latin typeface="Cambria Math"/>
                          </a:rPr>
                          <m:t>𝑡</m:t>
                        </m:r>
                      </m:sub>
                    </m:sSub>
                    <m:d>
                      <m:dPr>
                        <m:ctrlPr>
                          <a:rPr lang="en-US" sz="2800" i="1" smtClean="0">
                            <a:latin typeface="Cambria Math"/>
                          </a:rPr>
                        </m:ctrlPr>
                      </m:dPr>
                      <m:e>
                        <m:r>
                          <a:rPr lang="en-US" sz="2800" b="0" i="1" smtClean="0">
                            <a:latin typeface="Cambria Math"/>
                          </a:rPr>
                          <m:t>𝑤</m:t>
                        </m:r>
                      </m:e>
                    </m:d>
                    <m:r>
                      <a:rPr lang="en-US" sz="2800" b="0" i="1" smtClean="0">
                        <a:latin typeface="Cambria Math"/>
                      </a:rPr>
                      <m:t>=</m:t>
                    </m:r>
                    <m:func>
                      <m:funcPr>
                        <m:ctrlPr>
                          <a:rPr lang="en-US" sz="2800" b="0" i="1" smtClean="0">
                            <a:latin typeface="Cambria Math"/>
                          </a:rPr>
                        </m:ctrlPr>
                      </m:funcPr>
                      <m:fName>
                        <m:r>
                          <m:rPr>
                            <m:sty m:val="p"/>
                          </m:rPr>
                          <a:rPr lang="en-US" sz="2800" b="0" i="0" smtClean="0">
                            <a:latin typeface="Cambria Math"/>
                          </a:rPr>
                          <m:t>log</m:t>
                        </m:r>
                      </m:fName>
                      <m:e>
                        <m:r>
                          <a:rPr lang="en-US" sz="2800" b="0" i="1" smtClean="0">
                            <a:latin typeface="Cambria Math"/>
                          </a:rPr>
                          <m:t> </m:t>
                        </m:r>
                        <m:r>
                          <a:rPr lang="en-US" sz="2800" b="0" i="1" smtClean="0">
                            <a:latin typeface="Cambria Math"/>
                            <a:ea typeface="Cambria Math"/>
                          </a:rPr>
                          <m:t>𝜎</m:t>
                        </m:r>
                        <m:d>
                          <m:dPr>
                            <m:ctrlPr>
                              <a:rPr lang="en-US" sz="2800" b="0" i="1" smtClean="0">
                                <a:latin typeface="Cambria Math"/>
                              </a:rPr>
                            </m:ctrlPr>
                          </m:dPr>
                          <m:e>
                            <m:sSub>
                              <m:sSubPr>
                                <m:ctrlPr>
                                  <a:rPr lang="en-US" sz="2800" b="0" i="1" smtClean="0">
                                    <a:latin typeface="Cambria Math"/>
                                  </a:rPr>
                                </m:ctrlPr>
                              </m:sSubPr>
                              <m:e>
                                <m:r>
                                  <a:rPr lang="en-US" sz="2800" b="0" i="1" smtClean="0">
                                    <a:latin typeface="Cambria Math"/>
                                  </a:rPr>
                                  <m:t>𝑦</m:t>
                                </m:r>
                              </m:e>
                              <m:sub>
                                <m:r>
                                  <a:rPr lang="en-US" sz="2800" b="0" i="1" smtClean="0">
                                    <a:latin typeface="Cambria Math"/>
                                  </a:rPr>
                                  <m:t>𝑡</m:t>
                                </m:r>
                              </m:sub>
                            </m:sSub>
                            <m:d>
                              <m:dPr>
                                <m:ctrlPr>
                                  <a:rPr lang="en-US" sz="2800" b="0" i="1" smtClean="0">
                                    <a:latin typeface="Cambria Math"/>
                                  </a:rPr>
                                </m:ctrlPr>
                              </m:dPr>
                              <m:e>
                                <m:r>
                                  <a:rPr lang="en-US" sz="2800" b="0" i="1" smtClean="0">
                                    <a:latin typeface="Cambria Math"/>
                                  </a:rPr>
                                  <m:t>𝑤</m:t>
                                </m:r>
                                <m:r>
                                  <a:rPr lang="en-US" sz="2800" b="0" i="1" smtClean="0">
                                    <a:latin typeface="Cambria Math"/>
                                    <a:ea typeface="Cambria Math"/>
                                  </a:rPr>
                                  <m:t>∙</m:t>
                                </m:r>
                                <m:sSub>
                                  <m:sSubPr>
                                    <m:ctrlPr>
                                      <a:rPr lang="en-US" sz="2800" b="0" i="1" smtClean="0">
                                        <a:latin typeface="Cambria Math"/>
                                        <a:ea typeface="Cambria Math"/>
                                      </a:rPr>
                                    </m:ctrlPr>
                                  </m:sSubPr>
                                  <m:e>
                                    <m:r>
                                      <a:rPr lang="en-US" sz="2800" b="0" i="1" smtClean="0">
                                        <a:latin typeface="Cambria Math"/>
                                        <a:ea typeface="Cambria Math"/>
                                      </a:rPr>
                                      <m:t>𝑥</m:t>
                                    </m:r>
                                  </m:e>
                                  <m:sub>
                                    <m:r>
                                      <a:rPr lang="en-US" sz="2800" b="0" i="1" smtClean="0">
                                        <a:latin typeface="Cambria Math"/>
                                        <a:ea typeface="Cambria Math"/>
                                      </a:rPr>
                                      <m:t>𝑡</m:t>
                                    </m:r>
                                  </m:sub>
                                </m:sSub>
                              </m:e>
                            </m:d>
                          </m:e>
                        </m:d>
                      </m:e>
                    </m:func>
                  </m:oMath>
                </a14:m>
                <a:r>
                  <a:rPr lang="en-US" sz="2800" dirty="0" smtClean="0"/>
                  <a:t> be the log-likelihood for example </a:t>
                </a:r>
                <a14:m>
                  <m:oMath xmlns:m="http://schemas.openxmlformats.org/officeDocument/2006/math">
                    <m:r>
                      <a:rPr lang="en-US" sz="2800" b="0" i="1" smtClean="0">
                        <a:latin typeface="Cambria Math"/>
                      </a:rPr>
                      <m:t>𝑡</m:t>
                    </m:r>
                    <m:r>
                      <a:rPr lang="en-US" sz="2800" b="0" i="1" smtClean="0">
                        <a:latin typeface="Cambria Math"/>
                      </a:rPr>
                      <m:t>.</m:t>
                    </m:r>
                  </m:oMath>
                </a14:m>
                <a:endParaRPr lang="en-US" sz="2800" dirty="0" smtClean="0"/>
              </a:p>
              <a:p>
                <a:r>
                  <a:rPr lang="en-US" sz="2800" dirty="0" smtClean="0"/>
                  <a:t>Then the update is: </a:t>
                </a:r>
              </a:p>
              <a:p>
                <a:pPr marL="0" indent="0">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b="0" i="1" smtClean="0">
                              <a:latin typeface="Cambria Math"/>
                            </a:rPr>
                            <m:t>𝑤</m:t>
                          </m:r>
                        </m:e>
                        <m:sub>
                          <m:r>
                            <a:rPr lang="en-US" sz="2800" b="0" i="1" smtClean="0">
                              <a:latin typeface="Cambria Math"/>
                            </a:rPr>
                            <m:t>𝑡</m:t>
                          </m:r>
                          <m:r>
                            <a:rPr lang="en-US" sz="2800" b="0" i="1" smtClean="0">
                              <a:latin typeface="Cambria Math"/>
                            </a:rPr>
                            <m:t>+1</m:t>
                          </m:r>
                        </m:sub>
                      </m:sSub>
                      <m:r>
                        <a:rPr lang="en-US" sz="2800" i="1" smtClean="0">
                          <a:latin typeface="Cambria Math"/>
                          <a:ea typeface="Cambria Math"/>
                        </a:rPr>
                        <m:t>←</m:t>
                      </m:r>
                      <m:sSub>
                        <m:sSubPr>
                          <m:ctrlPr>
                            <a:rPr lang="en-US" sz="2800" i="1" smtClean="0">
                              <a:latin typeface="Cambria Math"/>
                              <a:ea typeface="Cambria Math"/>
                            </a:rPr>
                          </m:ctrlPr>
                        </m:sSubPr>
                        <m:e>
                          <m:r>
                            <a:rPr lang="en-US" sz="2800" b="0" i="1" smtClean="0">
                              <a:latin typeface="Cambria Math"/>
                              <a:ea typeface="Cambria Math"/>
                            </a:rPr>
                            <m:t>𝑤</m:t>
                          </m:r>
                        </m:e>
                        <m:sub>
                          <m:r>
                            <a:rPr lang="en-US" sz="2800" b="0" i="1" smtClean="0">
                              <a:latin typeface="Cambria Math"/>
                              <a:ea typeface="Cambria Math"/>
                            </a:rPr>
                            <m:t>𝑡</m:t>
                          </m:r>
                        </m:sub>
                      </m:sSub>
                      <m:r>
                        <a:rPr lang="en-US" sz="2800" b="0" i="1" smtClean="0">
                          <a:latin typeface="Cambria Math"/>
                          <a:ea typeface="Cambria Math"/>
                        </a:rPr>
                        <m:t>+</m:t>
                      </m:r>
                      <m:r>
                        <a:rPr lang="en-US" sz="2800" b="0" i="1" smtClean="0">
                          <a:latin typeface="Cambria Math"/>
                          <a:ea typeface="Cambria Math"/>
                        </a:rPr>
                        <m:t>𝛾</m:t>
                      </m:r>
                      <m:f>
                        <m:fPr>
                          <m:ctrlPr>
                            <a:rPr lang="en-US" sz="2800" b="0" i="1" smtClean="0">
                              <a:latin typeface="Cambria Math"/>
                              <a:ea typeface="Cambria Math"/>
                            </a:rPr>
                          </m:ctrlPr>
                        </m:fPr>
                        <m:num>
                          <m:r>
                            <a:rPr lang="en-US" sz="2800" b="0" i="1" smtClean="0">
                              <a:latin typeface="Cambria Math"/>
                              <a:ea typeface="Cambria Math"/>
                            </a:rPr>
                            <m:t>𝜕</m:t>
                          </m:r>
                          <m:sSub>
                            <m:sSubPr>
                              <m:ctrlPr>
                                <a:rPr lang="en-US" sz="2800" b="0" i="1" smtClean="0">
                                  <a:latin typeface="Cambria Math"/>
                                  <a:ea typeface="Cambria Math"/>
                                </a:rPr>
                              </m:ctrlPr>
                            </m:sSubPr>
                            <m:e>
                              <m:r>
                                <a:rPr lang="en-US" sz="2800" b="0" i="1" smtClean="0">
                                  <a:latin typeface="Cambria Math"/>
                                  <a:ea typeface="Cambria Math"/>
                                </a:rPr>
                                <m:t>𝐿</m:t>
                              </m:r>
                            </m:e>
                            <m:sub>
                              <m:r>
                                <a:rPr lang="en-US" sz="2800" b="0" i="1" smtClean="0">
                                  <a:latin typeface="Cambria Math"/>
                                  <a:ea typeface="Cambria Math"/>
                                </a:rPr>
                                <m:t>𝑡</m:t>
                              </m:r>
                            </m:sub>
                          </m:sSub>
                        </m:num>
                        <m:den>
                          <m:r>
                            <a:rPr lang="en-US" sz="2800" b="0" i="1" smtClean="0">
                              <a:latin typeface="Cambria Math"/>
                              <a:ea typeface="Cambria Math"/>
                            </a:rPr>
                            <m:t>𝜕</m:t>
                          </m:r>
                          <m:r>
                            <a:rPr lang="en-US" sz="2800" b="0" i="1" smtClean="0">
                              <a:latin typeface="Cambria Math"/>
                              <a:ea typeface="Cambria Math"/>
                            </a:rPr>
                            <m:t>𝑤</m:t>
                          </m:r>
                        </m:den>
                      </m:f>
                      <m:r>
                        <a:rPr lang="en-US" sz="2800" b="0" i="1" smtClean="0">
                          <a:latin typeface="Cambria Math"/>
                          <a:ea typeface="Cambria Math"/>
                        </a:rPr>
                        <m:t>=</m:t>
                      </m:r>
                      <m:sSub>
                        <m:sSubPr>
                          <m:ctrlPr>
                            <a:rPr lang="en-US" sz="2800" b="0" i="1" smtClean="0">
                              <a:latin typeface="Cambria Math"/>
                              <a:ea typeface="Cambria Math"/>
                            </a:rPr>
                          </m:ctrlPr>
                        </m:sSubPr>
                        <m:e>
                          <m:r>
                            <a:rPr lang="en-US" sz="2800" b="0" i="1" smtClean="0">
                              <a:latin typeface="Cambria Math"/>
                              <a:ea typeface="Cambria Math"/>
                            </a:rPr>
                            <m:t>𝑤</m:t>
                          </m:r>
                        </m:e>
                        <m:sub>
                          <m:r>
                            <a:rPr lang="en-US" sz="2800" b="0" i="1" smtClean="0">
                              <a:latin typeface="Cambria Math"/>
                              <a:ea typeface="Cambria Math"/>
                            </a:rPr>
                            <m:t>𝑡</m:t>
                          </m:r>
                        </m:sub>
                      </m:sSub>
                      <m:r>
                        <a:rPr lang="en-US" sz="2800" b="0" i="1" smtClean="0">
                          <a:latin typeface="Cambria Math"/>
                          <a:ea typeface="Cambria Math"/>
                        </a:rPr>
                        <m:t>+</m:t>
                      </m:r>
                      <m:r>
                        <a:rPr lang="en-US" sz="2800" b="0" i="1" smtClean="0">
                          <a:latin typeface="Cambria Math"/>
                          <a:ea typeface="Cambria Math"/>
                        </a:rPr>
                        <m:t>𝛾</m:t>
                      </m:r>
                      <m:sSub>
                        <m:sSubPr>
                          <m:ctrlPr>
                            <a:rPr lang="en-US" sz="2800" b="0" i="1" smtClean="0">
                              <a:latin typeface="Cambria Math"/>
                              <a:ea typeface="Cambria Math"/>
                            </a:rPr>
                          </m:ctrlPr>
                        </m:sSubPr>
                        <m:e>
                          <m:r>
                            <m:rPr>
                              <m:sty m:val="p"/>
                            </m:rPr>
                            <a:rPr lang="el-GR" sz="2800" b="0" i="1" smtClean="0">
                              <a:latin typeface="Cambria Math"/>
                              <a:ea typeface="Cambria Math"/>
                            </a:rPr>
                            <m:t>Δ</m:t>
                          </m:r>
                        </m:e>
                        <m:sub>
                          <m:r>
                            <a:rPr lang="en-US" sz="2800" b="0" i="1" smtClean="0">
                              <a:latin typeface="Cambria Math"/>
                              <a:ea typeface="Cambria Math"/>
                            </a:rPr>
                            <m:t>𝑡</m:t>
                          </m:r>
                        </m:sub>
                      </m:sSub>
                      <m:sSub>
                        <m:sSubPr>
                          <m:ctrlPr>
                            <a:rPr lang="en-US" sz="2800" b="0" i="1" smtClean="0">
                              <a:latin typeface="Cambria Math"/>
                              <a:ea typeface="Cambria Math"/>
                            </a:rPr>
                          </m:ctrlPr>
                        </m:sSubPr>
                        <m:e>
                          <m:r>
                            <a:rPr lang="en-US" sz="2800" b="0" i="1" smtClean="0">
                              <a:latin typeface="Cambria Math"/>
                              <a:ea typeface="Cambria Math"/>
                            </a:rPr>
                            <m:t>𝑥</m:t>
                          </m:r>
                        </m:e>
                        <m:sub>
                          <m:r>
                            <a:rPr lang="en-US" sz="2800" b="0" i="1" smtClean="0">
                              <a:latin typeface="Cambria Math"/>
                              <a:ea typeface="Cambria Math"/>
                            </a:rPr>
                            <m:t>𝑡</m:t>
                          </m:r>
                        </m:sub>
                      </m:sSub>
                    </m:oMath>
                  </m:oMathPara>
                </a14:m>
                <a:endParaRPr lang="en-US" sz="2800" dirty="0" smtClean="0"/>
              </a:p>
              <a:p>
                <a:pPr marL="0" indent="0">
                  <a:buNone/>
                </a:pPr>
                <a:r>
                  <a:rPr lang="en-US" sz="1500" dirty="0"/>
                  <a:t> </a:t>
                </a:r>
                <a:endParaRPr lang="en-US" sz="1500" dirty="0" smtClean="0"/>
              </a:p>
              <a:p>
                <a:pPr marL="400050" lvl="1" indent="0">
                  <a:buNone/>
                </a:pPr>
                <a:r>
                  <a:rPr lang="en-US" sz="2400" dirty="0" smtClean="0"/>
                  <a:t>where </a:t>
                </a:r>
                <a14:m>
                  <m:oMath xmlns:m="http://schemas.openxmlformats.org/officeDocument/2006/math">
                    <m:sSub>
                      <m:sSubPr>
                        <m:ctrlPr>
                          <a:rPr lang="en-US" sz="2400" i="1" smtClean="0">
                            <a:latin typeface="Cambria Math"/>
                          </a:rPr>
                        </m:ctrlPr>
                      </m:sSubPr>
                      <m:e>
                        <m:r>
                          <m:rPr>
                            <m:sty m:val="p"/>
                          </m:rPr>
                          <a:rPr lang="el-GR" sz="2400" i="1" smtClean="0">
                            <a:latin typeface="Cambria Math"/>
                            <a:ea typeface="Cambria Math"/>
                          </a:rPr>
                          <m:t>Δ</m:t>
                        </m:r>
                      </m:e>
                      <m:sub>
                        <m:r>
                          <a:rPr lang="en-US" sz="2400" b="0" i="1" smtClean="0">
                            <a:latin typeface="Cambria Math"/>
                          </a:rPr>
                          <m:t>𝑡</m:t>
                        </m:r>
                      </m:sub>
                    </m:sSub>
                    <m:r>
                      <a:rPr lang="en-US" sz="2400" b="0" i="1" smtClean="0">
                        <a:latin typeface="Cambria Math"/>
                      </a:rPr>
                      <m:t>=</m:t>
                    </m:r>
                    <m:f>
                      <m:fPr>
                        <m:ctrlPr>
                          <a:rPr lang="en-US" sz="2400" b="0" i="1" smtClean="0">
                            <a:latin typeface="Cambria Math"/>
                          </a:rPr>
                        </m:ctrlPr>
                      </m:fPr>
                      <m:num>
                        <m:sSub>
                          <m:sSubPr>
                            <m:ctrlPr>
                              <a:rPr lang="en-US" sz="2400" b="0" i="1" smtClean="0">
                                <a:latin typeface="Cambria Math"/>
                              </a:rPr>
                            </m:ctrlPr>
                          </m:sSubPr>
                          <m:e>
                            <m:r>
                              <a:rPr lang="en-US" sz="2400" b="0" i="1" smtClean="0">
                                <a:latin typeface="Cambria Math"/>
                              </a:rPr>
                              <m:t>𝑦</m:t>
                            </m:r>
                          </m:e>
                          <m:sub>
                            <m:r>
                              <a:rPr lang="en-US" sz="2400" b="0" i="1" smtClean="0">
                                <a:latin typeface="Cambria Math"/>
                              </a:rPr>
                              <m:t>𝑡</m:t>
                            </m:r>
                          </m:sub>
                        </m:sSub>
                        <m:r>
                          <a:rPr lang="en-US" sz="2400" b="0" i="1" smtClean="0">
                            <a:latin typeface="Cambria Math"/>
                          </a:rPr>
                          <m:t>+1</m:t>
                        </m:r>
                      </m:num>
                      <m:den>
                        <m:r>
                          <a:rPr lang="en-US" sz="2400" b="0" i="1" smtClean="0">
                            <a:latin typeface="Cambria Math"/>
                          </a:rPr>
                          <m:t>2</m:t>
                        </m:r>
                      </m:den>
                    </m:f>
                    <m:r>
                      <a:rPr lang="en-US" sz="2400" b="0" i="1" smtClean="0">
                        <a:latin typeface="Cambria Math"/>
                      </a:rPr>
                      <m:t>−</m:t>
                    </m:r>
                    <m:r>
                      <a:rPr lang="en-US" sz="2400" b="0" i="1" smtClean="0">
                        <a:latin typeface="Cambria Math"/>
                        <a:ea typeface="Cambria Math"/>
                      </a:rPr>
                      <m:t>𝜎</m:t>
                    </m:r>
                    <m:d>
                      <m:dPr>
                        <m:ctrlPr>
                          <a:rPr lang="en-US" sz="2400" b="0" i="1" smtClean="0">
                            <a:latin typeface="Cambria Math"/>
                            <a:ea typeface="Cambria Math"/>
                          </a:rPr>
                        </m:ctrlPr>
                      </m:dPr>
                      <m:e>
                        <m:r>
                          <a:rPr lang="en-US" sz="2400" b="0" i="1" smtClean="0">
                            <a:latin typeface="Cambria Math"/>
                            <a:ea typeface="Cambria Math"/>
                          </a:rPr>
                          <m:t>𝑤</m:t>
                        </m:r>
                        <m:r>
                          <a:rPr lang="en-US" sz="2400" b="0" i="1" smtClean="0">
                            <a:latin typeface="Cambria Math"/>
                            <a:ea typeface="Cambria Math"/>
                          </a:rPr>
                          <m:t>∙</m:t>
                        </m:r>
                        <m:sSub>
                          <m:sSubPr>
                            <m:ctrlPr>
                              <a:rPr lang="en-US" sz="2400" b="0" i="1" smtClean="0">
                                <a:latin typeface="Cambria Math"/>
                                <a:ea typeface="Cambria Math"/>
                              </a:rPr>
                            </m:ctrlPr>
                          </m:sSubPr>
                          <m:e>
                            <m:r>
                              <a:rPr lang="en-US" sz="2400" b="0" i="1" smtClean="0">
                                <a:latin typeface="Cambria Math"/>
                                <a:ea typeface="Cambria Math"/>
                              </a:rPr>
                              <m:t>𝑥</m:t>
                            </m:r>
                          </m:e>
                          <m:sub>
                            <m:r>
                              <a:rPr lang="en-US" sz="2400" b="0" i="1" smtClean="0">
                                <a:latin typeface="Cambria Math"/>
                                <a:ea typeface="Cambria Math"/>
                              </a:rPr>
                              <m:t>𝑡</m:t>
                            </m:r>
                          </m:sub>
                        </m:sSub>
                      </m:e>
                    </m:d>
                  </m:oMath>
                </a14:m>
                <a:r>
                  <a:rPr lang="en-US" sz="2400" dirty="0" smtClean="0"/>
                  <a:t> and </a:t>
                </a:r>
                <a14:m>
                  <m:oMath xmlns:m="http://schemas.openxmlformats.org/officeDocument/2006/math">
                    <m:r>
                      <a:rPr lang="en-US" sz="2400" i="1" smtClean="0">
                        <a:latin typeface="Cambria Math"/>
                        <a:ea typeface="Cambria Math"/>
                      </a:rPr>
                      <m:t>𝛾</m:t>
                    </m:r>
                  </m:oMath>
                </a14:m>
                <a:r>
                  <a:rPr lang="en-US" sz="2400" dirty="0" smtClean="0"/>
                  <a:t> </a:t>
                </a:r>
                <a:r>
                  <a:rPr lang="en-US" sz="2400" dirty="0" smtClean="0"/>
                  <a:t>is </a:t>
                </a:r>
                <a:r>
                  <a:rPr lang="en-US" sz="2400" dirty="0" smtClean="0"/>
                  <a:t>training </a:t>
                </a:r>
                <a:r>
                  <a:rPr lang="en-US" sz="2400" dirty="0"/>
                  <a:t>rate </a:t>
                </a:r>
                <a:r>
                  <a:rPr lang="en-US" sz="2400" dirty="0" smtClean="0"/>
                  <a:t>(gamma).</a:t>
                </a:r>
                <a:endParaRPr lang="en-US" sz="2400" dirty="0" smtClean="0"/>
              </a:p>
              <a:p>
                <a:pPr marL="400050" lvl="1" indent="0">
                  <a:buNone/>
                </a:pP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447800"/>
                <a:ext cx="8229600" cy="4678363"/>
              </a:xfrm>
              <a:blipFill rotWithShape="1">
                <a:blip r:embed="rId2"/>
                <a:stretch>
                  <a:fillRect l="-1259" t="-1173"/>
                </a:stretch>
              </a:blipFill>
            </p:spPr>
            <p:txBody>
              <a:bodyPr/>
              <a:lstStyle/>
              <a:p>
                <a:r>
                  <a:rPr lang="en-US">
                    <a:noFill/>
                  </a:rPr>
                  <a:t> </a:t>
                </a:r>
              </a:p>
            </p:txBody>
          </p:sp>
        </mc:Fallback>
      </mc:AlternateContent>
    </p:spTree>
    <p:extLst>
      <p:ext uri="{BB962C8B-B14F-4D97-AF65-F5344CB8AC3E}">
        <p14:creationId xmlns:p14="http://schemas.microsoft.com/office/powerpoint/2010/main" val="34073948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Online learning</a:t>
            </a:r>
            <a:br>
              <a:rPr lang="en-US" dirty="0"/>
            </a:br>
            <a:r>
              <a:rPr lang="en-US" sz="3100" dirty="0"/>
              <a:t>Logistic Regression with Stochastic Gradient Descent</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800" dirty="0"/>
              <a:t>Authors say they do not decrease 𝛾 over time, so parameters can continually adapt to new URLs.</a:t>
            </a:r>
          </a:p>
          <a:p>
            <a:endParaRPr lang="en-US" sz="2800" dirty="0"/>
          </a:p>
          <a:p>
            <a:r>
              <a:rPr lang="en-US" sz="2800" dirty="0" smtClean="0"/>
              <a:t>Note that the update allows for the weights to be updated even </a:t>
            </a:r>
            <a:r>
              <a:rPr lang="en-US" sz="2800" dirty="0" smtClean="0"/>
              <a:t>when there is no prediction mistake.</a:t>
            </a:r>
          </a:p>
        </p:txBody>
      </p:sp>
    </p:spTree>
    <p:extLst>
      <p:ext uri="{BB962C8B-B14F-4D97-AF65-F5344CB8AC3E}">
        <p14:creationId xmlns:p14="http://schemas.microsoft.com/office/powerpoint/2010/main" val="2030521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Online learning</a:t>
            </a:r>
            <a:br>
              <a:rPr lang="en-US" dirty="0"/>
            </a:br>
            <a:r>
              <a:rPr lang="en-US" sz="4000" dirty="0"/>
              <a:t>Passive-Aggressive (PA) Algorithm</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sz="2400" dirty="0" smtClean="0"/>
                  <a:t>Goal: make minimal changes due to incorrect and low confidence predictions.</a:t>
                </a:r>
              </a:p>
              <a:p>
                <a:r>
                  <a:rPr lang="en-US" sz="2400" dirty="0" smtClean="0"/>
                  <a:t>With each example, it solves the optimization: </a:t>
                </a:r>
              </a:p>
              <a:p>
                <a:pPr marL="800100" lvl="2" indent="0">
                  <a:buNone/>
                </a:pPr>
                <a14:m>
                  <m:oMath xmlns:m="http://schemas.openxmlformats.org/officeDocument/2006/math">
                    <m:sSub>
                      <m:sSubPr>
                        <m:ctrlPr>
                          <a:rPr lang="en-US" sz="1800" i="1" smtClean="0">
                            <a:latin typeface="Cambria Math"/>
                          </a:rPr>
                        </m:ctrlPr>
                      </m:sSubPr>
                      <m:e>
                        <m:r>
                          <a:rPr lang="en-US" sz="1800" b="0" i="1" smtClean="0">
                            <a:latin typeface="Cambria Math"/>
                          </a:rPr>
                          <m:t>𝑤</m:t>
                        </m:r>
                      </m:e>
                      <m:sub>
                        <m:r>
                          <a:rPr lang="en-US" sz="1800" b="0" i="1" smtClean="0">
                            <a:latin typeface="Cambria Math"/>
                          </a:rPr>
                          <m:t>𝑡</m:t>
                        </m:r>
                        <m:r>
                          <a:rPr lang="en-US" sz="1800" b="0" i="1" smtClean="0">
                            <a:latin typeface="Cambria Math"/>
                          </a:rPr>
                          <m:t>+1</m:t>
                        </m:r>
                      </m:sub>
                    </m:sSub>
                    <m:r>
                      <a:rPr lang="en-US" sz="1800" i="1" smtClean="0">
                        <a:latin typeface="Cambria Math"/>
                        <a:ea typeface="Cambria Math"/>
                      </a:rPr>
                      <m:t>←</m:t>
                    </m:r>
                    <m:r>
                      <a:rPr lang="en-US" sz="1800" b="0" i="1" smtClean="0">
                        <a:latin typeface="Cambria Math"/>
                        <a:ea typeface="Cambria Math"/>
                      </a:rPr>
                      <m:t>𝑎𝑟𝑔𝑚𝑖𝑛</m:t>
                    </m:r>
                    <m:r>
                      <a:rPr lang="en-US" sz="1800" b="0" i="1" smtClean="0">
                        <a:latin typeface="Cambria Math"/>
                        <a:ea typeface="Cambria Math"/>
                      </a:rPr>
                      <m:t> </m:t>
                    </m:r>
                    <m:f>
                      <m:fPr>
                        <m:ctrlPr>
                          <a:rPr lang="en-US" sz="1800" b="0" i="1" smtClean="0">
                            <a:latin typeface="Cambria Math"/>
                            <a:ea typeface="Cambria Math"/>
                          </a:rPr>
                        </m:ctrlPr>
                      </m:fPr>
                      <m:num>
                        <m:r>
                          <a:rPr lang="en-US" sz="1800" b="0" i="1" smtClean="0">
                            <a:latin typeface="Cambria Math"/>
                            <a:ea typeface="Cambria Math"/>
                          </a:rPr>
                          <m:t>1</m:t>
                        </m:r>
                      </m:num>
                      <m:den>
                        <m:r>
                          <a:rPr lang="en-US" sz="1800" b="0" i="1" smtClean="0">
                            <a:latin typeface="Cambria Math"/>
                            <a:ea typeface="Cambria Math"/>
                          </a:rPr>
                          <m:t>2</m:t>
                        </m:r>
                      </m:den>
                    </m:f>
                    <m:sSup>
                      <m:sSupPr>
                        <m:ctrlPr>
                          <a:rPr lang="en-US" sz="1800" b="0" i="1" smtClean="0">
                            <a:latin typeface="Cambria Math"/>
                            <a:ea typeface="Cambria Math"/>
                          </a:rPr>
                        </m:ctrlPr>
                      </m:sSupPr>
                      <m:e>
                        <m:d>
                          <m:dPr>
                            <m:begChr m:val="‖"/>
                            <m:endChr m:val="‖"/>
                            <m:ctrlPr>
                              <a:rPr lang="en-US" sz="1800" i="1">
                                <a:latin typeface="Cambria Math"/>
                                <a:ea typeface="Cambria Math"/>
                              </a:rPr>
                            </m:ctrlPr>
                          </m:dPr>
                          <m:e>
                            <m:sSub>
                              <m:sSubPr>
                                <m:ctrlPr>
                                  <a:rPr lang="en-US" sz="1800" i="1">
                                    <a:latin typeface="Cambria Math"/>
                                    <a:ea typeface="Cambria Math"/>
                                  </a:rPr>
                                </m:ctrlPr>
                              </m:sSubPr>
                              <m:e>
                                <m:r>
                                  <a:rPr lang="en-US" sz="1800" i="1">
                                    <a:latin typeface="Cambria Math"/>
                                    <a:ea typeface="Cambria Math"/>
                                  </a:rPr>
                                  <m:t>𝑤</m:t>
                                </m:r>
                              </m:e>
                              <m:sub>
                                <m:r>
                                  <a:rPr lang="en-US" sz="1800" i="1">
                                    <a:latin typeface="Cambria Math"/>
                                    <a:ea typeface="Cambria Math"/>
                                  </a:rPr>
                                  <m:t>𝑡</m:t>
                                </m:r>
                              </m:sub>
                            </m:sSub>
                            <m:r>
                              <a:rPr lang="en-US" sz="1800" i="1">
                                <a:latin typeface="Cambria Math"/>
                                <a:ea typeface="Cambria Math"/>
                              </a:rPr>
                              <m:t>−</m:t>
                            </m:r>
                            <m:r>
                              <a:rPr lang="en-US" sz="1800" i="1">
                                <a:latin typeface="Cambria Math"/>
                                <a:ea typeface="Cambria Math"/>
                              </a:rPr>
                              <m:t>𝑤</m:t>
                            </m:r>
                          </m:e>
                        </m:d>
                      </m:e>
                      <m:sup>
                        <m:r>
                          <a:rPr lang="en-US" sz="1800" b="0" i="1" smtClean="0">
                            <a:latin typeface="Cambria Math"/>
                            <a:ea typeface="Cambria Math"/>
                          </a:rPr>
                          <m:t>2</m:t>
                        </m:r>
                      </m:sup>
                    </m:sSup>
                  </m:oMath>
                </a14:m>
                <a:r>
                  <a:rPr lang="en-US" sz="1800" dirty="0" smtClean="0"/>
                  <a:t>  s.t</a:t>
                </a:r>
                <a:r>
                  <a:rPr lang="en-US" sz="1800" dirty="0" err="1" smtClean="0"/>
                  <a:t>.</a:t>
                </a:r>
                <a:r>
                  <a:rPr lang="en-US" sz="1800" dirty="0" smtClean="0"/>
                  <a:t> </a:t>
                </a:r>
                <a14:m>
                  <m:oMath xmlns:m="http://schemas.openxmlformats.org/officeDocument/2006/math">
                    <m:sSub>
                      <m:sSubPr>
                        <m:ctrlPr>
                          <a:rPr lang="en-US" sz="1800" i="1" smtClean="0">
                            <a:latin typeface="Cambria Math"/>
                          </a:rPr>
                        </m:ctrlPr>
                      </m:sSubPr>
                      <m:e>
                        <m:r>
                          <a:rPr lang="en-US" sz="1800" b="0" i="1" smtClean="0">
                            <a:latin typeface="Cambria Math"/>
                          </a:rPr>
                          <m:t>𝑦</m:t>
                        </m:r>
                      </m:e>
                      <m:sub>
                        <m:r>
                          <a:rPr lang="en-US" sz="1800" b="0" i="1" smtClean="0">
                            <a:latin typeface="Cambria Math"/>
                          </a:rPr>
                          <m:t>𝑡</m:t>
                        </m:r>
                      </m:sub>
                    </m:sSub>
                    <m:d>
                      <m:dPr>
                        <m:ctrlPr>
                          <a:rPr lang="en-US" sz="1800" i="1" smtClean="0">
                            <a:latin typeface="Cambria Math"/>
                          </a:rPr>
                        </m:ctrlPr>
                      </m:dPr>
                      <m:e>
                        <m:r>
                          <a:rPr lang="en-US" sz="1800" b="0" i="1" smtClean="0">
                            <a:latin typeface="Cambria Math"/>
                          </a:rPr>
                          <m:t>𝑤</m:t>
                        </m:r>
                        <m:r>
                          <a:rPr lang="en-US" sz="1800" b="0" i="1" smtClean="0">
                            <a:latin typeface="Cambria Math"/>
                            <a:ea typeface="Cambria Math"/>
                          </a:rPr>
                          <m:t>∙</m:t>
                        </m:r>
                        <m:sSub>
                          <m:sSubPr>
                            <m:ctrlPr>
                              <a:rPr lang="en-US" sz="1800" b="0" i="1" smtClean="0">
                                <a:latin typeface="Cambria Math"/>
                                <a:ea typeface="Cambria Math"/>
                              </a:rPr>
                            </m:ctrlPr>
                          </m:sSubPr>
                          <m:e>
                            <m:r>
                              <a:rPr lang="en-US" sz="1800" b="0" i="1" smtClean="0">
                                <a:latin typeface="Cambria Math"/>
                                <a:ea typeface="Cambria Math"/>
                              </a:rPr>
                              <m:t>𝑥</m:t>
                            </m:r>
                          </m:e>
                          <m:sub>
                            <m:r>
                              <a:rPr lang="en-US" sz="1800" b="0" i="1" smtClean="0">
                                <a:latin typeface="Cambria Math"/>
                                <a:ea typeface="Cambria Math"/>
                              </a:rPr>
                              <m:t>𝑡</m:t>
                            </m:r>
                          </m:sub>
                        </m:sSub>
                      </m:e>
                    </m:d>
                    <m:r>
                      <a:rPr lang="en-US" sz="1800" i="1" smtClean="0">
                        <a:latin typeface="Cambria Math"/>
                        <a:ea typeface="Cambria Math"/>
                      </a:rPr>
                      <m:t>≥</m:t>
                    </m:r>
                    <m:r>
                      <a:rPr lang="en-US" sz="1800" b="0" i="1" smtClean="0">
                        <a:latin typeface="Cambria Math"/>
                        <a:ea typeface="Cambria Math"/>
                      </a:rPr>
                      <m:t>1</m:t>
                    </m:r>
                  </m:oMath>
                </a14:m>
                <a:endParaRPr lang="en-US" sz="1800" dirty="0" smtClean="0"/>
              </a:p>
              <a:p>
                <a:pPr lvl="1"/>
                <a:r>
                  <a:rPr lang="en-US" sz="2000" dirty="0" smtClean="0"/>
                  <a:t>Note prediction is </a:t>
                </a:r>
                <a14:m>
                  <m:oMath xmlns:m="http://schemas.openxmlformats.org/officeDocument/2006/math">
                    <m:r>
                      <a:rPr lang="en-US" sz="2000" b="0" i="1" smtClean="0">
                        <a:latin typeface="Cambria Math"/>
                      </a:rPr>
                      <m:t>𝑠𝑖𝑔𝑛</m:t>
                    </m:r>
                    <m:d>
                      <m:dPr>
                        <m:ctrlPr>
                          <a:rPr lang="en-US" sz="2000" b="0" i="1" smtClean="0">
                            <a:latin typeface="Cambria Math"/>
                          </a:rPr>
                        </m:ctrlPr>
                      </m:dPr>
                      <m:e>
                        <m:sSub>
                          <m:sSubPr>
                            <m:ctrlPr>
                              <a:rPr lang="en-US" sz="2000" b="0" i="1" smtClean="0">
                                <a:latin typeface="Cambria Math"/>
                              </a:rPr>
                            </m:ctrlPr>
                          </m:sSubPr>
                          <m:e>
                            <m:r>
                              <a:rPr lang="en-US" sz="2000" b="0" i="1" smtClean="0">
                                <a:latin typeface="Cambria Math"/>
                              </a:rPr>
                              <m:t>𝑤</m:t>
                            </m:r>
                          </m:e>
                          <m:sub>
                            <m:r>
                              <a:rPr lang="en-US" sz="2000" b="0" i="1" smtClean="0">
                                <a:latin typeface="Cambria Math"/>
                              </a:rPr>
                              <m:t>𝑡</m:t>
                            </m:r>
                          </m:sub>
                        </m:sSub>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𝑥</m:t>
                            </m:r>
                          </m:e>
                          <m:sub>
                            <m:r>
                              <a:rPr lang="en-US" sz="2000" b="0" i="1" smtClean="0">
                                <a:latin typeface="Cambria Math"/>
                                <a:ea typeface="Cambria Math"/>
                              </a:rPr>
                              <m:t>𝑡</m:t>
                            </m:r>
                          </m:sub>
                        </m:sSub>
                      </m:e>
                    </m:d>
                  </m:oMath>
                </a14:m>
                <a:r>
                  <a:rPr lang="en-US" sz="2000" dirty="0" smtClean="0"/>
                  <a:t> and the magnitude </a:t>
                </a:r>
                <a14:m>
                  <m:oMath xmlns:m="http://schemas.openxmlformats.org/officeDocument/2006/math">
                    <m:d>
                      <m:dPr>
                        <m:begChr m:val="‖"/>
                        <m:endChr m:val="‖"/>
                        <m:ctrlPr>
                          <a:rPr lang="en-US" sz="2000" i="1" smtClean="0">
                            <a:latin typeface="Cambria Math"/>
                          </a:rPr>
                        </m:ctrlPr>
                      </m:dPr>
                      <m:e>
                        <m:sSub>
                          <m:sSubPr>
                            <m:ctrlPr>
                              <a:rPr lang="en-US" sz="2000" i="1" smtClean="0">
                                <a:latin typeface="Cambria Math"/>
                              </a:rPr>
                            </m:ctrlPr>
                          </m:sSubPr>
                          <m:e>
                            <m:r>
                              <a:rPr lang="en-US" sz="2000" b="0" i="1" smtClean="0">
                                <a:latin typeface="Cambria Math"/>
                              </a:rPr>
                              <m:t>𝑤</m:t>
                            </m:r>
                          </m:e>
                          <m:sub>
                            <m:r>
                              <a:rPr lang="en-US" sz="2000" b="0" i="1" smtClean="0">
                                <a:latin typeface="Cambria Math"/>
                              </a:rPr>
                              <m:t>𝑡</m:t>
                            </m:r>
                          </m:sub>
                        </m:sSub>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𝑥</m:t>
                            </m:r>
                          </m:e>
                          <m:sub>
                            <m:r>
                              <a:rPr lang="en-US" sz="2000" b="0" i="1" smtClean="0">
                                <a:latin typeface="Cambria Math"/>
                                <a:ea typeface="Cambria Math"/>
                              </a:rPr>
                              <m:t>𝑡</m:t>
                            </m:r>
                          </m:sub>
                        </m:sSub>
                      </m:e>
                    </m:d>
                  </m:oMath>
                </a14:m>
                <a:r>
                  <a:rPr lang="en-US" sz="2000" dirty="0" smtClean="0"/>
                  <a:t> is interpreted as the degree of confidence in this prediction.</a:t>
                </a:r>
              </a:p>
              <a:p>
                <a:r>
                  <a:rPr lang="en-US" sz="2400" dirty="0" smtClean="0"/>
                  <a:t>Closed form update:</a:t>
                </a:r>
              </a:p>
              <a:p>
                <a:pPr marL="800100" lvl="2" indent="0">
                  <a:buNone/>
                </a:pPr>
                <a14:m>
                  <m:oMathPara xmlns:m="http://schemas.openxmlformats.org/officeDocument/2006/math">
                    <m:oMathParaPr>
                      <m:jc m:val="centerGroup"/>
                    </m:oMathParaPr>
                    <m:oMath xmlns:m="http://schemas.openxmlformats.org/officeDocument/2006/math">
                      <m:sSub>
                        <m:sSubPr>
                          <m:ctrlPr>
                            <a:rPr lang="en-US" sz="1800" i="1" smtClean="0">
                              <a:latin typeface="Cambria Math"/>
                            </a:rPr>
                          </m:ctrlPr>
                        </m:sSubPr>
                        <m:e>
                          <m:r>
                            <a:rPr lang="en-US" sz="1800" b="0" i="1" smtClean="0">
                              <a:latin typeface="Cambria Math"/>
                            </a:rPr>
                            <m:t>𝑤</m:t>
                          </m:r>
                        </m:e>
                        <m:sub>
                          <m:r>
                            <a:rPr lang="en-US" sz="1800" b="0" i="1" smtClean="0">
                              <a:latin typeface="Cambria Math"/>
                            </a:rPr>
                            <m:t>𝑡</m:t>
                          </m:r>
                          <m:r>
                            <a:rPr lang="en-US" sz="1800" b="0" i="1" smtClean="0">
                              <a:latin typeface="Cambria Math"/>
                            </a:rPr>
                            <m:t>+1</m:t>
                          </m:r>
                        </m:sub>
                      </m:sSub>
                      <m:r>
                        <a:rPr lang="en-US" sz="1800" i="1" smtClean="0">
                          <a:latin typeface="Cambria Math"/>
                          <a:ea typeface="Cambria Math"/>
                        </a:rPr>
                        <m:t>←</m:t>
                      </m:r>
                      <m:sSub>
                        <m:sSubPr>
                          <m:ctrlPr>
                            <a:rPr lang="en-US" sz="1800" i="1" smtClean="0">
                              <a:latin typeface="Cambria Math"/>
                              <a:ea typeface="Cambria Math"/>
                            </a:rPr>
                          </m:ctrlPr>
                        </m:sSubPr>
                        <m:e>
                          <m:r>
                            <a:rPr lang="en-US" sz="1800" b="0" i="1" smtClean="0">
                              <a:latin typeface="Cambria Math"/>
                              <a:ea typeface="Cambria Math"/>
                            </a:rPr>
                            <m:t>𝑤</m:t>
                          </m:r>
                        </m:e>
                        <m:sub>
                          <m:r>
                            <a:rPr lang="en-US" sz="1800" b="0" i="1" smtClean="0">
                              <a:latin typeface="Cambria Math"/>
                              <a:ea typeface="Cambria Math"/>
                            </a:rPr>
                            <m:t>𝑡</m:t>
                          </m:r>
                        </m:sub>
                      </m:sSub>
                      <m:r>
                        <a:rPr lang="en-US" sz="1800" b="0" i="1" smtClean="0">
                          <a:latin typeface="Cambria Math"/>
                          <a:ea typeface="Cambria Math"/>
                        </a:rPr>
                        <m:t>+</m:t>
                      </m:r>
                      <m:sSub>
                        <m:sSubPr>
                          <m:ctrlPr>
                            <a:rPr lang="en-US" sz="1800" b="0" i="1" smtClean="0">
                              <a:latin typeface="Cambria Math"/>
                              <a:ea typeface="Cambria Math"/>
                            </a:rPr>
                          </m:ctrlPr>
                        </m:sSubPr>
                        <m:e>
                          <m:r>
                            <a:rPr lang="en-US" sz="1800" b="0" i="1" smtClean="0">
                              <a:latin typeface="Cambria Math"/>
                              <a:ea typeface="Cambria Math"/>
                            </a:rPr>
                            <m:t>𝛼</m:t>
                          </m:r>
                        </m:e>
                        <m:sub>
                          <m:r>
                            <a:rPr lang="en-US" sz="1800" b="0" i="1" smtClean="0">
                              <a:latin typeface="Cambria Math"/>
                              <a:ea typeface="Cambria Math"/>
                            </a:rPr>
                            <m:t>𝑡</m:t>
                          </m:r>
                        </m:sub>
                      </m:sSub>
                      <m:sSub>
                        <m:sSubPr>
                          <m:ctrlPr>
                            <a:rPr lang="en-US" sz="1800" b="0" i="1" smtClean="0">
                              <a:latin typeface="Cambria Math"/>
                              <a:ea typeface="Cambria Math"/>
                            </a:rPr>
                          </m:ctrlPr>
                        </m:sSubPr>
                        <m:e>
                          <m:r>
                            <a:rPr lang="en-US" sz="1800" b="0" i="1" smtClean="0">
                              <a:latin typeface="Cambria Math"/>
                              <a:ea typeface="Cambria Math"/>
                            </a:rPr>
                            <m:t>𝑦</m:t>
                          </m:r>
                        </m:e>
                        <m:sub>
                          <m:r>
                            <a:rPr lang="en-US" sz="1800" b="0" i="1" smtClean="0">
                              <a:latin typeface="Cambria Math"/>
                              <a:ea typeface="Cambria Math"/>
                            </a:rPr>
                            <m:t>𝑡</m:t>
                          </m:r>
                        </m:sub>
                      </m:sSub>
                      <m:sSub>
                        <m:sSubPr>
                          <m:ctrlPr>
                            <a:rPr lang="en-US" sz="1800" b="0" i="1" smtClean="0">
                              <a:latin typeface="Cambria Math"/>
                              <a:ea typeface="Cambria Math"/>
                            </a:rPr>
                          </m:ctrlPr>
                        </m:sSubPr>
                        <m:e>
                          <m:r>
                            <a:rPr lang="en-US" sz="1800" b="0" i="1" smtClean="0">
                              <a:latin typeface="Cambria Math"/>
                              <a:ea typeface="Cambria Math"/>
                            </a:rPr>
                            <m:t>𝑥</m:t>
                          </m:r>
                        </m:e>
                        <m:sub>
                          <m:r>
                            <a:rPr lang="en-US" sz="1800" b="0" i="1" smtClean="0">
                              <a:latin typeface="Cambria Math"/>
                              <a:ea typeface="Cambria Math"/>
                            </a:rPr>
                            <m:t>𝑡</m:t>
                          </m:r>
                        </m:sub>
                      </m:sSub>
                    </m:oMath>
                  </m:oMathPara>
                </a14:m>
                <a:endParaRPr lang="en-US" sz="1800" dirty="0" smtClean="0"/>
              </a:p>
              <a:p>
                <a:pPr marL="400050" lvl="1" indent="0">
                  <a:buNone/>
                </a:pPr>
                <a:r>
                  <a:rPr lang="en-US" sz="2000" dirty="0" smtClean="0"/>
                  <a:t>			where </a:t>
                </a:r>
                <a14:m>
                  <m:oMath xmlns:m="http://schemas.openxmlformats.org/officeDocument/2006/math">
                    <m:sSub>
                      <m:sSubPr>
                        <m:ctrlPr>
                          <a:rPr lang="en-US" sz="2000" i="1" smtClean="0">
                            <a:latin typeface="Cambria Math"/>
                          </a:rPr>
                        </m:ctrlPr>
                      </m:sSubPr>
                      <m:e>
                        <m:r>
                          <a:rPr lang="en-US" sz="2000" i="1" smtClean="0">
                            <a:latin typeface="Cambria Math"/>
                            <a:ea typeface="Cambria Math"/>
                          </a:rPr>
                          <m:t>𝛼</m:t>
                        </m:r>
                      </m:e>
                      <m:sub>
                        <m:r>
                          <a:rPr lang="en-US" sz="2000" b="0" i="1" smtClean="0">
                            <a:latin typeface="Cambria Math"/>
                          </a:rPr>
                          <m:t>𝑡</m:t>
                        </m:r>
                      </m:sub>
                    </m:sSub>
                    <m:r>
                      <a:rPr lang="en-US" sz="2000" b="0" i="1" smtClean="0">
                        <a:latin typeface="Cambria Math"/>
                      </a:rPr>
                      <m:t>=</m:t>
                    </m:r>
                    <m:func>
                      <m:funcPr>
                        <m:ctrlPr>
                          <a:rPr lang="en-US" sz="2000" b="0" i="1" smtClean="0">
                            <a:latin typeface="Cambria Math"/>
                          </a:rPr>
                        </m:ctrlPr>
                      </m:funcPr>
                      <m:fName>
                        <m:r>
                          <m:rPr>
                            <m:sty m:val="p"/>
                          </m:rPr>
                          <a:rPr lang="en-US" sz="2000" b="0" i="0" smtClean="0">
                            <a:latin typeface="Cambria Math"/>
                          </a:rPr>
                          <m:t>max</m:t>
                        </m:r>
                      </m:fName>
                      <m:e>
                        <m:d>
                          <m:dPr>
                            <m:begChr m:val="{"/>
                            <m:endChr m:val="}"/>
                            <m:ctrlPr>
                              <a:rPr lang="en-US" sz="2000" b="0" i="1" smtClean="0">
                                <a:latin typeface="Cambria Math"/>
                              </a:rPr>
                            </m:ctrlPr>
                          </m:dPr>
                          <m:e>
                            <m:f>
                              <m:fPr>
                                <m:ctrlPr>
                                  <a:rPr lang="en-US" sz="2000" b="0" i="1" smtClean="0">
                                    <a:latin typeface="Cambria Math"/>
                                  </a:rPr>
                                </m:ctrlPr>
                              </m:fPr>
                              <m:num>
                                <m:r>
                                  <a:rPr lang="en-US" sz="2000" b="0" i="1" smtClean="0">
                                    <a:latin typeface="Cambria Math"/>
                                  </a:rPr>
                                  <m:t>1−</m:t>
                                </m:r>
                                <m:sSub>
                                  <m:sSubPr>
                                    <m:ctrlPr>
                                      <a:rPr lang="en-US" sz="2000" b="0" i="1" smtClean="0">
                                        <a:latin typeface="Cambria Math"/>
                                      </a:rPr>
                                    </m:ctrlPr>
                                  </m:sSubPr>
                                  <m:e>
                                    <m:r>
                                      <a:rPr lang="en-US" sz="2000" b="0" i="1" smtClean="0">
                                        <a:latin typeface="Cambria Math"/>
                                      </a:rPr>
                                      <m:t>𝑦</m:t>
                                    </m:r>
                                  </m:e>
                                  <m:sub>
                                    <m:r>
                                      <a:rPr lang="en-US" sz="2000" b="0" i="1" smtClean="0">
                                        <a:latin typeface="Cambria Math"/>
                                      </a:rPr>
                                      <m:t>𝑡</m:t>
                                    </m:r>
                                  </m:sub>
                                </m:sSub>
                                <m:d>
                                  <m:dPr>
                                    <m:ctrlPr>
                                      <a:rPr lang="en-US" sz="2000" b="0" i="1" smtClean="0">
                                        <a:latin typeface="Cambria Math"/>
                                      </a:rPr>
                                    </m:ctrlPr>
                                  </m:dPr>
                                  <m:e>
                                    <m:sSub>
                                      <m:sSubPr>
                                        <m:ctrlPr>
                                          <a:rPr lang="en-US" sz="2000" b="0" i="1" smtClean="0">
                                            <a:latin typeface="Cambria Math"/>
                                          </a:rPr>
                                        </m:ctrlPr>
                                      </m:sSubPr>
                                      <m:e>
                                        <m:r>
                                          <a:rPr lang="en-US" sz="2000" b="0" i="1" smtClean="0">
                                            <a:latin typeface="Cambria Math"/>
                                          </a:rPr>
                                          <m:t>𝑤</m:t>
                                        </m:r>
                                      </m:e>
                                      <m:sub>
                                        <m:r>
                                          <a:rPr lang="en-US" sz="2000" b="0" i="1" smtClean="0">
                                            <a:latin typeface="Cambria Math"/>
                                          </a:rPr>
                                          <m:t>𝑡</m:t>
                                        </m:r>
                                      </m:sub>
                                    </m:sSub>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𝑥</m:t>
                                        </m:r>
                                      </m:e>
                                      <m:sub>
                                        <m:r>
                                          <a:rPr lang="en-US" sz="2000" b="0" i="1" smtClean="0">
                                            <a:latin typeface="Cambria Math"/>
                                            <a:ea typeface="Cambria Math"/>
                                          </a:rPr>
                                          <m:t>𝑡</m:t>
                                        </m:r>
                                      </m:sub>
                                    </m:sSub>
                                  </m:e>
                                </m:d>
                              </m:num>
                              <m:den>
                                <m:sSup>
                                  <m:sSupPr>
                                    <m:ctrlPr>
                                      <a:rPr lang="en-US" sz="2000" b="0" i="1" smtClean="0">
                                        <a:latin typeface="Cambria Math"/>
                                      </a:rPr>
                                    </m:ctrlPr>
                                  </m:sSupPr>
                                  <m:e>
                                    <m:d>
                                      <m:dPr>
                                        <m:begChr m:val="‖"/>
                                        <m:endChr m:val="‖"/>
                                        <m:ctrlPr>
                                          <a:rPr lang="en-US" sz="2000" i="1">
                                            <a:latin typeface="Cambria Math"/>
                                          </a:rPr>
                                        </m:ctrlPr>
                                      </m:dPr>
                                      <m:e>
                                        <m:sSub>
                                          <m:sSubPr>
                                            <m:ctrlPr>
                                              <a:rPr lang="en-US" sz="2000" i="1">
                                                <a:latin typeface="Cambria Math"/>
                                              </a:rPr>
                                            </m:ctrlPr>
                                          </m:sSubPr>
                                          <m:e>
                                            <m:r>
                                              <a:rPr lang="en-US" sz="2000" i="1">
                                                <a:latin typeface="Cambria Math"/>
                                              </a:rPr>
                                              <m:t>𝑥</m:t>
                                            </m:r>
                                          </m:e>
                                          <m:sub>
                                            <m:r>
                                              <a:rPr lang="en-US" sz="2000" i="1">
                                                <a:latin typeface="Cambria Math"/>
                                              </a:rPr>
                                              <m:t>𝑡</m:t>
                                            </m:r>
                                          </m:sub>
                                        </m:sSub>
                                      </m:e>
                                    </m:d>
                                  </m:e>
                                  <m:sup>
                                    <m:r>
                                      <a:rPr lang="en-US" sz="2000" b="0" i="1" smtClean="0">
                                        <a:latin typeface="Cambria Math"/>
                                      </a:rPr>
                                      <m:t>2</m:t>
                                    </m:r>
                                  </m:sup>
                                </m:sSup>
                              </m:den>
                            </m:f>
                            <m:r>
                              <a:rPr lang="en-US" sz="2000" b="0" i="1" smtClean="0">
                                <a:latin typeface="Cambria Math"/>
                              </a:rPr>
                              <m:t>,0</m:t>
                            </m:r>
                          </m:e>
                        </m:d>
                      </m:e>
                    </m:func>
                  </m:oMath>
                </a14:m>
                <a:endParaRPr lang="en-US" sz="2000" dirty="0" smtClean="0"/>
              </a:p>
              <a:p>
                <a:r>
                  <a:rPr lang="en-US" sz="2400" dirty="0" smtClean="0"/>
                  <a:t>Authors think this one successful due to incorporating the notion of classification confidence into the update equation.</a:t>
                </a: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b="-2561"/>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Online learning</a:t>
            </a:r>
            <a:br>
              <a:rPr lang="en-US" dirty="0"/>
            </a:br>
            <a:r>
              <a:rPr lang="en-US" sz="4000" dirty="0"/>
              <a:t>Confidence-Weighted (CW) </a:t>
            </a:r>
            <a:r>
              <a:rPr lang="en-US" sz="4000" dirty="0" smtClean="0"/>
              <a:t>Algorithm</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smtClean="0"/>
                  <a:t>This scheme maintains a different confidence measure for each feature, so less confident weights are updated more than more confident weights.</a:t>
                </a:r>
              </a:p>
              <a:p>
                <a:r>
                  <a:rPr lang="en-US" sz="2800" dirty="0" smtClean="0"/>
                  <a:t>Per-feature confidence is handled by modeling uncertainty in weight </a:t>
                </a:r>
                <a14:m>
                  <m:oMath xmlns:m="http://schemas.openxmlformats.org/officeDocument/2006/math">
                    <m:sSub>
                      <m:sSubPr>
                        <m:ctrlPr>
                          <a:rPr lang="en-US" sz="2800" i="1" smtClean="0">
                            <a:latin typeface="Cambria Math"/>
                          </a:rPr>
                        </m:ctrlPr>
                      </m:sSubPr>
                      <m:e>
                        <m:r>
                          <a:rPr lang="en-US" sz="2800" b="0" i="1" smtClean="0">
                            <a:latin typeface="Cambria Math"/>
                          </a:rPr>
                          <m:t>𝑤</m:t>
                        </m:r>
                      </m:e>
                      <m:sub>
                        <m:r>
                          <a:rPr lang="en-US" sz="2800" b="0" i="1" smtClean="0">
                            <a:latin typeface="Cambria Math"/>
                          </a:rPr>
                          <m:t>𝑖</m:t>
                        </m:r>
                      </m:sub>
                    </m:sSub>
                  </m:oMath>
                </a14:m>
                <a:r>
                  <a:rPr lang="en-US" sz="2800" dirty="0" smtClean="0"/>
                  <a:t> with a Gaussian (Normal) distribution </a:t>
                </a:r>
                <a14:m>
                  <m:oMath xmlns:m="http://schemas.openxmlformats.org/officeDocument/2006/math">
                    <m:r>
                      <a:rPr lang="en-US" sz="2800" b="0" i="1" smtClean="0">
                        <a:latin typeface="Cambria Math"/>
                      </a:rPr>
                      <m:t>𝑁</m:t>
                    </m:r>
                    <m:d>
                      <m:dPr>
                        <m:ctrlPr>
                          <a:rPr lang="en-US" sz="2800" b="0" i="1" smtClean="0">
                            <a:latin typeface="Cambria Math"/>
                          </a:rPr>
                        </m:ctrlPr>
                      </m:dPr>
                      <m:e>
                        <m:sSub>
                          <m:sSubPr>
                            <m:ctrlPr>
                              <a:rPr lang="en-US" sz="2800" b="0" i="1" smtClean="0">
                                <a:latin typeface="Cambria Math"/>
                              </a:rPr>
                            </m:ctrlPr>
                          </m:sSubPr>
                          <m:e>
                            <m:r>
                              <a:rPr lang="en-US" sz="2800" b="0" i="1" smtClean="0">
                                <a:latin typeface="Cambria Math"/>
                                <a:ea typeface="Cambria Math"/>
                              </a:rPr>
                              <m:t>𝜇</m:t>
                            </m:r>
                          </m:e>
                          <m:sub>
                            <m:r>
                              <a:rPr lang="en-US" sz="2800" b="0" i="1" smtClean="0">
                                <a:latin typeface="Cambria Math"/>
                              </a:rPr>
                              <m:t>𝑖</m:t>
                            </m:r>
                          </m:sub>
                        </m:sSub>
                        <m:r>
                          <a:rPr lang="en-US" sz="2800" b="0" i="1" smtClean="0">
                            <a:latin typeface="Cambria Math"/>
                          </a:rPr>
                          <m:t>, </m:t>
                        </m:r>
                        <m:sSub>
                          <m:sSubPr>
                            <m:ctrlPr>
                              <a:rPr lang="en-US" sz="2800" b="0" i="1" smtClean="0">
                                <a:latin typeface="Cambria Math"/>
                              </a:rPr>
                            </m:ctrlPr>
                          </m:sSubPr>
                          <m:e>
                            <m:r>
                              <m:rPr>
                                <m:sty m:val="p"/>
                              </m:rPr>
                              <a:rPr lang="el-GR" sz="2800" b="0" i="1" smtClean="0">
                                <a:latin typeface="Cambria Math"/>
                                <a:ea typeface="Cambria Math"/>
                              </a:rPr>
                              <m:t>Σ</m:t>
                            </m:r>
                          </m:e>
                          <m:sub>
                            <m:r>
                              <a:rPr lang="en-US" sz="2800" b="0" i="1" smtClean="0">
                                <a:latin typeface="Cambria Math"/>
                              </a:rPr>
                              <m:t>𝑖</m:t>
                            </m:r>
                          </m:sub>
                        </m:sSub>
                      </m:e>
                    </m:d>
                  </m:oMath>
                </a14:m>
                <a:r>
                  <a:rPr lang="en-US" sz="2800" dirty="0" smtClean="0"/>
                  <a:t>, defined by mu and Sigma.</a:t>
                </a:r>
              </a:p>
              <a:p>
                <a:r>
                  <a:rPr lang="en-US" sz="2800" dirty="0" smtClean="0"/>
                  <a:t>Let </a:t>
                </a:r>
                <a14:m>
                  <m:oMath xmlns:m="http://schemas.openxmlformats.org/officeDocument/2006/math">
                    <m:r>
                      <a:rPr lang="en-US" sz="2800" i="1" smtClean="0">
                        <a:latin typeface="Cambria Math"/>
                        <a:ea typeface="Cambria Math"/>
                      </a:rPr>
                      <m:t>𝜇</m:t>
                    </m:r>
                  </m:oMath>
                </a14:m>
                <a:r>
                  <a:rPr lang="en-US" sz="2800" dirty="0" smtClean="0"/>
                  <a:t> be vector of feature means and </a:t>
                </a:r>
                <a14:m>
                  <m:oMath xmlns:m="http://schemas.openxmlformats.org/officeDocument/2006/math">
                    <m:r>
                      <m:rPr>
                        <m:sty m:val="p"/>
                      </m:rPr>
                      <a:rPr lang="el-GR" sz="2800" i="1" smtClean="0">
                        <a:latin typeface="Cambria Math"/>
                        <a:ea typeface="Cambria Math"/>
                      </a:rPr>
                      <m:t>Σ</m:t>
                    </m:r>
                  </m:oMath>
                </a14:m>
                <a:r>
                  <a:rPr lang="en-US" sz="2800" dirty="0" smtClean="0"/>
                  <a:t> be the diagonal covariance matrix (the confidence) of the features.</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59" t="-1213"/>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Online learning</a:t>
            </a:r>
            <a:br>
              <a:rPr lang="en-US" dirty="0"/>
            </a:br>
            <a:r>
              <a:rPr lang="en-US" sz="4000" dirty="0"/>
              <a:t>Confidence-Weighted (CW) </a:t>
            </a:r>
            <a:r>
              <a:rPr lang="en-US" sz="4000" dirty="0" smtClean="0"/>
              <a:t>Algorithm</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000" dirty="0" smtClean="0"/>
                  <a:t>Classification rule </a:t>
                </a:r>
                <a14:m>
                  <m:oMath xmlns:m="http://schemas.openxmlformats.org/officeDocument/2006/math">
                    <m:sSub>
                      <m:sSubPr>
                        <m:ctrlPr>
                          <a:rPr lang="en-US" sz="2000" i="1" smtClean="0">
                            <a:latin typeface="Cambria Math"/>
                          </a:rPr>
                        </m:ctrlPr>
                      </m:sSubPr>
                      <m:e>
                        <m:r>
                          <a:rPr lang="en-US" sz="2000" b="0" i="1" smtClean="0">
                            <a:latin typeface="Cambria Math"/>
                          </a:rPr>
                          <m:t>h</m:t>
                        </m:r>
                      </m:e>
                      <m:sub>
                        <m:r>
                          <a:rPr lang="en-US" sz="2000" b="0" i="1" smtClean="0">
                            <a:latin typeface="Cambria Math"/>
                          </a:rPr>
                          <m:t>𝑡</m:t>
                        </m:r>
                      </m:sub>
                    </m:sSub>
                    <m:d>
                      <m:dPr>
                        <m:ctrlPr>
                          <a:rPr lang="en-US" sz="2000" i="1" smtClean="0">
                            <a:latin typeface="Cambria Math"/>
                          </a:rPr>
                        </m:ctrlPr>
                      </m:dPr>
                      <m:e>
                        <m:r>
                          <a:rPr lang="en-US" sz="2000" b="0" i="1" smtClean="0">
                            <a:latin typeface="Cambria Math"/>
                          </a:rPr>
                          <m:t>𝑥</m:t>
                        </m:r>
                      </m:e>
                    </m:d>
                    <m:r>
                      <a:rPr lang="en-US" sz="2000" b="0" i="1" smtClean="0">
                        <a:latin typeface="Cambria Math"/>
                      </a:rPr>
                      <m:t>=</m:t>
                    </m:r>
                    <m:r>
                      <a:rPr lang="en-US" sz="2000" b="0" i="1" smtClean="0">
                        <a:latin typeface="Cambria Math"/>
                      </a:rPr>
                      <m:t>𝑠𝑖𝑔𝑛</m:t>
                    </m:r>
                    <m:d>
                      <m:dPr>
                        <m:ctrlPr>
                          <a:rPr lang="en-US" sz="2000" b="0" i="1" smtClean="0">
                            <a:latin typeface="Cambria Math"/>
                          </a:rPr>
                        </m:ctrlPr>
                      </m:dPr>
                      <m:e>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𝑡</m:t>
                            </m:r>
                          </m:sub>
                        </m:sSub>
                        <m:r>
                          <a:rPr lang="en-US" sz="2000" b="0" i="1" smtClean="0">
                            <a:latin typeface="Cambria Math"/>
                            <a:ea typeface="Cambria Math"/>
                          </a:rPr>
                          <m:t>∙</m:t>
                        </m:r>
                        <m:r>
                          <a:rPr lang="en-US" sz="2000" b="0" i="1" smtClean="0">
                            <a:latin typeface="Cambria Math"/>
                            <a:ea typeface="Cambria Math"/>
                          </a:rPr>
                          <m:t>𝑥</m:t>
                        </m:r>
                      </m:e>
                    </m:d>
                  </m:oMath>
                </a14:m>
                <a:r>
                  <a:rPr lang="en-US" sz="2000" dirty="0" smtClean="0"/>
                  <a:t>, where </a:t>
                </a:r>
                <a14:m>
                  <m:oMath xmlns:m="http://schemas.openxmlformats.org/officeDocument/2006/math">
                    <m:sSub>
                      <m:sSubPr>
                        <m:ctrlPr>
                          <a:rPr lang="en-US" sz="2000" i="1" smtClean="0">
                            <a:latin typeface="Cambria Math"/>
                          </a:rPr>
                        </m:ctrlPr>
                      </m:sSubPr>
                      <m:e>
                        <m:r>
                          <a:rPr lang="en-US" sz="2000" b="0" i="1" smtClean="0">
                            <a:latin typeface="Cambria Math"/>
                          </a:rPr>
                          <m:t>𝑤</m:t>
                        </m:r>
                      </m:e>
                      <m:sub>
                        <m:r>
                          <a:rPr lang="en-US" sz="2000" b="0" i="1" smtClean="0">
                            <a:latin typeface="Cambria Math"/>
                          </a:rPr>
                          <m:t>𝑡</m:t>
                        </m:r>
                      </m:sub>
                    </m:sSub>
                  </m:oMath>
                </a14:m>
                <a:r>
                  <a:rPr lang="en-US" sz="2000" dirty="0" smtClean="0"/>
                  <a:t> is drawn from </a:t>
                </a:r>
                <a14:m>
                  <m:oMath xmlns:m="http://schemas.openxmlformats.org/officeDocument/2006/math">
                    <m:r>
                      <a:rPr lang="en-US" sz="2000" i="1">
                        <a:latin typeface="Cambria Math"/>
                      </a:rPr>
                      <m:t>𝑁</m:t>
                    </m:r>
                    <m:d>
                      <m:dPr>
                        <m:ctrlPr>
                          <a:rPr lang="en-US" sz="2000" i="1">
                            <a:latin typeface="Cambria Math"/>
                          </a:rPr>
                        </m:ctrlPr>
                      </m:dPr>
                      <m:e>
                        <m:sSub>
                          <m:sSubPr>
                            <m:ctrlPr>
                              <a:rPr lang="en-US" sz="2000" i="1">
                                <a:latin typeface="Cambria Math"/>
                              </a:rPr>
                            </m:ctrlPr>
                          </m:sSubPr>
                          <m:e>
                            <m:r>
                              <a:rPr lang="en-US" sz="2000" i="1">
                                <a:latin typeface="Cambria Math"/>
                                <a:ea typeface="Cambria Math"/>
                              </a:rPr>
                              <m:t>𝜇</m:t>
                            </m:r>
                          </m:e>
                          <m:sub>
                            <m:r>
                              <a:rPr lang="en-US" sz="2000" i="1">
                                <a:latin typeface="Cambria Math"/>
                              </a:rPr>
                              <m:t>𝑖</m:t>
                            </m:r>
                          </m:sub>
                        </m:sSub>
                        <m:r>
                          <a:rPr lang="en-US" sz="2000" i="1">
                            <a:latin typeface="Cambria Math"/>
                          </a:rPr>
                          <m:t>, </m:t>
                        </m:r>
                        <m:sSub>
                          <m:sSubPr>
                            <m:ctrlPr>
                              <a:rPr lang="en-US" sz="2000" i="1">
                                <a:latin typeface="Cambria Math"/>
                              </a:rPr>
                            </m:ctrlPr>
                          </m:sSubPr>
                          <m:e>
                            <m:r>
                              <m:rPr>
                                <m:sty m:val="p"/>
                              </m:rPr>
                              <a:rPr lang="el-GR" sz="2000" i="1">
                                <a:latin typeface="Cambria Math"/>
                                <a:ea typeface="Cambria Math"/>
                              </a:rPr>
                              <m:t>Σ</m:t>
                            </m:r>
                          </m:e>
                          <m:sub>
                            <m:r>
                              <a:rPr lang="en-US" sz="2000" i="1">
                                <a:latin typeface="Cambria Math"/>
                              </a:rPr>
                              <m:t>𝑖</m:t>
                            </m:r>
                          </m:sub>
                        </m:sSub>
                      </m:e>
                    </m:d>
                  </m:oMath>
                </a14:m>
                <a:r>
                  <a:rPr lang="en-US" sz="2000" dirty="0" smtClean="0"/>
                  <a:t>, and then taking the sign.</a:t>
                </a:r>
              </a:p>
              <a:p>
                <a:r>
                  <a:rPr lang="en-US" sz="2000" dirty="0" smtClean="0"/>
                  <a:t>CW minimizes the </a:t>
                </a:r>
                <a:r>
                  <a:rPr lang="en-US" sz="2000" dirty="0" err="1"/>
                  <a:t>Kullback</a:t>
                </a:r>
                <a:r>
                  <a:rPr lang="en-US" sz="2000" dirty="0"/>
                  <a:t>–</a:t>
                </a:r>
                <a:r>
                  <a:rPr lang="en-US" sz="2000" dirty="0" err="1"/>
                  <a:t>Leibler</a:t>
                </a:r>
                <a:r>
                  <a:rPr lang="en-US" sz="2000" dirty="0"/>
                  <a:t> divergence </a:t>
                </a:r>
                <a:r>
                  <a:rPr lang="en-US" sz="2000" dirty="0" smtClean="0"/>
                  <a:t>between Gaussians subject to confidence constraint (see paper).</a:t>
                </a:r>
              </a:p>
              <a:p>
                <a:r>
                  <a:rPr lang="en-US" sz="2000" dirty="0" smtClean="0"/>
                  <a:t>KL divergence </a:t>
                </a:r>
                <a:r>
                  <a:rPr lang="en-US" sz="2000" dirty="0"/>
                  <a:t>is a non-symmetric measure of the difference between two probability distributions P and Q. KL measures the expected number of extra bits required to code samples from P when using a code based on </a:t>
                </a:r>
                <a:r>
                  <a:rPr lang="en-US" sz="2000" dirty="0" smtClean="0"/>
                  <a:t>Q</a:t>
                </a:r>
              </a:p>
              <a:p>
                <a:r>
                  <a:rPr lang="en-US" sz="2000" dirty="0" smtClean="0"/>
                  <a:t>Closed form update, using alpha, u and phi:</a:t>
                </a:r>
              </a:p>
              <a:p>
                <a:endParaRPr lang="en-US" sz="2000" dirty="0" smtClean="0"/>
              </a:p>
              <a:p>
                <a:pPr lvl="1"/>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674" r="-741"/>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018" y="4648200"/>
            <a:ext cx="7162800" cy="149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8205" y="4343400"/>
            <a:ext cx="166799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2646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Online learning</a:t>
            </a:r>
            <a:br>
              <a:rPr lang="en-US" dirty="0"/>
            </a:br>
            <a:r>
              <a:rPr lang="en-US" sz="4000" dirty="0"/>
              <a:t>Confidence-Weighted (CW) </a:t>
            </a:r>
            <a:r>
              <a:rPr lang="en-US" sz="4000" dirty="0" smtClean="0"/>
              <a:t>Algorithm</a:t>
            </a:r>
            <a:endParaRPr lang="en-US" sz="4000" dirty="0"/>
          </a:p>
        </p:txBody>
      </p:sp>
      <p:sp>
        <p:nvSpPr>
          <p:cNvPr id="3" name="Content Placeholder 2"/>
          <p:cNvSpPr>
            <a:spLocks noGrp="1"/>
          </p:cNvSpPr>
          <p:nvPr>
            <p:ph idx="1"/>
          </p:nvPr>
        </p:nvSpPr>
        <p:spPr/>
        <p:txBody>
          <a:bodyPr>
            <a:normAutofit/>
          </a:bodyPr>
          <a:lstStyle/>
          <a:p>
            <a:r>
              <a:rPr lang="en-US" sz="2800" dirty="0" smtClean="0"/>
              <a:t>Idea with CW </a:t>
            </a:r>
            <a:r>
              <a:rPr lang="en-US" sz="2800" dirty="0" smtClean="0"/>
              <a:t>is: If variance of a feature large, then more </a:t>
            </a:r>
            <a:r>
              <a:rPr lang="en-US" sz="2800" dirty="0" smtClean="0"/>
              <a:t>‘aggressive’ </a:t>
            </a:r>
            <a:r>
              <a:rPr lang="en-US" sz="2800" dirty="0" smtClean="0"/>
              <a:t>update to the feature mean.</a:t>
            </a:r>
          </a:p>
          <a:p>
            <a:endParaRPr lang="en-US" sz="2800" dirty="0"/>
          </a:p>
          <a:p>
            <a:r>
              <a:rPr lang="en-US" sz="2800" dirty="0" smtClean="0"/>
              <a:t>And since CW takes into account each feature’s weight confidence, it is </a:t>
            </a:r>
            <a:r>
              <a:rPr lang="en-US" sz="2800" dirty="0" smtClean="0"/>
              <a:t>applicable to </a:t>
            </a:r>
            <a:r>
              <a:rPr lang="en-US" sz="2800" dirty="0" smtClean="0"/>
              <a:t>this application since the data feed continually has incoming mix of recurring and new features.</a:t>
            </a:r>
          </a:p>
          <a:p>
            <a:endParaRPr lang="en-US" sz="2800" dirty="0"/>
          </a:p>
        </p:txBody>
      </p:sp>
    </p:spTree>
    <p:extLst>
      <p:ext uri="{BB962C8B-B14F-4D97-AF65-F5344CB8AC3E}">
        <p14:creationId xmlns:p14="http://schemas.microsoft.com/office/powerpoint/2010/main" val="34427672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Online learning</a:t>
            </a:r>
            <a:br>
              <a:rPr lang="en-US" dirty="0"/>
            </a:br>
            <a:r>
              <a:rPr lang="en-US" sz="3600" dirty="0" smtClean="0"/>
              <a:t>Related Algorithms</a:t>
            </a:r>
            <a:endParaRPr lang="en-US" sz="3600" dirty="0"/>
          </a:p>
        </p:txBody>
      </p:sp>
      <p:sp>
        <p:nvSpPr>
          <p:cNvPr id="3" name="Content Placeholder 2"/>
          <p:cNvSpPr>
            <a:spLocks noGrp="1"/>
          </p:cNvSpPr>
          <p:nvPr>
            <p:ph idx="1"/>
          </p:nvPr>
        </p:nvSpPr>
        <p:spPr>
          <a:xfrm>
            <a:off x="457200" y="1600200"/>
            <a:ext cx="8229600" cy="4876799"/>
          </a:xfrm>
        </p:spPr>
        <p:txBody>
          <a:bodyPr>
            <a:normAutofit/>
          </a:bodyPr>
          <a:lstStyle/>
          <a:p>
            <a:r>
              <a:rPr lang="en-US" dirty="0" smtClean="0"/>
              <a:t>They </a:t>
            </a:r>
            <a:r>
              <a:rPr lang="en-US" dirty="0" smtClean="0"/>
              <a:t>also experimented with nonlinear classification using online kernel-based algorithms  </a:t>
            </a:r>
          </a:p>
          <a:p>
            <a:pPr lvl="1"/>
            <a:r>
              <a:rPr lang="en-US" dirty="0" err="1" smtClean="0"/>
              <a:t>Forgetron</a:t>
            </a:r>
            <a:r>
              <a:rPr lang="en-US" dirty="0" smtClean="0"/>
              <a:t> (</a:t>
            </a:r>
            <a:r>
              <a:rPr lang="en-US" dirty="0" err="1" smtClean="0"/>
              <a:t>Dekel</a:t>
            </a:r>
            <a:r>
              <a:rPr lang="en-US" dirty="0" smtClean="0"/>
              <a:t> et al., 2008)</a:t>
            </a:r>
          </a:p>
          <a:p>
            <a:pPr lvl="1"/>
            <a:r>
              <a:rPr lang="en-US" dirty="0" err="1" smtClean="0"/>
              <a:t>Projectron</a:t>
            </a:r>
            <a:r>
              <a:rPr lang="en-US" dirty="0" smtClean="0"/>
              <a:t> (</a:t>
            </a:r>
            <a:r>
              <a:rPr lang="en-US" dirty="0" err="1" smtClean="0"/>
              <a:t>Orabona</a:t>
            </a:r>
            <a:r>
              <a:rPr lang="en-US" dirty="0" smtClean="0"/>
              <a:t> et al., 2008). </a:t>
            </a:r>
            <a:endParaRPr lang="en-US" dirty="0" smtClean="0"/>
          </a:p>
          <a:p>
            <a:pPr lvl="1"/>
            <a:endParaRPr lang="en-US" dirty="0" smtClean="0"/>
          </a:p>
          <a:p>
            <a:r>
              <a:rPr lang="en-US" dirty="0" smtClean="0"/>
              <a:t>Preliminary evaluations revealed no improvement over linear classifiers. </a:t>
            </a:r>
          </a:p>
          <a:p>
            <a:endParaRPr lang="en-US" dirty="0"/>
          </a:p>
        </p:txBody>
      </p:sp>
    </p:spTree>
    <p:extLst>
      <p:ext uri="{BB962C8B-B14F-4D97-AF65-F5344CB8AC3E}">
        <p14:creationId xmlns:p14="http://schemas.microsoft.com/office/powerpoint/2010/main" val="22886255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Online learning</a:t>
            </a:r>
            <a:br>
              <a:rPr lang="en-US" dirty="0" smtClean="0"/>
            </a:br>
            <a:r>
              <a:rPr lang="en-US" sz="3200" dirty="0" smtClean="0"/>
              <a:t>Evaluation</a:t>
            </a:r>
            <a:endParaRPr lang="en-US" dirty="0"/>
          </a:p>
        </p:txBody>
      </p:sp>
      <p:sp>
        <p:nvSpPr>
          <p:cNvPr id="3" name="Content Placeholder 2"/>
          <p:cNvSpPr>
            <a:spLocks noGrp="1"/>
          </p:cNvSpPr>
          <p:nvPr>
            <p:ph idx="1"/>
          </p:nvPr>
        </p:nvSpPr>
        <p:spPr/>
        <p:txBody>
          <a:bodyPr>
            <a:normAutofit/>
          </a:bodyPr>
          <a:lstStyle/>
          <a:p>
            <a:r>
              <a:rPr lang="en-US" dirty="0" smtClean="0"/>
              <a:t>Paper evaluation section addresses </a:t>
            </a:r>
            <a:r>
              <a:rPr lang="en-US" dirty="0"/>
              <a:t>the following questions: </a:t>
            </a:r>
            <a:endParaRPr lang="en-US" dirty="0" smtClean="0"/>
          </a:p>
          <a:p>
            <a:pPr lvl="1"/>
            <a:r>
              <a:rPr lang="en-US" dirty="0" smtClean="0"/>
              <a:t>Do online algorithms </a:t>
            </a:r>
            <a:r>
              <a:rPr lang="en-US" dirty="0"/>
              <a:t>provide any benefit over batch algorithms?</a:t>
            </a:r>
          </a:p>
          <a:p>
            <a:pPr lvl="1"/>
            <a:r>
              <a:rPr lang="en-US" dirty="0"/>
              <a:t>Which online algorithms are most appropriate for our application?</a:t>
            </a:r>
          </a:p>
          <a:p>
            <a:pPr lvl="1"/>
            <a:r>
              <a:rPr lang="en-US" dirty="0"/>
              <a:t>And is there a particular training regimen </a:t>
            </a:r>
            <a:r>
              <a:rPr lang="en-US" dirty="0" smtClean="0"/>
              <a:t>that fully </a:t>
            </a:r>
            <a:r>
              <a:rPr lang="en-US" dirty="0"/>
              <a:t>realizes the potential of these online classifiers?</a:t>
            </a:r>
          </a:p>
        </p:txBody>
      </p:sp>
    </p:spTree>
    <p:extLst>
      <p:ext uri="{BB962C8B-B14F-4D97-AF65-F5344CB8AC3E}">
        <p14:creationId xmlns:p14="http://schemas.microsoft.com/office/powerpoint/2010/main" val="2306411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Casus Belli</a:t>
            </a:r>
            <a:endParaRPr lang="en-US" i="1" dirty="0"/>
          </a:p>
        </p:txBody>
      </p:sp>
      <p:sp>
        <p:nvSpPr>
          <p:cNvPr id="3" name="Content Placeholder 2"/>
          <p:cNvSpPr>
            <a:spLocks noGrp="1"/>
          </p:cNvSpPr>
          <p:nvPr>
            <p:ph idx="1"/>
          </p:nvPr>
        </p:nvSpPr>
        <p:spPr/>
        <p:txBody>
          <a:bodyPr>
            <a:normAutofit fontScale="92500" lnSpcReduction="10000"/>
          </a:bodyPr>
          <a:lstStyle/>
          <a:p>
            <a:r>
              <a:rPr lang="en-US" dirty="0" smtClean="0"/>
              <a:t>The 2005 FBI Computer Crime Survey addresses one of the highest priorities in the  Federal Bureau of Investigation(FBI);</a:t>
            </a:r>
          </a:p>
          <a:p>
            <a:r>
              <a:rPr lang="en-US" dirty="0" smtClean="0"/>
              <a:t>The survey results are based on the responses of</a:t>
            </a:r>
          </a:p>
          <a:p>
            <a:pPr>
              <a:buNone/>
            </a:pPr>
            <a:r>
              <a:rPr lang="en-US" dirty="0" smtClean="0"/>
              <a:t>    2066 organizations;</a:t>
            </a:r>
          </a:p>
          <a:p>
            <a:r>
              <a:rPr lang="en-US" dirty="0" smtClean="0"/>
              <a:t>The purpose of this survey was to gain an accurate understanding    of what computer security incidents are being experienced by the full spectrum of sizes and types of organizations within the United States.</a:t>
            </a:r>
            <a:endParaRPr lang="en-US" dirty="0"/>
          </a:p>
        </p:txBody>
      </p:sp>
    </p:spTree>
    <p:extLst>
      <p:ext uri="{BB962C8B-B14F-4D97-AF65-F5344CB8AC3E}">
        <p14:creationId xmlns:p14="http://schemas.microsoft.com/office/powerpoint/2010/main" val="15969123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Online learning</a:t>
            </a:r>
            <a:br>
              <a:rPr lang="en-US" dirty="0" smtClean="0"/>
            </a:br>
            <a:r>
              <a:rPr lang="en-US" sz="3200" dirty="0" smtClean="0"/>
              <a:t>training regimen</a:t>
            </a:r>
            <a:endParaRPr lang="en-US" dirty="0"/>
          </a:p>
        </p:txBody>
      </p:sp>
      <p:sp>
        <p:nvSpPr>
          <p:cNvPr id="3" name="Content Placeholder 2"/>
          <p:cNvSpPr>
            <a:spLocks noGrp="1"/>
          </p:cNvSpPr>
          <p:nvPr>
            <p:ph idx="1"/>
          </p:nvPr>
        </p:nvSpPr>
        <p:spPr/>
        <p:txBody>
          <a:bodyPr>
            <a:normAutofit/>
          </a:bodyPr>
          <a:lstStyle/>
          <a:p>
            <a:r>
              <a:rPr lang="en-US" dirty="0"/>
              <a:t>By “training regimen”, </a:t>
            </a:r>
            <a:r>
              <a:rPr lang="en-US" dirty="0" smtClean="0"/>
              <a:t>it refers to: </a:t>
            </a:r>
            <a:endParaRPr lang="en-US" dirty="0" smtClean="0"/>
          </a:p>
          <a:p>
            <a:pPr marL="914400" lvl="1" indent="-514350">
              <a:buFont typeface="+mj-lt"/>
              <a:buAutoNum type="arabicPeriod"/>
            </a:pPr>
            <a:r>
              <a:rPr lang="en-US" sz="2400" dirty="0" smtClean="0"/>
              <a:t>When </a:t>
            </a:r>
            <a:r>
              <a:rPr lang="en-US" sz="2400" dirty="0"/>
              <a:t>the </a:t>
            </a:r>
            <a:r>
              <a:rPr lang="en-US" sz="2400" dirty="0" smtClean="0"/>
              <a:t>classifier is </a:t>
            </a:r>
            <a:r>
              <a:rPr lang="en-US" sz="2400" dirty="0"/>
              <a:t>allowed to retrain itself after attempting to predict </a:t>
            </a:r>
            <a:r>
              <a:rPr lang="en-US" sz="2400" dirty="0" smtClean="0"/>
              <a:t>the label </a:t>
            </a:r>
            <a:r>
              <a:rPr lang="en-US" sz="2400" dirty="0"/>
              <a:t>of an incoming </a:t>
            </a:r>
            <a:r>
              <a:rPr lang="en-US" sz="2400" dirty="0" smtClean="0"/>
              <a:t>URL.</a:t>
            </a:r>
          </a:p>
          <a:p>
            <a:pPr marL="1314450" lvl="2" indent="-514350">
              <a:buFont typeface="+mj-lt"/>
              <a:buAutoNum type="alphaLcParenR"/>
            </a:pPr>
            <a:r>
              <a:rPr lang="en-US" sz="2000" dirty="0" smtClean="0"/>
              <a:t>Continuous - the </a:t>
            </a:r>
            <a:r>
              <a:rPr lang="en-US" sz="2000" dirty="0"/>
              <a:t>classifier may retrain its model after each incoming </a:t>
            </a:r>
            <a:r>
              <a:rPr lang="en-US" sz="2000" dirty="0" smtClean="0"/>
              <a:t>example.</a:t>
            </a:r>
            <a:endParaRPr lang="en-US" sz="2000" dirty="0"/>
          </a:p>
          <a:p>
            <a:pPr marL="1314450" lvl="2" indent="-514350">
              <a:buFont typeface="+mj-lt"/>
              <a:buAutoNum type="alphaLcParenR"/>
            </a:pPr>
            <a:r>
              <a:rPr lang="en-US" sz="2000" dirty="0" smtClean="0"/>
              <a:t>Interval-based - the </a:t>
            </a:r>
            <a:r>
              <a:rPr lang="en-US" sz="2000" dirty="0"/>
              <a:t>classifier may only retrain after a specified time interval has </a:t>
            </a:r>
            <a:r>
              <a:rPr lang="en-US" sz="2000" dirty="0" smtClean="0"/>
              <a:t>passed (for example, one day).</a:t>
            </a:r>
          </a:p>
          <a:p>
            <a:pPr marL="914400" lvl="1" indent="-514350">
              <a:buFont typeface="+mj-lt"/>
              <a:buAutoNum type="arabicPeriod"/>
            </a:pPr>
            <a:r>
              <a:rPr lang="en-US" sz="2400" dirty="0" smtClean="0"/>
              <a:t>How </a:t>
            </a:r>
            <a:r>
              <a:rPr lang="en-US" sz="2400" dirty="0"/>
              <a:t>many features </a:t>
            </a:r>
            <a:r>
              <a:rPr lang="en-US" sz="2400" dirty="0" smtClean="0"/>
              <a:t>the classifier </a:t>
            </a:r>
            <a:r>
              <a:rPr lang="en-US" sz="2400" dirty="0"/>
              <a:t>uses during training</a:t>
            </a:r>
            <a:r>
              <a:rPr lang="en-US" sz="2400" dirty="0" smtClean="0"/>
              <a:t>.</a:t>
            </a:r>
          </a:p>
          <a:p>
            <a:pPr marL="1314450" lvl="2" indent="-514350">
              <a:buFont typeface="+mj-lt"/>
              <a:buAutoNum type="alphaLcParenR"/>
            </a:pPr>
            <a:r>
              <a:rPr lang="en-US" sz="2000" dirty="0" smtClean="0"/>
              <a:t>Fixed - train </a:t>
            </a:r>
            <a:r>
              <a:rPr lang="en-US" sz="2000" dirty="0"/>
              <a:t>using a pre-determined set of features for all </a:t>
            </a:r>
            <a:r>
              <a:rPr lang="en-US" sz="2000" dirty="0" smtClean="0"/>
              <a:t>evaluation days</a:t>
            </a:r>
            <a:r>
              <a:rPr lang="en-US" sz="2000" dirty="0"/>
              <a:t>. </a:t>
            </a:r>
            <a:endParaRPr lang="en-US" sz="2000" dirty="0" smtClean="0"/>
          </a:p>
          <a:p>
            <a:pPr marL="1314450" lvl="2" indent="-514350">
              <a:buFont typeface="+mj-lt"/>
              <a:buAutoNum type="alphaLcParenR"/>
            </a:pPr>
            <a:r>
              <a:rPr lang="en-US" sz="2000" dirty="0" smtClean="0"/>
              <a:t>Variable - allow </a:t>
            </a:r>
            <a:r>
              <a:rPr lang="en-US" sz="2000" dirty="0"/>
              <a:t>the dimensionality </a:t>
            </a:r>
            <a:r>
              <a:rPr lang="en-US" sz="2000" dirty="0" smtClean="0"/>
              <a:t>of our </a:t>
            </a:r>
            <a:r>
              <a:rPr lang="en-US" sz="2000" dirty="0"/>
              <a:t>models to grow with the number of new features </a:t>
            </a:r>
            <a:r>
              <a:rPr lang="en-US" sz="2000" dirty="0" smtClean="0"/>
              <a:t>encountered.</a:t>
            </a:r>
            <a:endParaRPr lang="en-US"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3200" dirty="0" smtClean="0"/>
              <a:t>Online learning</a:t>
            </a:r>
            <a:r>
              <a:rPr lang="en-US" dirty="0" smtClean="0"/>
              <a:t/>
            </a:r>
            <a:br>
              <a:rPr lang="en-US" dirty="0" smtClean="0"/>
            </a:br>
            <a:r>
              <a:rPr lang="en-US" dirty="0" smtClean="0"/>
              <a:t>Do online algorithms provide any benefit over batch algorithms?</a:t>
            </a:r>
            <a:endParaRPr lang="en-US" dirty="0"/>
          </a:p>
        </p:txBody>
      </p:sp>
      <p:sp>
        <p:nvSpPr>
          <p:cNvPr id="3" name="Content Placeholder 2"/>
          <p:cNvSpPr>
            <a:spLocks noGrp="1"/>
          </p:cNvSpPr>
          <p:nvPr>
            <p:ph idx="1"/>
          </p:nvPr>
        </p:nvSpPr>
        <p:spPr>
          <a:xfrm>
            <a:off x="457200" y="1600201"/>
            <a:ext cx="8229600" cy="1219200"/>
          </a:xfrm>
        </p:spPr>
        <p:txBody>
          <a:bodyPr>
            <a:normAutofit/>
          </a:bodyPr>
          <a:lstStyle/>
          <a:p>
            <a:pPr marL="514350" indent="-457200"/>
            <a:r>
              <a:rPr lang="en-US" dirty="0" smtClean="0"/>
              <a:t>Cumulative error rates for CW and for batch algorithms under different training sets. </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09600" y="3124200"/>
            <a:ext cx="8001000" cy="34559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a:r>
              <a:rPr lang="en-US" sz="3600" dirty="0" smtClean="0"/>
              <a:t>Online learning</a:t>
            </a:r>
            <a:r>
              <a:rPr lang="en-US" dirty="0" smtClean="0"/>
              <a:t/>
            </a:r>
            <a:br>
              <a:rPr lang="en-US" dirty="0" smtClean="0"/>
            </a:br>
            <a:r>
              <a:rPr lang="en-US" dirty="0" smtClean="0"/>
              <a:t>Which online algorithms are most appropriate for our application?</a:t>
            </a:r>
            <a:br>
              <a:rPr lang="en-US" dirty="0" smtClean="0"/>
            </a:br>
            <a:r>
              <a:rPr lang="en-US" dirty="0" smtClean="0"/>
              <a:t>Is there a training regimen that fully realizes the potential of these online classifiers?</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pPr marL="0" indent="0" algn="ctr">
              <a:buNone/>
            </a:pPr>
            <a:r>
              <a:rPr lang="en-US" dirty="0" smtClean="0"/>
              <a:t>Comparison of Online Algorithms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52400" y="3048000"/>
            <a:ext cx="8915400" cy="21783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Despite the achieved accuracies of up to 99% by using the online algorithm CW, URLs classification is a challenging task.</a:t>
            </a:r>
          </a:p>
          <a:p>
            <a:r>
              <a:rPr lang="en-US" dirty="0" smtClean="0"/>
              <a:t>Features collection &amp; classification infrastructure design raises security concerns;</a:t>
            </a:r>
          </a:p>
          <a:p>
            <a:r>
              <a:rPr lang="en-US" dirty="0" smtClean="0"/>
              <a:t>Security is a process, and not a product;</a:t>
            </a:r>
          </a:p>
          <a:p>
            <a:r>
              <a:rPr lang="en-US" dirty="0" smtClean="0"/>
              <a:t>Testing for all possible weakness, in a system,  is impossible;</a:t>
            </a:r>
          </a:p>
          <a:p>
            <a:r>
              <a:rPr lang="en-US" dirty="0" smtClean="0"/>
              <a:t>Detection, and response is one of the best way to improve security.</a:t>
            </a:r>
          </a:p>
          <a:p>
            <a:endParaRPr lang="en-US" dirty="0" smtClean="0"/>
          </a:p>
          <a:p>
            <a:endParaRPr lang="en-US" dirty="0"/>
          </a:p>
        </p:txBody>
      </p:sp>
    </p:spTree>
    <p:extLst>
      <p:ext uri="{BB962C8B-B14F-4D97-AF65-F5344CB8AC3E}">
        <p14:creationId xmlns:p14="http://schemas.microsoft.com/office/powerpoint/2010/main" val="30824603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r>
              <a:rPr lang="en-US" dirty="0"/>
              <a:t>on the topic</a:t>
            </a:r>
          </a:p>
        </p:txBody>
      </p:sp>
      <p:sp>
        <p:nvSpPr>
          <p:cNvPr id="3" name="Content Placeholder 2"/>
          <p:cNvSpPr>
            <a:spLocks noGrp="1"/>
          </p:cNvSpPr>
          <p:nvPr>
            <p:ph idx="1"/>
          </p:nvPr>
        </p:nvSpPr>
        <p:spPr/>
        <p:txBody>
          <a:bodyPr>
            <a:normAutofit/>
          </a:bodyPr>
          <a:lstStyle/>
          <a:p>
            <a:r>
              <a:rPr lang="en-US" dirty="0" smtClean="0"/>
              <a:t>Should </a:t>
            </a:r>
            <a:r>
              <a:rPr lang="en-US" dirty="0"/>
              <a:t>the blacklist feature be included? </a:t>
            </a:r>
            <a:endParaRPr lang="en-US" dirty="0" smtClean="0"/>
          </a:p>
          <a:p>
            <a:r>
              <a:rPr lang="en-US" dirty="0" smtClean="0"/>
              <a:t>Seems </a:t>
            </a:r>
            <a:r>
              <a:rPr lang="en-US" dirty="0"/>
              <a:t>as if they should have said how accurate that feature was and what impact its inclusion had on the final outcome</a:t>
            </a:r>
            <a:r>
              <a:rPr lang="en-US" dirty="0" smtClean="0"/>
              <a:t>. </a:t>
            </a:r>
          </a:p>
        </p:txBody>
      </p:sp>
    </p:spTree>
    <p:extLst>
      <p:ext uri="{BB962C8B-B14F-4D97-AF65-F5344CB8AC3E}">
        <p14:creationId xmlns:p14="http://schemas.microsoft.com/office/powerpoint/2010/main" val="278941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r>
              <a:rPr lang="en-US" dirty="0"/>
              <a:t>on the topic</a:t>
            </a:r>
          </a:p>
        </p:txBody>
      </p:sp>
      <p:sp>
        <p:nvSpPr>
          <p:cNvPr id="3" name="Content Placeholder 2"/>
          <p:cNvSpPr>
            <a:spLocks noGrp="1"/>
          </p:cNvSpPr>
          <p:nvPr>
            <p:ph idx="1"/>
          </p:nvPr>
        </p:nvSpPr>
        <p:spPr/>
        <p:txBody>
          <a:bodyPr>
            <a:normAutofit fontScale="85000" lnSpcReduction="10000"/>
          </a:bodyPr>
          <a:lstStyle/>
          <a:p>
            <a:r>
              <a:rPr lang="en-US" dirty="0" smtClean="0"/>
              <a:t>Most </a:t>
            </a:r>
            <a:r>
              <a:rPr lang="en-US" dirty="0"/>
              <a:t>common question was related to the number of features. How to handle high dimensionality of this approach? Feature space quickly becomes large (and sparse), which has space and time issues due to needing more memory to store weights and time to calculate prediction. Over time just increases without bound</a:t>
            </a:r>
            <a:r>
              <a:rPr lang="en-US" dirty="0" smtClean="0"/>
              <a:t>…</a:t>
            </a:r>
          </a:p>
          <a:p>
            <a:endParaRPr lang="en-US" dirty="0"/>
          </a:p>
          <a:p>
            <a:r>
              <a:rPr lang="en-US" dirty="0" smtClean="0"/>
              <a:t>The bag-of-words approach contributes to this issue, is </a:t>
            </a:r>
            <a:r>
              <a:rPr lang="en-US" dirty="0"/>
              <a:t>there a better way (or any other way) than the bag-of-words concept? </a:t>
            </a:r>
          </a:p>
          <a:p>
            <a:endParaRPr lang="en-US" dirty="0"/>
          </a:p>
        </p:txBody>
      </p:sp>
    </p:spTree>
    <p:extLst>
      <p:ext uri="{BB962C8B-B14F-4D97-AF65-F5344CB8AC3E}">
        <p14:creationId xmlns:p14="http://schemas.microsoft.com/office/powerpoint/2010/main" val="29827248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r>
              <a:rPr lang="en-US" dirty="0"/>
              <a:t>on the topic</a:t>
            </a:r>
          </a:p>
        </p:txBody>
      </p:sp>
      <p:sp>
        <p:nvSpPr>
          <p:cNvPr id="3" name="Content Placeholder 2"/>
          <p:cNvSpPr>
            <a:spLocks noGrp="1"/>
          </p:cNvSpPr>
          <p:nvPr>
            <p:ph idx="1"/>
          </p:nvPr>
        </p:nvSpPr>
        <p:spPr/>
        <p:txBody>
          <a:bodyPr>
            <a:normAutofit fontScale="92500" lnSpcReduction="20000"/>
          </a:bodyPr>
          <a:lstStyle/>
          <a:p>
            <a:r>
              <a:rPr lang="en-US" dirty="0" smtClean="0"/>
              <a:t>Abstract </a:t>
            </a:r>
            <a:r>
              <a:rPr lang="en-US" dirty="0"/>
              <a:t>question – why hook up features directly? Why not have learning algorithms associated with each weight</a:t>
            </a:r>
            <a:r>
              <a:rPr lang="en-US" dirty="0" smtClean="0"/>
              <a:t>?</a:t>
            </a:r>
          </a:p>
          <a:p>
            <a:endParaRPr lang="en-US" dirty="0"/>
          </a:p>
          <a:p>
            <a:r>
              <a:rPr lang="en-US" dirty="0" smtClean="0"/>
              <a:t>Paper </a:t>
            </a:r>
            <a:r>
              <a:rPr lang="en-US" dirty="0"/>
              <a:t>approach is experimental, but focused on one application in one domain.  Question is - are you convinced by this approach? Would you need experiments from more applications across multiple domains? Would a theoretical comparison of the algorithms be more convincing? </a:t>
            </a:r>
          </a:p>
        </p:txBody>
      </p:sp>
    </p:spTree>
    <p:extLst>
      <p:ext uri="{BB962C8B-B14F-4D97-AF65-F5344CB8AC3E}">
        <p14:creationId xmlns:p14="http://schemas.microsoft.com/office/powerpoint/2010/main" val="304224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r>
              <a:rPr lang="en-US" dirty="0"/>
              <a:t>on the topic</a:t>
            </a:r>
          </a:p>
        </p:txBody>
      </p:sp>
      <p:sp>
        <p:nvSpPr>
          <p:cNvPr id="3" name="Content Placeholder 2"/>
          <p:cNvSpPr>
            <a:spLocks noGrp="1"/>
          </p:cNvSpPr>
          <p:nvPr>
            <p:ph idx="1"/>
          </p:nvPr>
        </p:nvSpPr>
        <p:spPr/>
        <p:txBody>
          <a:bodyPr>
            <a:normAutofit/>
          </a:bodyPr>
          <a:lstStyle/>
          <a:p>
            <a:r>
              <a:rPr lang="en-US" dirty="0" smtClean="0"/>
              <a:t>Several </a:t>
            </a:r>
            <a:r>
              <a:rPr lang="en-US" dirty="0"/>
              <a:t>questioned ratio of benign to malicious URLs- what would be a reasonable number</a:t>
            </a:r>
            <a:r>
              <a:rPr lang="en-US" dirty="0" smtClean="0"/>
              <a:t>?</a:t>
            </a:r>
          </a:p>
          <a:p>
            <a:endParaRPr lang="en-US" dirty="0"/>
          </a:p>
          <a:p>
            <a:r>
              <a:rPr lang="en-US" dirty="0" smtClean="0"/>
              <a:t>What </a:t>
            </a:r>
            <a:r>
              <a:rPr lang="en-US" dirty="0"/>
              <a:t>other domains or applications can be used with online learning? (Besides this one or spam filtering, that is</a:t>
            </a:r>
            <a:r>
              <a:rPr lang="en-US" dirty="0" smtClean="0"/>
              <a:t>)</a:t>
            </a:r>
            <a:endParaRPr lang="en-US" dirty="0"/>
          </a:p>
        </p:txBody>
      </p:sp>
    </p:spTree>
    <p:extLst>
      <p:ext uri="{BB962C8B-B14F-4D97-AF65-F5344CB8AC3E}">
        <p14:creationId xmlns:p14="http://schemas.microsoft.com/office/powerpoint/2010/main" val="131042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r>
              <a:rPr lang="en-US" dirty="0"/>
              <a:t>on the topic</a:t>
            </a:r>
          </a:p>
        </p:txBody>
      </p:sp>
      <p:sp>
        <p:nvSpPr>
          <p:cNvPr id="3" name="Content Placeholder 2"/>
          <p:cNvSpPr>
            <a:spLocks noGrp="1"/>
          </p:cNvSpPr>
          <p:nvPr>
            <p:ph idx="1"/>
          </p:nvPr>
        </p:nvSpPr>
        <p:spPr/>
        <p:txBody>
          <a:bodyPr>
            <a:normAutofit fontScale="92500" lnSpcReduction="20000"/>
          </a:bodyPr>
          <a:lstStyle/>
          <a:p>
            <a:r>
              <a:rPr lang="en-US" dirty="0" smtClean="0"/>
              <a:t>If </a:t>
            </a:r>
            <a:r>
              <a:rPr lang="en-US" dirty="0"/>
              <a:t>a person knew this approach was being used, could they trick the system into classifying a good URL as malicious (say for a competitor’s site)? Or the flip side, how could they trick the system to label a malicious site as NOT </a:t>
            </a:r>
            <a:r>
              <a:rPr lang="en-US" dirty="0" smtClean="0"/>
              <a:t>malicious (benign)? </a:t>
            </a:r>
            <a:endParaRPr lang="en-US" dirty="0" smtClean="0"/>
          </a:p>
          <a:p>
            <a:endParaRPr lang="en-US" dirty="0"/>
          </a:p>
          <a:p>
            <a:r>
              <a:rPr lang="en-US" dirty="0" smtClean="0"/>
              <a:t>What </a:t>
            </a:r>
            <a:r>
              <a:rPr lang="en-US" dirty="0"/>
              <a:t>are the problems associated with predictions that turn out to be wrong</a:t>
            </a:r>
            <a:r>
              <a:rPr lang="en-US" dirty="0" smtClean="0"/>
              <a:t>?</a:t>
            </a:r>
          </a:p>
          <a:p>
            <a:endParaRPr lang="en-US" dirty="0" smtClean="0"/>
          </a:p>
          <a:p>
            <a:r>
              <a:rPr lang="en-US" dirty="0"/>
              <a:t>Was comparison to SVM necessary</a:t>
            </a:r>
            <a:r>
              <a:rPr lang="en-US" dirty="0" smtClean="0"/>
              <a:t>?</a:t>
            </a:r>
            <a:endParaRPr lang="en-US" dirty="0"/>
          </a:p>
        </p:txBody>
      </p:sp>
    </p:spTree>
    <p:extLst>
      <p:ext uri="{BB962C8B-B14F-4D97-AF65-F5344CB8AC3E}">
        <p14:creationId xmlns:p14="http://schemas.microsoft.com/office/powerpoint/2010/main" val="340091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Casus Belli (cont.)</a:t>
            </a:r>
            <a:endParaRPr lang="en-US" i="1" dirty="0"/>
          </a:p>
        </p:txBody>
      </p:sp>
      <p:sp>
        <p:nvSpPr>
          <p:cNvPr id="7" name="Content Placeholder 6"/>
          <p:cNvSpPr>
            <a:spLocks noGrp="1"/>
          </p:cNvSpPr>
          <p:nvPr>
            <p:ph idx="1"/>
          </p:nvPr>
        </p:nvSpPr>
        <p:spPr/>
        <p:txBody>
          <a:bodyPr>
            <a:normAutofit fontScale="85000" lnSpcReduction="10000"/>
          </a:bodyPr>
          <a:lstStyle/>
          <a:p>
            <a:r>
              <a:rPr lang="en-US" b="1" dirty="0" smtClean="0"/>
              <a:t>“The 2005 FBI Computer Crime Survey should serve as a wake up call to every company in America.”</a:t>
            </a:r>
          </a:p>
          <a:p>
            <a:pPr>
              <a:buNone/>
            </a:pPr>
            <a:r>
              <a:rPr lang="en-US" b="1" i="1" dirty="0" smtClean="0"/>
              <a:t>    </a:t>
            </a:r>
            <a:r>
              <a:rPr lang="en-US" i="1" dirty="0" smtClean="0">
                <a:solidFill>
                  <a:srgbClr val="C00000"/>
                </a:solidFill>
              </a:rPr>
              <a:t>Frank Abagnale </a:t>
            </a:r>
            <a:r>
              <a:rPr lang="en-US" i="1" dirty="0" smtClean="0"/>
              <a:t>, Author and subject of ‘Catch Me if You Can</a:t>
            </a:r>
            <a:r>
              <a:rPr lang="en-US" i="1" dirty="0" smtClean="0"/>
              <a:t>’ , </a:t>
            </a:r>
            <a:r>
              <a:rPr lang="en-US" i="1" dirty="0" smtClean="0"/>
              <a:t>Abagnale and Associates</a:t>
            </a:r>
          </a:p>
          <a:p>
            <a:r>
              <a:rPr lang="en-US" b="1" dirty="0" smtClean="0"/>
              <a:t>“This computer security survey eclipses any other that I have ever seen. After reading it, everyone</a:t>
            </a:r>
          </a:p>
          <a:p>
            <a:pPr>
              <a:buNone/>
            </a:pPr>
            <a:r>
              <a:rPr lang="en-US" b="1" dirty="0" smtClean="0"/>
              <a:t>    should realize the importance of establishing a proactive information security program.”</a:t>
            </a:r>
          </a:p>
          <a:p>
            <a:pPr>
              <a:buNone/>
            </a:pPr>
            <a:r>
              <a:rPr lang="en-US" i="1" dirty="0" smtClean="0"/>
              <a:t>    </a:t>
            </a:r>
            <a:r>
              <a:rPr lang="en-US" i="1" dirty="0" smtClean="0">
                <a:solidFill>
                  <a:srgbClr val="C00000"/>
                </a:solidFill>
              </a:rPr>
              <a:t>Kevin </a:t>
            </a:r>
            <a:r>
              <a:rPr lang="en-US" i="1" dirty="0" err="1" smtClean="0">
                <a:solidFill>
                  <a:srgbClr val="C00000"/>
                </a:solidFill>
              </a:rPr>
              <a:t>Mitnick</a:t>
            </a:r>
            <a:r>
              <a:rPr lang="en-US" i="1" dirty="0" smtClean="0"/>
              <a:t>, </a:t>
            </a:r>
            <a:r>
              <a:rPr lang="en-US" i="1" dirty="0" smtClean="0"/>
              <a:t>Author, Public Speaker, Consultant, and Former Computer Hacker • Mitnick Security Consulting</a:t>
            </a:r>
            <a:endParaRPr lang="en-US" dirty="0"/>
          </a:p>
        </p:txBody>
      </p:sp>
    </p:spTree>
    <p:extLst>
      <p:ext uri="{BB962C8B-B14F-4D97-AF65-F5344CB8AC3E}">
        <p14:creationId xmlns:p14="http://schemas.microsoft.com/office/powerpoint/2010/main" val="4235911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Casus Belli (cont.)</a:t>
            </a:r>
            <a:endParaRPr lang="en-US" i="1"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smtClean="0">
                <a:solidFill>
                  <a:srgbClr val="C00000"/>
                </a:solidFill>
              </a:rPr>
              <a:t>Key Findings </a:t>
            </a:r>
            <a:r>
              <a:rPr lang="en-US" dirty="0" smtClean="0"/>
              <a:t>of the survey are </a:t>
            </a:r>
            <a:r>
              <a:rPr lang="en-US" i="1" dirty="0" smtClean="0"/>
              <a:t>inter alia: </a:t>
            </a:r>
          </a:p>
          <a:p>
            <a:r>
              <a:rPr lang="en-US" dirty="0" smtClean="0"/>
              <a:t>In many of the responding organizations, a common theme of frustration existed with the nonstop barrage of viruses, Trojans, worms, and spyware.</a:t>
            </a:r>
          </a:p>
          <a:p>
            <a:r>
              <a:rPr lang="en-US" dirty="0" smtClean="0"/>
              <a:t>Although the usage of antivirus, antispyware, firewalls, and antispam software is almost     universal among the survey respondents, many computer security threats came from within the organizations.</a:t>
            </a:r>
          </a:p>
          <a:p>
            <a:endParaRPr lang="en-US" dirty="0"/>
          </a:p>
        </p:txBody>
      </p:sp>
    </p:spTree>
    <p:extLst>
      <p:ext uri="{BB962C8B-B14F-4D97-AF65-F5344CB8AC3E}">
        <p14:creationId xmlns:p14="http://schemas.microsoft.com/office/powerpoint/2010/main" val="2959067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Casus Belli(cont.)</a:t>
            </a:r>
            <a:endParaRPr lang="en-US" i="1" dirty="0"/>
          </a:p>
        </p:txBody>
      </p:sp>
      <p:sp>
        <p:nvSpPr>
          <p:cNvPr id="3" name="Content Placeholder 2"/>
          <p:cNvSpPr>
            <a:spLocks noGrp="1"/>
          </p:cNvSpPr>
          <p:nvPr>
            <p:ph idx="1"/>
          </p:nvPr>
        </p:nvSpPr>
        <p:spPr/>
        <p:txBody>
          <a:bodyPr>
            <a:normAutofit fontScale="70000" lnSpcReduction="20000"/>
          </a:bodyPr>
          <a:lstStyle/>
          <a:p>
            <a:r>
              <a:rPr lang="en-US" dirty="0" smtClean="0"/>
              <a:t>Of the intrusion attempts that appeared to have come from outside the organizations, the most common countries of origin appeared to be United States, China, Nigeria, Korea, Germany, Russia, and Romania.</a:t>
            </a:r>
          </a:p>
          <a:p>
            <a:r>
              <a:rPr lang="en-US" b="1" dirty="0" smtClean="0"/>
              <a:t>“The exponentially increasing volume of complaints received monthly at the IC3 have shown that cyber criminals have grown increasingly more sophisticated in their many methods  of deception. This survey reflects the urgent need for expanded partnerships between the  public and private sector entities to better identify and more effectively respond to incidents</a:t>
            </a:r>
          </a:p>
          <a:p>
            <a:pPr>
              <a:buNone/>
            </a:pPr>
            <a:r>
              <a:rPr lang="en-US" b="1" dirty="0" smtClean="0"/>
              <a:t>     of cyber crime.”</a:t>
            </a:r>
          </a:p>
          <a:p>
            <a:pPr>
              <a:buNone/>
            </a:pPr>
            <a:r>
              <a:rPr lang="en-US" b="1" dirty="0" smtClean="0"/>
              <a:t>     </a:t>
            </a:r>
            <a:r>
              <a:rPr lang="en-US" b="1" dirty="0" smtClean="0">
                <a:solidFill>
                  <a:srgbClr val="C00000"/>
                </a:solidFill>
              </a:rPr>
              <a:t>Daniel Larkin, FBI Unit Chief </a:t>
            </a:r>
            <a:r>
              <a:rPr lang="fr-FR" b="1" dirty="0" smtClean="0">
                <a:solidFill>
                  <a:srgbClr val="C00000"/>
                </a:solidFill>
              </a:rPr>
              <a:t>Internet Crime Complaint Center (www.ic3.gov)</a:t>
            </a:r>
            <a:endParaRPr lang="en-US" dirty="0">
              <a:solidFill>
                <a:srgbClr val="C00000"/>
              </a:solidFill>
            </a:endParaRPr>
          </a:p>
        </p:txBody>
      </p:sp>
    </p:spTree>
    <p:extLst>
      <p:ext uri="{BB962C8B-B14F-4D97-AF65-F5344CB8AC3E}">
        <p14:creationId xmlns:p14="http://schemas.microsoft.com/office/powerpoint/2010/main" val="1119175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Casus Belli(cont.)</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595030" y="1600200"/>
            <a:ext cx="5953941" cy="4525963"/>
          </a:xfrm>
          <a:prstGeom prst="rect">
            <a:avLst/>
          </a:prstGeom>
          <a:noFill/>
          <a:ln w="9525">
            <a:noFill/>
            <a:miter lim="800000"/>
            <a:headEnd/>
            <a:tailEnd/>
          </a:ln>
        </p:spPr>
      </p:pic>
    </p:spTree>
    <p:extLst>
      <p:ext uri="{BB962C8B-B14F-4D97-AF65-F5344CB8AC3E}">
        <p14:creationId xmlns:p14="http://schemas.microsoft.com/office/powerpoint/2010/main" val="2154324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Casus Belli(cont.)</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184320" y="1752600"/>
            <a:ext cx="6775361" cy="4525963"/>
          </a:xfrm>
          <a:prstGeom prst="rect">
            <a:avLst/>
          </a:prstGeom>
          <a:noFill/>
          <a:ln w="9525">
            <a:noFill/>
            <a:miter lim="800000"/>
            <a:headEnd/>
            <a:tailEnd/>
          </a:ln>
        </p:spPr>
      </p:pic>
    </p:spTree>
    <p:extLst>
      <p:ext uri="{BB962C8B-B14F-4D97-AF65-F5344CB8AC3E}">
        <p14:creationId xmlns:p14="http://schemas.microsoft.com/office/powerpoint/2010/main" val="2867778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TotalTime>
  <Words>2777</Words>
  <Application>Microsoft Office PowerPoint</Application>
  <PresentationFormat>On-screen Show (4:3)</PresentationFormat>
  <Paragraphs>214</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“Identifying Suspicious URLs: An Application of Large-Scale Online Learning”   Paper by Justin Ma, Lawrence K. Saul, Stefan Savage, and Geoffrey M. Voelker.  In Proceedings International Conference on Machine Learning (ICML '09).  </vt:lpstr>
      <vt:lpstr>Outline</vt:lpstr>
      <vt:lpstr>Goal</vt:lpstr>
      <vt:lpstr>Casus Belli</vt:lpstr>
      <vt:lpstr>Casus Belli (cont.)</vt:lpstr>
      <vt:lpstr>Casus Belli (cont.)</vt:lpstr>
      <vt:lpstr>Casus Belli(cont.)</vt:lpstr>
      <vt:lpstr>Casus Belli(cont.)</vt:lpstr>
      <vt:lpstr>Casus Belli(cont.)</vt:lpstr>
      <vt:lpstr>Casus Belli(cont.)</vt:lpstr>
      <vt:lpstr>Casus Belli(cont.)</vt:lpstr>
      <vt:lpstr>Casus Belli(cont.)</vt:lpstr>
      <vt:lpstr>Casus Belli(cont.)</vt:lpstr>
      <vt:lpstr>Casus Belli(cont.)</vt:lpstr>
      <vt:lpstr>Protective Mechanisms</vt:lpstr>
      <vt:lpstr>Protective Mechanisms(cont.)</vt:lpstr>
      <vt:lpstr>Modus Operandi</vt:lpstr>
      <vt:lpstr>Features</vt:lpstr>
      <vt:lpstr>Features(cont.)</vt:lpstr>
      <vt:lpstr>Features(cont.)</vt:lpstr>
      <vt:lpstr>Related Work</vt:lpstr>
      <vt:lpstr>Data Collection</vt:lpstr>
      <vt:lpstr>Identifying Suspicious URLs: An Application of Large-Scale Online Learning</vt:lpstr>
      <vt:lpstr>Identifying Suspicious URLs: An Application of Large-Scale Online Learning</vt:lpstr>
      <vt:lpstr>Online learning</vt:lpstr>
      <vt:lpstr>Online learning Weighted Majority (simple)</vt:lpstr>
      <vt:lpstr>Online learning Weighted Majority (randomized)</vt:lpstr>
      <vt:lpstr>Online learning</vt:lpstr>
      <vt:lpstr>Online learning Perceptron</vt:lpstr>
      <vt:lpstr>Online learning Perceptron</vt:lpstr>
      <vt:lpstr>Online learning Perceptron</vt:lpstr>
      <vt:lpstr>Online learning Logistic Regression with Stochastic Gradient Descent </vt:lpstr>
      <vt:lpstr>Online learning Logistic Regression with Stochastic Gradient Descent </vt:lpstr>
      <vt:lpstr>Online learning Passive-Aggressive (PA) Algorithm</vt:lpstr>
      <vt:lpstr>Online learning Confidence-Weighted (CW) Algorithm</vt:lpstr>
      <vt:lpstr>Online learning Confidence-Weighted (CW) Algorithm</vt:lpstr>
      <vt:lpstr>Online learning Confidence-Weighted (CW) Algorithm</vt:lpstr>
      <vt:lpstr>Online learning Related Algorithms</vt:lpstr>
      <vt:lpstr>Online learning Evaluation</vt:lpstr>
      <vt:lpstr>Online learning training regimen</vt:lpstr>
      <vt:lpstr>Online learning Do online algorithms provide any benefit over batch algorithms?</vt:lpstr>
      <vt:lpstr>Online learning Which online algorithms are most appropriate for our application? Is there a training regimen that fully realizes the potential of these online classifiers? </vt:lpstr>
      <vt:lpstr>Conclusion</vt:lpstr>
      <vt:lpstr>Discussion on the topic</vt:lpstr>
      <vt:lpstr>Discussion on the topic</vt:lpstr>
      <vt:lpstr>Discussion on the topic</vt:lpstr>
      <vt:lpstr>Discussion on the topic</vt:lpstr>
      <vt:lpstr>Discussion on the topic</vt:lpstr>
    </vt:vector>
  </TitlesOfParts>
  <Company>Schweitzer Engineering Laboratories,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jhelkey</cp:lastModifiedBy>
  <cp:revision>89</cp:revision>
  <dcterms:created xsi:type="dcterms:W3CDTF">2011-09-14T22:33:46Z</dcterms:created>
  <dcterms:modified xsi:type="dcterms:W3CDTF">2011-09-22T02:45:45Z</dcterms:modified>
</cp:coreProperties>
</file>