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  <p:sldMasterId id="2147483741" r:id="rId2"/>
  </p:sldMasterIdLst>
  <p:notesMasterIdLst>
    <p:notesMasterId r:id="rId13"/>
  </p:notesMasterIdLst>
  <p:handoutMasterIdLst>
    <p:handoutMasterId r:id="rId14"/>
  </p:handoutMasterIdLst>
  <p:sldIdLst>
    <p:sldId id="478" r:id="rId3"/>
    <p:sldId id="479" r:id="rId4"/>
    <p:sldId id="480" r:id="rId5"/>
    <p:sldId id="481" r:id="rId6"/>
    <p:sldId id="482" r:id="rId7"/>
    <p:sldId id="483" r:id="rId8"/>
    <p:sldId id="484" r:id="rId9"/>
    <p:sldId id="485" r:id="rId10"/>
    <p:sldId id="486" r:id="rId11"/>
    <p:sldId id="487" r:id="rId12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CCFFFF"/>
    <a:srgbClr val="00FF00"/>
    <a:srgbClr val="A50021"/>
    <a:srgbClr val="008000"/>
    <a:srgbClr val="0099FF"/>
    <a:srgbClr val="969696"/>
    <a:srgbClr val="5F5F5F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52" autoAdjust="0"/>
    <p:restoredTop sz="94625" autoAdjust="0"/>
  </p:normalViewPr>
  <p:slideViewPr>
    <p:cSldViewPr snapToGrid="0">
      <p:cViewPr>
        <p:scale>
          <a:sx n="66" d="100"/>
          <a:sy n="66" d="100"/>
        </p:scale>
        <p:origin x="-187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1764" y="-108"/>
      </p:cViewPr>
      <p:guideLst>
        <p:guide orient="horz" pos="2920"/>
        <p:guide pos="2204"/>
      </p:guideLst>
    </p:cSldViewPr>
  </p:notesViewPr>
  <p:gridSpacing cx="46816963" cy="468169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074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4349A21A-776A-4DD6-B4FB-28CDE1A080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03725"/>
            <a:ext cx="559752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439C8054-0BF8-4ECA-B808-B406C34D36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2B1F18-1DAC-4A90-B7F7-C9A89A068982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This is a type of supervised learning</a:t>
            </a:r>
          </a:p>
          <a:p>
            <a:pPr eaLnBrk="1" hangingPunct="1"/>
            <a:r>
              <a:rPr lang="en-US" dirty="0" smtClean="0"/>
              <a:t>Find correlations between within-set items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Put data in Python25 folder</a:t>
            </a:r>
          </a:p>
          <a:p>
            <a:r>
              <a:rPr lang="en-US" dirty="0" smtClean="0"/>
              <a:t>Type this program in</a:t>
            </a:r>
          </a:p>
          <a:p>
            <a:r>
              <a:rPr lang="en-US" dirty="0" smtClean="0"/>
              <a:t>Open this program file</a:t>
            </a:r>
          </a:p>
          <a:p>
            <a:r>
              <a:rPr lang="en-US" dirty="0" smtClean="0"/>
              <a:t>Click on Run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9C8054-0BF8-4ECA-B808-B406C34D36F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reeform 36"/>
          <p:cNvSpPr>
            <a:spLocks/>
          </p:cNvSpPr>
          <p:nvPr userDrawn="1"/>
        </p:nvSpPr>
        <p:spPr bwMode="ltGray">
          <a:xfrm>
            <a:off x="0" y="0"/>
            <a:ext cx="4943475" cy="6362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14" y="0"/>
              </a:cxn>
              <a:cxn ang="0">
                <a:pos x="2060" y="4008"/>
              </a:cxn>
              <a:cxn ang="0">
                <a:pos x="9" y="2924"/>
              </a:cxn>
              <a:cxn ang="0">
                <a:pos x="0" y="0"/>
              </a:cxn>
            </a:cxnLst>
            <a:rect l="0" t="0" r="r" b="b"/>
            <a:pathLst>
              <a:path w="3114" h="4008">
                <a:moveTo>
                  <a:pt x="0" y="0"/>
                </a:moveTo>
                <a:cubicBezTo>
                  <a:pt x="477" y="0"/>
                  <a:pt x="2682" y="0"/>
                  <a:pt x="3114" y="0"/>
                </a:cubicBezTo>
                <a:cubicBezTo>
                  <a:pt x="2967" y="567"/>
                  <a:pt x="2293" y="3080"/>
                  <a:pt x="2060" y="4008"/>
                </a:cubicBezTo>
                <a:cubicBezTo>
                  <a:pt x="1807" y="3973"/>
                  <a:pt x="768" y="3962"/>
                  <a:pt x="9" y="2924"/>
                </a:cubicBezTo>
                <a:cubicBezTo>
                  <a:pt x="0" y="2244"/>
                  <a:pt x="0" y="506"/>
                  <a:pt x="0" y="0"/>
                </a:cubicBezTo>
                <a:close/>
              </a:path>
            </a:pathLst>
          </a:custGeom>
          <a:solidFill>
            <a:srgbClr val="0033CC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ct val="95000"/>
              </a:lnSpc>
              <a:spcBef>
                <a:spcPct val="45000"/>
              </a:spcBef>
              <a:buSzPct val="125000"/>
              <a:buFontTx/>
              <a:buChar char="•"/>
              <a:defRPr/>
            </a:pPr>
            <a:endParaRPr lang="en-US" dirty="0">
              <a:cs typeface="+mn-cs"/>
            </a:endParaRPr>
          </a:p>
        </p:txBody>
      </p:sp>
      <p:sp>
        <p:nvSpPr>
          <p:cNvPr id="5" name="Freeform 37"/>
          <p:cNvSpPr>
            <a:spLocks/>
          </p:cNvSpPr>
          <p:nvPr userDrawn="1"/>
        </p:nvSpPr>
        <p:spPr bwMode="black">
          <a:xfrm>
            <a:off x="-1589" y="-14289"/>
            <a:ext cx="5023531" cy="1059317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3117" y="0"/>
              </a:cxn>
              <a:cxn ang="0">
                <a:pos x="2871" y="918"/>
              </a:cxn>
              <a:cxn ang="0">
                <a:pos x="0" y="921"/>
              </a:cxn>
              <a:cxn ang="0">
                <a:pos x="1" y="0"/>
              </a:cxn>
            </a:cxnLst>
            <a:rect l="0" t="0" r="r" b="b"/>
            <a:pathLst>
              <a:path w="3117" h="921">
                <a:moveTo>
                  <a:pt x="1" y="0"/>
                </a:moveTo>
                <a:lnTo>
                  <a:pt x="3117" y="0"/>
                </a:lnTo>
                <a:lnTo>
                  <a:pt x="2871" y="918"/>
                </a:lnTo>
                <a:lnTo>
                  <a:pt x="0" y="921"/>
                </a:lnTo>
                <a:lnTo>
                  <a:pt x="1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ct val="95000"/>
              </a:lnSpc>
              <a:spcBef>
                <a:spcPct val="45000"/>
              </a:spcBef>
              <a:buSzPct val="125000"/>
              <a:buFontTx/>
              <a:buChar char="•"/>
              <a:defRPr/>
            </a:pPr>
            <a:endParaRPr lang="en-US" dirty="0">
              <a:cs typeface="+mn-cs"/>
            </a:endParaRPr>
          </a:p>
        </p:txBody>
      </p:sp>
      <p:pic>
        <p:nvPicPr>
          <p:cNvPr id="6" name="Picture 55" descr="wsuTLSig4cRvs-bk"/>
          <p:cNvPicPr>
            <a:picLocks noChangeAspect="1" noChangeArrowheads="1"/>
          </p:cNvPicPr>
          <p:nvPr userDrawn="1"/>
        </p:nvPicPr>
        <p:blipFill>
          <a:blip r:embed="rId2" cstate="print"/>
          <a:srcRect b="13870"/>
          <a:stretch>
            <a:fillRect/>
          </a:stretch>
        </p:blipFill>
        <p:spPr bwMode="auto">
          <a:xfrm>
            <a:off x="1225551" y="196171"/>
            <a:ext cx="2467913" cy="761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288" y="0"/>
            <a:ext cx="68945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288" y="0"/>
            <a:ext cx="68945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38100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48100"/>
            <a:ext cx="38100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538288" y="0"/>
            <a:ext cx="68945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38100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38100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3848100"/>
            <a:ext cx="38100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48100"/>
            <a:ext cx="38100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A59A2-F68B-470E-84A2-C0357616F9B4}" type="datetimeFigureOut">
              <a:rPr lang="en-US"/>
              <a:pPr>
                <a:defRPr/>
              </a:pPr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E1AD2-3B30-42AA-8D20-E2B4A5DC6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E9BBE-35E3-4A4B-909A-58E152A0C382}" type="datetimeFigureOut">
              <a:rPr lang="en-US"/>
              <a:pPr>
                <a:defRPr/>
              </a:pPr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60315-32B4-4454-95BD-3FA5CB826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F98F0-A492-41C6-9506-CF1C6EBE5313}" type="datetimeFigureOut">
              <a:rPr lang="en-US"/>
              <a:pPr>
                <a:defRPr/>
              </a:pPr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52EA5-F4B7-4208-9007-18FB91644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00265-1EA5-4092-B936-C8A9397145C3}" type="datetimeFigureOut">
              <a:rPr lang="en-US"/>
              <a:pPr>
                <a:defRPr/>
              </a:pPr>
              <a:t>8/24/2011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CFAFE-B3ED-47A9-9FA4-3C0720BD3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CCA82-6CC3-4960-A3D5-7FC89A07805D}" type="datetimeFigureOut">
              <a:rPr lang="en-US"/>
              <a:pPr>
                <a:defRPr/>
              </a:pPr>
              <a:t>8/24/2011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C9EB4-DD5F-4D00-B2E5-8B97BB50F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D8869-F1A3-4190-8E61-9DB5B91F11F9}" type="datetimeFigureOut">
              <a:rPr lang="en-US"/>
              <a:pPr>
                <a:defRPr/>
              </a:pPr>
              <a:t>8/24/2011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9C3E0-566C-426D-B2D7-432CA2B68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AED77-DD3F-49F9-BF31-357F7EB89339}" type="datetimeFigureOut">
              <a:rPr lang="en-US"/>
              <a:pPr>
                <a:defRPr/>
              </a:pPr>
              <a:t>8/24/2011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B58D4-362B-4AC9-A55F-E13DF3D33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00750-3705-4B8E-B547-4D24A060F35A}" type="datetimeFigureOut">
              <a:rPr lang="en-US"/>
              <a:pPr>
                <a:defRPr/>
              </a:pPr>
              <a:t>8/24/2011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1443C-E22D-45B5-BC18-4A70B9535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1091A-1D55-4281-9696-A308710669E7}" type="datetimeFigureOut">
              <a:rPr lang="en-US"/>
              <a:pPr>
                <a:defRPr/>
              </a:pPr>
              <a:t>8/24/2011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4407E-4040-41A8-97F2-9DD700691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B3C73-A816-4ECD-B666-3AC513111B5E}" type="datetimeFigureOut">
              <a:rPr lang="en-US"/>
              <a:pPr>
                <a:defRPr/>
              </a:pPr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9F228-3088-42C9-878B-34D45D37D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82381-DD6B-4482-95D1-21AC98ED4D13}" type="datetimeFigureOut">
              <a:rPr lang="en-US"/>
              <a:pPr>
                <a:defRPr/>
              </a:pPr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03506-8D63-4028-A630-BB8D8E50B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275B3-7623-4943-B21B-BC72D59DCF06}" type="datetimeFigureOut">
              <a:rPr lang="en-US"/>
              <a:pPr>
                <a:defRPr/>
              </a:pPr>
              <a:t>8/24/2011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0B40F-A7A0-4742-873F-5DBA2AB70D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38288" y="0"/>
            <a:ext cx="6894512" cy="92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67097"/>
            <a:ext cx="7772400" cy="4905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012370"/>
            <a:ext cx="9144000" cy="762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0000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FF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FF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FF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FF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FF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FF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FF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0000FF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BB9B104-DBB2-4E63-BB23-C68E6CCA2A59}" type="datetimeFigureOut">
              <a:rPr lang="en-US"/>
              <a:pPr>
                <a:defRPr/>
              </a:pPr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F8F540-C805-49D6-AB02-8EB529F8DF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ecs.wsu.edu/~cook/ml/hw/hw1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orange.biolab.si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orange.biolab.si/doc/catalo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voting.tab" TargetMode="External"/><Relationship Id="rId2" Type="http://schemas.openxmlformats.org/officeDocument/2006/relationships/hyperlink" Target="http://archive.ics.uci.edu/ml/datasets/Congressional+Voting+Record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4297363" y="2212975"/>
            <a:ext cx="4846637" cy="2751522"/>
          </a:xfrm>
        </p:spPr>
        <p:txBody>
          <a:bodyPr/>
          <a:lstStyle/>
          <a:p>
            <a:pPr algn="ctr" eaLnBrk="1" hangingPunct="1"/>
            <a:r>
              <a:rPr lang="en-US" sz="3200" dirty="0" smtClean="0">
                <a:solidFill>
                  <a:srgbClr val="FFC000"/>
                </a:solidFill>
              </a:rPr>
              <a:t>Orange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43400" y="3622634"/>
            <a:ext cx="4800600" cy="1144929"/>
          </a:xfrm>
        </p:spPr>
        <p:txBody>
          <a:bodyPr/>
          <a:lstStyle/>
          <a:p>
            <a:pPr algn="ctr"/>
            <a:r>
              <a:rPr lang="en-US" sz="2400" dirty="0" smtClean="0"/>
              <a:t>Topics in Machine Learning</a:t>
            </a:r>
          </a:p>
          <a:p>
            <a:pPr algn="ctr"/>
            <a:r>
              <a:rPr lang="en-US" sz="2400" dirty="0" smtClean="0"/>
              <a:t>Fall 2011</a:t>
            </a:r>
            <a:endParaRPr lang="en-US" sz="2400" dirty="0"/>
          </a:p>
        </p:txBody>
      </p:sp>
      <p:sp>
        <p:nvSpPr>
          <p:cNvPr id="4101" name="Line 3"/>
          <p:cNvSpPr>
            <a:spLocks noChangeShapeType="1"/>
          </p:cNvSpPr>
          <p:nvPr/>
        </p:nvSpPr>
        <p:spPr bwMode="black">
          <a:xfrm>
            <a:off x="4519613" y="1433513"/>
            <a:ext cx="52387" cy="0"/>
          </a:xfrm>
          <a:prstGeom prst="line">
            <a:avLst/>
          </a:prstGeom>
          <a:noFill/>
          <a:ln w="38100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2317" name="Text Box 13"/>
          <p:cNvSpPr txBox="1">
            <a:spLocks noChangeArrowheads="1"/>
          </p:cNvSpPr>
          <p:nvPr/>
        </p:nvSpPr>
        <p:spPr bwMode="auto">
          <a:xfrm>
            <a:off x="4648200" y="228600"/>
            <a:ext cx="44958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  <a:spcBef>
                <a:spcPct val="45000"/>
              </a:spcBef>
              <a:buSzPct val="125000"/>
              <a:defRPr/>
            </a:pP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School of Electrical Engineering</a:t>
            </a:r>
            <a:endParaRPr lang="en-US" sz="18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algn="ctr">
              <a:lnSpc>
                <a:spcPct val="95000"/>
              </a:lnSpc>
              <a:spcBef>
                <a:spcPct val="45000"/>
              </a:spcBef>
              <a:buSzPct val="125000"/>
              <a:defRPr/>
            </a:pP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and Computer Science</a:t>
            </a:r>
            <a:endParaRPr lang="en-US" sz="1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grpSp>
        <p:nvGrpSpPr>
          <p:cNvPr id="6" name="Group 7"/>
          <p:cNvGrpSpPr/>
          <p:nvPr/>
        </p:nvGrpSpPr>
        <p:grpSpPr>
          <a:xfrm>
            <a:off x="6553200" y="4343400"/>
            <a:ext cx="2870200" cy="2514600"/>
            <a:chOff x="5105400" y="4191000"/>
            <a:chExt cx="4318000" cy="2667000"/>
          </a:xfrm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pic>
          <p:nvPicPr>
            <p:cNvPr id="7" name="Picture 6" descr="07011a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contrast="-40000"/>
            </a:blip>
            <a:stretch>
              <a:fillRect/>
            </a:stretch>
          </p:blipFill>
          <p:spPr>
            <a:xfrm>
              <a:off x="5105400" y="4191000"/>
              <a:ext cx="4318000" cy="2667000"/>
            </a:xfrm>
            <a:prstGeom prst="bevel">
              <a:avLst/>
            </a:prstGeom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</p:spPr>
        </p:pic>
        <p:pic>
          <p:nvPicPr>
            <p:cNvPr id="8" name="Picture 7" descr="house_off.gif"/>
            <p:cNvPicPr>
              <a:picLocks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37342" y="4517180"/>
              <a:ext cx="2432370" cy="1266345"/>
            </a:xfrm>
            <a:prstGeom prst="bevel">
              <a:avLst/>
            </a:prstGeom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#1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http://eecs.wsu.edu/~cook/ml/hw/hw1.pdf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>
                <a:solidFill>
                  <a:srgbClr val="FFC000"/>
                </a:solidFill>
              </a:rPr>
              <a:t>Orange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source data mining toolkit</a:t>
            </a:r>
          </a:p>
          <a:p>
            <a:r>
              <a:rPr lang="en-US" dirty="0" smtClean="0"/>
              <a:t>Designed to add extensions for new techniques</a:t>
            </a:r>
          </a:p>
          <a:p>
            <a:r>
              <a:rPr lang="en-US" dirty="0" smtClean="0"/>
              <a:t>Python scripts</a:t>
            </a:r>
          </a:p>
          <a:p>
            <a:r>
              <a:rPr lang="en-US" dirty="0" smtClean="0"/>
              <a:t>Runs on Linux, Windows (used here),       Mac OS</a:t>
            </a:r>
          </a:p>
          <a:p>
            <a:r>
              <a:rPr lang="en-US" dirty="0" smtClean="0">
                <a:hlinkClick r:id="rId2"/>
              </a:rPr>
              <a:t>http://orange.biolab.si/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Widget catalog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http://orange.biolab.si/doc/catalog/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142" y="1354184"/>
            <a:ext cx="8109857" cy="4905103"/>
          </a:xfrm>
        </p:spPr>
        <p:txBody>
          <a:bodyPr/>
          <a:lstStyle/>
          <a:p>
            <a:r>
              <a:rPr lang="en-US" dirty="0" smtClean="0"/>
              <a:t>Supports multiple formats (C4.5, </a:t>
            </a:r>
            <a:r>
              <a:rPr lang="en-US" dirty="0" err="1" smtClean="0"/>
              <a:t>Weka</a:t>
            </a:r>
            <a:r>
              <a:rPr lang="en-US" dirty="0" smtClean="0"/>
              <a:t>, others)</a:t>
            </a:r>
          </a:p>
          <a:p>
            <a:r>
              <a:rPr lang="en-US" dirty="0" smtClean="0"/>
              <a:t>We will use tab separated data entries</a:t>
            </a:r>
          </a:p>
          <a:p>
            <a:r>
              <a:rPr lang="en-US" dirty="0" smtClean="0"/>
              <a:t>First line lists attributes</a:t>
            </a:r>
          </a:p>
          <a:p>
            <a:r>
              <a:rPr lang="en-US" dirty="0" smtClean="0"/>
              <a:t>Second line gives type of attribute</a:t>
            </a:r>
          </a:p>
          <a:p>
            <a:pPr lvl="1"/>
            <a:r>
              <a:rPr lang="en-US" dirty="0" smtClean="0"/>
              <a:t>Nominal (“discrete”, “d”)</a:t>
            </a:r>
          </a:p>
          <a:p>
            <a:pPr lvl="1"/>
            <a:r>
              <a:rPr lang="en-US" dirty="0" smtClean="0"/>
              <a:t>Continuous (“continuous”, “c”)</a:t>
            </a:r>
          </a:p>
          <a:p>
            <a:pPr lvl="1"/>
            <a:r>
              <a:rPr lang="en-US" dirty="0" smtClean="0"/>
              <a:t>Ignored field (“ignore”, “</a:t>
            </a:r>
            <a:r>
              <a:rPr lang="en-US" dirty="0" err="1" smtClean="0"/>
              <a:t>i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Third line lists target class (“class” in appropriate column)</a:t>
            </a:r>
          </a:p>
          <a:p>
            <a:r>
              <a:rPr lang="en-US" dirty="0" smtClean="0"/>
              <a:t>Default is tab format, use “tab” file extension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267098"/>
            <a:ext cx="7772400" cy="194056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Names, data</a:t>
            </a:r>
            <a:endParaRPr lang="en-US" dirty="0" smtClean="0"/>
          </a:p>
          <a:p>
            <a:r>
              <a:rPr lang="en-US" dirty="0" smtClean="0">
                <a:hlinkClick r:id="rId3" action="ppaction://hlinkfile"/>
              </a:rPr>
              <a:t>Tab file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06399" y="2688771"/>
          <a:ext cx="847634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744"/>
                <a:gridCol w="841829"/>
                <a:gridCol w="856343"/>
                <a:gridCol w="870857"/>
                <a:gridCol w="856343"/>
                <a:gridCol w="754743"/>
                <a:gridCol w="998579"/>
                <a:gridCol w="847634"/>
                <a:gridCol w="847634"/>
                <a:gridCol w="84763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HaInf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WatPr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Budgt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DrFee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ElSal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ReSch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TestB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Nicar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Missl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Orange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up Python</a:t>
            </a:r>
          </a:p>
          <a:p>
            <a:pPr lvl="1"/>
            <a:r>
              <a:rPr lang="en-US" dirty="0" smtClean="0"/>
              <a:t>In Windows, start up </a:t>
            </a:r>
            <a:r>
              <a:rPr lang="en-US" dirty="0" err="1" smtClean="0"/>
              <a:t>PythonWin</a:t>
            </a:r>
            <a:r>
              <a:rPr lang="en-US" dirty="0" smtClean="0"/>
              <a:t>, move to directory with data file</a:t>
            </a:r>
          </a:p>
          <a:p>
            <a:r>
              <a:rPr lang="en-US" dirty="0" smtClean="0"/>
              <a:t>Import orange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import orange</a:t>
            </a:r>
          </a:p>
          <a:p>
            <a:pPr>
              <a:buNone/>
            </a:pPr>
            <a:r>
              <a:rPr lang="en-US" dirty="0" smtClean="0"/>
              <a:t>data = </a:t>
            </a:r>
            <a:r>
              <a:rPr lang="en-US" dirty="0" err="1" smtClean="0"/>
              <a:t>orange.ExampleTable</a:t>
            </a:r>
            <a:r>
              <a:rPr lang="en-US" dirty="0" smtClean="0"/>
              <a:t>(“voting")</a:t>
            </a:r>
          </a:p>
          <a:p>
            <a:pPr>
              <a:buNone/>
            </a:pPr>
            <a:r>
              <a:rPr lang="en-US" dirty="0" smtClean="0"/>
              <a:t>print "Attributes:",</a:t>
            </a:r>
          </a:p>
          <a:p>
            <a:pPr>
              <a:buNone/>
            </a:pPr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in </a:t>
            </a:r>
            <a:r>
              <a:rPr lang="en-US" dirty="0" err="1" smtClean="0"/>
              <a:t>data.domain.attributes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print i.name,</a:t>
            </a:r>
          </a:p>
          <a:p>
            <a:pPr>
              <a:buNone/>
            </a:pPr>
            <a:r>
              <a:rPr lang="en-US" dirty="0" smtClean="0"/>
              <a:t>print</a:t>
            </a:r>
          </a:p>
          <a:p>
            <a:pPr>
              <a:buNone/>
            </a:pPr>
            <a:r>
              <a:rPr lang="en-US" dirty="0" smtClean="0"/>
              <a:t>print "Class:", data.domain.classVar.name</a:t>
            </a:r>
          </a:p>
          <a:p>
            <a:pPr>
              <a:buNone/>
            </a:pPr>
            <a:r>
              <a:rPr lang="en-US" dirty="0" smtClean="0"/>
              <a:t>print "First 5 data items:“</a:t>
            </a:r>
          </a:p>
          <a:p>
            <a:pPr>
              <a:buNone/>
            </a:pPr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in range(5):</a:t>
            </a:r>
          </a:p>
          <a:p>
            <a:pPr>
              <a:buNone/>
            </a:pPr>
            <a:r>
              <a:rPr lang="en-US" dirty="0" smtClean="0"/>
              <a:t>	print data[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Supervised Learning in Orange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43" y="1267097"/>
            <a:ext cx="8795657" cy="4905103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import orange, </a:t>
            </a:r>
            <a:r>
              <a:rPr lang="en-US" sz="2400" dirty="0" err="1" smtClean="0"/>
              <a:t>orngTest</a:t>
            </a:r>
            <a:r>
              <a:rPr lang="en-US" sz="2400" dirty="0" smtClean="0"/>
              <a:t>, </a:t>
            </a:r>
            <a:r>
              <a:rPr lang="en-US" sz="2400" dirty="0" err="1" smtClean="0"/>
              <a:t>orngStat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# set up the learners</a:t>
            </a:r>
          </a:p>
          <a:p>
            <a:pPr>
              <a:buNone/>
            </a:pPr>
            <a:r>
              <a:rPr lang="en-US" sz="2400" dirty="0" smtClean="0"/>
              <a:t>majority = </a:t>
            </a:r>
            <a:r>
              <a:rPr lang="en-US" sz="2400" dirty="0" err="1" smtClean="0"/>
              <a:t>orange.MajorityLearner</a:t>
            </a:r>
            <a:r>
              <a:rPr lang="en-US" sz="2400" dirty="0" smtClean="0"/>
              <a:t>()</a:t>
            </a:r>
          </a:p>
          <a:p>
            <a:pPr>
              <a:buNone/>
            </a:pPr>
            <a:r>
              <a:rPr lang="en-US" sz="2400" dirty="0" smtClean="0"/>
              <a:t>majority.name = "majority“</a:t>
            </a:r>
          </a:p>
          <a:p>
            <a:pPr>
              <a:buNone/>
            </a:pPr>
            <a:r>
              <a:rPr lang="en-US" sz="2400" dirty="0" smtClean="0"/>
              <a:t>learners = [majority]</a:t>
            </a:r>
          </a:p>
          <a:p>
            <a:pPr>
              <a:buNone/>
            </a:pPr>
            <a:r>
              <a:rPr lang="en-US" sz="2400" dirty="0" smtClean="0"/>
              <a:t># compute accuracies on data</a:t>
            </a:r>
          </a:p>
          <a:p>
            <a:pPr>
              <a:buNone/>
            </a:pPr>
            <a:r>
              <a:rPr lang="en-US" sz="2400" dirty="0" smtClean="0"/>
              <a:t>data = </a:t>
            </a:r>
            <a:r>
              <a:rPr lang="en-US" sz="2400" dirty="0" err="1" smtClean="0"/>
              <a:t>orange.ExampleTable</a:t>
            </a:r>
            <a:r>
              <a:rPr lang="en-US" sz="2400" dirty="0" smtClean="0"/>
              <a:t>("voting")</a:t>
            </a:r>
          </a:p>
          <a:p>
            <a:pPr>
              <a:buNone/>
            </a:pPr>
            <a:r>
              <a:rPr lang="en-US" sz="2400" dirty="0" smtClean="0"/>
              <a:t>results = </a:t>
            </a:r>
            <a:r>
              <a:rPr lang="en-US" sz="2400" dirty="0" err="1" smtClean="0"/>
              <a:t>orngTest.crossValidation</a:t>
            </a:r>
            <a:r>
              <a:rPr lang="en-US" sz="2400" dirty="0" smtClean="0"/>
              <a:t>(learners, data, folds=10)</a:t>
            </a:r>
          </a:p>
          <a:p>
            <a:pPr>
              <a:buNone/>
            </a:pPr>
            <a:r>
              <a:rPr lang="en-US" sz="2400" dirty="0" smtClean="0"/>
              <a:t>cm = </a:t>
            </a:r>
            <a:r>
              <a:rPr lang="en-US" sz="2400" dirty="0" err="1" smtClean="0"/>
              <a:t>orngStat.computeConfusionMatrices</a:t>
            </a:r>
            <a:r>
              <a:rPr lang="en-US" sz="2400" dirty="0" smtClean="0"/>
              <a:t>(results, </a:t>
            </a:r>
            <a:r>
              <a:rPr lang="en-US" sz="2400" dirty="0" err="1" smtClean="0"/>
              <a:t>classIndex</a:t>
            </a:r>
            <a:r>
              <a:rPr lang="en-US" sz="2400" dirty="0" smtClean="0"/>
              <a:t>=</a:t>
            </a:r>
            <a:r>
              <a:rPr lang="en-US" sz="2400" dirty="0" err="1" smtClean="0"/>
              <a:t>data.domain.classVar.values.index</a:t>
            </a:r>
            <a:r>
              <a:rPr lang="en-US" sz="2400" dirty="0" smtClean="0"/>
              <a:t>('democrat'))</a:t>
            </a:r>
          </a:p>
          <a:p>
            <a:pPr>
              <a:buNone/>
            </a:pPr>
            <a:r>
              <a:rPr lang="en-US" sz="2400" dirty="0" smtClean="0"/>
              <a:t>print "Majority", orngStat.CA(results)[0]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86857" y="1712685"/>
            <a:ext cx="49776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&gt;&gt;&gt; Majority 0.613794926004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B050"/>
      </a:folHlink>
    </a:clrScheme>
    <a:fontScheme name="Default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6068</TotalTime>
  <Words>348</Words>
  <Application>Microsoft Office PowerPoint</Application>
  <PresentationFormat>On-screen Show (4:3)</PresentationFormat>
  <Paragraphs>132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Theme1</vt:lpstr>
      <vt:lpstr>Custom Design</vt:lpstr>
      <vt:lpstr>Orange </vt:lpstr>
      <vt:lpstr>What is Orange?</vt:lpstr>
      <vt:lpstr>Widget catalog</vt:lpstr>
      <vt:lpstr>Data Representation</vt:lpstr>
      <vt:lpstr>Voting</vt:lpstr>
      <vt:lpstr>Start Orange in Python</vt:lpstr>
      <vt:lpstr>Python Example</vt:lpstr>
      <vt:lpstr>Supervised Learning in Orange</vt:lpstr>
      <vt:lpstr>Result</vt:lpstr>
      <vt:lpstr>Homework #1</vt:lpstr>
    </vt:vector>
  </TitlesOfParts>
  <Company>wsu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Engineering Program</dc:title>
  <dc:creator>Jose Delgado-Frias</dc:creator>
  <cp:lastModifiedBy>Diane Cook</cp:lastModifiedBy>
  <cp:revision>417</cp:revision>
  <dcterms:created xsi:type="dcterms:W3CDTF">2005-10-19T16:31:31Z</dcterms:created>
  <dcterms:modified xsi:type="dcterms:W3CDTF">2011-08-24T17:08:17Z</dcterms:modified>
</cp:coreProperties>
</file>