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288" r:id="rId4"/>
    <p:sldId id="287" r:id="rId5"/>
    <p:sldId id="295" r:id="rId6"/>
    <p:sldId id="292" r:id="rId7"/>
    <p:sldId id="289" r:id="rId8"/>
    <p:sldId id="293" r:id="rId9"/>
    <p:sldId id="291" r:id="rId10"/>
    <p:sldId id="296" r:id="rId11"/>
    <p:sldId id="298" r:id="rId12"/>
    <p:sldId id="297" r:id="rId13"/>
    <p:sldId id="261" r:id="rId14"/>
    <p:sldId id="282" r:id="rId15"/>
    <p:sldId id="286" r:id="rId16"/>
    <p:sldId id="301" r:id="rId17"/>
    <p:sldId id="285" r:id="rId18"/>
    <p:sldId id="271" r:id="rId19"/>
    <p:sldId id="275" r:id="rId20"/>
    <p:sldId id="273" r:id="rId21"/>
    <p:sldId id="272" r:id="rId22"/>
    <p:sldId id="274" r:id="rId23"/>
    <p:sldId id="303" r:id="rId24"/>
    <p:sldId id="280" r:id="rId25"/>
    <p:sldId id="270" r:id="rId26"/>
    <p:sldId id="266" r:id="rId27"/>
    <p:sldId id="269" r:id="rId28"/>
    <p:sldId id="268" r:id="rId29"/>
    <p:sldId id="264" r:id="rId30"/>
    <p:sldId id="265" r:id="rId31"/>
    <p:sldId id="277" r:id="rId32"/>
    <p:sldId id="278" r:id="rId33"/>
    <p:sldId id="260" r:id="rId34"/>
    <p:sldId id="258" r:id="rId35"/>
    <p:sldId id="276" r:id="rId36"/>
    <p:sldId id="294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99" d="100"/>
          <a:sy n="9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C325-99FE-41E6-95FA-6EC443A9825A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2FBD-5DB6-43D2-9215-378CE848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C8EE-3B33-4C4E-8286-0BA0A1C1CC3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C80BF-7B5D-446A-B5FB-636CE09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80BF-7B5D-446A-B5FB-636CE09FD3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8670-DE4D-4B26-B6FF-C39DEC4C20E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F368-BD68-4608-B9AC-8B6A7742A356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2A31-95C1-4D23-810F-8C7C87D04163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6E08-0215-46C2-BEA6-39D757F87A53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3D33-B05C-44E8-A056-A94C7712D73E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9A53-C350-4774-BC63-1F937F65A14C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05FD-889E-45E8-BED3-5293984B9411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6C2E-818F-45C5-BCAD-298B1EF5FED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115-D4B0-483E-8A2B-4BC9908842D1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29C6-1CB8-4D54-AA2E-3810516631B0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B63-9032-4E3B-9693-DA41A7D1056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FF0D-899F-40DB-A4EE-FF24E75EE4C4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FECA-1009-47B3-9B18-EFAD1BD56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Rare Category Detection in Machine 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864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Prafulla Dawadi</a:t>
            </a:r>
          </a:p>
          <a:p>
            <a:r>
              <a:rPr lang="en-US" dirty="0" smtClean="0"/>
              <a:t>Topics in Machine Learning</a:t>
            </a:r>
            <a:endParaRPr lang="en-US" dirty="0"/>
          </a:p>
        </p:txBody>
      </p:sp>
      <p:pic>
        <p:nvPicPr>
          <p:cNvPr id="5" name="Picture 4" descr="7622172-rolled-haystack-texture-in-the-eve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Part II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/>
          </a:bodyPr>
          <a:lstStyle/>
          <a:p>
            <a:pPr indent="1588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Category Detection 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Category Detection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/>
          </a:bodyPr>
          <a:lstStyle/>
          <a:p>
            <a:pPr indent="1588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Problem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:</a:t>
            </a:r>
            <a:r>
              <a:rPr lang="en-US" sz="2400" dirty="0" smtClean="0">
                <a:latin typeface="Cambria" pitchFamily="18" charset="0"/>
              </a:rPr>
              <a:t>Given a set of unlabelled examples,</a:t>
            </a:r>
          </a:p>
          <a:p>
            <a:pPr indent="1588">
              <a:buNone/>
            </a:pPr>
            <a:r>
              <a:rPr lang="en-US" sz="2400" dirty="0" smtClean="0">
                <a:latin typeface="Cambria" pitchFamily="18" charset="0"/>
              </a:rPr>
              <a:t>Where X</a:t>
            </a:r>
            <a:r>
              <a:rPr lang="en-US" sz="2400" baseline="-25000" dirty="0" smtClean="0">
                <a:latin typeface="Cambria" pitchFamily="18" charset="0"/>
              </a:rPr>
              <a:t>i</a:t>
            </a:r>
            <a:r>
              <a:rPr lang="en-US" sz="2400" dirty="0" smtClean="0">
                <a:latin typeface="Cambria" pitchFamily="18" charset="0"/>
              </a:rPr>
              <a:t> belongs to R and are from m distinct categories labeled  y</a:t>
            </a:r>
            <a:r>
              <a:rPr lang="en-US" sz="2400" baseline="-25000" dirty="0" smtClean="0">
                <a:latin typeface="Cambria" pitchFamily="18" charset="0"/>
              </a:rPr>
              <a:t>i</a:t>
            </a:r>
            <a:r>
              <a:rPr lang="en-US" sz="2400" dirty="0" smtClean="0">
                <a:latin typeface="Cambria" pitchFamily="18" charset="0"/>
              </a:rPr>
              <a:t> = {1,2,..,m}</a:t>
            </a:r>
          </a:p>
          <a:p>
            <a:pPr indent="1588">
              <a:buNone/>
            </a:pPr>
            <a:endParaRPr lang="en-US" sz="2400" dirty="0" smtClean="0">
              <a:latin typeface="Cambria" pitchFamily="18" charset="0"/>
            </a:endParaRPr>
          </a:p>
          <a:p>
            <a:pPr indent="1588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Objective</a:t>
            </a:r>
            <a:r>
              <a:rPr lang="en-US" sz="2400" dirty="0" smtClean="0">
                <a:latin typeface="Cambria" pitchFamily="18" charset="0"/>
              </a:rPr>
              <a:t> :  Bring to the users attention at least a single instance from each category in few queries. [</a:t>
            </a:r>
            <a:r>
              <a:rPr lang="en-US" sz="2400" dirty="0" err="1" smtClean="0">
                <a:latin typeface="Cambria" pitchFamily="18" charset="0"/>
              </a:rPr>
              <a:t>Vatturi</a:t>
            </a:r>
            <a:r>
              <a:rPr lang="en-US" sz="2400" dirty="0" smtClean="0">
                <a:latin typeface="Cambria" pitchFamily="18" charset="0"/>
              </a:rPr>
              <a:t> &amp; Wong, 2009] </a:t>
            </a:r>
          </a:p>
          <a:p>
            <a:pPr indent="1588">
              <a:buNone/>
            </a:pPr>
            <a:endParaRPr lang="en-US" sz="2400" dirty="0" smtClean="0">
              <a:latin typeface="Cambria" pitchFamily="18" charset="0"/>
            </a:endParaRPr>
          </a:p>
          <a:p>
            <a:pPr indent="1588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Challenge</a:t>
            </a:r>
            <a:r>
              <a:rPr lang="en-US" sz="2400" dirty="0" smtClean="0">
                <a:latin typeface="Cambria" pitchFamily="18" charset="0"/>
              </a:rPr>
              <a:t> : Discover rare categories/class</a:t>
            </a:r>
          </a:p>
          <a:p>
            <a:pPr indent="1588">
              <a:buNone/>
            </a:pPr>
            <a:endParaRPr lang="en-US" sz="2400" dirty="0" smtClean="0">
              <a:latin typeface="Cambria" pitchFamily="18" charset="0"/>
            </a:endParaRPr>
          </a:p>
          <a:p>
            <a:pPr indent="1588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Stopping Criteria </a:t>
            </a:r>
            <a:r>
              <a:rPr lang="en-US" sz="2400" dirty="0" smtClean="0">
                <a:latin typeface="Cambria" pitchFamily="18" charset="0"/>
              </a:rPr>
              <a:t>: Labeling cost or prior information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24600" y="1143000"/>
          <a:ext cx="2667000" cy="533400"/>
        </p:xfrm>
        <a:graphic>
          <a:graphicData uri="http://schemas.openxmlformats.org/presentationml/2006/ole">
            <p:oleObj spid="_x0000_s1026" name="Equation" r:id="rId4" imgW="1371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Category Detection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 descr="category det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520" y="1447800"/>
            <a:ext cx="8668960" cy="33437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51771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Category Detection </a:t>
            </a:r>
            <a:r>
              <a:rPr lang="en-US" sz="2400" dirty="0" smtClean="0"/>
              <a:t>Loop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[</a:t>
            </a:r>
            <a:r>
              <a:rPr lang="en-US" dirty="0" err="1" smtClean="0">
                <a:latin typeface="Cambria" pitchFamily="18" charset="0"/>
              </a:rPr>
              <a:t>Vatturi</a:t>
            </a:r>
            <a:r>
              <a:rPr lang="en-US" dirty="0" smtClean="0">
                <a:latin typeface="Cambria" pitchFamily="18" charset="0"/>
              </a:rPr>
              <a:t> &amp; Wong, 2009]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 Category Detection and Active Learning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Active Learning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	Aims in improving classifier performance with prior information of class and least label requests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Category Detection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	Starting with no labeled examples, discover minority classes with least label requests</a:t>
            </a:r>
            <a:endParaRPr lang="en-US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						[He &amp; </a:t>
            </a:r>
            <a:r>
              <a:rPr lang="en-US" sz="2400" dirty="0" err="1" smtClean="0">
                <a:latin typeface="Cambria" pitchFamily="18" charset="0"/>
              </a:rPr>
              <a:t>Carbonell</a:t>
            </a:r>
            <a:r>
              <a:rPr lang="en-US" sz="2400" dirty="0" smtClean="0">
                <a:latin typeface="Cambria" pitchFamily="18" charset="0"/>
              </a:rPr>
              <a:t> 2008]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Why Category Detection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Theoretical Importance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Furthermore, rare category detection is a bottleneck in reducing the overall sampling complexity of active learning … Learning can not improve the label complexity of passive learning if different classes are   not balanced in the data set…</a:t>
            </a:r>
            <a:r>
              <a:rPr lang="en-US" dirty="0" smtClean="0"/>
              <a:t>” </a:t>
            </a:r>
            <a:r>
              <a:rPr lang="en-US" sz="2000" dirty="0" smtClean="0">
                <a:latin typeface="Cambria" pitchFamily="18" charset="0"/>
              </a:rPr>
              <a:t>[</a:t>
            </a:r>
            <a:r>
              <a:rPr lang="en-US" sz="2000" dirty="0" err="1" smtClean="0">
                <a:latin typeface="Cambria" pitchFamily="18" charset="0"/>
              </a:rPr>
              <a:t>Dasgupta</a:t>
            </a:r>
            <a:r>
              <a:rPr lang="en-US" sz="2000" dirty="0" smtClean="0">
                <a:latin typeface="Cambria" pitchFamily="18" charset="0"/>
              </a:rPr>
              <a:t> 2005 ] [He 2010]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Practical Importance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     </a:t>
            </a:r>
            <a:r>
              <a:rPr lang="en-US" sz="2400" dirty="0" smtClean="0">
                <a:latin typeface="Cambria" pitchFamily="18" charset="0"/>
              </a:rPr>
              <a:t>Category detection can be used in many real applications. 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	Domain expert can analyze trends of Fraudulent transactions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Assumptions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/>
          </a:bodyPr>
          <a:lstStyle/>
          <a:p>
            <a:pPr indent="1588">
              <a:buNone/>
            </a:pPr>
            <a:r>
              <a:rPr lang="en-US" sz="4400" dirty="0" smtClean="0"/>
              <a:t> </a:t>
            </a:r>
          </a:p>
          <a:p>
            <a:pPr indent="1588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Smoothness</a:t>
            </a:r>
            <a:r>
              <a:rPr lang="en-US" dirty="0" smtClean="0"/>
              <a:t>  : underlying distribution of each majority classes are sufficiently smooth.</a:t>
            </a:r>
          </a:p>
          <a:p>
            <a:pPr indent="1588">
              <a:buNone/>
            </a:pPr>
            <a:endParaRPr lang="en-US" dirty="0" smtClean="0"/>
          </a:p>
          <a:p>
            <a:pPr indent="1588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	</a:t>
            </a:r>
            <a:r>
              <a:rPr lang="en-US" dirty="0" smtClean="0">
                <a:solidFill>
                  <a:schemeClr val="accent1"/>
                </a:solidFill>
              </a:rPr>
              <a:t>Compactness</a:t>
            </a:r>
            <a:r>
              <a:rPr lang="en-US" dirty="0" smtClean="0"/>
              <a:t> : examples from the same minority class form a compact representation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									</a:t>
            </a:r>
            <a:r>
              <a:rPr lang="en-US" sz="2400" dirty="0" smtClean="0">
                <a:latin typeface="Cambria" pitchFamily="18" charset="0"/>
              </a:rPr>
              <a:t>[He 2010]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Assumptions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 fontScale="92500" lnSpcReduction="20000"/>
          </a:bodyPr>
          <a:lstStyle/>
          <a:p>
            <a:pPr indent="1588">
              <a:buNone/>
            </a:pPr>
            <a:r>
              <a:rPr lang="en-US" sz="4400" dirty="0" smtClean="0"/>
              <a:t> </a:t>
            </a:r>
          </a:p>
          <a:p>
            <a:pPr indent="1588">
              <a:buNone/>
            </a:pPr>
            <a:endParaRPr lang="en-US" sz="4400" dirty="0" smtClean="0"/>
          </a:p>
          <a:p>
            <a:pPr indent="1588">
              <a:buNone/>
            </a:pPr>
            <a:endParaRPr lang="en-US" sz="4400" dirty="0" smtClean="0"/>
          </a:p>
          <a:p>
            <a:pPr indent="1588">
              <a:buNone/>
            </a:pPr>
            <a:endParaRPr lang="en-US" sz="4400" dirty="0" smtClean="0"/>
          </a:p>
          <a:p>
            <a:pPr indent="1588">
              <a:buNone/>
            </a:pPr>
            <a:endParaRPr lang="en-US" sz="4400" dirty="0" smtClean="0"/>
          </a:p>
          <a:p>
            <a:pPr indent="1588">
              <a:buNone/>
            </a:pPr>
            <a:endParaRPr lang="en-US" sz="4400" dirty="0" smtClean="0"/>
          </a:p>
          <a:p>
            <a:pPr indent="1588">
              <a:buNone/>
            </a:pPr>
            <a:endParaRPr lang="en-US" sz="3000" dirty="0" smtClean="0"/>
          </a:p>
          <a:p>
            <a:pPr indent="1588">
              <a:buNone/>
            </a:pPr>
            <a:endParaRPr lang="en-US" sz="3000" dirty="0" smtClean="0"/>
          </a:p>
          <a:p>
            <a:pPr indent="1588">
              <a:buNone/>
            </a:pPr>
            <a:r>
              <a:rPr lang="en-US" sz="3000" dirty="0" smtClean="0"/>
              <a:t>Synthetic Rare class has lower variance than the majority class </a:t>
            </a:r>
            <a:r>
              <a:rPr lang="en-US" sz="2600" dirty="0" smtClean="0">
                <a:latin typeface="Cambria" pitchFamily="18" charset="0"/>
              </a:rPr>
              <a:t>[He 2010]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assump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43000"/>
            <a:ext cx="5521429" cy="434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Issues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itchFamily="18" charset="0"/>
              </a:rPr>
              <a:t>How to detect rare categories in an unbalanced, unlabeled data set with the help of an oracle?</a:t>
            </a:r>
          </a:p>
          <a:p>
            <a:r>
              <a:rPr lang="en-US" sz="2800" dirty="0" smtClean="0">
                <a:latin typeface="Cambria" pitchFamily="18" charset="0"/>
              </a:rPr>
              <a:t> How to detect rare categories with different data types, such as graph data, stream data, etc?</a:t>
            </a:r>
          </a:p>
          <a:p>
            <a:r>
              <a:rPr lang="en-US" sz="2800" dirty="0" smtClean="0">
                <a:latin typeface="Cambria" pitchFamily="18" charset="0"/>
              </a:rPr>
              <a:t> How to do rare category detection with the least information about the data set?</a:t>
            </a:r>
          </a:p>
          <a:p>
            <a:r>
              <a:rPr lang="en-US" sz="2800" dirty="0" smtClean="0">
                <a:latin typeface="Cambria" pitchFamily="18" charset="0"/>
              </a:rPr>
              <a:t>How to select relevant features for the rare categories?</a:t>
            </a:r>
          </a:p>
          <a:p>
            <a:r>
              <a:rPr lang="en-US" sz="2800" dirty="0" smtClean="0">
                <a:latin typeface="Cambria" pitchFamily="18" charset="0"/>
              </a:rPr>
              <a:t> How to design effective classification algorithms which fully exploit the property of the minority classes (rare category classification)?</a:t>
            </a:r>
          </a:p>
          <a:p>
            <a:pPr>
              <a:buNone/>
            </a:pPr>
            <a:r>
              <a:rPr lang="en-US" sz="2800" dirty="0" smtClean="0"/>
              <a:t>							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mbria" pitchFamily="18" charset="0"/>
              </a:rPr>
              <a:t>[He 2010] [</a:t>
            </a:r>
            <a:r>
              <a:rPr lang="en-US" sz="1800" dirty="0" err="1" smtClean="0">
                <a:latin typeface="Cambria" pitchFamily="18" charset="0"/>
              </a:rPr>
              <a:t>Vatturi</a:t>
            </a:r>
            <a:r>
              <a:rPr lang="en-US" sz="1800" dirty="0" smtClean="0">
                <a:latin typeface="Cambria" pitchFamily="18" charset="0"/>
              </a:rPr>
              <a:t> &amp; Wong, 2009] 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553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http://videolectures.net/cmulls08_he_rcd/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Part III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/>
          <a:lstStyle/>
          <a:p>
            <a:pPr indent="1588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Category Detection Using Hierarchical Mean Shift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Vatturi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Weng</a:t>
            </a:r>
            <a:r>
              <a:rPr lang="en-US" dirty="0" smtClean="0"/>
              <a:t>-Keen Wong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/>
              <a:t>Oregon State University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Question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/>
          <a:lstStyle/>
          <a:p>
            <a:pPr indent="1588">
              <a:buNone/>
            </a:pPr>
            <a:r>
              <a:rPr lang="en-US" sz="4400" dirty="0" smtClean="0"/>
              <a:t>Given arbitrary distribution of data, how would you determine which density it belongs to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Outline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Part 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Examples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Rare Class, Imbalanced Class, Outliers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Part II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(Rare)Category Detection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Part III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Kernel Density Estimation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Mean Shift and Hierarchal Mean Shift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Hierarchical Mean Shift for Category Detection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Experimental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Discussions</a:t>
            </a:r>
          </a:p>
          <a:p>
            <a:pPr>
              <a:buNone/>
            </a:pPr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Kernel Density Estimation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omparison_of_1D_histogram_and_K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162800" cy="3581400"/>
          </a:xfrm>
          <a:prstGeom prst="rect">
            <a:avLst/>
          </a:prstGeom>
        </p:spPr>
      </p:pic>
      <p:pic>
        <p:nvPicPr>
          <p:cNvPr id="7" name="Picture 6" descr="kernel density estimation eq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715000"/>
            <a:ext cx="6524625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66294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http://en.wikipedia.org/wiki/Kernel_density_estimation</a:t>
            </a:r>
          </a:p>
        </p:txBody>
      </p:sp>
      <p:pic>
        <p:nvPicPr>
          <p:cNvPr id="10" name="Picture 9" descr="600px-Comparison_of_1D_bandwidth_selecto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838200"/>
            <a:ext cx="42672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029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Histogram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029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Kernel Density Estimation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Density Gradient Estimation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Content Placeholder 4" descr="gradie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890607"/>
            <a:ext cx="6891446" cy="15383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 gradient density estimation is :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mean sh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05631"/>
            <a:ext cx="8382000" cy="2056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mean shift. The mean shift vector always points toward the direction of the maximum increase in the density.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 algn="just"/>
            <a:r>
              <a:rPr lang="en-US" sz="1200" dirty="0" smtClean="0"/>
              <a:t>						  	        				http://homepages.inf.ed.ac.uk/rbf/CVonline/LOCAL_COPIES/TUZEL1/MeanShift.pdf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Mean Shift Algorithm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34223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Mean Shift Algorithm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Mean Shift </a:t>
            </a:r>
            <a:endParaRPr lang="en-US" sz="2400" dirty="0" smtClean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Compute the mean shift vector, </a:t>
            </a:r>
            <a:r>
              <a:rPr lang="en-US" sz="2400" i="1" dirty="0" err="1" smtClean="0">
                <a:latin typeface="Cambria" pitchFamily="18" charset="0"/>
              </a:rPr>
              <a:t>m</a:t>
            </a:r>
            <a:r>
              <a:rPr lang="en-US" sz="2400" i="1" baseline="-25000" dirty="0" err="1" smtClean="0">
                <a:latin typeface="Cambria" pitchFamily="18" charset="0"/>
              </a:rPr>
              <a:t>h</a:t>
            </a:r>
            <a:r>
              <a:rPr lang="en-US" sz="2400" i="1" dirty="0" smtClean="0">
                <a:latin typeface="Cambria" pitchFamily="18" charset="0"/>
              </a:rPr>
              <a:t>(</a:t>
            </a:r>
            <a:r>
              <a:rPr lang="en-US" sz="2400" i="1" dirty="0" err="1" smtClean="0">
                <a:latin typeface="Cambria" pitchFamily="18" charset="0"/>
              </a:rPr>
              <a:t>x</a:t>
            </a:r>
            <a:r>
              <a:rPr lang="en-US" sz="2400" i="1" baseline="30000" dirty="0" err="1" smtClean="0">
                <a:latin typeface="Cambria" pitchFamily="18" charset="0"/>
              </a:rPr>
              <a:t>t</a:t>
            </a:r>
            <a:r>
              <a:rPr lang="en-US" sz="2400" i="1" dirty="0" smtClean="0">
                <a:latin typeface="Cambr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Translate the window by </a:t>
            </a:r>
            <a:r>
              <a:rPr lang="en-US" sz="2400" i="1" dirty="0" smtClean="0">
                <a:latin typeface="Cambria" pitchFamily="18" charset="0"/>
              </a:rPr>
              <a:t>x</a:t>
            </a:r>
            <a:r>
              <a:rPr lang="en-US" sz="2400" i="1" baseline="30000" dirty="0" smtClean="0">
                <a:latin typeface="Cambria" pitchFamily="18" charset="0"/>
              </a:rPr>
              <a:t>t+1</a:t>
            </a:r>
            <a:r>
              <a:rPr lang="en-US" sz="2400" i="1" dirty="0" smtClean="0">
                <a:latin typeface="Cambria" pitchFamily="18" charset="0"/>
              </a:rPr>
              <a:t>= x</a:t>
            </a:r>
            <a:r>
              <a:rPr lang="en-US" sz="2400" i="1" baseline="30000" dirty="0" smtClean="0">
                <a:latin typeface="Cambria" pitchFamily="18" charset="0"/>
              </a:rPr>
              <a:t>t</a:t>
            </a:r>
            <a:r>
              <a:rPr lang="en-US" sz="2400" i="1" dirty="0" smtClean="0">
                <a:latin typeface="Cambria" pitchFamily="18" charset="0"/>
              </a:rPr>
              <a:t> + m</a:t>
            </a:r>
            <a:r>
              <a:rPr lang="en-US" sz="2400" i="1" baseline="-25000" dirty="0" smtClean="0">
                <a:latin typeface="Cambria" pitchFamily="18" charset="0"/>
              </a:rPr>
              <a:t>h</a:t>
            </a:r>
            <a:r>
              <a:rPr lang="en-US" sz="2400" i="1" dirty="0" smtClean="0">
                <a:latin typeface="Cambria" pitchFamily="18" charset="0"/>
              </a:rPr>
              <a:t>(x</a:t>
            </a:r>
            <a:r>
              <a:rPr lang="en-US" sz="2400" i="1" baseline="30000" dirty="0" smtClean="0">
                <a:latin typeface="Cambria" pitchFamily="18" charset="0"/>
              </a:rPr>
              <a:t>t</a:t>
            </a:r>
            <a:r>
              <a:rPr lang="en-US" sz="2400" i="1" dirty="0" smtClean="0">
                <a:latin typeface="Cambria" pitchFamily="18" charset="0"/>
              </a:rPr>
              <a:t>)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Mean Shift Clustering</a:t>
            </a:r>
            <a:r>
              <a:rPr lang="en-US" sz="2400" dirty="0" smtClean="0">
                <a:latin typeface="Cambria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Run the mean shift procedure to find the stationary points of the density  function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Prune these points by retaining only local maxima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The set of all locations that converge to the same mode defines the </a:t>
            </a:r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basin of attraction </a:t>
            </a:r>
            <a:r>
              <a:rPr lang="en-US" sz="2400" dirty="0" smtClean="0">
                <a:latin typeface="Cambria" pitchFamily="18" charset="0"/>
              </a:rPr>
              <a:t>of that mode. The points which are in the same basin of attraction is associated with the same cluster. </a:t>
            </a:r>
            <a:r>
              <a:rPr lang="en-US" dirty="0" smtClean="0">
                <a:latin typeface="Cambria" pitchFamily="18" charset="0"/>
              </a:rPr>
              <a:t>[ Cheng 1995]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Hierarchical Mean Shift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Mean shift al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55" y="1600200"/>
            <a:ext cx="5131245" cy="4495800"/>
          </a:xfrm>
          <a:prstGeom prst="rect">
            <a:avLst/>
          </a:prstGeom>
        </p:spPr>
      </p:pic>
      <p:pic>
        <p:nvPicPr>
          <p:cNvPr id="7" name="Picture 6" descr="Hierar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600200"/>
            <a:ext cx="3055169" cy="149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524000"/>
            <a:ext cx="553998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Bandwidth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533106" y="23233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4572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:  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Total distance  moved by mean      shift  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Previous cluster centers  and original query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Methodology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Data Standardization</a:t>
            </a:r>
          </a:p>
          <a:p>
            <a:r>
              <a:rPr lang="en-US" dirty="0" smtClean="0">
                <a:latin typeface="Cambria" pitchFamily="18" charset="0"/>
              </a:rPr>
              <a:t>Building Cluster Hierarchy</a:t>
            </a:r>
          </a:p>
          <a:p>
            <a:r>
              <a:rPr lang="en-US" dirty="0" smtClean="0">
                <a:latin typeface="Cambria" pitchFamily="18" charset="0"/>
              </a:rPr>
              <a:t>Query The user</a:t>
            </a:r>
          </a:p>
          <a:p>
            <a:r>
              <a:rPr lang="en-US" dirty="0" smtClean="0">
                <a:latin typeface="Cambria" pitchFamily="18" charset="0"/>
              </a:rPr>
              <a:t>Tiebreaker</a:t>
            </a:r>
          </a:p>
          <a:p>
            <a:r>
              <a:rPr lang="en-US" dirty="0" smtClean="0">
                <a:latin typeface="Cambria" pitchFamily="18" charset="0"/>
              </a:rPr>
              <a:t>Computational Consideration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Data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Standardization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Sphere the data</a:t>
            </a:r>
            <a:endParaRPr lang="en-US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datast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6781800" cy="70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Cluster Hierarchy and Labeling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Step 1</a:t>
            </a: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Step 2</a:t>
            </a: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Step 3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Hier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3677879" cy="18002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429794" y="2437606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1905000"/>
            <a:ext cx="492443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Bandwidth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7526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Cluster the data set with Hierarchical Mean shift with increasing Bandwidth 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791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Present  the clustering with high validity criteria for labeling 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191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At each height for each cluster </a:t>
            </a:r>
            <a:r>
              <a:rPr lang="en-US" sz="2400" i="1" dirty="0" err="1" smtClean="0">
                <a:latin typeface="Cambria" pitchFamily="18" charset="0"/>
              </a:rPr>
              <a:t>Ci</a:t>
            </a:r>
            <a:r>
              <a:rPr lang="en-US" sz="2400" i="1" dirty="0" smtClean="0">
                <a:latin typeface="Cambria" pitchFamily="18" charset="0"/>
              </a:rPr>
              <a:t> Maintain the Cluster Validity List</a:t>
            </a:r>
            <a:endParaRPr lang="en-US" sz="24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Query the User : Active Learning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Evaluate cluster using cluster goodness criteria</a:t>
            </a:r>
          </a:p>
          <a:p>
            <a:r>
              <a:rPr lang="en-US" dirty="0" err="1" smtClean="0">
                <a:solidFill>
                  <a:schemeClr val="accent1"/>
                </a:solidFill>
                <a:latin typeface="Cambria" pitchFamily="18" charset="0"/>
              </a:rPr>
              <a:t>Outlierness</a:t>
            </a:r>
            <a:r>
              <a:rPr lang="en-US" dirty="0" smtClean="0">
                <a:latin typeface="Cambria" pitchFamily="18" charset="0"/>
              </a:rPr>
              <a:t>  : How long can cluster survive?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Compact-Isolation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outlier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5715000" cy="1020726"/>
          </a:xfrm>
          <a:prstGeom prst="rect">
            <a:avLst/>
          </a:prstGeom>
        </p:spPr>
      </p:pic>
      <p:pic>
        <p:nvPicPr>
          <p:cNvPr id="7" name="Picture 6" descr="compactn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42764"/>
            <a:ext cx="6477000" cy="2686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i </a:t>
            </a:r>
            <a:r>
              <a:rPr lang="en-US" baseline="30000" dirty="0" smtClean="0"/>
              <a:t> </a:t>
            </a:r>
            <a:r>
              <a:rPr lang="en-US" dirty="0" smtClean="0"/>
              <a:t> = cluster centers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lgorith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417" y="1247034"/>
            <a:ext cx="5487166" cy="5306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Examples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ngc6070_sloand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4965" y="1143000"/>
            <a:ext cx="3143635" cy="2362200"/>
          </a:xfrm>
        </p:spPr>
      </p:pic>
      <p:sp>
        <p:nvSpPr>
          <p:cNvPr id="8" name="TextBox 7"/>
          <p:cNvSpPr txBox="1"/>
          <p:nvPr/>
        </p:nvSpPr>
        <p:spPr>
          <a:xfrm>
            <a:off x="914400" y="3505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In, astronomical dataset , percentage of unusual galaxies are  0.001% of dataset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9" name="Picture 8" descr="Corbiscreditcards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143000"/>
            <a:ext cx="3124200" cy="2331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3468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Fraudulent credit card transactions are very few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105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Network Intrusions, spam images , diagnosis of rare medical condition, oil spill in satellite images,  etc contains rare classes.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Methodology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Tiebreaker</a:t>
            </a:r>
          </a:p>
          <a:p>
            <a:r>
              <a:rPr lang="en-US" dirty="0" smtClean="0">
                <a:latin typeface="Cambria" pitchFamily="18" charset="0"/>
              </a:rPr>
              <a:t>Can happen for low bandwidth value when it is scanning for high compact reason</a:t>
            </a:r>
          </a:p>
          <a:p>
            <a:pPr>
              <a:buNone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HAD : Highest Average Distance 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Computational Consideration</a:t>
            </a:r>
          </a:p>
          <a:p>
            <a:r>
              <a:rPr lang="en-US" dirty="0" smtClean="0">
                <a:latin typeface="Cambria" pitchFamily="18" charset="0"/>
              </a:rPr>
              <a:t>Is expensive as distance with all other points needs to be calculated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Use KD -tree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Experimental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Dataset</a:t>
            </a:r>
            <a:r>
              <a:rPr lang="en-US" dirty="0" smtClean="0">
                <a:latin typeface="Cambria" pitchFamily="18" charset="0"/>
              </a:rPr>
              <a:t> : Abalone, Shuttle, Optical Digits, Optical Letters, </a:t>
            </a:r>
            <a:r>
              <a:rPr lang="en-US" dirty="0" err="1" smtClean="0">
                <a:latin typeface="Cambria" pitchFamily="18" charset="0"/>
              </a:rPr>
              <a:t>Statlog</a:t>
            </a:r>
            <a:r>
              <a:rPr lang="en-US" dirty="0" smtClean="0">
                <a:latin typeface="Cambria" pitchFamily="18" charset="0"/>
              </a:rPr>
              <a:t> and Yeast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re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7763959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Experimental Results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mbria" pitchFamily="18" charset="0"/>
              </a:rPr>
              <a:t>Dataset</a:t>
            </a:r>
            <a:r>
              <a:rPr lang="en-US" dirty="0" smtClean="0">
                <a:latin typeface="Cambria" pitchFamily="18" charset="0"/>
              </a:rPr>
              <a:t> : Abalone, Shuttle, Optical Digits, Optical Letters, </a:t>
            </a:r>
            <a:r>
              <a:rPr lang="en-US" dirty="0" err="1" smtClean="0">
                <a:latin typeface="Cambria" pitchFamily="18" charset="0"/>
              </a:rPr>
              <a:t>Statlog</a:t>
            </a:r>
            <a:r>
              <a:rPr lang="en-US" dirty="0" smtClean="0">
                <a:latin typeface="Cambria" pitchFamily="18" charset="0"/>
              </a:rPr>
              <a:t> and Yeast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r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8100"/>
            <a:ext cx="8305800" cy="464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Strength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Uses non-parametric mean shift clustering technique hence does not require prior knowledge regarding the properties of the data set.</a:t>
            </a:r>
          </a:p>
          <a:p>
            <a:r>
              <a:rPr lang="en-US" dirty="0" smtClean="0">
                <a:latin typeface="Cambria" pitchFamily="18" charset="0"/>
              </a:rPr>
              <a:t>Reduces the number of queries to the user needed to discover all the categories in data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Weakness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Reference </a:t>
            </a:r>
            <a:r>
              <a:rPr lang="en-US" dirty="0" err="1" smtClean="0">
                <a:latin typeface="Cambria" pitchFamily="18" charset="0"/>
              </a:rPr>
              <a:t>vs</a:t>
            </a:r>
            <a:r>
              <a:rPr lang="en-US" dirty="0" smtClean="0">
                <a:latin typeface="Cambria" pitchFamily="18" charset="0"/>
              </a:rPr>
              <a:t> Query dataset</a:t>
            </a:r>
          </a:p>
          <a:p>
            <a:r>
              <a:rPr lang="en-US" dirty="0" smtClean="0">
                <a:latin typeface="Cambria" pitchFamily="18" charset="0"/>
              </a:rPr>
              <a:t>Stopping criteria</a:t>
            </a:r>
          </a:p>
          <a:p>
            <a:r>
              <a:rPr lang="en-US" dirty="0" err="1" smtClean="0">
                <a:latin typeface="Cambria" pitchFamily="18" charset="0"/>
              </a:rPr>
              <a:t>Subsampled</a:t>
            </a:r>
            <a:r>
              <a:rPr lang="en-US" dirty="0" smtClean="0">
                <a:latin typeface="Cambria" pitchFamily="18" charset="0"/>
              </a:rPr>
              <a:t> dataset </a:t>
            </a:r>
          </a:p>
          <a:p>
            <a:r>
              <a:rPr lang="en-US" dirty="0" smtClean="0">
                <a:latin typeface="Cambria" pitchFamily="18" charset="0"/>
              </a:rPr>
              <a:t>Determining increasing bandwidth size</a:t>
            </a:r>
          </a:p>
          <a:p>
            <a:r>
              <a:rPr lang="en-US" dirty="0" smtClean="0">
                <a:latin typeface="Cambria" pitchFamily="18" charset="0"/>
              </a:rPr>
              <a:t> Scalability </a:t>
            </a:r>
          </a:p>
          <a:p>
            <a:r>
              <a:rPr lang="en-US" dirty="0" smtClean="0">
                <a:latin typeface="Cambria" pitchFamily="18" charset="0"/>
              </a:rPr>
              <a:t>High dimension and Kernel Density Estimation </a:t>
            </a:r>
          </a:p>
          <a:p>
            <a:r>
              <a:rPr lang="en-US" dirty="0" smtClean="0">
                <a:latin typeface="Cambria" pitchFamily="18" charset="0"/>
              </a:rPr>
              <a:t>Supervised Approach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Discussion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Comparison with Conventional Clustering Algorithm</a:t>
            </a:r>
          </a:p>
          <a:p>
            <a:pPr lvl="1"/>
            <a:r>
              <a:rPr lang="en-US" dirty="0" err="1" smtClean="0">
                <a:latin typeface="Cambria" pitchFamily="18" charset="0"/>
              </a:rPr>
              <a:t>Kmeans</a:t>
            </a:r>
            <a:r>
              <a:rPr lang="en-US" dirty="0" smtClean="0">
                <a:latin typeface="Cambria" pitchFamily="18" charset="0"/>
              </a:rPr>
              <a:t> etc.</a:t>
            </a:r>
          </a:p>
          <a:p>
            <a:r>
              <a:rPr lang="en-US" dirty="0" smtClean="0">
                <a:latin typeface="Cambria" pitchFamily="18" charset="0"/>
              </a:rPr>
              <a:t>Application and Use of Category Detection</a:t>
            </a:r>
          </a:p>
          <a:p>
            <a:pPr lvl="1"/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References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[Han et al. 2009 ] Rare Class Mining: Progress and Prospect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</a:t>
            </a:r>
            <a:r>
              <a:rPr lang="en-US" sz="1800" dirty="0" err="1" smtClean="0">
                <a:latin typeface="Cambria" pitchFamily="18" charset="0"/>
              </a:rPr>
              <a:t>Pelleg</a:t>
            </a:r>
            <a:r>
              <a:rPr lang="en-US" sz="1800" dirty="0" smtClean="0">
                <a:latin typeface="Cambria" pitchFamily="18" charset="0"/>
              </a:rPr>
              <a:t> &amp; Moore 2004] Dan </a:t>
            </a:r>
            <a:r>
              <a:rPr lang="en-US" sz="1800" dirty="0" err="1" smtClean="0">
                <a:latin typeface="Cambria" pitchFamily="18" charset="0"/>
              </a:rPr>
              <a:t>Pelleg</a:t>
            </a:r>
            <a:r>
              <a:rPr lang="en-US" sz="1800" dirty="0" smtClean="0">
                <a:latin typeface="Cambria" pitchFamily="18" charset="0"/>
              </a:rPr>
              <a:t> and Andrew Moore. Active learning for anomaly and rare-category detection. In Advances in Neural Information Processing Systems 18, December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	2004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[He &amp; </a:t>
            </a:r>
            <a:r>
              <a:rPr lang="en-US" sz="1800" dirty="0" err="1" smtClean="0">
                <a:latin typeface="Cambria" pitchFamily="18" charset="0"/>
              </a:rPr>
              <a:t>Carbonell</a:t>
            </a:r>
            <a:r>
              <a:rPr lang="en-US" sz="1800" dirty="0" smtClean="0">
                <a:latin typeface="Cambria" pitchFamily="18" charset="0"/>
              </a:rPr>
              <a:t> 2008] </a:t>
            </a:r>
            <a:r>
              <a:rPr lang="en-US" sz="1800" dirty="0" err="1" smtClean="0">
                <a:latin typeface="Cambria" pitchFamily="18" charset="0"/>
              </a:rPr>
              <a:t>Jingrui</a:t>
            </a:r>
            <a:r>
              <a:rPr lang="en-US" sz="1800" dirty="0" smtClean="0">
                <a:latin typeface="Cambria" pitchFamily="18" charset="0"/>
              </a:rPr>
              <a:t> He and Jaime </a:t>
            </a:r>
            <a:r>
              <a:rPr lang="en-US" sz="1800" dirty="0" err="1" smtClean="0">
                <a:latin typeface="Cambria" pitchFamily="18" charset="0"/>
              </a:rPr>
              <a:t>Carbonell</a:t>
            </a:r>
            <a:r>
              <a:rPr lang="en-US" sz="1800" dirty="0" smtClean="0">
                <a:latin typeface="Cambria" pitchFamily="18" charset="0"/>
              </a:rPr>
              <a:t>. Nearest-neighbor-based active learning for rare category detection. In J.C. Platt, D. </a:t>
            </a:r>
            <a:r>
              <a:rPr lang="en-US" sz="1800" dirty="0" err="1" smtClean="0">
                <a:latin typeface="Cambria" pitchFamily="18" charset="0"/>
              </a:rPr>
              <a:t>Koller</a:t>
            </a:r>
            <a:r>
              <a:rPr lang="en-US" sz="1800" dirty="0" smtClean="0">
                <a:latin typeface="Cambria" pitchFamily="18" charset="0"/>
              </a:rPr>
              <a:t>, Y. Singer, and S. </a:t>
            </a:r>
            <a:r>
              <a:rPr lang="en-US" sz="1800" dirty="0" err="1" smtClean="0">
                <a:latin typeface="Cambria" pitchFamily="18" charset="0"/>
              </a:rPr>
              <a:t>Roweis</a:t>
            </a:r>
            <a:r>
              <a:rPr lang="en-US" sz="1800" dirty="0" smtClean="0">
                <a:latin typeface="Cambria" pitchFamily="18" charset="0"/>
              </a:rPr>
              <a:t>, editors, Advances in Neural Information Processing Systems 20, pages 633–640. MIT Press, Cambridge, MA, 2008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 [</a:t>
            </a:r>
            <a:r>
              <a:rPr lang="en-US" sz="1800" dirty="0" err="1" smtClean="0">
                <a:latin typeface="Cambria" pitchFamily="18" charset="0"/>
              </a:rPr>
              <a:t>Vatturi</a:t>
            </a:r>
            <a:r>
              <a:rPr lang="en-US" sz="1800" dirty="0" smtClean="0">
                <a:latin typeface="Cambria" pitchFamily="18" charset="0"/>
              </a:rPr>
              <a:t> &amp; Wong, 2009] </a:t>
            </a:r>
            <a:r>
              <a:rPr lang="en-US" sz="1800" dirty="0" err="1" smtClean="0">
                <a:latin typeface="Cambria" pitchFamily="18" charset="0"/>
              </a:rPr>
              <a:t>Vatturi</a:t>
            </a:r>
            <a:r>
              <a:rPr lang="en-US" sz="1800" dirty="0" smtClean="0">
                <a:latin typeface="Cambria" pitchFamily="18" charset="0"/>
              </a:rPr>
              <a:t>, P. &amp; Wong, W.-K. (2009). Category detection using hierarchical </a:t>
            </a:r>
            <a:r>
              <a:rPr lang="en-US" sz="1800" dirty="0" err="1" smtClean="0">
                <a:latin typeface="Cambria" pitchFamily="18" charset="0"/>
              </a:rPr>
              <a:t>meanshift</a:t>
            </a:r>
            <a:r>
              <a:rPr lang="en-US" sz="1800" dirty="0" smtClean="0">
                <a:latin typeface="Cambria" pitchFamily="18" charset="0"/>
              </a:rPr>
              <a:t>. in KDD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[Cheng 1995] </a:t>
            </a:r>
            <a:r>
              <a:rPr lang="en-US" sz="1800" dirty="0" err="1" smtClean="0">
                <a:latin typeface="Cambria" pitchFamily="18" charset="0"/>
              </a:rPr>
              <a:t>Yizong</a:t>
            </a:r>
            <a:r>
              <a:rPr lang="en-US" sz="1800" dirty="0" smtClean="0">
                <a:latin typeface="Cambria" pitchFamily="18" charset="0"/>
              </a:rPr>
              <a:t> Cheng. Mean shift, mode seeking, and clustering. IEEE Trans. Pattern Anal. Mach. Intelligence 17(8):790–799, 1995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</a:t>
            </a:r>
            <a:r>
              <a:rPr lang="en-US" sz="1800" dirty="0" err="1" smtClean="0">
                <a:latin typeface="Cambria" pitchFamily="18" charset="0"/>
              </a:rPr>
              <a:t>Comaniciu</a:t>
            </a:r>
            <a:r>
              <a:rPr lang="en-US" sz="1800" dirty="0" smtClean="0">
                <a:latin typeface="Cambria" pitchFamily="18" charset="0"/>
              </a:rPr>
              <a:t> &amp; Meer 2002] D. </a:t>
            </a:r>
            <a:r>
              <a:rPr lang="en-US" sz="1800" dirty="0" err="1" smtClean="0">
                <a:latin typeface="Cambria" pitchFamily="18" charset="0"/>
              </a:rPr>
              <a:t>Comaniciu</a:t>
            </a:r>
            <a:r>
              <a:rPr lang="en-US" sz="1800" dirty="0" smtClean="0">
                <a:latin typeface="Cambria" pitchFamily="18" charset="0"/>
              </a:rPr>
              <a:t> and P. Meer. Mean shift: A robust approach toward feature space analysis. IEEE Trans. Pattern Anal. Machine </a:t>
            </a:r>
            <a:r>
              <a:rPr lang="en-US" sz="1800" dirty="0" err="1" smtClean="0">
                <a:latin typeface="Cambria" pitchFamily="18" charset="0"/>
              </a:rPr>
              <a:t>Intell</a:t>
            </a:r>
            <a:r>
              <a:rPr lang="en-US" sz="1800" dirty="0" smtClean="0">
                <a:latin typeface="Cambria" pitchFamily="18" charset="0"/>
              </a:rPr>
              <a:t>., 24:603–619, 2002</a:t>
            </a:r>
          </a:p>
          <a:p>
            <a:pPr>
              <a:buNone/>
            </a:pPr>
            <a:r>
              <a:rPr lang="en-US" sz="1800" dirty="0" smtClean="0">
                <a:latin typeface="Cambria" pitchFamily="18" charset="0"/>
              </a:rPr>
              <a:t>[He 2010 ] J. He, Rare Category Analysis, </a:t>
            </a:r>
            <a:r>
              <a:rPr lang="en-US" sz="1800" dirty="0" err="1" smtClean="0">
                <a:latin typeface="Cambria" pitchFamily="18" charset="0"/>
              </a:rPr>
              <a:t>Phd</a:t>
            </a:r>
            <a:r>
              <a:rPr lang="en-US" sz="1800" dirty="0" smtClean="0">
                <a:latin typeface="Cambria" pitchFamily="18" charset="0"/>
              </a:rPr>
              <a:t> Thesis, CMU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Content Placeholder 3" descr="needle-in-the-haystack-389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5434013" cy="4762500"/>
          </a:xfrm>
        </p:spPr>
      </p:pic>
      <p:sp>
        <p:nvSpPr>
          <p:cNvPr id="5" name="TextBox 4"/>
          <p:cNvSpPr txBox="1"/>
          <p:nvPr/>
        </p:nvSpPr>
        <p:spPr>
          <a:xfrm>
            <a:off x="5029200" y="65810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http://henryclausner.com/2011/the-needle-in-the-haystack/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 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mbria" pitchFamily="18" charset="0"/>
              </a:rPr>
              <a:t>Number of Instance of one classes are abundantly large than other.</a:t>
            </a:r>
          </a:p>
          <a:p>
            <a:r>
              <a:rPr lang="en-US" sz="2800" dirty="0" smtClean="0">
                <a:latin typeface="Cambria" pitchFamily="18" charset="0"/>
              </a:rPr>
              <a:t>Minority classes are </a:t>
            </a:r>
            <a:r>
              <a:rPr lang="en-US" sz="2800" b="1" dirty="0" smtClean="0">
                <a:solidFill>
                  <a:schemeClr val="tx2"/>
                </a:solidFill>
                <a:latin typeface="Cambria" pitchFamily="18" charset="0"/>
              </a:rPr>
              <a:t>INTERSTING 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ambria" pitchFamily="18" charset="0"/>
              </a:rPr>
              <a:t> 	</a:t>
            </a:r>
            <a:r>
              <a:rPr lang="en-US" sz="1800" dirty="0" smtClean="0">
                <a:latin typeface="Cambria" pitchFamily="18" charset="0"/>
              </a:rPr>
              <a:t>[</a:t>
            </a:r>
            <a:r>
              <a:rPr lang="en-US" sz="1800" dirty="0" err="1" smtClean="0">
                <a:latin typeface="Cambria" pitchFamily="18" charset="0"/>
              </a:rPr>
              <a:t>Vatturi</a:t>
            </a:r>
            <a:r>
              <a:rPr lang="en-US" sz="1800" dirty="0" smtClean="0">
                <a:latin typeface="Cambria" pitchFamily="18" charset="0"/>
              </a:rPr>
              <a:t> &amp; Wong, 2009] , [</a:t>
            </a:r>
            <a:r>
              <a:rPr lang="en-US" sz="1800" dirty="0" err="1" smtClean="0">
                <a:latin typeface="Cambria" pitchFamily="18" charset="0"/>
              </a:rPr>
              <a:t>Pelleg</a:t>
            </a:r>
            <a:r>
              <a:rPr lang="en-US" sz="1800" dirty="0" smtClean="0">
                <a:latin typeface="Cambria" pitchFamily="18" charset="0"/>
              </a:rPr>
              <a:t> &amp; Moore 2005]</a:t>
            </a:r>
            <a:endParaRPr lang="en-US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28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Challenges </a:t>
            </a:r>
          </a:p>
          <a:p>
            <a:r>
              <a:rPr lang="en-US" sz="2800" dirty="0" smtClean="0">
                <a:latin typeface="Cambria" pitchFamily="18" charset="0"/>
              </a:rPr>
              <a:t>Noisy classes looks similar to rare class</a:t>
            </a:r>
          </a:p>
          <a:p>
            <a:r>
              <a:rPr lang="en-US" sz="2800" dirty="0" smtClean="0">
                <a:latin typeface="Cambria" pitchFamily="18" charset="0"/>
              </a:rPr>
              <a:t>Classifier is overwhelmed with the majority class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Number of instances of Fraudulent Transactions </a:t>
            </a:r>
            <a:r>
              <a:rPr lang="en-US" sz="2400" dirty="0" err="1" smtClean="0">
                <a:latin typeface="Cambria" pitchFamily="18" charset="0"/>
              </a:rPr>
              <a:t>vs</a:t>
            </a:r>
            <a:r>
              <a:rPr lang="en-US" sz="2400" dirty="0" smtClean="0">
                <a:latin typeface="Cambria" pitchFamily="18" charset="0"/>
              </a:rPr>
              <a:t> Normal Transactions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 and </a:t>
            </a:r>
            <a:r>
              <a:rPr lang="en-US" dirty="0" err="1" smtClean="0">
                <a:solidFill>
                  <a:srgbClr val="C00000"/>
                </a:solidFill>
                <a:latin typeface="Cambria" pitchFamily="18" charset="0"/>
              </a:rPr>
              <a:t>Separability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4343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Rare Class and </a:t>
            </a:r>
            <a:r>
              <a:rPr lang="en-US" sz="2000" dirty="0" err="1" smtClean="0">
                <a:latin typeface="Cambria" pitchFamily="18" charset="0"/>
              </a:rPr>
              <a:t>Separability</a:t>
            </a:r>
            <a:r>
              <a:rPr lang="en-US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553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http://videolectures.net/cmulls08_he_rcd/</a:t>
            </a:r>
            <a:endParaRPr lang="en-US" sz="1400" dirty="0"/>
          </a:p>
        </p:txBody>
      </p:sp>
      <p:pic>
        <p:nvPicPr>
          <p:cNvPr id="10" name="Content Placeholder 9" descr="rareclas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8229600" cy="2110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vs. Imbalanced Class Classifier  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itchFamily="18" charset="0"/>
              </a:rPr>
              <a:t>Rare class is extreme case of imbalanced classification problem  [Han et al. 2009]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Classifier for 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Imbalanced Class dataset</a:t>
            </a:r>
            <a:r>
              <a:rPr lang="en-US" sz="2800" dirty="0" smtClean="0">
                <a:latin typeface="Cambria" pitchFamily="18" charset="0"/>
              </a:rPr>
              <a:t> focuses on overall accuracy of each class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Metric : G-Mean, ROC curve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Classifier for 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Rare  Class dataset </a:t>
            </a:r>
            <a:r>
              <a:rPr lang="en-US" sz="2800" dirty="0" smtClean="0">
                <a:latin typeface="Cambria" pitchFamily="18" charset="0"/>
              </a:rPr>
              <a:t>puts heavy emphasis on learning minority class.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Metric : Precision, Recall, F-measure, for rare class learning [Han et al. 2009] 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 vs. Outliers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“ Most of the objects (99.9%) are well explained by current theories and …. remainder are anomalies, but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99%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of these 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anomalies are uninteresting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and only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1%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of them (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0.001%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of the full dataset) are useful …  rest type of anomalies, 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called boring anomalies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, are records which are strange for uninteresting reasons……The useful anomalies are 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extraordinary objects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which are worthy of further research” </a:t>
            </a:r>
            <a:r>
              <a:rPr lang="en-US" sz="2800" dirty="0" smtClean="0">
                <a:latin typeface="Cambria" pitchFamily="18" charset="0"/>
              </a:rPr>
              <a:t>[</a:t>
            </a:r>
            <a:r>
              <a:rPr lang="en-US" sz="2800" dirty="0" err="1" smtClean="0">
                <a:latin typeface="Cambria" pitchFamily="18" charset="0"/>
              </a:rPr>
              <a:t>Pelleg</a:t>
            </a:r>
            <a:r>
              <a:rPr lang="en-US" sz="2800" dirty="0" smtClean="0">
                <a:latin typeface="Cambria" pitchFamily="18" charset="0"/>
              </a:rPr>
              <a:t> &amp; Moore 2005]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Outliers</a:t>
            </a:r>
            <a:r>
              <a:rPr lang="en-US" sz="2800" dirty="0" smtClean="0">
                <a:latin typeface="Cambria" pitchFamily="18" charset="0"/>
              </a:rPr>
              <a:t> are typically single point,  separable from normal examples and are scattered over the space. [He &amp; </a:t>
            </a:r>
            <a:r>
              <a:rPr lang="en-US" sz="2800" dirty="0" err="1" smtClean="0">
                <a:latin typeface="Cambria" pitchFamily="18" charset="0"/>
              </a:rPr>
              <a:t>Carbonell</a:t>
            </a:r>
            <a:r>
              <a:rPr lang="en-US" sz="2800" dirty="0" smtClean="0">
                <a:latin typeface="Cambria" pitchFamily="18" charset="0"/>
              </a:rPr>
              <a:t> 2008]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Rare class </a:t>
            </a:r>
            <a:r>
              <a:rPr lang="en-US" sz="2800" dirty="0" smtClean="0">
                <a:latin typeface="Cambria" pitchFamily="18" charset="0"/>
              </a:rPr>
              <a:t>assumes minority classes are compact in the feature space and may overlap with the majority class. </a:t>
            </a:r>
          </a:p>
          <a:p>
            <a:pPr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Which one is a tougher problem : </a:t>
            </a:r>
            <a:r>
              <a:rPr lang="en-US" sz="3200" dirty="0" smtClean="0">
                <a:solidFill>
                  <a:schemeClr val="tx2"/>
                </a:solidFill>
                <a:latin typeface="Cambria" pitchFamily="18" charset="0"/>
              </a:rPr>
              <a:t>Imbalanced Class, Rare class, and Outliers. 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 vs. Outliers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rare class--anomaol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915400" cy="3510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029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Rare Class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029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Outliers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6553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http://videolectures.net/cmulls08_he_rcd/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700254" y="6096000"/>
            <a:ext cx="244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[He &amp; </a:t>
            </a:r>
            <a:r>
              <a:rPr lang="en-US" dirty="0" err="1" smtClean="0">
                <a:latin typeface="Cambria" pitchFamily="18" charset="0"/>
              </a:rPr>
              <a:t>Carbonell</a:t>
            </a:r>
            <a:r>
              <a:rPr lang="en-US" dirty="0" smtClean="0">
                <a:latin typeface="Cambria" pitchFamily="18" charset="0"/>
              </a:rPr>
              <a:t> 2008]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Rare Class Learning 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  <a:latin typeface="Cambria" pitchFamily="18" charset="0"/>
              </a:rPr>
              <a:t>Common Techniques </a:t>
            </a:r>
            <a:r>
              <a:rPr lang="en-US" sz="2800" dirty="0" smtClean="0">
                <a:latin typeface="Cambria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Sampling Techniques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Oversample, Under sample, SMOTE etc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Cost Sensitive Learning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Cost Sensitive Boosting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err="1" smtClean="0">
                <a:latin typeface="Cambria" pitchFamily="18" charset="0"/>
              </a:rPr>
              <a:t>Adacost</a:t>
            </a:r>
            <a:r>
              <a:rPr lang="en-US" sz="2400" dirty="0" smtClean="0">
                <a:latin typeface="Cambria" pitchFamily="18" charset="0"/>
              </a:rPr>
              <a:t>, Cost sensitive Boosting, Smote Boost etc</a:t>
            </a:r>
          </a:p>
          <a:p>
            <a:pPr marL="914400" lvl="1" indent="-514350">
              <a:buNone/>
            </a:pPr>
            <a:endParaRPr lang="en-US" sz="2400" dirty="0" smtClean="0">
              <a:latin typeface="Cambria" pitchFamily="18" charset="0"/>
            </a:endParaRPr>
          </a:p>
          <a:p>
            <a:pPr marL="914400" lvl="1" indent="-514350">
              <a:buNone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[Han et al] for good introduction of these techniques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ambr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ECA-1009-47B3-9B18-EFAD1BD56D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7119</TotalTime>
  <Words>1152</Words>
  <Application>Microsoft Office PowerPoint</Application>
  <PresentationFormat>On-screen Show (4:3)</PresentationFormat>
  <Paragraphs>280</Paragraphs>
  <Slides>37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Rare Category Detection in Machine Learning</vt:lpstr>
      <vt:lpstr>Outline</vt:lpstr>
      <vt:lpstr>Examples</vt:lpstr>
      <vt:lpstr>Rare Class   </vt:lpstr>
      <vt:lpstr>Rare Class  and Separability</vt:lpstr>
      <vt:lpstr>Rare Class vs. Imbalanced Class Classifier   </vt:lpstr>
      <vt:lpstr>Rare Class  vs. Outliers</vt:lpstr>
      <vt:lpstr>Rare Class  vs. Outliers</vt:lpstr>
      <vt:lpstr>Rare Class Learning </vt:lpstr>
      <vt:lpstr>Part II</vt:lpstr>
      <vt:lpstr>Category Detection</vt:lpstr>
      <vt:lpstr>Category Detection</vt:lpstr>
      <vt:lpstr> Category Detection and Active Learning</vt:lpstr>
      <vt:lpstr>Why Category Detection</vt:lpstr>
      <vt:lpstr>Assumptions</vt:lpstr>
      <vt:lpstr>Assumptions</vt:lpstr>
      <vt:lpstr>Issues </vt:lpstr>
      <vt:lpstr>Part III</vt:lpstr>
      <vt:lpstr>Question</vt:lpstr>
      <vt:lpstr>Kernel Density Estimation</vt:lpstr>
      <vt:lpstr>Density Gradient Estimation</vt:lpstr>
      <vt:lpstr>Mean Shift Algorithm</vt:lpstr>
      <vt:lpstr>Mean Shift Algorithm</vt:lpstr>
      <vt:lpstr>Hierarchical Mean Shift</vt:lpstr>
      <vt:lpstr>Methodology</vt:lpstr>
      <vt:lpstr>Data Standardization</vt:lpstr>
      <vt:lpstr>Cluster Hierarchy and Labeling </vt:lpstr>
      <vt:lpstr>Query the User : Active Learning</vt:lpstr>
      <vt:lpstr>Algorithm</vt:lpstr>
      <vt:lpstr>Methodology</vt:lpstr>
      <vt:lpstr>Experimental Results</vt:lpstr>
      <vt:lpstr>Experimental Results</vt:lpstr>
      <vt:lpstr>Strength</vt:lpstr>
      <vt:lpstr>Weakness</vt:lpstr>
      <vt:lpstr>Discussion</vt:lpstr>
      <vt:lpstr>References</vt:lpstr>
      <vt:lpstr> 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Prafulla</dc:creator>
  <cp:lastModifiedBy>pdawadi</cp:lastModifiedBy>
  <cp:revision>407</cp:revision>
  <dcterms:created xsi:type="dcterms:W3CDTF">2011-10-29T21:59:17Z</dcterms:created>
  <dcterms:modified xsi:type="dcterms:W3CDTF">2011-11-08T20:22:47Z</dcterms:modified>
</cp:coreProperties>
</file>