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9"/>
  </p:notesMasterIdLst>
  <p:sldIdLst>
    <p:sldId id="256" r:id="rId2"/>
    <p:sldId id="283" r:id="rId3"/>
    <p:sldId id="257" r:id="rId4"/>
    <p:sldId id="261" r:id="rId5"/>
    <p:sldId id="262" r:id="rId6"/>
    <p:sldId id="263" r:id="rId7"/>
    <p:sldId id="260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4" r:id="rId17"/>
    <p:sldId id="275" r:id="rId18"/>
    <p:sldId id="276" r:id="rId19"/>
    <p:sldId id="277" r:id="rId20"/>
    <p:sldId id="281" r:id="rId21"/>
    <p:sldId id="278" r:id="rId22"/>
    <p:sldId id="279" r:id="rId23"/>
    <p:sldId id="282" r:id="rId24"/>
    <p:sldId id="280" r:id="rId25"/>
    <p:sldId id="284" r:id="rId26"/>
    <p:sldId id="285" r:id="rId27"/>
    <p:sldId id="286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1D1162-ADE3-42A8-A6B7-F1CCC59E956E}" type="datetimeFigureOut">
              <a:rPr lang="en-US" smtClean="0"/>
              <a:t>9/20/2011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2B0274-097B-4165-88F5-2157513170D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2B0274-097B-4165-88F5-2157513170DE}" type="slidenum">
              <a:rPr lang="en-US" smtClean="0"/>
              <a:t>26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E0AE551-30E0-4D64-B377-B832D3058CE6}" type="datetimeFigureOut">
              <a:rPr lang="en-US" smtClean="0"/>
              <a:t>9/19/2011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7A53896-75D6-4035-B695-4396CE6109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0AE551-30E0-4D64-B377-B832D3058CE6}" type="datetimeFigureOut">
              <a:rPr lang="en-US" smtClean="0"/>
              <a:t>9/19/2011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A53896-75D6-4035-B695-4396CE6109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0AE551-30E0-4D64-B377-B832D3058CE6}" type="datetimeFigureOut">
              <a:rPr lang="en-US" smtClean="0"/>
              <a:t>9/19/2011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A53896-75D6-4035-B695-4396CE6109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0AE551-30E0-4D64-B377-B832D3058CE6}" type="datetimeFigureOut">
              <a:rPr lang="en-US" smtClean="0"/>
              <a:t>9/19/2011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A53896-75D6-4035-B695-4396CE61096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0AE551-30E0-4D64-B377-B832D3058CE6}" type="datetimeFigureOut">
              <a:rPr lang="en-US" smtClean="0"/>
              <a:t>9/19/2011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A53896-75D6-4035-B695-4396CE61096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0AE551-30E0-4D64-B377-B832D3058CE6}" type="datetimeFigureOut">
              <a:rPr lang="en-US" smtClean="0"/>
              <a:t>9/19/2011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A53896-75D6-4035-B695-4396CE61096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0AE551-30E0-4D64-B377-B832D3058CE6}" type="datetimeFigureOut">
              <a:rPr lang="en-US" smtClean="0"/>
              <a:t>9/19/2011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A53896-75D6-4035-B695-4396CE61096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0AE551-30E0-4D64-B377-B832D3058CE6}" type="datetimeFigureOut">
              <a:rPr lang="en-US" smtClean="0"/>
              <a:t>9/19/2011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A53896-75D6-4035-B695-4396CE610966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0AE551-30E0-4D64-B377-B832D3058CE6}" type="datetimeFigureOut">
              <a:rPr lang="en-US" smtClean="0"/>
              <a:t>9/19/2011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A53896-75D6-4035-B695-4396CE6109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E0AE551-30E0-4D64-B377-B832D3058CE6}" type="datetimeFigureOut">
              <a:rPr lang="en-US" smtClean="0"/>
              <a:t>9/19/2011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A53896-75D6-4035-B695-4396CE61096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E0AE551-30E0-4D64-B377-B832D3058CE6}" type="datetimeFigureOut">
              <a:rPr lang="en-US" smtClean="0"/>
              <a:t>9/19/2011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7A53896-75D6-4035-B695-4396CE610966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E0AE551-30E0-4D64-B377-B832D3058CE6}" type="datetimeFigureOut">
              <a:rPr lang="en-US" smtClean="0"/>
              <a:t>9/19/2011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7A53896-75D6-4035-B695-4396CE61096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3.png"/><Relationship Id="rId4" Type="http://schemas.openxmlformats.org/officeDocument/2006/relationships/image" Target="../media/image42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764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Human Performed </a:t>
            </a:r>
            <a:br>
              <a:rPr lang="en-US" dirty="0" smtClean="0"/>
            </a:br>
            <a:r>
              <a:rPr lang="en-US" dirty="0" smtClean="0"/>
              <a:t>Semi-Supervised Classification Too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Zhu, Rogers, </a:t>
            </a:r>
            <a:r>
              <a:rPr lang="en-US" dirty="0" err="1" smtClean="0"/>
              <a:t>Qian</a:t>
            </a:r>
            <a:r>
              <a:rPr lang="en-US" dirty="0" smtClean="0"/>
              <a:t>, </a:t>
            </a:r>
            <a:r>
              <a:rPr lang="en-US" dirty="0" err="1" smtClean="0"/>
              <a:t>Kalish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322646" y="4495800"/>
            <a:ext cx="3754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Presented by Syeda Selina Akter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268612" y="1066800"/>
            <a:ext cx="25987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Block 3 (unlabeled-1)</a:t>
            </a:r>
            <a:endParaRPr lang="en-US" b="1" dirty="0"/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355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0000" y="5600700"/>
            <a:ext cx="3810000" cy="495300"/>
          </a:xfrm>
          <a:prstGeom prst="rect">
            <a:avLst/>
          </a:prstGeom>
          <a:noFill/>
        </p:spPr>
      </p:pic>
      <p:pic>
        <p:nvPicPr>
          <p:cNvPr id="26" name="Picture 25" descr="slide-unshifted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" y="1580615"/>
            <a:ext cx="4058217" cy="3829585"/>
          </a:xfrm>
          <a:prstGeom prst="rect">
            <a:avLst/>
          </a:prstGeom>
        </p:spPr>
      </p:pic>
      <p:grpSp>
        <p:nvGrpSpPr>
          <p:cNvPr id="31" name="Group 30"/>
          <p:cNvGrpSpPr/>
          <p:nvPr/>
        </p:nvGrpSpPr>
        <p:grpSpPr>
          <a:xfrm>
            <a:off x="4191000" y="1352005"/>
            <a:ext cx="4591691" cy="3905795"/>
            <a:chOff x="4191000" y="1352005"/>
            <a:chExt cx="4591691" cy="3905795"/>
          </a:xfrm>
        </p:grpSpPr>
        <p:pic>
          <p:nvPicPr>
            <p:cNvPr id="27" name="Picture 26" descr="slide-rightshifted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191000" y="1352005"/>
              <a:ext cx="4591691" cy="3905795"/>
            </a:xfrm>
            <a:prstGeom prst="rect">
              <a:avLst/>
            </a:prstGeom>
          </p:spPr>
        </p:pic>
        <p:sp>
          <p:nvSpPr>
            <p:cNvPr id="28" name="TextBox 27"/>
            <p:cNvSpPr txBox="1"/>
            <p:nvPr/>
          </p:nvSpPr>
          <p:spPr>
            <a:xfrm>
              <a:off x="5105400" y="4583668"/>
              <a:ext cx="40267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-1</a:t>
              </a:r>
              <a:endParaRPr lang="en-US" sz="1400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483320" y="4645223"/>
              <a:ext cx="29848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1</a:t>
              </a:r>
              <a:endParaRPr lang="en-US" sz="1400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781800" y="2133600"/>
              <a:ext cx="152958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Right shifted</a:t>
              </a:r>
            </a:p>
            <a:p>
              <a:r>
                <a:rPr lang="en-US" sz="1200" dirty="0" smtClean="0"/>
                <a:t> Gaussian Mixture</a:t>
              </a:r>
              <a:endParaRPr lang="en-US" sz="12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Examples: Unlabeled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152400" y="1524000"/>
            <a:ext cx="4724400" cy="3276600"/>
            <a:chOff x="3733800" y="1447800"/>
            <a:chExt cx="4800600" cy="3889177"/>
          </a:xfrm>
        </p:grpSpPr>
        <p:grpSp>
          <p:nvGrpSpPr>
            <p:cNvPr id="5" name="Group 11"/>
            <p:cNvGrpSpPr/>
            <p:nvPr/>
          </p:nvGrpSpPr>
          <p:grpSpPr>
            <a:xfrm>
              <a:off x="3733800" y="1447800"/>
              <a:ext cx="4800600" cy="3581400"/>
              <a:chOff x="4867275" y="2438400"/>
              <a:chExt cx="3362325" cy="2667000"/>
            </a:xfrm>
          </p:grpSpPr>
          <p:pic>
            <p:nvPicPr>
              <p:cNvPr id="10" name="Picture 9" descr="slide4-data.jp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4867275" y="2438400"/>
                <a:ext cx="3362325" cy="2667000"/>
              </a:xfrm>
              <a:prstGeom prst="rect">
                <a:avLst/>
              </a:prstGeom>
            </p:spPr>
          </p:pic>
          <p:cxnSp>
            <p:nvCxnSpPr>
              <p:cNvPr id="11" name="Straight Connector 10"/>
              <p:cNvCxnSpPr/>
              <p:nvPr/>
            </p:nvCxnSpPr>
            <p:spPr>
              <a:xfrm>
                <a:off x="5943600" y="4648200"/>
                <a:ext cx="0" cy="3810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6858000" y="4648200"/>
                <a:ext cx="0" cy="3810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" name="Straight Arrow Connector 5"/>
            <p:cNvCxnSpPr/>
            <p:nvPr/>
          </p:nvCxnSpPr>
          <p:spPr>
            <a:xfrm flipH="1">
              <a:off x="5334000" y="4953000"/>
              <a:ext cx="3048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/>
            <p:nvPr/>
          </p:nvCxnSpPr>
          <p:spPr>
            <a:xfrm flipH="1">
              <a:off x="6553200" y="4953000"/>
              <a:ext cx="3048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5105400" y="5029200"/>
              <a:ext cx="75854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1.28 </a:t>
              </a:r>
              <a:r>
                <a:rPr lang="el-GR" sz="1400" dirty="0" smtClean="0"/>
                <a:t>σ</a:t>
              </a:r>
              <a:endParaRPr lang="en-US" sz="140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477000" y="5029200"/>
              <a:ext cx="75854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1.28 </a:t>
              </a:r>
              <a:r>
                <a:rPr lang="el-GR" sz="1400" dirty="0" smtClean="0"/>
                <a:t>σ</a:t>
              </a:r>
              <a:endParaRPr lang="en-US" sz="1400" dirty="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4857109" y="1447800"/>
            <a:ext cx="4134491" cy="3352801"/>
            <a:chOff x="4191000" y="1352005"/>
            <a:chExt cx="4591691" cy="3905795"/>
          </a:xfrm>
        </p:grpSpPr>
        <p:pic>
          <p:nvPicPr>
            <p:cNvPr id="14" name="Picture 13" descr="slide-rightshifted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191000" y="1352005"/>
              <a:ext cx="4591691" cy="3905795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5105400" y="4583668"/>
              <a:ext cx="40267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-1</a:t>
              </a:r>
              <a:endParaRPr lang="en-US" sz="14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483320" y="4645223"/>
              <a:ext cx="29848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1</a:t>
              </a:r>
              <a:endParaRPr lang="en-US" sz="14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781800" y="2133600"/>
              <a:ext cx="152958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Right shifted</a:t>
              </a:r>
            </a:p>
            <a:p>
              <a:r>
                <a:rPr lang="en-US" sz="1200" dirty="0" smtClean="0"/>
                <a:t> Gaussian Mixture</a:t>
              </a:r>
              <a:endParaRPr lang="en-US" sz="1200" dirty="0"/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2009969" y="4953000"/>
            <a:ext cx="436048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Labeled data 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q"/>
            </a:pPr>
            <a:r>
              <a:rPr lang="en-US" dirty="0" smtClean="0"/>
              <a:t> off center and not prototypical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q"/>
            </a:pPr>
            <a:r>
              <a:rPr lang="en-US" dirty="0"/>
              <a:t> </a:t>
            </a:r>
            <a:r>
              <a:rPr lang="en-US" dirty="0" smtClean="0"/>
              <a:t>not outlier too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576072"/>
          </a:xfrm>
        </p:spPr>
        <p:txBody>
          <a:bodyPr/>
          <a:lstStyle/>
          <a:p>
            <a:r>
              <a:rPr lang="en-US" dirty="0" smtClean="0"/>
              <a:t>Ranged examples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Examples: Unlabeled	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304800" y="1905000"/>
            <a:ext cx="4495800" cy="2590800"/>
            <a:chOff x="3733800" y="1447800"/>
            <a:chExt cx="4800600" cy="3889177"/>
          </a:xfrm>
        </p:grpSpPr>
        <p:grpSp>
          <p:nvGrpSpPr>
            <p:cNvPr id="5" name="Group 11"/>
            <p:cNvGrpSpPr/>
            <p:nvPr/>
          </p:nvGrpSpPr>
          <p:grpSpPr>
            <a:xfrm>
              <a:off x="3733800" y="1447800"/>
              <a:ext cx="4800600" cy="3581400"/>
              <a:chOff x="4867275" y="2438400"/>
              <a:chExt cx="3362325" cy="2667000"/>
            </a:xfrm>
          </p:grpSpPr>
          <p:pic>
            <p:nvPicPr>
              <p:cNvPr id="10" name="Picture 9" descr="slide4-data.jp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4867275" y="2438400"/>
                <a:ext cx="3362325" cy="2667000"/>
              </a:xfrm>
              <a:prstGeom prst="rect">
                <a:avLst/>
              </a:prstGeom>
            </p:spPr>
          </p:pic>
          <p:cxnSp>
            <p:nvCxnSpPr>
              <p:cNvPr id="11" name="Straight Connector 10"/>
              <p:cNvCxnSpPr/>
              <p:nvPr/>
            </p:nvCxnSpPr>
            <p:spPr>
              <a:xfrm>
                <a:off x="5943600" y="4648200"/>
                <a:ext cx="0" cy="3810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6858000" y="4648200"/>
                <a:ext cx="0" cy="3810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" name="Straight Arrow Connector 5"/>
            <p:cNvCxnSpPr/>
            <p:nvPr/>
          </p:nvCxnSpPr>
          <p:spPr>
            <a:xfrm flipH="1">
              <a:off x="5334000" y="4953000"/>
              <a:ext cx="3048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/>
            <p:nvPr/>
          </p:nvCxnSpPr>
          <p:spPr>
            <a:xfrm flipH="1">
              <a:off x="6553200" y="4953000"/>
              <a:ext cx="3048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5105400" y="5029200"/>
              <a:ext cx="75854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1.28 </a:t>
              </a:r>
              <a:r>
                <a:rPr lang="el-GR" sz="1400" dirty="0" smtClean="0"/>
                <a:t>σ</a:t>
              </a:r>
              <a:endParaRPr lang="en-US" sz="140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477000" y="5029200"/>
              <a:ext cx="75854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1.28 </a:t>
              </a:r>
              <a:r>
                <a:rPr lang="el-GR" sz="1400" dirty="0" smtClean="0"/>
                <a:t>σ</a:t>
              </a:r>
              <a:endParaRPr lang="en-US" sz="1400" dirty="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4857109" y="1752600"/>
            <a:ext cx="4134491" cy="2743200"/>
            <a:chOff x="4191000" y="1051558"/>
            <a:chExt cx="4591691" cy="3905795"/>
          </a:xfrm>
        </p:grpSpPr>
        <p:pic>
          <p:nvPicPr>
            <p:cNvPr id="14" name="Picture 13" descr="slide-rightshifted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191000" y="1051558"/>
              <a:ext cx="4591691" cy="3905795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5059132" y="4273839"/>
              <a:ext cx="40267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-1</a:t>
              </a:r>
              <a:endParaRPr lang="en-US" sz="14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483320" y="4273839"/>
              <a:ext cx="29848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1</a:t>
              </a:r>
              <a:endParaRPr lang="en-US" sz="14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781800" y="2133600"/>
              <a:ext cx="152958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Right shifted</a:t>
              </a:r>
            </a:p>
            <a:p>
              <a:r>
                <a:rPr lang="en-US" sz="1200" dirty="0" smtClean="0"/>
                <a:t> Gaussian Mixture</a:t>
              </a:r>
              <a:endParaRPr lang="en-US" sz="1200" dirty="0"/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2071571" y="4944070"/>
            <a:ext cx="539602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 x </a:t>
            </a:r>
            <a:r>
              <a:rPr lang="el-GR" dirty="0" smtClean="0"/>
              <a:t>ε</a:t>
            </a:r>
            <a:r>
              <a:rPr lang="en-US" dirty="0" smtClean="0"/>
              <a:t> [-2.5, 2.5]</a:t>
            </a:r>
          </a:p>
          <a:p>
            <a:pPr>
              <a:buFont typeface="Wingdings" pitchFamily="2" charset="2"/>
              <a:buChar char="q"/>
            </a:pPr>
            <a:r>
              <a:rPr lang="en-US" dirty="0"/>
              <a:t> </a:t>
            </a:r>
            <a:r>
              <a:rPr lang="en-US" dirty="0" smtClean="0"/>
              <a:t>ensure both groups span the same range</a:t>
            </a:r>
          </a:p>
          <a:p>
            <a:pPr>
              <a:buFont typeface="Wingdings" pitchFamily="2" charset="2"/>
              <a:buChar char="q"/>
            </a:pPr>
            <a:r>
              <a:rPr lang="en-US" dirty="0"/>
              <a:t> </a:t>
            </a:r>
            <a:r>
              <a:rPr lang="en-US" dirty="0" smtClean="0"/>
              <a:t>decision is not biased by range of examples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Block 4 and 5</a:t>
            </a:r>
          </a:p>
          <a:p>
            <a:pPr lvl="1"/>
            <a:r>
              <a:rPr lang="en-US" dirty="0" smtClean="0"/>
              <a:t>Same 21 range examples</a:t>
            </a:r>
          </a:p>
          <a:p>
            <a:pPr lvl="1"/>
            <a:r>
              <a:rPr lang="en-US" dirty="0" smtClean="0"/>
              <a:t>Different 230 random examples from Gaussian Mixtures</a:t>
            </a:r>
          </a:p>
          <a:p>
            <a:r>
              <a:rPr lang="en-US" dirty="0" smtClean="0"/>
              <a:t>Block 6</a:t>
            </a:r>
          </a:p>
          <a:p>
            <a:pPr lvl="1"/>
            <a:r>
              <a:rPr lang="en-US" dirty="0" smtClean="0"/>
              <a:t>Same as block 2</a:t>
            </a:r>
          </a:p>
          <a:p>
            <a:pPr lvl="1"/>
            <a:r>
              <a:rPr lang="en-US" dirty="0" smtClean="0"/>
              <a:t>21 evenly distributed test examples from range [-1,1]</a:t>
            </a:r>
            <a:endParaRPr lang="en-US" dirty="0" smtClean="0"/>
          </a:p>
          <a:p>
            <a:pPr lvl="1"/>
            <a:r>
              <a:rPr lang="en-US" dirty="0" smtClean="0"/>
              <a:t> </a:t>
            </a:r>
            <a:r>
              <a:rPr lang="en-US" dirty="0" smtClean="0"/>
              <a:t>Test whether decision boundary changed after seeing unlabeled examples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Told stimuli are microscopic pollens</a:t>
            </a:r>
          </a:p>
          <a:p>
            <a:r>
              <a:rPr lang="en-US" dirty="0" smtClean="0"/>
              <a:t>Press B or N to classify</a:t>
            </a:r>
          </a:p>
          <a:p>
            <a:r>
              <a:rPr lang="en-US" dirty="0" smtClean="0"/>
              <a:t>Label: audio Feedback</a:t>
            </a:r>
          </a:p>
          <a:p>
            <a:r>
              <a:rPr lang="en-US" dirty="0" smtClean="0"/>
              <a:t>No audio feedback for unlabeled data</a:t>
            </a:r>
          </a:p>
          <a:p>
            <a:r>
              <a:rPr lang="en-US" dirty="0" smtClean="0"/>
              <a:t>12 L-subjects, 10 R-subjects</a:t>
            </a:r>
          </a:p>
          <a:p>
            <a:r>
              <a:rPr lang="en-US" dirty="0" smtClean="0"/>
              <a:t>Each Subjects see 6 blocks of data, </a:t>
            </a:r>
            <a:r>
              <a:rPr lang="en-US" dirty="0" err="1" smtClean="0"/>
              <a:t>i.e</a:t>
            </a:r>
            <a:r>
              <a:rPr lang="en-US" dirty="0" smtClean="0"/>
              <a:t>, same 815 stimuli</a:t>
            </a:r>
          </a:p>
          <a:p>
            <a:r>
              <a:rPr lang="en-US" dirty="0" smtClean="0"/>
              <a:t>Random order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Procedure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Observations</a:t>
            </a:r>
            <a:endParaRPr lang="en-US" dirty="0"/>
          </a:p>
        </p:txBody>
      </p:sp>
      <p:pic>
        <p:nvPicPr>
          <p:cNvPr id="4" name="Picture 3" descr="result-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66530" y="1523510"/>
            <a:ext cx="4620270" cy="350569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17824" y="1390471"/>
            <a:ext cx="387317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 Fit logistic regression function</a:t>
            </a:r>
          </a:p>
          <a:p>
            <a:r>
              <a:rPr lang="en-US" dirty="0" smtClean="0"/>
              <a:t>To the data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4577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3400" y="1981200"/>
            <a:ext cx="2667000" cy="68580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272196" y="2819400"/>
            <a:ext cx="39950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 Decision boundary after test-1 </a:t>
            </a:r>
          </a:p>
          <a:p>
            <a:r>
              <a:rPr lang="en-US" dirty="0"/>
              <a:t>a</a:t>
            </a:r>
            <a:r>
              <a:rPr lang="en-US" dirty="0" smtClean="0"/>
              <a:t>t x=0.11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9829" y="3505200"/>
            <a:ext cx="39773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 Steep Curve indicated decision </a:t>
            </a:r>
          </a:p>
          <a:p>
            <a:r>
              <a:rPr lang="en-US" dirty="0" smtClean="0"/>
              <a:t>consistency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04800" y="4133671"/>
            <a:ext cx="3352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 Decision boundary for </a:t>
            </a:r>
          </a:p>
          <a:p>
            <a:r>
              <a:rPr lang="en-US" dirty="0" smtClean="0"/>
              <a:t> R-Subjects after test-2</a:t>
            </a:r>
          </a:p>
          <a:p>
            <a:r>
              <a:rPr lang="en-US" dirty="0" smtClean="0"/>
              <a:t> at x= 0.48</a:t>
            </a:r>
          </a:p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54619" y="5029200"/>
            <a:ext cx="302198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 Decision boundary for </a:t>
            </a:r>
          </a:p>
          <a:p>
            <a:r>
              <a:rPr lang="en-US" dirty="0" smtClean="0"/>
              <a:t> L-subjects after test-2</a:t>
            </a:r>
          </a:p>
          <a:p>
            <a:r>
              <a:rPr lang="en-US" dirty="0"/>
              <a:t>a</a:t>
            </a:r>
            <a:r>
              <a:rPr lang="en-US" dirty="0" smtClean="0"/>
              <a:t>t x=-0.10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504945" y="5562600"/>
            <a:ext cx="54104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 Unlabeled data affects decision boundary</a:t>
            </a:r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Observations</a:t>
            </a:r>
            <a:endParaRPr lang="en-US" dirty="0"/>
          </a:p>
        </p:txBody>
      </p:sp>
      <p:pic>
        <p:nvPicPr>
          <p:cNvPr id="5" name="Picture 4" descr="result-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43400" y="1371600"/>
            <a:ext cx="4744112" cy="359142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57200" y="1524000"/>
            <a:ext cx="36102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 Closer to decision boundary</a:t>
            </a:r>
          </a:p>
          <a:p>
            <a:r>
              <a:rPr lang="en-US" dirty="0" smtClean="0"/>
              <a:t>indicates longer reaction time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590800"/>
            <a:ext cx="334258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 Test 2 overall faster than </a:t>
            </a:r>
          </a:p>
          <a:p>
            <a:r>
              <a:rPr lang="en-US" dirty="0" smtClean="0"/>
              <a:t>test-1 </a:t>
            </a:r>
          </a:p>
          <a:p>
            <a:r>
              <a:rPr lang="en-US" dirty="0" smtClean="0"/>
              <a:t>Familiarity with experiments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3962400"/>
            <a:ext cx="396615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L-Subject and R-subject reaction</a:t>
            </a:r>
          </a:p>
          <a:p>
            <a:r>
              <a:rPr lang="en-US" b="1" dirty="0" smtClean="0"/>
              <a:t>Time supports decision boundary</a:t>
            </a:r>
          </a:p>
          <a:p>
            <a:r>
              <a:rPr lang="en-US" b="1" dirty="0" smtClean="0"/>
              <a:t>shift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1185672"/>
          </a:xfrm>
        </p:spPr>
        <p:txBody>
          <a:bodyPr/>
          <a:lstStyle/>
          <a:p>
            <a:r>
              <a:rPr lang="en-US" dirty="0" smtClean="0"/>
              <a:t>Explain human experiment by following two-component Gaussian Mixture Model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Semi-Supervised Model</a:t>
            </a:r>
            <a:endParaRPr lang="en-US" dirty="0"/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2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33600" y="2667000"/>
            <a:ext cx="4572000" cy="533400"/>
          </a:xfrm>
          <a:prstGeom prst="rect">
            <a:avLst/>
          </a:prstGeom>
          <a:noFill/>
        </p:spPr>
      </p:pic>
      <p:sp>
        <p:nvSpPr>
          <p:cNvPr id="7" name="Content Placeholder 1"/>
          <p:cNvSpPr txBox="1">
            <a:spLocks/>
          </p:cNvSpPr>
          <p:nvPr/>
        </p:nvSpPr>
        <p:spPr>
          <a:xfrm>
            <a:off x="533400" y="3462528"/>
            <a:ext cx="8229600" cy="499872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lang="en-US" sz="2700" noProof="0" dirty="0" smtClean="0"/>
              <a:t>Parameter, </a:t>
            </a:r>
            <a:r>
              <a:rPr lang="el-GR" sz="2700" noProof="0" dirty="0" smtClean="0"/>
              <a:t>θ</a:t>
            </a:r>
            <a:endPara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en-US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7625" y="3505200"/>
            <a:ext cx="2847975" cy="457200"/>
          </a:xfrm>
          <a:prstGeom prst="rect">
            <a:avLst/>
          </a:prstGeom>
          <a:noFill/>
        </p:spPr>
      </p:pic>
      <p:sp>
        <p:nvSpPr>
          <p:cNvPr id="11" name="Content Placeholder 1"/>
          <p:cNvSpPr txBox="1">
            <a:spLocks/>
          </p:cNvSpPr>
          <p:nvPr/>
        </p:nvSpPr>
        <p:spPr>
          <a:xfrm>
            <a:off x="609600" y="4224528"/>
            <a:ext cx="8229600" cy="11856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lang="en-US" sz="2700" dirty="0" smtClean="0"/>
              <a:t>Priors for parameter </a:t>
            </a:r>
            <a:r>
              <a:rPr lang="el-GR" sz="2700" dirty="0" smtClean="0"/>
              <a:t>θ</a:t>
            </a:r>
            <a:endPara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en-US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25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0000" y="4800600"/>
            <a:ext cx="1981200" cy="381000"/>
          </a:xfrm>
          <a:prstGeom prst="rect">
            <a:avLst/>
          </a:prstGeom>
          <a:noFill/>
        </p:spPr>
      </p:pic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27" name="Picture 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62400" y="5334000"/>
            <a:ext cx="1143000" cy="381000"/>
          </a:xfrm>
          <a:prstGeom prst="rect">
            <a:avLst/>
          </a:prstGeom>
          <a:noFill/>
        </p:spPr>
      </p:pic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29" name="Picture 9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0000" y="5867400"/>
            <a:ext cx="1447800" cy="304800"/>
          </a:xfrm>
          <a:prstGeom prst="rect">
            <a:avLst/>
          </a:prstGeom>
          <a:noFill/>
        </p:spPr>
      </p:pic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31" name="Picture 11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43400" y="6324599"/>
            <a:ext cx="838200" cy="32596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Expectation Maximization (EM) algorithm</a:t>
            </a:r>
          </a:p>
          <a:p>
            <a:endParaRPr lang="en-US" dirty="0" smtClean="0"/>
          </a:p>
          <a:p>
            <a:r>
              <a:rPr lang="en-US" dirty="0" smtClean="0"/>
              <a:t>Maximize following objective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Semi-Supervised Model</a:t>
            </a:r>
            <a:endParaRPr lang="en-US" dirty="0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174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4600" y="4724400"/>
            <a:ext cx="4724400" cy="838200"/>
          </a:xfrm>
          <a:prstGeom prst="rect">
            <a:avLst/>
          </a:prstGeom>
          <a:noFill/>
        </p:spPr>
      </p:pic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1748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43400" y="3314700"/>
            <a:ext cx="990600" cy="342900"/>
          </a:xfrm>
          <a:prstGeom prst="rect">
            <a:avLst/>
          </a:prstGeom>
          <a:noFill/>
        </p:spPr>
      </p:pic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1750" name="Picture 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38600" y="4038600"/>
            <a:ext cx="1524000" cy="381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Semi-Supervised Model</a:t>
            </a:r>
            <a:endParaRPr lang="en-US" dirty="0"/>
          </a:p>
        </p:txBody>
      </p:sp>
      <p:pic>
        <p:nvPicPr>
          <p:cNvPr id="4" name="Picture 3" descr="eqn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28800" y="2590800"/>
            <a:ext cx="5696703" cy="267685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3400" y="2438400"/>
            <a:ext cx="11689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M-step: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1447800"/>
            <a:ext cx="10871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E-step:</a:t>
            </a:r>
            <a:endParaRPr lang="en-US" sz="2000" dirty="0"/>
          </a:p>
        </p:txBody>
      </p:sp>
      <p:pic>
        <p:nvPicPr>
          <p:cNvPr id="7" name="Picture 6" descr="eqn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00200" y="1752600"/>
            <a:ext cx="5477640" cy="609600"/>
          </a:xfrm>
          <a:prstGeom prst="rect">
            <a:avLst/>
          </a:prstGeom>
        </p:spPr>
      </p:pic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5841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05000" y="5410200"/>
            <a:ext cx="2800350" cy="304800"/>
          </a:xfrm>
          <a:prstGeom prst="rect">
            <a:avLst/>
          </a:prstGeom>
          <a:noFill/>
        </p:spPr>
      </p:pic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5843" name="Picture 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05000" y="5867400"/>
            <a:ext cx="1219200" cy="30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Real World Situations</a:t>
            </a:r>
            <a:endParaRPr lang="en-US" dirty="0"/>
          </a:p>
        </p:txBody>
      </p:sp>
      <p:pic>
        <p:nvPicPr>
          <p:cNvPr id="4" name="Picture 3" descr="do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1447800"/>
            <a:ext cx="4343400" cy="3886200"/>
          </a:xfrm>
          <a:prstGeom prst="rect">
            <a:avLst/>
          </a:prstGeom>
        </p:spPr>
      </p:pic>
      <p:pic>
        <p:nvPicPr>
          <p:cNvPr id="7" name="Picture 6" descr="airport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48200" y="1447800"/>
            <a:ext cx="3505200" cy="3886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EM finds </a:t>
            </a:r>
            <a:r>
              <a:rPr lang="el-GR" dirty="0" smtClean="0"/>
              <a:t>θ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Predictions through </a:t>
            </a:r>
            <a:r>
              <a:rPr lang="en-US" dirty="0" err="1" smtClean="0"/>
              <a:t>Bayes</a:t>
            </a:r>
            <a:r>
              <a:rPr lang="en-US" dirty="0" smtClean="0"/>
              <a:t> Rule</a:t>
            </a:r>
          </a:p>
          <a:p>
            <a:pPr>
              <a:lnSpc>
                <a:spcPct val="150000"/>
              </a:lnSpc>
              <a:buNone/>
            </a:pPr>
            <a:endParaRPr lang="en-US" dirty="0" smtClean="0"/>
          </a:p>
          <a:p>
            <a:pPr>
              <a:lnSpc>
                <a:spcPct val="150000"/>
              </a:lnSpc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Semi-Supervised Model</a:t>
            </a:r>
            <a:endParaRPr lang="en-US" dirty="0"/>
          </a:p>
        </p:txBody>
      </p:sp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686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0" y="3124200"/>
            <a:ext cx="2971800" cy="914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pic>
        <p:nvPicPr>
          <p:cNvPr id="4" name="Picture 3" descr="result-3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04624" y="1628523"/>
            <a:ext cx="4839376" cy="360095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8600" y="1600200"/>
            <a:ext cx="4400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 GMM fit with EM on block 1, 2 data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04800" y="3048000"/>
            <a:ext cx="38972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 GMM fit with EM on block 1-6 </a:t>
            </a:r>
          </a:p>
          <a:p>
            <a:r>
              <a:rPr lang="en-US" dirty="0" smtClean="0"/>
              <a:t>data for L-Subjects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81000" y="4459069"/>
            <a:ext cx="38972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GMM fit with EM on block 1- 2 </a:t>
            </a:r>
          </a:p>
          <a:p>
            <a:r>
              <a:rPr lang="en-US" dirty="0" smtClean="0"/>
              <a:t>data for R-Subjects</a:t>
            </a:r>
            <a:endParaRPr lang="en-US" dirty="0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4817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2001" y="2209800"/>
            <a:ext cx="2590800" cy="381000"/>
          </a:xfrm>
          <a:prstGeom prst="rect">
            <a:avLst/>
          </a:prstGeom>
          <a:noFill/>
        </p:spPr>
      </p:pic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4821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8200" y="3886200"/>
            <a:ext cx="2762250" cy="304800"/>
          </a:xfrm>
          <a:prstGeom prst="rect">
            <a:avLst/>
          </a:prstGeom>
          <a:noFill/>
        </p:spPr>
      </p:pic>
      <p:sp>
        <p:nvSpPr>
          <p:cNvPr id="34823" name="Rectangle 7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482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4824" name="Picture 8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3000" y="5386010"/>
            <a:ext cx="2590800" cy="328990"/>
          </a:xfrm>
          <a:prstGeom prst="rect">
            <a:avLst/>
          </a:prstGeom>
          <a:noFill/>
        </p:spPr>
      </p:pic>
      <p:sp>
        <p:nvSpPr>
          <p:cNvPr id="17" name="TextBox 16"/>
          <p:cNvSpPr txBox="1"/>
          <p:nvPr/>
        </p:nvSpPr>
        <p:spPr>
          <a:xfrm>
            <a:off x="3886200" y="5879068"/>
            <a:ext cx="5059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The model predicts decision boundary shift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pic>
        <p:nvPicPr>
          <p:cNvPr id="4" name="Picture 3" descr="result-4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99888" y="1652339"/>
            <a:ext cx="4744112" cy="355332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8600" y="1600200"/>
            <a:ext cx="4293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l-GR" dirty="0" smtClean="0"/>
              <a:t>λ</a:t>
            </a:r>
            <a:r>
              <a:rPr lang="en-US" dirty="0" smtClean="0"/>
              <a:t> controls decision boundary shift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04800" y="2362200"/>
            <a:ext cx="42514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l-GR" dirty="0" smtClean="0"/>
              <a:t>λ→</a:t>
            </a:r>
            <a:r>
              <a:rPr lang="en-US" dirty="0" smtClean="0"/>
              <a:t> 0 </a:t>
            </a:r>
          </a:p>
          <a:p>
            <a:r>
              <a:rPr lang="en-US" dirty="0" smtClean="0"/>
              <a:t>effect of unlabeled block diminishes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38548" y="3657600"/>
            <a:ext cx="37000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 Observed distance of 0.58 in</a:t>
            </a:r>
          </a:p>
          <a:p>
            <a:r>
              <a:rPr lang="en-US" dirty="0" smtClean="0"/>
              <a:t>Human supervised learning </a:t>
            </a:r>
          </a:p>
          <a:p>
            <a:r>
              <a:rPr lang="en-US" dirty="0" smtClean="0"/>
              <a:t>at </a:t>
            </a:r>
            <a:r>
              <a:rPr lang="el-GR" dirty="0" smtClean="0"/>
              <a:t>λ</a:t>
            </a:r>
            <a:r>
              <a:rPr lang="en-US" dirty="0" smtClean="0"/>
              <a:t> = 0.06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120382" y="5562600"/>
            <a:ext cx="46426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People treat unlabeled examples </a:t>
            </a:r>
          </a:p>
          <a:p>
            <a:r>
              <a:rPr lang="en-US" b="1" dirty="0" smtClean="0"/>
              <a:t>less importantly than labeled examples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pic>
        <p:nvPicPr>
          <p:cNvPr id="5" name="Picture 4" descr="result-3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04624" y="1628523"/>
            <a:ext cx="4839376" cy="360095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81000" y="1487269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 Reaction time = RT1 + RT2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81000" y="2209800"/>
            <a:ext cx="330250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 RT1 = base reaction time</a:t>
            </a:r>
          </a:p>
          <a:p>
            <a:r>
              <a:rPr lang="en-US" dirty="0" smtClean="0"/>
              <a:t>Decreases with experience</a:t>
            </a:r>
          </a:p>
          <a:p>
            <a:r>
              <a:rPr lang="en-US" dirty="0" smtClean="0"/>
              <a:t>For test 1 , RT1 = b1</a:t>
            </a:r>
          </a:p>
          <a:p>
            <a:r>
              <a:rPr lang="en-US" dirty="0" smtClean="0"/>
              <a:t>For test 2, RT1 = b2</a:t>
            </a:r>
          </a:p>
          <a:p>
            <a:r>
              <a:rPr lang="en-US" dirty="0" smtClean="0"/>
              <a:t>b2 &lt; b1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42328" y="4038600"/>
            <a:ext cx="4259499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 RT2: based on difficulty </a:t>
            </a:r>
          </a:p>
          <a:p>
            <a:r>
              <a:rPr lang="en-US" dirty="0" smtClean="0"/>
              <a:t>of example</a:t>
            </a:r>
          </a:p>
          <a:p>
            <a:r>
              <a:rPr lang="en-US" dirty="0" smtClean="0"/>
              <a:t>P(</a:t>
            </a:r>
            <a:r>
              <a:rPr lang="en-US" dirty="0" err="1" smtClean="0"/>
              <a:t>y|x</a:t>
            </a:r>
            <a:r>
              <a:rPr lang="en-US" dirty="0" smtClean="0"/>
              <a:t>) ∼ 0 or 1, X easy </a:t>
            </a:r>
          </a:p>
          <a:p>
            <a:r>
              <a:rPr lang="en-US" dirty="0" smtClean="0"/>
              <a:t>P(</a:t>
            </a:r>
            <a:r>
              <a:rPr lang="en-US" dirty="0" err="1" smtClean="0"/>
              <a:t>y|x</a:t>
            </a:r>
            <a:r>
              <a:rPr lang="en-US" dirty="0" smtClean="0"/>
              <a:t>) ∼ 0.5, x difficult</a:t>
            </a:r>
          </a:p>
          <a:p>
            <a:r>
              <a:rPr lang="en-US" dirty="0" smtClean="0"/>
              <a:t>RT2= Entropy of the prediction, h(x)</a:t>
            </a:r>
          </a:p>
          <a:p>
            <a:r>
              <a:rPr lang="en-US" dirty="0"/>
              <a:t> </a:t>
            </a:r>
            <a:r>
              <a:rPr lang="en-US" dirty="0" smtClean="0"/>
              <a:t>     </a:t>
            </a:r>
          </a:p>
          <a:p>
            <a:r>
              <a:rPr lang="en-US" dirty="0"/>
              <a:t> </a:t>
            </a:r>
            <a:r>
              <a:rPr lang="en-US" dirty="0" smtClean="0"/>
              <a:t>        </a:t>
            </a:r>
          </a:p>
          <a:p>
            <a:endParaRPr lang="en-US" dirty="0"/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7889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28800" y="5486400"/>
            <a:ext cx="2619375" cy="685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pic>
        <p:nvPicPr>
          <p:cNvPr id="4" name="Picture 3" descr="result-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14161" y="1524000"/>
            <a:ext cx="4753639" cy="354379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1524000"/>
            <a:ext cx="25587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Reaction time model:</a:t>
            </a:r>
          </a:p>
          <a:p>
            <a:endParaRPr lang="en-US" dirty="0"/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2769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3000" y="2057400"/>
            <a:ext cx="1219200" cy="381000"/>
          </a:xfrm>
          <a:prstGeom prst="rect">
            <a:avLst/>
          </a:prstGeom>
          <a:noFill/>
        </p:spPr>
      </p:pic>
      <p:pic>
        <p:nvPicPr>
          <p:cNvPr id="8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7225" y="3200400"/>
            <a:ext cx="2847975" cy="8382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574701" y="2743200"/>
            <a:ext cx="9492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Where,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14665" y="4343400"/>
            <a:ext cx="289053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Value of a and b found</a:t>
            </a:r>
          </a:p>
          <a:p>
            <a:r>
              <a:rPr lang="en-US" dirty="0" smtClean="0"/>
              <a:t> with least squares from</a:t>
            </a:r>
          </a:p>
          <a:p>
            <a:r>
              <a:rPr lang="en-US" dirty="0" smtClean="0"/>
              <a:t> human experiment</a:t>
            </a:r>
          </a:p>
          <a:p>
            <a:r>
              <a:rPr lang="en-US" dirty="0" smtClean="0"/>
              <a:t>data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Discussions</a:t>
            </a:r>
            <a:endParaRPr lang="en-US" dirty="0"/>
          </a:p>
        </p:txBody>
      </p:sp>
      <p:pic>
        <p:nvPicPr>
          <p:cNvPr id="4" name="Picture 3" descr="result-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930" y="1295400"/>
            <a:ext cx="4620270" cy="3505690"/>
          </a:xfrm>
          <a:prstGeom prst="rect">
            <a:avLst/>
          </a:prstGeom>
        </p:spPr>
      </p:pic>
      <p:pic>
        <p:nvPicPr>
          <p:cNvPr id="5" name="Picture 4" descr="result-3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0" y="1295400"/>
            <a:ext cx="4495800" cy="360095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590800" y="4876800"/>
            <a:ext cx="653095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 Decision curve noticeably flatter than prediction curve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 Not due to averaging the decision across the subjects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 Decision curve flatter for each subject too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 Differences in memory of human and machine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 Machine uses all past examples</a:t>
            </a:r>
          </a:p>
          <a:p>
            <a:r>
              <a:rPr lang="en-US" dirty="0"/>
              <a:t> </a:t>
            </a:r>
            <a:r>
              <a:rPr lang="en-US" dirty="0" smtClean="0"/>
              <a:t>   while Human memory might degrade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Co-training, S3VM and other techniques in humans should be  explored</a:t>
            </a:r>
          </a:p>
          <a:p>
            <a:r>
              <a:rPr lang="en-US" dirty="0" smtClean="0"/>
              <a:t>Small number of Participants</a:t>
            </a:r>
          </a:p>
          <a:p>
            <a:r>
              <a:rPr lang="en-US" dirty="0" smtClean="0"/>
              <a:t>Needs to explore when the assumption of coherent group is wrong</a:t>
            </a:r>
          </a:p>
          <a:p>
            <a:r>
              <a:rPr lang="en-US" dirty="0" smtClean="0"/>
              <a:t>Does order of unlabeled stimuli affect? </a:t>
            </a:r>
          </a:p>
          <a:p>
            <a:r>
              <a:rPr lang="en-US" dirty="0" smtClean="0"/>
              <a:t>Exploring using multiple dimensions of features</a:t>
            </a:r>
          </a:p>
          <a:p>
            <a:r>
              <a:rPr lang="en-US" dirty="0" smtClean="0"/>
              <a:t>Conflicting Results (VDR Study)</a:t>
            </a:r>
          </a:p>
          <a:p>
            <a:pPr lvl="1"/>
            <a:r>
              <a:rPr lang="en-US" dirty="0" smtClean="0"/>
              <a:t>Complex settings</a:t>
            </a:r>
          </a:p>
          <a:p>
            <a:pPr lvl="1"/>
            <a:r>
              <a:rPr lang="en-US" dirty="0" smtClean="0"/>
              <a:t>Too many labeled data</a:t>
            </a:r>
          </a:p>
          <a:p>
            <a:pPr lvl="1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optimal number of unlabeled data needed to reflect human learning </a:t>
            </a:r>
          </a:p>
          <a:p>
            <a:r>
              <a:rPr lang="en-US" dirty="0" smtClean="0"/>
              <a:t>Control Group</a:t>
            </a:r>
          </a:p>
          <a:p>
            <a:r>
              <a:rPr lang="en-US" dirty="0" smtClean="0"/>
              <a:t>Null Hypothesis</a:t>
            </a:r>
          </a:p>
          <a:p>
            <a:r>
              <a:rPr lang="en-US" dirty="0" smtClean="0"/>
              <a:t>How </a:t>
            </a:r>
            <a:r>
              <a:rPr lang="en-US" dirty="0" smtClean="0"/>
              <a:t>study of human learning improves Machine Learning Research?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humans use unlabeled data in addition to labeled data?</a:t>
            </a:r>
          </a:p>
          <a:p>
            <a:r>
              <a:rPr lang="en-US" dirty="0" smtClean="0"/>
              <a:t>Can this behavior be explained by mathematical models for Semi-supervised Machine Learning?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Semi-Supervised Learning Method</a:t>
            </a:r>
            <a:endParaRPr lang="en-US" dirty="0"/>
          </a:p>
        </p:txBody>
      </p:sp>
      <p:pic>
        <p:nvPicPr>
          <p:cNvPr id="4" name="Picture 3" descr="slide1-ss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3400" y="1143000"/>
            <a:ext cx="7086600" cy="40386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38200" y="5257800"/>
            <a:ext cx="81339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Based on the assumption that each class form a coherent group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</a:t>
            </a:r>
            <a:endParaRPr lang="en-US" dirty="0"/>
          </a:p>
        </p:txBody>
      </p:sp>
      <p:pic>
        <p:nvPicPr>
          <p:cNvPr id="4" name="Picture 3" descr="slide2-data.png"/>
          <p:cNvPicPr>
            <a:picLocks noChangeAspect="1"/>
          </p:cNvPicPr>
          <p:nvPr/>
        </p:nvPicPr>
        <p:blipFill>
          <a:blip r:embed="rId2" cstate="print"/>
          <a:srcRect r="7936"/>
          <a:stretch>
            <a:fillRect/>
          </a:stretch>
        </p:blipFill>
        <p:spPr>
          <a:xfrm>
            <a:off x="4724400" y="1371600"/>
            <a:ext cx="4419600" cy="4267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1138" y="1792069"/>
            <a:ext cx="375134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US" sz="2000" dirty="0" smtClean="0"/>
              <a:t> Participant receives </a:t>
            </a:r>
          </a:p>
          <a:p>
            <a:r>
              <a:rPr lang="en-US" sz="2000" dirty="0" smtClean="0"/>
              <a:t>2 labeled examples at x=-1 </a:t>
            </a:r>
          </a:p>
          <a:p>
            <a:r>
              <a:rPr lang="en-US" sz="2000" dirty="0" smtClean="0"/>
              <a:t>and at x=1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609600" y="3200400"/>
            <a:ext cx="427713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US" sz="2000" dirty="0" smtClean="0"/>
              <a:t> Participant receives unlabeled </a:t>
            </a:r>
          </a:p>
          <a:p>
            <a:r>
              <a:rPr lang="en-US" sz="2000" dirty="0"/>
              <a:t>e</a:t>
            </a:r>
            <a:r>
              <a:rPr lang="en-US" sz="2000" dirty="0" smtClean="0"/>
              <a:t>xamples sampled from true </a:t>
            </a:r>
          </a:p>
          <a:p>
            <a:r>
              <a:rPr lang="en-US" sz="2000" dirty="0"/>
              <a:t>c</a:t>
            </a:r>
            <a:r>
              <a:rPr lang="en-US" sz="2000" dirty="0" smtClean="0"/>
              <a:t>lass feature distributions</a:t>
            </a:r>
          </a:p>
          <a:p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 smtClean="0"/>
              <a:t>Artificial Fish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Might reflect prior knowledge about the category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Circles of different size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Prior knowledge about size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Limited for displaying on Computer Screen</a:t>
            </a:r>
          </a:p>
          <a:p>
            <a:pPr lvl="1">
              <a:lnSpc>
                <a:spcPct val="200000"/>
              </a:lnSpc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600200"/>
            <a:ext cx="1304925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1066800" y="2971800"/>
            <a:ext cx="7328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−2.5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0" y="1600200"/>
            <a:ext cx="1304925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2514600" y="2971800"/>
            <a:ext cx="7328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−</a:t>
            </a:r>
            <a:r>
              <a:rPr lang="en-US" dirty="0" smtClean="0"/>
              <a:t>2.0</a:t>
            </a:r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0" y="1600200"/>
            <a:ext cx="1304925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4114800" y="2983468"/>
            <a:ext cx="7328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−1.5</a:t>
            </a:r>
            <a:endParaRPr lang="en-US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34000" y="1590675"/>
            <a:ext cx="1304925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10"/>
          <p:cNvSpPr/>
          <p:nvPr/>
        </p:nvSpPr>
        <p:spPr>
          <a:xfrm>
            <a:off x="5562600" y="2971800"/>
            <a:ext cx="7328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−1.0</a:t>
            </a:r>
            <a:endParaRPr lang="en-US" dirty="0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00875" y="1524000"/>
            <a:ext cx="1304925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/>
          <p:cNvSpPr/>
          <p:nvPr/>
        </p:nvSpPr>
        <p:spPr>
          <a:xfrm>
            <a:off x="7391400" y="2907268"/>
            <a:ext cx="7328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−0.5</a:t>
            </a:r>
            <a:endParaRPr lang="en-US" dirty="0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38200" y="3429000"/>
            <a:ext cx="1304925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4"/>
          <p:cNvSpPr/>
          <p:nvPr/>
        </p:nvSpPr>
        <p:spPr>
          <a:xfrm>
            <a:off x="1345860" y="4888468"/>
            <a:ext cx="3305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0</a:t>
            </a:r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209800" y="3419475"/>
            <a:ext cx="1304925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Rectangle 16"/>
          <p:cNvSpPr/>
          <p:nvPr/>
        </p:nvSpPr>
        <p:spPr>
          <a:xfrm>
            <a:off x="2667000" y="4800600"/>
            <a:ext cx="5501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0.5</a:t>
            </a:r>
            <a:endParaRPr lang="en-US" dirty="0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581400" y="3419475"/>
            <a:ext cx="1304925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Rectangle 18"/>
          <p:cNvSpPr/>
          <p:nvPr/>
        </p:nvSpPr>
        <p:spPr>
          <a:xfrm>
            <a:off x="3962400" y="4812268"/>
            <a:ext cx="5501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1.0</a:t>
            </a:r>
            <a:endParaRPr lang="en-US" dirty="0"/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953000" y="3343275"/>
            <a:ext cx="1304925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Rectangle 20"/>
          <p:cNvSpPr/>
          <p:nvPr/>
        </p:nvSpPr>
        <p:spPr>
          <a:xfrm>
            <a:off x="5410200" y="4736068"/>
            <a:ext cx="5501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1.5</a:t>
            </a:r>
          </a:p>
        </p:txBody>
      </p: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324600" y="3343275"/>
            <a:ext cx="1304925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Rectangle 22"/>
          <p:cNvSpPr/>
          <p:nvPr/>
        </p:nvSpPr>
        <p:spPr>
          <a:xfrm>
            <a:off x="6841249" y="4736068"/>
            <a:ext cx="5501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2.0</a:t>
            </a:r>
            <a:endParaRPr lang="en-US" dirty="0"/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620000" y="3343275"/>
            <a:ext cx="1304925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Rectangle 24"/>
          <p:cNvSpPr/>
          <p:nvPr/>
        </p:nvSpPr>
        <p:spPr>
          <a:xfrm>
            <a:off x="8060449" y="4736068"/>
            <a:ext cx="5501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2.5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2362200" y="5486400"/>
            <a:ext cx="54393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Artificial 3D stimuli: shapes change with x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pic>
        <p:nvPicPr>
          <p:cNvPr id="5" name="Picture 4" descr="slide2-data.png"/>
          <p:cNvPicPr>
            <a:picLocks noChangeAspect="1"/>
          </p:cNvPicPr>
          <p:nvPr/>
        </p:nvPicPr>
        <p:blipFill>
          <a:blip r:embed="rId2" cstate="print"/>
          <a:srcRect r="7936"/>
          <a:stretch>
            <a:fillRect/>
          </a:stretch>
        </p:blipFill>
        <p:spPr>
          <a:xfrm>
            <a:off x="4724400" y="1371600"/>
            <a:ext cx="4419600" cy="42672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04800" y="1524000"/>
            <a:ext cx="435888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Block 1 (labeled)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2 labeled examples at x=1 and x=-1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Each example 10 times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3198674"/>
            <a:ext cx="442941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Block 2 (test)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X=-1,-0.9,…-0.1,0,0.1…,0.9,1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21 evenly spaced unlabeled examples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268612" y="1143000"/>
            <a:ext cx="25987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Block 3 (unlabeled-1)</a:t>
            </a:r>
            <a:endParaRPr lang="en-US" b="1" dirty="0"/>
          </a:p>
        </p:txBody>
      </p:sp>
      <p:grpSp>
        <p:nvGrpSpPr>
          <p:cNvPr id="25" name="Group 24"/>
          <p:cNvGrpSpPr/>
          <p:nvPr/>
        </p:nvGrpSpPr>
        <p:grpSpPr>
          <a:xfrm>
            <a:off x="3733800" y="1447800"/>
            <a:ext cx="4800600" cy="3889177"/>
            <a:chOff x="3733800" y="1447800"/>
            <a:chExt cx="4800600" cy="3889177"/>
          </a:xfrm>
        </p:grpSpPr>
        <p:grpSp>
          <p:nvGrpSpPr>
            <p:cNvPr id="12" name="Group 11"/>
            <p:cNvGrpSpPr/>
            <p:nvPr/>
          </p:nvGrpSpPr>
          <p:grpSpPr>
            <a:xfrm>
              <a:off x="3733800" y="1447800"/>
              <a:ext cx="4800600" cy="3581400"/>
              <a:chOff x="4867275" y="2438400"/>
              <a:chExt cx="3362325" cy="2667000"/>
            </a:xfrm>
          </p:grpSpPr>
          <p:pic>
            <p:nvPicPr>
              <p:cNvPr id="8" name="Picture 7" descr="slide4-data.jp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4867275" y="2438400"/>
                <a:ext cx="3362325" cy="2667000"/>
              </a:xfrm>
              <a:prstGeom prst="rect">
                <a:avLst/>
              </a:prstGeom>
            </p:spPr>
          </p:pic>
          <p:cxnSp>
            <p:nvCxnSpPr>
              <p:cNvPr id="10" name="Straight Connector 9"/>
              <p:cNvCxnSpPr/>
              <p:nvPr/>
            </p:nvCxnSpPr>
            <p:spPr>
              <a:xfrm>
                <a:off x="5943600" y="4648200"/>
                <a:ext cx="0" cy="3810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6858000" y="4648200"/>
                <a:ext cx="0" cy="3810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4" name="Straight Arrow Connector 13"/>
            <p:cNvCxnSpPr/>
            <p:nvPr/>
          </p:nvCxnSpPr>
          <p:spPr>
            <a:xfrm flipH="1">
              <a:off x="5334000" y="4953000"/>
              <a:ext cx="3048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flipH="1">
              <a:off x="6553200" y="4953000"/>
              <a:ext cx="3048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5105400" y="5029200"/>
              <a:ext cx="75854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1.28 </a:t>
              </a:r>
              <a:r>
                <a:rPr lang="el-GR" sz="1400" dirty="0" smtClean="0"/>
                <a:t>σ</a:t>
              </a:r>
              <a:endParaRPr lang="en-US" sz="140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477000" y="5029200"/>
              <a:ext cx="75854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1.28 </a:t>
              </a:r>
              <a:r>
                <a:rPr lang="el-GR" sz="1400" dirty="0" smtClean="0"/>
                <a:t>σ</a:t>
              </a:r>
              <a:endParaRPr lang="en-US" sz="1400" dirty="0"/>
            </a:p>
          </p:txBody>
        </p:sp>
      </p:grp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62400" y="5562600"/>
            <a:ext cx="3886200" cy="533400"/>
          </a:xfrm>
          <a:prstGeom prst="rect">
            <a:avLst/>
          </a:prstGeom>
          <a:noFill/>
        </p:spPr>
      </p:pic>
      <p:pic>
        <p:nvPicPr>
          <p:cNvPr id="32" name="Picture 31" descr="slide-unshifted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1552313"/>
            <a:ext cx="3982017" cy="37533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798</TotalTime>
  <Words>768</Words>
  <Application>Microsoft Office PowerPoint</Application>
  <PresentationFormat>On-screen Show (4:3)</PresentationFormat>
  <Paragraphs>191</Paragraphs>
  <Slides>27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Concourse</vt:lpstr>
      <vt:lpstr>Human Performed  Semi-Supervised Classification Too</vt:lpstr>
      <vt:lpstr>Real World Situations</vt:lpstr>
      <vt:lpstr>Objective</vt:lpstr>
      <vt:lpstr>Semi-Supervised Learning Method</vt:lpstr>
      <vt:lpstr>Experiment</vt:lpstr>
      <vt:lpstr>Examples</vt:lpstr>
      <vt:lpstr>Examples</vt:lpstr>
      <vt:lpstr>Examples</vt:lpstr>
      <vt:lpstr>Examples</vt:lpstr>
      <vt:lpstr>Examples</vt:lpstr>
      <vt:lpstr>Examples: Unlabeled</vt:lpstr>
      <vt:lpstr>Examples: Unlabeled </vt:lpstr>
      <vt:lpstr>Examples </vt:lpstr>
      <vt:lpstr>Procedure</vt:lpstr>
      <vt:lpstr>Observations</vt:lpstr>
      <vt:lpstr>Observations</vt:lpstr>
      <vt:lpstr>Semi-Supervised Model</vt:lpstr>
      <vt:lpstr>Semi-Supervised Model</vt:lpstr>
      <vt:lpstr>Semi-Supervised Model</vt:lpstr>
      <vt:lpstr>Semi-Supervised Model</vt:lpstr>
      <vt:lpstr>Results</vt:lpstr>
      <vt:lpstr>Results</vt:lpstr>
      <vt:lpstr>Results</vt:lpstr>
      <vt:lpstr>Results</vt:lpstr>
      <vt:lpstr>Discussions</vt:lpstr>
      <vt:lpstr>Discussions</vt:lpstr>
      <vt:lpstr>Discussions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 Performed  Semi-Supervised Classification Too</dc:title>
  <dc:creator>selina</dc:creator>
  <cp:lastModifiedBy>selina</cp:lastModifiedBy>
  <cp:revision>141</cp:revision>
  <dcterms:created xsi:type="dcterms:W3CDTF">2011-09-19T23:10:35Z</dcterms:created>
  <dcterms:modified xsi:type="dcterms:W3CDTF">2011-09-20T12:28:55Z</dcterms:modified>
</cp:coreProperties>
</file>