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60"/>
  </p:notesMasterIdLst>
  <p:sldIdLst>
    <p:sldId id="334" r:id="rId2"/>
    <p:sldId id="474" r:id="rId3"/>
    <p:sldId id="475" r:id="rId4"/>
    <p:sldId id="446" r:id="rId5"/>
    <p:sldId id="476" r:id="rId6"/>
    <p:sldId id="477" r:id="rId7"/>
    <p:sldId id="478" r:id="rId8"/>
    <p:sldId id="479" r:id="rId9"/>
    <p:sldId id="481" r:id="rId10"/>
    <p:sldId id="447" r:id="rId11"/>
    <p:sldId id="482" r:id="rId12"/>
    <p:sldId id="483" r:id="rId13"/>
    <p:sldId id="484" r:id="rId14"/>
    <p:sldId id="448" r:id="rId15"/>
    <p:sldId id="485" r:id="rId16"/>
    <p:sldId id="449" r:id="rId17"/>
    <p:sldId id="486" r:id="rId18"/>
    <p:sldId id="487" r:id="rId19"/>
    <p:sldId id="450" r:id="rId20"/>
    <p:sldId id="451" r:id="rId21"/>
    <p:sldId id="488" r:id="rId22"/>
    <p:sldId id="489" r:id="rId23"/>
    <p:sldId id="490" r:id="rId24"/>
    <p:sldId id="452" r:id="rId25"/>
    <p:sldId id="491" r:id="rId26"/>
    <p:sldId id="495" r:id="rId27"/>
    <p:sldId id="453" r:id="rId28"/>
    <p:sldId id="493" r:id="rId29"/>
    <p:sldId id="494" r:id="rId30"/>
    <p:sldId id="496" r:id="rId31"/>
    <p:sldId id="497" r:id="rId32"/>
    <p:sldId id="498" r:id="rId33"/>
    <p:sldId id="454" r:id="rId34"/>
    <p:sldId id="499" r:id="rId35"/>
    <p:sldId id="455" r:id="rId36"/>
    <p:sldId id="500" r:id="rId37"/>
    <p:sldId id="456" r:id="rId38"/>
    <p:sldId id="501" r:id="rId39"/>
    <p:sldId id="457" r:id="rId40"/>
    <p:sldId id="458" r:id="rId41"/>
    <p:sldId id="517" r:id="rId42"/>
    <p:sldId id="502" r:id="rId43"/>
    <p:sldId id="518" r:id="rId44"/>
    <p:sldId id="519" r:id="rId45"/>
    <p:sldId id="520" r:id="rId46"/>
    <p:sldId id="503" r:id="rId47"/>
    <p:sldId id="521" r:id="rId48"/>
    <p:sldId id="522" r:id="rId49"/>
    <p:sldId id="523" r:id="rId50"/>
    <p:sldId id="504" r:id="rId51"/>
    <p:sldId id="524" r:id="rId52"/>
    <p:sldId id="505" r:id="rId53"/>
    <p:sldId id="506" r:id="rId54"/>
    <p:sldId id="525" r:id="rId55"/>
    <p:sldId id="507" r:id="rId56"/>
    <p:sldId id="526" r:id="rId57"/>
    <p:sldId id="527" r:id="rId58"/>
    <p:sldId id="516" r:id="rId59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pitchFamily="-116" charset="0"/>
        <a:ea typeface="ヒラギノ明朝 ProN W3" pitchFamily="-116" charset="-128"/>
        <a:cs typeface="+mn-cs"/>
        <a:sym typeface="Times" pitchFamily="-116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pitchFamily="-116" charset="0"/>
        <a:ea typeface="ヒラギノ明朝 ProN W3" pitchFamily="-116" charset="-128"/>
        <a:cs typeface="+mn-cs"/>
        <a:sym typeface="Times" pitchFamily="-116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pitchFamily="-116" charset="0"/>
        <a:ea typeface="ヒラギノ明朝 ProN W3" pitchFamily="-116" charset="-128"/>
        <a:cs typeface="+mn-cs"/>
        <a:sym typeface="Times" pitchFamily="-116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pitchFamily="-116" charset="0"/>
        <a:ea typeface="ヒラギノ明朝 ProN W3" pitchFamily="-116" charset="-128"/>
        <a:cs typeface="+mn-cs"/>
        <a:sym typeface="Times" pitchFamily="-116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pitchFamily="-116" charset="0"/>
        <a:ea typeface="ヒラギノ明朝 ProN W3" pitchFamily="-116" charset="-128"/>
        <a:cs typeface="+mn-cs"/>
        <a:sym typeface="Times" pitchFamily="-116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" pitchFamily="-116" charset="0"/>
        <a:ea typeface="ヒラギノ明朝 ProN W3" pitchFamily="-116" charset="-128"/>
        <a:cs typeface="+mn-cs"/>
        <a:sym typeface="Times" pitchFamily="-116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" pitchFamily="-116" charset="0"/>
        <a:ea typeface="ヒラギノ明朝 ProN W3" pitchFamily="-116" charset="-128"/>
        <a:cs typeface="+mn-cs"/>
        <a:sym typeface="Times" pitchFamily="-116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" pitchFamily="-116" charset="0"/>
        <a:ea typeface="ヒラギノ明朝 ProN W3" pitchFamily="-116" charset="-128"/>
        <a:cs typeface="+mn-cs"/>
        <a:sym typeface="Times" pitchFamily="-116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" pitchFamily="-116" charset="0"/>
        <a:ea typeface="ヒラギノ明朝 ProN W3" pitchFamily="-116" charset="-128"/>
        <a:cs typeface="+mn-cs"/>
        <a:sym typeface="Times" pitchFamily="-11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3" d="100"/>
          <a:sy n="93" d="100"/>
        </p:scale>
        <p:origin x="1188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60" charset="0"/>
                <a:ea typeface="ヒラギノ明朝 ProN W3" pitchFamily="60" charset="-128"/>
                <a:cs typeface="+mn-cs"/>
                <a:sym typeface="Times" pitchFamily="6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60" charset="0"/>
                <a:ea typeface="ヒラギノ明朝 ProN W3" pitchFamily="60" charset="-128"/>
                <a:cs typeface="+mn-cs"/>
                <a:sym typeface="Times" pitchFamily="6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60" charset="0"/>
                <a:ea typeface="ヒラギノ明朝 ProN W3" pitchFamily="60" charset="-128"/>
                <a:cs typeface="+mn-cs"/>
                <a:sym typeface="Times" pitchFamily="6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60" charset="0"/>
                <a:ea typeface="ヒラギノ明朝 ProN W3" pitchFamily="60" charset="-128"/>
                <a:cs typeface="+mn-cs"/>
                <a:sym typeface="Times" pitchFamily="60" charset="0"/>
              </a:defRPr>
            </a:lvl1pPr>
          </a:lstStyle>
          <a:p>
            <a:pPr>
              <a:defRPr/>
            </a:pPr>
            <a:fld id="{799B83D2-AE00-4BC1-B8DB-38E2043B2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0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6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6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6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6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6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B1738-5D3C-4E8E-BDFC-C819FEC3BD93}" type="slidenum">
              <a:rPr lang="en-US"/>
              <a:pPr/>
              <a:t>4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47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1377D-EF37-4631-BE18-F2F21A57C50D}" type="slidenum">
              <a:rPr lang="en-US"/>
              <a:pPr/>
              <a:t>35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99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AFB1B-0732-4E06-8343-C09D47F698D2}" type="slidenum">
              <a:rPr lang="en-US"/>
              <a:pPr/>
              <a:t>37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53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56C45-E5EF-4BAC-A059-B5935CBF953E}" type="slidenum">
              <a:rPr lang="en-US"/>
              <a:pPr/>
              <a:t>39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27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C2483-7AB7-43B2-BE7E-A97F23B8781E}" type="slidenum">
              <a:rPr lang="en-US"/>
              <a:pPr/>
              <a:t>40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36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E6251-E896-4FB9-8780-A146B80970C2}" type="slidenum">
              <a:rPr lang="en-US"/>
              <a:pPr/>
              <a:t>42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5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31A84-7B2D-44D3-8959-46E91F810F95}" type="slidenum">
              <a:rPr lang="en-US"/>
              <a:pPr/>
              <a:t>46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12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05EA8-12B5-4CDA-804C-33FAF423C2CE}" type="slidenum">
              <a:rPr lang="en-US"/>
              <a:pPr/>
              <a:t>50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40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B9732-61CB-44DF-8B82-B65E4CAF1871}" type="slidenum">
              <a:rPr lang="en-US"/>
              <a:pPr/>
              <a:t>52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46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B84F6-57E3-4233-9AD3-72AC60BBA4EF}" type="slidenum">
              <a:rPr lang="en-US"/>
              <a:pPr/>
              <a:t>53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59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D6370-9FF2-4B0B-91BB-B2381E3CB51D}" type="slidenum">
              <a:rPr lang="en-US"/>
              <a:pPr/>
              <a:t>55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16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7F078-7B98-43B3-ACBE-AF205E541A8E}" type="slidenum">
              <a:rPr lang="en-US"/>
              <a:pPr/>
              <a:t>10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88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BDE6E8-1007-4634-956B-2CC2BCA75F9E}" type="slidenum">
              <a:rPr lang="en-US"/>
              <a:pPr/>
              <a:t>58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2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C9A17-73A3-4D28-9AD4-ED0DD955B98C}" type="slidenum">
              <a:rPr lang="en-US"/>
              <a:pPr/>
              <a:t>14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15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D0CB5-0EE6-40E8-BDC9-5A393CCBCCF5}" type="slidenum">
              <a:rPr lang="en-US"/>
              <a:pPr/>
              <a:t>16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94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D3688-6299-4C60-939C-4C06D429898A}" type="slidenum">
              <a:rPr lang="en-US"/>
              <a:pPr/>
              <a:t>19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0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AD20E-153D-49F9-B04C-B0D863178723}" type="slidenum">
              <a:rPr lang="en-US"/>
              <a:pPr/>
              <a:t>20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1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63A86-96ED-471E-BA16-FC7FBBA42B24}" type="slidenum">
              <a:rPr lang="en-US"/>
              <a:pPr/>
              <a:t>24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08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FE30E9-EEC5-402C-ACAD-0BB99DBDB0FD}" type="slidenum">
              <a:rPr lang="en-US"/>
              <a:pPr/>
              <a:t>27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51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A6F18-AD52-41E2-BD17-227C977F8D63}" type="slidenum">
              <a:rPr lang="en-US"/>
              <a:pPr/>
              <a:t>33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4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9B8BE-E130-474A-92D9-D19527EE25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EB3DC-3217-4749-8AB2-254645BF1E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6288" y="0"/>
            <a:ext cx="222885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738" y="0"/>
            <a:ext cx="653415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D1B19-5ECE-4447-8B90-60EA05E274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5D15A-566C-409F-A413-E42E3117F2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97B65-F663-445B-9CC4-956BA4843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447800"/>
            <a:ext cx="4352925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5" y="1447800"/>
            <a:ext cx="4354513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0AD05-34FA-4B34-8264-3E52B12D4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B23A1-A650-411B-8B99-65FD1625D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2D7F9-0184-4227-BDE4-1EC9DB2F5B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CFDA6-D51E-45CF-9D39-207A00A477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6ECE2-A173-4390-B5B4-734B153CD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C7F1F-3EE3-4A85-8BF3-9C4C29534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99060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594850" y="6553200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E574E"/>
                </a:solidFill>
                <a:latin typeface="+mn-lt"/>
                <a:ea typeface="ヒラギノ明朝 ProN W3" pitchFamily="60" charset="-128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D33A8486-D6E3-473D-83F1-F6F059D5F4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 ftr="0" dt="0"/>
  <p:txStyles>
    <p:titleStyle>
      <a:lvl1pPr marL="39688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+mj-lt"/>
          <a:ea typeface="+mj-ea"/>
          <a:cs typeface="ヒラギノ角ゴ ProN W3"/>
          <a:sym typeface="Arial" charset="0"/>
        </a:defRPr>
      </a:lvl1pPr>
      <a:lvl2pPr marL="39688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ea typeface="ヒラギノ角ゴ ProN W3" pitchFamily="60" charset="-128"/>
          <a:cs typeface="ヒラギノ角ゴ ProN W3"/>
          <a:sym typeface="Arial" charset="0"/>
        </a:defRPr>
      </a:lvl2pPr>
      <a:lvl3pPr marL="39688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ea typeface="ヒラギノ角ゴ ProN W3" pitchFamily="60" charset="-128"/>
          <a:cs typeface="ヒラギノ角ゴ ProN W3"/>
          <a:sym typeface="Arial" charset="0"/>
        </a:defRPr>
      </a:lvl3pPr>
      <a:lvl4pPr marL="39688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ea typeface="ヒラギノ角ゴ ProN W3" pitchFamily="60" charset="-128"/>
          <a:cs typeface="ヒラギノ角ゴ ProN W3"/>
          <a:sym typeface="Arial" charset="0"/>
        </a:defRPr>
      </a:lvl4pPr>
      <a:lvl5pPr marL="39688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ea typeface="ヒラギノ角ゴ ProN W3" pitchFamily="60" charset="-128"/>
          <a:cs typeface="ヒラギノ角ゴ ProN W3"/>
          <a:sym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2000">
          <a:solidFill>
            <a:srgbClr val="FF3300"/>
          </a:solidFill>
          <a:latin typeface="Arial" charset="0"/>
          <a:ea typeface="ヒラギノ角ゴ ProN W3" pitchFamily="60" charset="-128"/>
          <a:sym typeface="Arial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2000">
          <a:solidFill>
            <a:srgbClr val="FF3300"/>
          </a:solidFill>
          <a:latin typeface="Arial" charset="0"/>
          <a:ea typeface="ヒラギノ角ゴ ProN W3" pitchFamily="60" charset="-128"/>
          <a:sym typeface="Arial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2000">
          <a:solidFill>
            <a:srgbClr val="FF3300"/>
          </a:solidFill>
          <a:latin typeface="Arial" charset="0"/>
          <a:ea typeface="ヒラギノ角ゴ ProN W3" pitchFamily="60" charset="-128"/>
          <a:sym typeface="Arial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2000">
          <a:solidFill>
            <a:srgbClr val="FF3300"/>
          </a:solidFill>
          <a:latin typeface="Arial" charset="0"/>
          <a:ea typeface="ヒラギノ角ゴ ProN W3" pitchFamily="60" charset="-128"/>
          <a:sym typeface="Arial" charset="0"/>
        </a:defRPr>
      </a:lvl9pPr>
    </p:titleStyle>
    <p:bodyStyle>
      <a:lvl1pPr marL="342900" indent="-17462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800">
          <a:solidFill>
            <a:srgbClr val="663300"/>
          </a:solidFill>
          <a:latin typeface="+mn-lt"/>
          <a:ea typeface="+mn-ea"/>
          <a:cs typeface="ヒラギノ角ゴ ProN W3"/>
          <a:sym typeface="Arial" charset="0"/>
        </a:defRPr>
      </a:lvl1pPr>
      <a:lvl2pPr marL="687388" indent="-17462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400">
          <a:solidFill>
            <a:srgbClr val="663300"/>
          </a:solidFill>
          <a:latin typeface="+mn-lt"/>
          <a:ea typeface="+mn-ea"/>
          <a:cs typeface="ヒラギノ角ゴ ProN W3"/>
          <a:sym typeface="Arial" charset="0"/>
        </a:defRPr>
      </a:lvl2pPr>
      <a:lvl3pPr marL="1141413" indent="-109538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sz="2000">
          <a:solidFill>
            <a:srgbClr val="663300"/>
          </a:solidFill>
          <a:latin typeface="+mn-lt"/>
          <a:ea typeface="+mn-ea"/>
          <a:cs typeface="ヒラギノ角ゴ ProN W3"/>
          <a:sym typeface="Arial" charset="0"/>
        </a:defRPr>
      </a:lvl3pPr>
      <a:lvl4pPr marL="2286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>
          <a:solidFill>
            <a:srgbClr val="663300"/>
          </a:solidFill>
          <a:latin typeface="+mn-lt"/>
          <a:ea typeface="+mn-ea"/>
          <a:cs typeface="ヒラギノ角ゴ ProN W3"/>
          <a:sym typeface="Arial" charset="0"/>
        </a:defRPr>
      </a:lvl4pPr>
      <a:lvl5pPr marL="2286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>
          <a:solidFill>
            <a:srgbClr val="663300"/>
          </a:solidFill>
          <a:latin typeface="+mn-lt"/>
          <a:ea typeface="+mn-ea"/>
          <a:cs typeface="ヒラギノ角ゴ ProN W3"/>
          <a:sym typeface="Arial" charset="0"/>
        </a:defRPr>
      </a:lvl5pPr>
      <a:lvl6pPr marL="685800" indent="-228600" algn="l" rtl="0" fontAlgn="base">
        <a:spcBef>
          <a:spcPts val="400"/>
        </a:spcBef>
        <a:spcAft>
          <a:spcPct val="0"/>
        </a:spcAft>
        <a:defRPr>
          <a:solidFill>
            <a:srgbClr val="663300"/>
          </a:solidFill>
          <a:latin typeface="+mn-lt"/>
          <a:ea typeface="+mn-ea"/>
          <a:sym typeface="Arial" charset="0"/>
        </a:defRPr>
      </a:lvl6pPr>
      <a:lvl7pPr marL="1143000" indent="-228600" algn="l" rtl="0" fontAlgn="base">
        <a:spcBef>
          <a:spcPts val="400"/>
        </a:spcBef>
        <a:spcAft>
          <a:spcPct val="0"/>
        </a:spcAft>
        <a:defRPr>
          <a:solidFill>
            <a:srgbClr val="663300"/>
          </a:solidFill>
          <a:latin typeface="+mn-lt"/>
          <a:ea typeface="+mn-ea"/>
          <a:sym typeface="Arial" charset="0"/>
        </a:defRPr>
      </a:lvl7pPr>
      <a:lvl8pPr marL="1600200" indent="-228600" algn="l" rtl="0" fontAlgn="base">
        <a:spcBef>
          <a:spcPts val="400"/>
        </a:spcBef>
        <a:spcAft>
          <a:spcPct val="0"/>
        </a:spcAft>
        <a:defRPr>
          <a:solidFill>
            <a:srgbClr val="663300"/>
          </a:solidFill>
          <a:latin typeface="+mn-lt"/>
          <a:ea typeface="+mn-ea"/>
          <a:sym typeface="Arial" charset="0"/>
        </a:defRPr>
      </a:lvl8pPr>
      <a:lvl9pPr marL="2057400" indent="-228600" algn="l" rtl="0" fontAlgn="base">
        <a:spcBef>
          <a:spcPts val="400"/>
        </a:spcBef>
        <a:spcAft>
          <a:spcPct val="0"/>
        </a:spcAft>
        <a:defRPr>
          <a:solidFill>
            <a:srgbClr val="663300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/>
          <p:cNvSpPr>
            <a:spLocks noChangeShapeType="1"/>
          </p:cNvSpPr>
          <p:nvPr/>
        </p:nvSpPr>
        <p:spPr bwMode="auto">
          <a:xfrm>
            <a:off x="495300" y="2590800"/>
            <a:ext cx="883285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1" name="Rectangle 2"/>
          <p:cNvSpPr>
            <a:spLocks/>
          </p:cNvSpPr>
          <p:nvPr/>
        </p:nvSpPr>
        <p:spPr bwMode="auto">
          <a:xfrm>
            <a:off x="2298700" y="3467100"/>
            <a:ext cx="7073900" cy="203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lnSpc>
                <a:spcPct val="110000"/>
              </a:lnSpc>
              <a:spcBef>
                <a:spcPts val="800"/>
              </a:spcBef>
            </a:pPr>
            <a:r>
              <a:rPr lang="en-US" sz="2200" i="1">
                <a:solidFill>
                  <a:srgbClr val="663300"/>
                </a:solidFill>
                <a:latin typeface="Arial" charset="0"/>
                <a:cs typeface="Arial" charset="0"/>
                <a:sym typeface="Arial" charset="0"/>
              </a:rPr>
              <a:t>From</a:t>
            </a:r>
            <a:r>
              <a:rPr lang="en-US" sz="2200">
                <a:solidFill>
                  <a:srgbClr val="663300"/>
                </a:solidFill>
                <a:latin typeface="Arial Black" pitchFamily="-116" charset="0"/>
                <a:sym typeface="Arial Black" pitchFamily="-116" charset="0"/>
              </a:rPr>
              <a:t> Coulouris, Dollimore, Kindberg and Blair</a:t>
            </a:r>
            <a:br>
              <a:rPr lang="en-US" sz="2200">
                <a:solidFill>
                  <a:srgbClr val="663300"/>
                </a:solidFill>
                <a:latin typeface="Arial Black" pitchFamily="-116" charset="0"/>
                <a:sym typeface="Arial Black" pitchFamily="-116" charset="0"/>
              </a:rPr>
            </a:br>
            <a:r>
              <a:rPr lang="en-US" sz="2600">
                <a:solidFill>
                  <a:srgbClr val="663300"/>
                </a:solidFill>
                <a:latin typeface="Arial Black" pitchFamily="-116" charset="0"/>
                <a:sym typeface="Arial Black" pitchFamily="-116" charset="0"/>
              </a:rPr>
              <a:t>Distributed Systems: </a:t>
            </a:r>
            <a:br>
              <a:rPr lang="en-US" sz="2600">
                <a:solidFill>
                  <a:srgbClr val="663300"/>
                </a:solidFill>
                <a:latin typeface="Arial Black" pitchFamily="-116" charset="0"/>
                <a:sym typeface="Arial Black" pitchFamily="-116" charset="0"/>
              </a:rPr>
            </a:br>
            <a:r>
              <a:rPr lang="en-US" sz="2600">
                <a:solidFill>
                  <a:srgbClr val="663300"/>
                </a:solidFill>
                <a:latin typeface="Arial Black" pitchFamily="-116" charset="0"/>
                <a:sym typeface="Arial Black" pitchFamily="-116" charset="0"/>
              </a:rPr>
              <a:t>		Concepts and Design</a:t>
            </a:r>
          </a:p>
          <a:p>
            <a:pPr marL="39688">
              <a:lnSpc>
                <a:spcPct val="110000"/>
              </a:lnSpc>
              <a:spcBef>
                <a:spcPts val="800"/>
              </a:spcBef>
            </a:pPr>
            <a:r>
              <a:rPr lang="en-US">
                <a:solidFill>
                  <a:srgbClr val="663300"/>
                </a:solidFill>
                <a:latin typeface="Arial" charset="0"/>
                <a:cs typeface="Arial" charset="0"/>
                <a:sym typeface="Arial" charset="0"/>
              </a:rPr>
              <a:t>Edition 5, © Addison-Wesley 2012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3619500"/>
            <a:ext cx="13970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359525"/>
            <a:ext cx="9906000" cy="4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algn="ctr">
              <a:lnSpc>
                <a:spcPct val="110000"/>
              </a:lnSpc>
              <a:spcBef>
                <a:spcPts val="800"/>
              </a:spcBef>
            </a:pPr>
            <a:r>
              <a:rPr lang="en-US" dirty="0">
                <a:solidFill>
                  <a:srgbClr val="663300"/>
                </a:solidFill>
                <a:latin typeface="Arial" charset="0"/>
                <a:sym typeface="Arial" charset="0"/>
              </a:rPr>
              <a:t>Text extensions to slides © David E. Bakken, 2012-2020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2281238" y="0"/>
            <a:ext cx="70739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 anchor="b"/>
          <a:lstStyle/>
          <a:p>
            <a:pPr marL="39688">
              <a:defRPr/>
            </a:pPr>
            <a:r>
              <a:rPr lang="en-US" sz="3200" kern="0" dirty="0">
                <a:solidFill>
                  <a:srgbClr val="FF3300"/>
                </a:solidFill>
                <a:latin typeface="+mj-lt"/>
                <a:ea typeface="+mj-ea"/>
                <a:cs typeface="ヒラギノ角ゴ ProN W3"/>
                <a:sym typeface="Arial" pitchFamily="34" charset="0"/>
              </a:rPr>
              <a:t>Slides for Chapter 6: </a:t>
            </a:r>
            <a:br>
              <a:rPr lang="en-US" sz="3200" kern="0" dirty="0">
                <a:solidFill>
                  <a:srgbClr val="FF3300"/>
                </a:solidFill>
                <a:latin typeface="+mj-lt"/>
                <a:ea typeface="+mj-ea"/>
                <a:cs typeface="ヒラギノ角ゴ ProN W3"/>
                <a:sym typeface="Arial" pitchFamily="34" charset="0"/>
              </a:rPr>
            </a:br>
            <a:r>
              <a:rPr lang="en-US" sz="3200" kern="0" dirty="0">
                <a:solidFill>
                  <a:srgbClr val="FF3300"/>
                </a:solidFill>
                <a:latin typeface="+mj-lt"/>
                <a:ea typeface="+mj-ea"/>
                <a:cs typeface="ヒラギノ角ゴ ProN W3"/>
                <a:sym typeface="Arial" pitchFamily="34" charset="0"/>
              </a:rPr>
              <a:t>Indirect Communication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/>
          </p:cNvSpPr>
          <p:nvPr/>
        </p:nvSpPr>
        <p:spPr bwMode="auto">
          <a:xfrm>
            <a:off x="2146300" y="6330950"/>
            <a:ext cx="60452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b"/>
          <a:lstStyle/>
          <a:p>
            <a:pPr marL="39688" algn="ctr">
              <a:spcBef>
                <a:spcPts val="500"/>
              </a:spcBef>
            </a:pP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Instructor’s Guide for  Coulouris, Dollimore and Kindberg   Distributed Systems: Concepts and Design   Edn. 4   </a:t>
            </a:r>
            <a:br>
              <a:rPr lang="en-US" sz="800">
                <a:solidFill>
                  <a:schemeClr val="tx1"/>
                </a:solidFill>
                <a:cs typeface="Times" pitchFamily="-116" charset="0"/>
              </a:rPr>
            </a:b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©  Pearson Education 2005 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495300" y="1143000"/>
            <a:ext cx="883920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Figure 6.2</a:t>
            </a:r>
            <a:br>
              <a:rPr lang="en-US"/>
            </a:br>
            <a:r>
              <a:rPr lang="en-US"/>
              <a:t>Open and closed groups</a:t>
            </a:r>
          </a:p>
        </p:txBody>
      </p:sp>
      <p:pic>
        <p:nvPicPr>
          <p:cNvPr id="819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1938338"/>
            <a:ext cx="794385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issues [6.2.2]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Reliable delivery</a:t>
            </a:r>
          </a:p>
          <a:p>
            <a:pPr lvl="1"/>
            <a:r>
              <a:rPr lang="en-US" dirty="0"/>
              <a:t>Unicast delivery reliability properties (note: not my favorite terms!)</a:t>
            </a:r>
          </a:p>
          <a:p>
            <a:pPr lvl="2"/>
            <a:r>
              <a:rPr lang="en-US" b="1" u="sng" dirty="0"/>
              <a:t>Delivery integrity</a:t>
            </a:r>
            <a:r>
              <a:rPr lang="en-US" dirty="0"/>
              <a:t>: message received same as sent, never delivered twice</a:t>
            </a:r>
          </a:p>
          <a:p>
            <a:pPr lvl="2"/>
            <a:r>
              <a:rPr lang="en-US" b="1" u="sng" dirty="0"/>
              <a:t>Delivery validity</a:t>
            </a:r>
            <a:r>
              <a:rPr lang="en-US" dirty="0"/>
              <a:t>: outgoing message eventually delivered</a:t>
            </a:r>
          </a:p>
          <a:p>
            <a:pPr lvl="1"/>
            <a:r>
              <a:rPr lang="en-US" dirty="0"/>
              <a:t>Group communication reliability properties build on this</a:t>
            </a:r>
          </a:p>
          <a:p>
            <a:pPr lvl="2"/>
            <a:r>
              <a:rPr lang="en-US" b="1" u="sng" dirty="0"/>
              <a:t>Delivery integrity</a:t>
            </a:r>
            <a:r>
              <a:rPr lang="en-US" dirty="0"/>
              <a:t>: deliver message correctly at most once to group members</a:t>
            </a:r>
          </a:p>
          <a:p>
            <a:pPr marL="1657350" lvl="7" indent="-285750">
              <a:buFont typeface="Arial" pitchFamily="34" charset="0"/>
              <a:buChar char="•"/>
            </a:pPr>
            <a:r>
              <a:rPr lang="en-US" dirty="0"/>
              <a:t>Note: </a:t>
            </a:r>
            <a:r>
              <a:rPr lang="en-US" dirty="0">
                <a:solidFill>
                  <a:srgbClr val="FF0000"/>
                </a:solidFill>
              </a:rPr>
              <a:t>stronger than  RPC delivery guarantees!</a:t>
            </a:r>
          </a:p>
          <a:p>
            <a:pPr lvl="2"/>
            <a:r>
              <a:rPr lang="en-US" b="1" u="sng" dirty="0"/>
              <a:t>Delivery validity</a:t>
            </a:r>
            <a:r>
              <a:rPr lang="en-US" dirty="0"/>
              <a:t>: message sent will be eventually delivered (if not all group members fail)</a:t>
            </a:r>
          </a:p>
          <a:p>
            <a:pPr lvl="2"/>
            <a:r>
              <a:rPr lang="en-US" b="1" u="sng" dirty="0"/>
              <a:t>Agreement/consensus</a:t>
            </a:r>
            <a:r>
              <a:rPr lang="en-US" dirty="0"/>
              <a:t>: Delivered to all or none of the group members</a:t>
            </a:r>
          </a:p>
          <a:p>
            <a:pPr marL="1657350" lvl="7" indent="-285750">
              <a:buFont typeface="Arial" pitchFamily="34" charset="0"/>
              <a:buChar char="•"/>
            </a:pPr>
            <a:r>
              <a:rPr lang="en-US" dirty="0"/>
              <a:t>Note: also called </a:t>
            </a:r>
            <a:r>
              <a:rPr lang="en-US" b="1" u="sng" dirty="0"/>
              <a:t>atomic delivery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878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strengths of ordering</a:t>
            </a:r>
          </a:p>
          <a:p>
            <a:pPr lvl="1"/>
            <a:r>
              <a:rPr lang="en-US" b="1" u="sng" dirty="0"/>
              <a:t>FIFO ordering</a:t>
            </a:r>
            <a:r>
              <a:rPr lang="en-US" dirty="0"/>
              <a:t>: first-in-first-out from a single sender to the group</a:t>
            </a:r>
          </a:p>
          <a:p>
            <a:pPr lvl="1"/>
            <a:r>
              <a:rPr lang="en-US" b="1" u="sng" dirty="0"/>
              <a:t>Causal ordering</a:t>
            </a:r>
            <a:r>
              <a:rPr lang="en-US" dirty="0"/>
              <a:t>: preserves potential causality, happens before (Chap 14)</a:t>
            </a:r>
          </a:p>
          <a:p>
            <a:pPr lvl="1"/>
            <a:r>
              <a:rPr lang="en-US" b="1" u="sng" dirty="0"/>
              <a:t>Total ordering</a:t>
            </a:r>
            <a:r>
              <a:rPr lang="en-US" dirty="0"/>
              <a:t>: messages delivered in same order to all processes</a:t>
            </a:r>
          </a:p>
          <a:p>
            <a:r>
              <a:rPr lang="en-US" dirty="0"/>
              <a:t>Perspective (not testable unless later covered…)</a:t>
            </a:r>
          </a:p>
          <a:p>
            <a:pPr lvl="1"/>
            <a:r>
              <a:rPr lang="en-US" dirty="0"/>
              <a:t>Strong reliability and ordering is expensive: scale limited</a:t>
            </a:r>
          </a:p>
          <a:p>
            <a:pPr lvl="1"/>
            <a:r>
              <a:rPr lang="en-US" dirty="0"/>
              <a:t>More probabilistic approaches &amp; weaker delivery guarantees researched a lot last decade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9010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membership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elements</a:t>
            </a:r>
          </a:p>
          <a:p>
            <a:pPr lvl="1"/>
            <a:r>
              <a:rPr lang="en-US" dirty="0"/>
              <a:t>Provide interface for group membership changes</a:t>
            </a:r>
          </a:p>
          <a:p>
            <a:pPr lvl="1"/>
            <a:r>
              <a:rPr lang="en-US" dirty="0"/>
              <a:t>Failure detection</a:t>
            </a:r>
          </a:p>
          <a:p>
            <a:pPr lvl="1"/>
            <a:r>
              <a:rPr lang="en-US" dirty="0"/>
              <a:t>Notifying members of group membership changes</a:t>
            </a:r>
          </a:p>
          <a:p>
            <a:pPr lvl="2"/>
            <a:r>
              <a:rPr lang="en-US" dirty="0"/>
              <a:t>Sometimes with strong properties: virtual synchrony</a:t>
            </a:r>
          </a:p>
          <a:p>
            <a:pPr lvl="1"/>
            <a:r>
              <a:rPr lang="en-US" dirty="0"/>
              <a:t>Performing group address expansion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Q: what of these does IP multicast perform?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7186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2149475" y="6330950"/>
            <a:ext cx="60325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b"/>
          <a:lstStyle/>
          <a:p>
            <a:pPr marL="39688" algn="ctr">
              <a:spcBef>
                <a:spcPts val="500"/>
              </a:spcBef>
            </a:pP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Instructor’s Guide for  Coulouris, Dollimore, Kindberg and Blair,  Distributed Systems: Concepts and Design   Edn. 5   </a:t>
            </a:r>
            <a:br>
              <a:rPr lang="en-US" sz="800">
                <a:solidFill>
                  <a:schemeClr val="tx1"/>
                </a:solidFill>
                <a:cs typeface="Times" pitchFamily="-116" charset="0"/>
              </a:rPr>
            </a:b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©  Pearson Education 2012 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495300" y="1143000"/>
            <a:ext cx="883285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Figure 6.3</a:t>
            </a:r>
            <a:br>
              <a:rPr lang="en-US"/>
            </a:br>
            <a:r>
              <a:rPr lang="en-US"/>
              <a:t>The role of group membership management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69963" y="1311275"/>
            <a:ext cx="7794625" cy="4675188"/>
            <a:chOff x="0" y="0"/>
            <a:chExt cx="4910" cy="2945"/>
          </a:xfrm>
        </p:grpSpPr>
        <p:sp>
          <p:nvSpPr>
            <p:cNvPr id="9221" name="Oval 5"/>
            <p:cNvSpPr>
              <a:spLocks/>
            </p:cNvSpPr>
            <p:nvPr/>
          </p:nvSpPr>
          <p:spPr bwMode="auto">
            <a:xfrm>
              <a:off x="1538" y="0"/>
              <a:ext cx="1341" cy="2945"/>
            </a:xfrm>
            <a:prstGeom prst="ellipse">
              <a:avLst/>
            </a:prstGeom>
            <a:solidFill>
              <a:srgbClr val="FFDC99"/>
            </a:solidFill>
            <a:ln w="25400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22" name="Rectangle 6"/>
            <p:cNvSpPr>
              <a:spLocks/>
            </p:cNvSpPr>
            <p:nvPr/>
          </p:nvSpPr>
          <p:spPr bwMode="auto">
            <a:xfrm>
              <a:off x="2527" y="2264"/>
              <a:ext cx="257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Join</a:t>
              </a:r>
            </a:p>
          </p:txBody>
        </p:sp>
        <p:sp>
          <p:nvSpPr>
            <p:cNvPr id="9223" name="Rectangle 7"/>
            <p:cNvSpPr>
              <a:spLocks/>
            </p:cNvSpPr>
            <p:nvPr/>
          </p:nvSpPr>
          <p:spPr bwMode="auto">
            <a:xfrm>
              <a:off x="989" y="203"/>
              <a:ext cx="385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Group</a:t>
              </a:r>
            </a:p>
          </p:txBody>
        </p:sp>
        <p:sp>
          <p:nvSpPr>
            <p:cNvPr id="9224" name="Rectangle 8"/>
            <p:cNvSpPr>
              <a:spLocks/>
            </p:cNvSpPr>
            <p:nvPr/>
          </p:nvSpPr>
          <p:spPr bwMode="auto">
            <a:xfrm>
              <a:off x="940" y="367"/>
              <a:ext cx="491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address</a:t>
              </a:r>
            </a:p>
          </p:txBody>
        </p:sp>
        <p:sp>
          <p:nvSpPr>
            <p:cNvPr id="9225" name="Rectangle 9"/>
            <p:cNvSpPr>
              <a:spLocks/>
            </p:cNvSpPr>
            <p:nvPr/>
          </p:nvSpPr>
          <p:spPr bwMode="auto">
            <a:xfrm>
              <a:off x="858" y="530"/>
              <a:ext cx="628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expansion</a:t>
              </a:r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>
              <a:off x="1267" y="677"/>
              <a:ext cx="229" cy="409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27" name="Rectangle 11"/>
            <p:cNvSpPr>
              <a:spLocks/>
            </p:cNvSpPr>
            <p:nvPr/>
          </p:nvSpPr>
          <p:spPr bwMode="auto">
            <a:xfrm>
              <a:off x="837" y="1528"/>
              <a:ext cx="544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Multicast</a:t>
              </a:r>
            </a:p>
          </p:txBody>
        </p:sp>
        <p:sp>
          <p:nvSpPr>
            <p:cNvPr id="9228" name="Rectangle 12"/>
            <p:cNvSpPr>
              <a:spLocks/>
            </p:cNvSpPr>
            <p:nvPr/>
          </p:nvSpPr>
          <p:spPr bwMode="auto">
            <a:xfrm>
              <a:off x="624" y="1692"/>
              <a:ext cx="92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communication</a:t>
              </a:r>
            </a:p>
          </p:txBody>
        </p:sp>
        <p:sp>
          <p:nvSpPr>
            <p:cNvPr id="9229" name="Rectangle 13"/>
            <p:cNvSpPr>
              <a:spLocks/>
            </p:cNvSpPr>
            <p:nvPr/>
          </p:nvSpPr>
          <p:spPr bwMode="auto">
            <a:xfrm>
              <a:off x="809" y="1022"/>
              <a:ext cx="50" cy="18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1">
                  <a:solidFill>
                    <a:schemeClr val="tx1"/>
                  </a:solidFill>
                  <a:latin typeface="Helvetica" pitchFamily="-116" charset="0"/>
                  <a:cs typeface="Helvetica" pitchFamily="-116" charset="0"/>
                  <a:sym typeface="Helvetica" pitchFamily="-116" charset="0"/>
                </a:rPr>
                <a:t> </a:t>
              </a:r>
            </a:p>
          </p:txBody>
        </p:sp>
        <p:sp>
          <p:nvSpPr>
            <p:cNvPr id="9230" name="Rectangle 14"/>
            <p:cNvSpPr>
              <a:spLocks/>
            </p:cNvSpPr>
            <p:nvPr/>
          </p:nvSpPr>
          <p:spPr bwMode="auto">
            <a:xfrm>
              <a:off x="850" y="1016"/>
              <a:ext cx="385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Group</a:t>
              </a:r>
            </a:p>
          </p:txBody>
        </p:sp>
        <p:sp>
          <p:nvSpPr>
            <p:cNvPr id="9231" name="Rectangle 15"/>
            <p:cNvSpPr>
              <a:spLocks/>
            </p:cNvSpPr>
            <p:nvPr/>
          </p:nvSpPr>
          <p:spPr bwMode="auto">
            <a:xfrm>
              <a:off x="858" y="1218"/>
              <a:ext cx="30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send</a:t>
              </a:r>
            </a:p>
          </p:txBody>
        </p:sp>
        <p:sp>
          <p:nvSpPr>
            <p:cNvPr id="9232" name="Rectangle 16"/>
            <p:cNvSpPr>
              <a:spLocks/>
            </p:cNvSpPr>
            <p:nvPr/>
          </p:nvSpPr>
          <p:spPr bwMode="auto">
            <a:xfrm>
              <a:off x="2642" y="1626"/>
              <a:ext cx="227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Fail</a:t>
              </a: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1832" y="1145"/>
              <a:ext cx="82" cy="49"/>
            </a:xfrm>
            <a:custGeom>
              <a:avLst/>
              <a:gdLst/>
              <a:ahLst/>
              <a:cxnLst>
                <a:cxn ang="0">
                  <a:pos x="0" y="14547"/>
                </a:cxn>
                <a:cxn ang="0">
                  <a:pos x="0" y="0"/>
                </a:cxn>
                <a:cxn ang="0">
                  <a:pos x="21600" y="14547"/>
                </a:cxn>
                <a:cxn ang="0">
                  <a:pos x="0" y="21600"/>
                </a:cxn>
                <a:cxn ang="0">
                  <a:pos x="0" y="14547"/>
                </a:cxn>
                <a:cxn ang="0">
                  <a:pos x="0" y="14547"/>
                </a:cxn>
              </a:cxnLst>
              <a:rect l="0" t="0" r="r" b="b"/>
              <a:pathLst>
                <a:path w="21600" h="21600">
                  <a:moveTo>
                    <a:pt x="0" y="14547"/>
                  </a:moveTo>
                  <a:lnTo>
                    <a:pt x="0" y="0"/>
                  </a:lnTo>
                  <a:lnTo>
                    <a:pt x="21600" y="14547"/>
                  </a:lnTo>
                  <a:lnTo>
                    <a:pt x="0" y="21600"/>
                  </a:lnTo>
                  <a:lnTo>
                    <a:pt x="0" y="14547"/>
                  </a:lnTo>
                  <a:close/>
                  <a:moveTo>
                    <a:pt x="0" y="14547"/>
                  </a:moveTo>
                </a:path>
              </a:pathLst>
            </a:custGeom>
            <a:solidFill>
              <a:srgbClr val="000000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>
              <a:off x="540" y="1178"/>
              <a:ext cx="127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1898" y="736"/>
              <a:ext cx="81" cy="82"/>
            </a:xfrm>
            <a:custGeom>
              <a:avLst/>
              <a:gdLst/>
              <a:ahLst/>
              <a:cxnLst>
                <a:cxn ang="0">
                  <a:pos x="4267" y="17385"/>
                </a:cxn>
                <a:cxn ang="0">
                  <a:pos x="0" y="12907"/>
                </a:cxn>
                <a:cxn ang="0">
                  <a:pos x="21600" y="0"/>
                </a:cxn>
                <a:cxn ang="0">
                  <a:pos x="8533" y="21600"/>
                </a:cxn>
                <a:cxn ang="0">
                  <a:pos x="4267" y="17385"/>
                </a:cxn>
                <a:cxn ang="0">
                  <a:pos x="4267" y="17385"/>
                </a:cxn>
              </a:cxnLst>
              <a:rect l="0" t="0" r="r" b="b"/>
              <a:pathLst>
                <a:path w="21600" h="21600">
                  <a:moveTo>
                    <a:pt x="4267" y="17385"/>
                  </a:moveTo>
                  <a:lnTo>
                    <a:pt x="0" y="12907"/>
                  </a:lnTo>
                  <a:lnTo>
                    <a:pt x="21600" y="0"/>
                  </a:lnTo>
                  <a:lnTo>
                    <a:pt x="8533" y="21600"/>
                  </a:lnTo>
                  <a:lnTo>
                    <a:pt x="4267" y="17385"/>
                  </a:lnTo>
                  <a:close/>
                  <a:moveTo>
                    <a:pt x="4267" y="17385"/>
                  </a:moveTo>
                </a:path>
              </a:pathLst>
            </a:custGeom>
            <a:solidFill>
              <a:srgbClr val="000000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 rot="10800000" flipH="1">
              <a:off x="1538" y="802"/>
              <a:ext cx="376" cy="3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37" name="Oval 21"/>
            <p:cNvSpPr>
              <a:spLocks/>
            </p:cNvSpPr>
            <p:nvPr/>
          </p:nvSpPr>
          <p:spPr bwMode="auto">
            <a:xfrm>
              <a:off x="0" y="900"/>
              <a:ext cx="556" cy="54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38" name="Oval 22"/>
            <p:cNvSpPr>
              <a:spLocks/>
            </p:cNvSpPr>
            <p:nvPr/>
          </p:nvSpPr>
          <p:spPr bwMode="auto">
            <a:xfrm>
              <a:off x="1947" y="294"/>
              <a:ext cx="540" cy="54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39" name="Oval 23"/>
            <p:cNvSpPr>
              <a:spLocks/>
            </p:cNvSpPr>
            <p:nvPr/>
          </p:nvSpPr>
          <p:spPr bwMode="auto">
            <a:xfrm>
              <a:off x="1947" y="900"/>
              <a:ext cx="540" cy="54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40" name="Oval 24"/>
            <p:cNvSpPr>
              <a:spLocks/>
            </p:cNvSpPr>
            <p:nvPr/>
          </p:nvSpPr>
          <p:spPr bwMode="auto">
            <a:xfrm>
              <a:off x="1947" y="1521"/>
              <a:ext cx="540" cy="52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auto">
            <a:xfrm>
              <a:off x="1914" y="1505"/>
              <a:ext cx="82" cy="65"/>
            </a:xfrm>
            <a:custGeom>
              <a:avLst/>
              <a:gdLst/>
              <a:ahLst/>
              <a:cxnLst>
                <a:cxn ang="0">
                  <a:pos x="4215" y="5317"/>
                </a:cxn>
                <a:cxn ang="0">
                  <a:pos x="8693" y="0"/>
                </a:cxn>
                <a:cxn ang="0">
                  <a:pos x="21600" y="21600"/>
                </a:cxn>
                <a:cxn ang="0">
                  <a:pos x="0" y="10966"/>
                </a:cxn>
                <a:cxn ang="0">
                  <a:pos x="4215" y="5317"/>
                </a:cxn>
                <a:cxn ang="0">
                  <a:pos x="4215" y="5317"/>
                </a:cxn>
              </a:cxnLst>
              <a:rect l="0" t="0" r="r" b="b"/>
              <a:pathLst>
                <a:path w="21600" h="21600">
                  <a:moveTo>
                    <a:pt x="4215" y="5317"/>
                  </a:moveTo>
                  <a:lnTo>
                    <a:pt x="8693" y="0"/>
                  </a:lnTo>
                  <a:lnTo>
                    <a:pt x="21600" y="21600"/>
                  </a:lnTo>
                  <a:lnTo>
                    <a:pt x="0" y="10966"/>
                  </a:lnTo>
                  <a:lnTo>
                    <a:pt x="4215" y="5317"/>
                  </a:lnTo>
                  <a:close/>
                  <a:moveTo>
                    <a:pt x="4215" y="5317"/>
                  </a:moveTo>
                </a:path>
              </a:pathLst>
            </a:custGeom>
            <a:solidFill>
              <a:srgbClr val="000000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>
              <a:off x="1554" y="1178"/>
              <a:ext cx="376" cy="3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43" name="Oval 27"/>
            <p:cNvSpPr>
              <a:spLocks/>
            </p:cNvSpPr>
            <p:nvPr/>
          </p:nvSpPr>
          <p:spPr bwMode="auto">
            <a:xfrm>
              <a:off x="2912" y="2159"/>
              <a:ext cx="572" cy="54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auto">
            <a:xfrm>
              <a:off x="2290" y="2405"/>
              <a:ext cx="82" cy="49"/>
            </a:xfrm>
            <a:custGeom>
              <a:avLst/>
              <a:gdLst/>
              <a:ahLst/>
              <a:cxnLst>
                <a:cxn ang="0">
                  <a:pos x="21600" y="14547"/>
                </a:cxn>
                <a:cxn ang="0">
                  <a:pos x="21600" y="21600"/>
                </a:cxn>
                <a:cxn ang="0">
                  <a:pos x="0" y="14547"/>
                </a:cxn>
                <a:cxn ang="0">
                  <a:pos x="21600" y="0"/>
                </a:cxn>
                <a:cxn ang="0">
                  <a:pos x="21600" y="14547"/>
                </a:cxn>
                <a:cxn ang="0">
                  <a:pos x="21600" y="14547"/>
                </a:cxn>
              </a:cxnLst>
              <a:rect l="0" t="0" r="r" b="b"/>
              <a:pathLst>
                <a:path w="21600" h="21600">
                  <a:moveTo>
                    <a:pt x="21600" y="14547"/>
                  </a:moveTo>
                  <a:lnTo>
                    <a:pt x="21600" y="21600"/>
                  </a:lnTo>
                  <a:lnTo>
                    <a:pt x="0" y="14547"/>
                  </a:lnTo>
                  <a:lnTo>
                    <a:pt x="21600" y="0"/>
                  </a:lnTo>
                  <a:lnTo>
                    <a:pt x="21600" y="14547"/>
                  </a:lnTo>
                  <a:close/>
                  <a:moveTo>
                    <a:pt x="21600" y="14547"/>
                  </a:moveTo>
                </a:path>
              </a:pathLst>
            </a:custGeom>
            <a:solidFill>
              <a:srgbClr val="000000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 flipH="1">
              <a:off x="2797" y="2438"/>
              <a:ext cx="6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 flipH="1">
              <a:off x="2552" y="2438"/>
              <a:ext cx="14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 flipH="1">
              <a:off x="2388" y="2438"/>
              <a:ext cx="6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>
              <a:off x="3010" y="1750"/>
              <a:ext cx="82" cy="50"/>
            </a:xfrm>
            <a:custGeom>
              <a:avLst/>
              <a:gdLst/>
              <a:ahLst/>
              <a:cxnLst>
                <a:cxn ang="0">
                  <a:pos x="0" y="14256"/>
                </a:cxn>
                <a:cxn ang="0">
                  <a:pos x="0" y="0"/>
                </a:cxn>
                <a:cxn ang="0">
                  <a:pos x="21600" y="14256"/>
                </a:cxn>
                <a:cxn ang="0">
                  <a:pos x="0" y="21600"/>
                </a:cxn>
                <a:cxn ang="0">
                  <a:pos x="0" y="14256"/>
                </a:cxn>
                <a:cxn ang="0">
                  <a:pos x="0" y="14256"/>
                </a:cxn>
              </a:cxnLst>
              <a:rect l="0" t="0" r="r" b="b"/>
              <a:pathLst>
                <a:path w="21600" h="21600">
                  <a:moveTo>
                    <a:pt x="0" y="14256"/>
                  </a:moveTo>
                  <a:lnTo>
                    <a:pt x="0" y="0"/>
                  </a:lnTo>
                  <a:lnTo>
                    <a:pt x="21600" y="14256"/>
                  </a:lnTo>
                  <a:lnTo>
                    <a:pt x="0" y="21600"/>
                  </a:lnTo>
                  <a:lnTo>
                    <a:pt x="0" y="14256"/>
                  </a:lnTo>
                  <a:close/>
                  <a:moveTo>
                    <a:pt x="0" y="14256"/>
                  </a:moveTo>
                </a:path>
              </a:pathLst>
            </a:custGeom>
            <a:solidFill>
              <a:srgbClr val="000000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2487" y="1783"/>
              <a:ext cx="65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>
              <a:off x="2667" y="1783"/>
              <a:ext cx="16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>
              <a:off x="2945" y="1783"/>
              <a:ext cx="65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52" name="Rectangle 36"/>
            <p:cNvSpPr>
              <a:spLocks/>
            </p:cNvSpPr>
            <p:nvPr/>
          </p:nvSpPr>
          <p:spPr bwMode="auto">
            <a:xfrm>
              <a:off x="3738" y="1549"/>
              <a:ext cx="117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Group membership</a:t>
              </a:r>
            </a:p>
          </p:txBody>
        </p:sp>
        <p:sp>
          <p:nvSpPr>
            <p:cNvPr id="9253" name="Rectangle 37"/>
            <p:cNvSpPr>
              <a:spLocks/>
            </p:cNvSpPr>
            <p:nvPr/>
          </p:nvSpPr>
          <p:spPr bwMode="auto">
            <a:xfrm>
              <a:off x="3934" y="1697"/>
              <a:ext cx="801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management</a:t>
              </a:r>
            </a:p>
          </p:txBody>
        </p:sp>
        <p:sp>
          <p:nvSpPr>
            <p:cNvPr id="9254" name="Rectangle 38"/>
            <p:cNvSpPr>
              <a:spLocks/>
            </p:cNvSpPr>
            <p:nvPr/>
          </p:nvSpPr>
          <p:spPr bwMode="auto">
            <a:xfrm>
              <a:off x="2511" y="972"/>
              <a:ext cx="378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Leave</a:t>
              </a:r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3010" y="1112"/>
              <a:ext cx="82" cy="49"/>
            </a:xfrm>
            <a:custGeom>
              <a:avLst/>
              <a:gdLst/>
              <a:ahLst/>
              <a:cxnLst>
                <a:cxn ang="0">
                  <a:pos x="0" y="14547"/>
                </a:cxn>
                <a:cxn ang="0">
                  <a:pos x="0" y="0"/>
                </a:cxn>
                <a:cxn ang="0">
                  <a:pos x="21600" y="14547"/>
                </a:cxn>
                <a:cxn ang="0">
                  <a:pos x="0" y="21600"/>
                </a:cxn>
                <a:cxn ang="0">
                  <a:pos x="0" y="14547"/>
                </a:cxn>
                <a:cxn ang="0">
                  <a:pos x="0" y="14547"/>
                </a:cxn>
              </a:cxnLst>
              <a:rect l="0" t="0" r="r" b="b"/>
              <a:pathLst>
                <a:path w="21600" h="21600">
                  <a:moveTo>
                    <a:pt x="0" y="14547"/>
                  </a:moveTo>
                  <a:lnTo>
                    <a:pt x="0" y="0"/>
                  </a:lnTo>
                  <a:lnTo>
                    <a:pt x="21600" y="14547"/>
                  </a:lnTo>
                  <a:lnTo>
                    <a:pt x="0" y="21600"/>
                  </a:lnTo>
                  <a:lnTo>
                    <a:pt x="0" y="14547"/>
                  </a:lnTo>
                  <a:close/>
                  <a:moveTo>
                    <a:pt x="0" y="14547"/>
                  </a:moveTo>
                </a:path>
              </a:pathLst>
            </a:custGeom>
            <a:solidFill>
              <a:srgbClr val="000000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56" name="Line 40"/>
            <p:cNvSpPr>
              <a:spLocks noChangeShapeType="1"/>
            </p:cNvSpPr>
            <p:nvPr/>
          </p:nvSpPr>
          <p:spPr bwMode="auto">
            <a:xfrm>
              <a:off x="2487" y="1145"/>
              <a:ext cx="65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57" name="Line 41"/>
            <p:cNvSpPr>
              <a:spLocks noChangeShapeType="1"/>
            </p:cNvSpPr>
            <p:nvPr/>
          </p:nvSpPr>
          <p:spPr bwMode="auto">
            <a:xfrm>
              <a:off x="2667" y="1145"/>
              <a:ext cx="16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58" name="Line 42"/>
            <p:cNvSpPr>
              <a:spLocks noChangeShapeType="1"/>
            </p:cNvSpPr>
            <p:nvPr/>
          </p:nvSpPr>
          <p:spPr bwMode="auto">
            <a:xfrm>
              <a:off x="2945" y="1145"/>
              <a:ext cx="65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 rot="10800000">
              <a:off x="3010" y="1217"/>
              <a:ext cx="687" cy="442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60" name="Line 44"/>
            <p:cNvSpPr>
              <a:spLocks noChangeShapeType="1"/>
            </p:cNvSpPr>
            <p:nvPr/>
          </p:nvSpPr>
          <p:spPr bwMode="auto">
            <a:xfrm flipH="1">
              <a:off x="2879" y="1669"/>
              <a:ext cx="818" cy="16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61" name="Line 45"/>
            <p:cNvSpPr>
              <a:spLocks noChangeShapeType="1"/>
            </p:cNvSpPr>
            <p:nvPr/>
          </p:nvSpPr>
          <p:spPr bwMode="auto">
            <a:xfrm rot="10800000" flipH="1">
              <a:off x="2797" y="1669"/>
              <a:ext cx="900" cy="621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62" name="Line 46"/>
            <p:cNvSpPr>
              <a:spLocks noChangeShapeType="1"/>
            </p:cNvSpPr>
            <p:nvPr/>
          </p:nvSpPr>
          <p:spPr bwMode="auto">
            <a:xfrm flipH="1">
              <a:off x="1456" y="1413"/>
              <a:ext cx="360" cy="229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63" name="Line 47"/>
            <p:cNvSpPr>
              <a:spLocks noChangeShapeType="1"/>
            </p:cNvSpPr>
            <p:nvPr/>
          </p:nvSpPr>
          <p:spPr bwMode="auto">
            <a:xfrm flipH="1">
              <a:off x="1456" y="1168"/>
              <a:ext cx="311" cy="474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64" name="Line 48"/>
            <p:cNvSpPr>
              <a:spLocks noChangeShapeType="1"/>
            </p:cNvSpPr>
            <p:nvPr/>
          </p:nvSpPr>
          <p:spPr bwMode="auto">
            <a:xfrm flipH="1">
              <a:off x="1447" y="972"/>
              <a:ext cx="278" cy="67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65" name="Rectangle 49"/>
            <p:cNvSpPr>
              <a:spLocks/>
            </p:cNvSpPr>
            <p:nvPr/>
          </p:nvSpPr>
          <p:spPr bwMode="auto">
            <a:xfrm>
              <a:off x="646" y="2602"/>
              <a:ext cx="884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Process group</a:t>
              </a:r>
            </a:p>
          </p:txBody>
        </p:sp>
        <p:sp>
          <p:nvSpPr>
            <p:cNvPr id="9266" name="Line 50"/>
            <p:cNvSpPr>
              <a:spLocks noChangeShapeType="1"/>
            </p:cNvSpPr>
            <p:nvPr/>
          </p:nvSpPr>
          <p:spPr bwMode="auto">
            <a:xfrm>
              <a:off x="1570" y="2699"/>
              <a:ext cx="279" cy="1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US" dirty="0" err="1"/>
              <a:t>JGroups</a:t>
            </a:r>
            <a:r>
              <a:rPr lang="en-US" dirty="0"/>
              <a:t> toolkit [NOT TESTABLE]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toolkit, based on Cornell/</a:t>
            </a:r>
            <a:r>
              <a:rPr lang="en-US" dirty="0" err="1"/>
              <a:t>Birman’s</a:t>
            </a:r>
            <a:r>
              <a:rPr lang="en-US" dirty="0"/>
              <a:t> research</a:t>
            </a:r>
          </a:p>
          <a:p>
            <a:r>
              <a:rPr lang="en-US" dirty="0"/>
              <a:t>Architecture</a:t>
            </a:r>
          </a:p>
          <a:p>
            <a:pPr lvl="1"/>
            <a:r>
              <a:rPr lang="en-US" dirty="0"/>
              <a:t>Channel: most primitive API</a:t>
            </a:r>
          </a:p>
          <a:p>
            <a:pPr lvl="1"/>
            <a:r>
              <a:rPr lang="en-US" dirty="0"/>
              <a:t>Building blocks: higher-level APIs built on top of channels</a:t>
            </a:r>
          </a:p>
          <a:p>
            <a:pPr lvl="1"/>
            <a:r>
              <a:rPr lang="en-US" dirty="0"/>
              <a:t>Protocol stack: different underlying </a:t>
            </a:r>
            <a:r>
              <a:rPr lang="en-US" dirty="0" err="1"/>
              <a:t>comms</a:t>
            </a:r>
            <a:r>
              <a:rPr lang="en-US" dirty="0"/>
              <a:t>. protocols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6357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DC3B-D0B3-40BA-A12B-E5C3A1A7447E}" type="slidenum">
              <a:rPr lang="en-US"/>
              <a:pPr/>
              <a:t>16</a:t>
            </a:fld>
            <a:endParaRPr lang="en-US"/>
          </a:p>
        </p:txBody>
      </p:sp>
      <p:sp>
        <p:nvSpPr>
          <p:cNvPr id="10241" name="Rectangle 1"/>
          <p:cNvSpPr>
            <a:spLocks/>
          </p:cNvSpPr>
          <p:nvPr/>
        </p:nvSpPr>
        <p:spPr bwMode="auto">
          <a:xfrm>
            <a:off x="2149475" y="6330950"/>
            <a:ext cx="60325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b"/>
          <a:lstStyle/>
          <a:p>
            <a:pPr marL="39688" algn="ctr">
              <a:spcBef>
                <a:spcPts val="500"/>
              </a:spcBef>
            </a:pP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Instructor’s Guide for  Coulouris, Dollimore, Kindberg and Blair,  Distributed Systems: Concepts and Design   Edn. 5   </a:t>
            </a:r>
            <a:br>
              <a:rPr lang="en-US" sz="800">
                <a:solidFill>
                  <a:schemeClr val="tx1"/>
                </a:solidFill>
                <a:cs typeface="Times" pitchFamily="-116" charset="0"/>
              </a:rPr>
            </a:b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©  Pearson Education 2012 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495300" y="1143000"/>
            <a:ext cx="883285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Figure 6.4	</a:t>
            </a:r>
            <a:br>
              <a:rPr lang="en-US"/>
            </a:br>
            <a:r>
              <a:rPr lang="en-US"/>
              <a:t>The architecture of JGroups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70000"/>
            <a:ext cx="4267200" cy="483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JGroups</a:t>
            </a:r>
            <a:r>
              <a:rPr lang="en-US" dirty="0"/>
              <a:t>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Channel object</a:t>
            </a:r>
            <a:r>
              <a:rPr lang="en-US" dirty="0"/>
              <a:t>: handle/reference for a group</a:t>
            </a:r>
          </a:p>
          <a:p>
            <a:pPr lvl="1"/>
            <a:r>
              <a:rPr lang="en-US" dirty="0"/>
              <a:t>Note: different from channel-based publish-subscribe (6.3.1)</a:t>
            </a:r>
          </a:p>
          <a:p>
            <a:r>
              <a:rPr lang="en-US" dirty="0"/>
              <a:t>Sends messages with some form of reliable multicast</a:t>
            </a:r>
          </a:p>
          <a:p>
            <a:r>
              <a:rPr lang="en-US" dirty="0"/>
              <a:t>Basic operations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connect</a:t>
            </a:r>
            <a:r>
              <a:rPr lang="en-US" dirty="0"/>
              <a:t> to a named group</a:t>
            </a:r>
          </a:p>
          <a:p>
            <a:pPr lvl="1"/>
            <a:r>
              <a:rPr lang="en-US" dirty="0"/>
              <a:t>Leave a group: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disconnect</a:t>
            </a:r>
            <a:r>
              <a:rPr lang="en-US" dirty="0"/>
              <a:t> operation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close</a:t>
            </a:r>
            <a:r>
              <a:rPr lang="en-US" dirty="0"/>
              <a:t>: shut down channel object</a:t>
            </a:r>
          </a:p>
          <a:p>
            <a:r>
              <a:rPr lang="en-US" dirty="0"/>
              <a:t>Other operations (admin stuff)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getView</a:t>
            </a:r>
            <a:r>
              <a:rPr lang="en-US" dirty="0"/>
              <a:t> returns current member list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getState</a:t>
            </a:r>
            <a:r>
              <a:rPr lang="en-US" dirty="0"/>
              <a:t> returns app state history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3183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JGroups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example: intelligent fire alarm sends “Fire!” message to group </a:t>
            </a:r>
          </a:p>
          <a:p>
            <a:r>
              <a:rPr lang="en-US" dirty="0"/>
              <a:t>To raise the alarm:</a:t>
            </a:r>
          </a:p>
          <a:p>
            <a:pPr marL="512763" lvl="1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FireAlarmJG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alarm = </a:t>
            </a: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new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FireAlarmJG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();</a:t>
            </a:r>
          </a:p>
          <a:p>
            <a:pPr marL="512763" lvl="1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Alarm.raise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();</a:t>
            </a:r>
          </a:p>
          <a:p>
            <a:r>
              <a:rPr lang="en-US" dirty="0"/>
              <a:t>To receive the alarm:</a:t>
            </a:r>
          </a:p>
          <a:p>
            <a:pPr marL="512763" lvl="1" indent="0">
              <a:buNone/>
            </a:pP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</a:rPr>
              <a:t>FireAlarmConsumerJG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</a:rPr>
              <a:t>alarmCall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</a:rPr>
              <a:t> = </a:t>
            </a: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</a:rPr>
              <a:t>new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</a:rPr>
              <a:t>FireAlarmConsumerJG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</a:rPr>
              <a:t>();</a:t>
            </a:r>
          </a:p>
          <a:p>
            <a:pPr marL="512763" lvl="1" indent="0">
              <a:buNone/>
            </a:pP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</a:rPr>
              <a:t>String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</a:rPr>
              <a:t>msg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</a:rPr>
              <a:t> =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</a:rPr>
              <a:t>alarmCall.await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</a:rPr>
              <a:t>();</a:t>
            </a:r>
          </a:p>
          <a:p>
            <a:pPr marL="512763" lvl="1" indent="0">
              <a:buNone/>
            </a:pP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</a:rPr>
              <a:t>System.out.println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</a:rPr>
              <a:t>(“Alarm received: “ +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</a:rPr>
              <a:t>msg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</a:rPr>
              <a:t>);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endParaRPr lang="en-US" i="1" dirty="0">
              <a:solidFill>
                <a:schemeClr val="tx1"/>
              </a:solidFill>
              <a:latin typeface="Times New Roman" pitchFamily="-116" charset="0"/>
              <a:cs typeface="Times New Roman" pitchFamily="-116" charset="0"/>
              <a:sym typeface="Times New Roman" pitchFamily="-116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1079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9A25-7293-4540-8FBC-F46FCEAE8CDE}" type="slidenum">
              <a:rPr lang="en-US"/>
              <a:pPr/>
              <a:t>19</a:t>
            </a:fld>
            <a:endParaRPr lang="en-US"/>
          </a:p>
        </p:txBody>
      </p:sp>
      <p:sp>
        <p:nvSpPr>
          <p:cNvPr id="11265" name="Rectangle 1"/>
          <p:cNvSpPr>
            <a:spLocks/>
          </p:cNvSpPr>
          <p:nvPr/>
        </p:nvSpPr>
        <p:spPr bwMode="auto">
          <a:xfrm>
            <a:off x="2149475" y="6330950"/>
            <a:ext cx="60325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b"/>
          <a:lstStyle/>
          <a:p>
            <a:pPr marL="39688" algn="ctr">
              <a:spcBef>
                <a:spcPts val="500"/>
              </a:spcBef>
            </a:pP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Instructor’s Guide for  Coulouris, Dollimore, Kindberg and Blair,  Distributed Systems: Concepts and Design   Edn. 5   </a:t>
            </a:r>
            <a:br>
              <a:rPr lang="en-US" sz="800">
                <a:solidFill>
                  <a:schemeClr val="tx1"/>
                </a:solidFill>
                <a:cs typeface="Times" pitchFamily="-116" charset="0"/>
              </a:rPr>
            </a:b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©  Pearson Education 2012 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495300" y="1143000"/>
            <a:ext cx="883285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Figure 6.5</a:t>
            </a:r>
            <a:br>
              <a:rPr lang="en-US"/>
            </a:br>
            <a:r>
              <a:rPr lang="en-US"/>
              <a:t>Java class </a:t>
            </a:r>
            <a:r>
              <a:rPr lang="en-US" i="1"/>
              <a:t>FireAlarmJG</a:t>
            </a:r>
          </a:p>
        </p:txBody>
      </p:sp>
      <p:sp>
        <p:nvSpPr>
          <p:cNvPr id="11268" name="Rectangle 4"/>
          <p:cNvSpPr>
            <a:spLocks/>
          </p:cNvSpPr>
          <p:nvPr/>
        </p:nvSpPr>
        <p:spPr bwMode="auto">
          <a:xfrm>
            <a:off x="419100" y="1295400"/>
            <a:ext cx="9067800" cy="469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=====================================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import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org.jgroups.JChannel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;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public class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FireAlarmJG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{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public void 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raise() { // raise alarm, i.e. send “Fire!” message</a:t>
            </a:r>
          </a:p>
          <a:p>
            <a:pPr marL="0" lvl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</a:t>
            </a: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try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{</a:t>
            </a:r>
          </a:p>
          <a:p>
            <a:pPr marL="0" lvl="2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	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JChannel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channel = </a:t>
            </a: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new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JChannel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();</a:t>
            </a:r>
          </a:p>
          <a:p>
            <a:pPr marL="0" lvl="2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 	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channel.connect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("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AlarmChannel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");  // can create group</a:t>
            </a:r>
          </a:p>
          <a:p>
            <a:pPr marL="0" lvl="2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	Message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msg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= new Message(null, null, "Fire!"); 				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channel.send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msg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);</a:t>
            </a:r>
          </a:p>
          <a:p>
            <a:pPr marL="0" lvl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} </a:t>
            </a:r>
          </a:p>
          <a:p>
            <a:pPr marL="0" lvl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</a:t>
            </a: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catch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</a:t>
            </a: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Exception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e) {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}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[6.1]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Cambridge researchers:</a:t>
            </a:r>
          </a:p>
          <a:p>
            <a:pPr lvl="1"/>
            <a:r>
              <a:rPr lang="en-US" dirty="0"/>
              <a:t>“All problems in computer science can be solved by another level of indirection.”</a:t>
            </a:r>
          </a:p>
          <a:p>
            <a:r>
              <a:rPr lang="en-US" dirty="0"/>
              <a:t>Jim Gray (RIP)</a:t>
            </a:r>
          </a:p>
          <a:p>
            <a:pPr lvl="1"/>
            <a:r>
              <a:rPr lang="en-US" dirty="0"/>
              <a:t>“There is no performance problem that cannot be solved by eliminating a level of indirection.”</a:t>
            </a:r>
          </a:p>
          <a:p>
            <a:r>
              <a:rPr lang="en-US" b="1" u="sng" dirty="0"/>
              <a:t>Indirect communication</a:t>
            </a:r>
            <a:r>
              <a:rPr lang="en-US" dirty="0"/>
              <a:t>: communication between entities in a DS through an intermediary with no direct coupling between sender and receiver(s).</a:t>
            </a:r>
          </a:p>
          <a:p>
            <a:r>
              <a:rPr lang="en-US" dirty="0"/>
              <a:t>Lots of variations in</a:t>
            </a:r>
          </a:p>
          <a:p>
            <a:pPr lvl="1"/>
            <a:r>
              <a:rPr lang="en-US" dirty="0"/>
              <a:t>Intermediary</a:t>
            </a:r>
          </a:p>
          <a:p>
            <a:pPr lvl="1"/>
            <a:r>
              <a:rPr lang="en-US" dirty="0"/>
              <a:t>Coupling</a:t>
            </a:r>
          </a:p>
          <a:p>
            <a:pPr lvl="1"/>
            <a:r>
              <a:rPr lang="en-US" dirty="0"/>
              <a:t>Implementation details and tradeoffs therein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5FD7E-18E2-4BFF-A888-233F1CB49F14}" type="slidenum">
              <a:rPr lang="en-US"/>
              <a:pPr/>
              <a:t>20</a:t>
            </a:fld>
            <a:endParaRPr lang="en-US"/>
          </a:p>
        </p:txBody>
      </p:sp>
      <p:sp>
        <p:nvSpPr>
          <p:cNvPr id="12289" name="Rectangle 1"/>
          <p:cNvSpPr>
            <a:spLocks/>
          </p:cNvSpPr>
          <p:nvPr/>
        </p:nvSpPr>
        <p:spPr bwMode="auto">
          <a:xfrm>
            <a:off x="2149475" y="6330950"/>
            <a:ext cx="60325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b"/>
          <a:lstStyle/>
          <a:p>
            <a:pPr marL="39688" algn="ctr">
              <a:spcBef>
                <a:spcPts val="500"/>
              </a:spcBef>
            </a:pP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Instructor’s Guide for  Coulouris, Dollimore, Kindberg and Blair,  Distributed Systems: Concepts and Design   Edn. 5   </a:t>
            </a:r>
            <a:br>
              <a:rPr lang="en-US" sz="800">
                <a:solidFill>
                  <a:schemeClr val="tx1"/>
                </a:solidFill>
                <a:cs typeface="Times" pitchFamily="-116" charset="0"/>
              </a:rPr>
            </a:b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©  Pearson Education 2012 </a:t>
            </a:r>
          </a:p>
        </p:txBody>
      </p:sp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495300" y="1143000"/>
            <a:ext cx="883285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Figure 6.6</a:t>
            </a:r>
            <a:br>
              <a:rPr lang="en-US"/>
            </a:br>
            <a:r>
              <a:rPr lang="en-US"/>
              <a:t>Java class </a:t>
            </a:r>
            <a:r>
              <a:rPr lang="en-US" i="1"/>
              <a:t>FireAlarmConsumerJG</a:t>
            </a:r>
          </a:p>
        </p:txBody>
      </p:sp>
      <p:sp>
        <p:nvSpPr>
          <p:cNvPr id="12292" name="Rectangle 4"/>
          <p:cNvSpPr>
            <a:spLocks/>
          </p:cNvSpPr>
          <p:nvPr/>
        </p:nvSpPr>
        <p:spPr bwMode="auto">
          <a:xfrm>
            <a:off x="444500" y="1384300"/>
            <a:ext cx="8013700" cy="471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2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import</a:t>
            </a: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org.jgroups.JChannel</a:t>
            </a: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;</a:t>
            </a:r>
          </a:p>
          <a:p>
            <a:pPr marL="0" lvl="3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endParaRPr lang="en-US" sz="2200" i="1" dirty="0">
              <a:solidFill>
                <a:schemeClr val="tx1"/>
              </a:solidFill>
              <a:latin typeface="Times New Roman" pitchFamily="-116" charset="0"/>
              <a:cs typeface="Times New Roman" pitchFamily="-116" charset="0"/>
              <a:sym typeface="Times New Roman" pitchFamily="-116" charset="0"/>
            </a:endParaRPr>
          </a:p>
          <a:p>
            <a:pPr marL="0" lvl="3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  </a:t>
            </a:r>
            <a:r>
              <a:rPr lang="en-US" sz="22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public class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FireAlarmConsumerJG</a:t>
            </a: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{ </a:t>
            </a:r>
          </a:p>
          <a:p>
            <a:pPr marL="0" lvl="4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       </a:t>
            </a:r>
            <a:r>
              <a:rPr lang="en-US" sz="22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public String </a:t>
            </a: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await() {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      </a:t>
            </a:r>
            <a:r>
              <a:rPr lang="en-US" sz="22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try</a:t>
            </a: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{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             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JChannel</a:t>
            </a: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channel = </a:t>
            </a:r>
            <a:r>
              <a:rPr lang="en-US" sz="22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new</a:t>
            </a: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JChannel</a:t>
            </a: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();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             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channel.connect</a:t>
            </a: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("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AlarmChannel</a:t>
            </a: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");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              Message </a:t>
            </a:r>
            <a:r>
              <a:rPr lang="en-US" sz="2200" b="1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msg</a:t>
            </a: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= (Message)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channel.receive</a:t>
            </a: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(0);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              </a:t>
            </a:r>
            <a:r>
              <a:rPr lang="en-US" sz="22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return</a:t>
            </a: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(</a:t>
            </a:r>
            <a:r>
              <a:rPr lang="en-US" sz="22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String</a:t>
            </a: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)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msg.GetObject</a:t>
            </a: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();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      } </a:t>
            </a:r>
            <a:r>
              <a:rPr lang="en-US" sz="22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catch</a:t>
            </a: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</a:t>
            </a:r>
            <a:r>
              <a:rPr lang="en-US" sz="22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Exception</a:t>
            </a: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e) {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              return null;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      }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  }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2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JGroups</a:t>
            </a:r>
            <a:r>
              <a:rPr lang="en-US" dirty="0"/>
              <a:t> building blocks &amp; protocol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blocks examples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MessageDispatcher</a:t>
            </a:r>
            <a:r>
              <a:rPr lang="en-US" dirty="0"/>
              <a:t>: sends </a:t>
            </a:r>
            <a:r>
              <a:rPr lang="en-US" dirty="0" err="1"/>
              <a:t>msg</a:t>
            </a:r>
            <a:r>
              <a:rPr lang="en-US" dirty="0"/>
              <a:t>, waits for (some) replies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RpcDispatcher</a:t>
            </a:r>
            <a:r>
              <a:rPr lang="en-US" dirty="0"/>
              <a:t>: invokes a method on all objects, wait for replies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NotificationBus</a:t>
            </a:r>
            <a:r>
              <a:rPr lang="en-US" dirty="0"/>
              <a:t>: </a:t>
            </a:r>
            <a:r>
              <a:rPr lang="en-US" dirty="0" err="1"/>
              <a:t>distribited</a:t>
            </a:r>
            <a:r>
              <a:rPr lang="en-US" dirty="0"/>
              <a:t> event bus, with any </a:t>
            </a:r>
            <a:r>
              <a:rPr lang="en-US" dirty="0" err="1"/>
              <a:t>serializable</a:t>
            </a:r>
            <a:r>
              <a:rPr lang="en-US" dirty="0"/>
              <a:t> Java object</a:t>
            </a:r>
          </a:p>
          <a:p>
            <a:r>
              <a:rPr lang="en-US" dirty="0"/>
              <a:t>Protocol stack (some, from Fig 6.4):</a:t>
            </a:r>
          </a:p>
          <a:p>
            <a:pPr lvl="1"/>
            <a:r>
              <a:rPr lang="en-US" dirty="0"/>
              <a:t>UDP: obvious, but uses IP multicast with UDP</a:t>
            </a:r>
          </a:p>
          <a:p>
            <a:pPr lvl="1"/>
            <a:r>
              <a:rPr lang="en-US" dirty="0"/>
              <a:t>FRAG: message fragmentation and reassembly</a:t>
            </a:r>
          </a:p>
          <a:p>
            <a:pPr lvl="1"/>
            <a:r>
              <a:rPr lang="en-US" dirty="0"/>
              <a:t>MERGE: deals with network partitioning (multiple versions)</a:t>
            </a:r>
          </a:p>
          <a:p>
            <a:pPr lvl="1"/>
            <a:r>
              <a:rPr lang="en-US" dirty="0"/>
              <a:t>GMS: group membership</a:t>
            </a:r>
          </a:p>
          <a:p>
            <a:pPr lvl="1"/>
            <a:r>
              <a:rPr lang="en-US" dirty="0"/>
              <a:t>CAUSAL: causal ordering</a:t>
            </a:r>
          </a:p>
          <a:p>
            <a:pPr lvl="1"/>
            <a:r>
              <a:rPr lang="en-US" dirty="0"/>
              <a:t>(lots of other protocols available: FIFO, total, discover, failure detection, encryption, flow-control, … &amp; layers stack in any order)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3596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Public-subscribe systems [6.3]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Pub-sub AKA distributed event systems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Most widely used from this chapter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Publishers publish </a:t>
            </a:r>
            <a:r>
              <a:rPr lang="en-US" b="1" u="sng" dirty="0">
                <a:solidFill>
                  <a:schemeClr val="tx1"/>
                </a:solidFill>
              </a:rPr>
              <a:t>structured events </a:t>
            </a:r>
            <a:r>
              <a:rPr lang="en-US" dirty="0">
                <a:solidFill>
                  <a:schemeClr val="tx1"/>
                </a:solidFill>
              </a:rPr>
              <a:t>to event service (ES)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Subscribers </a:t>
            </a:r>
            <a:r>
              <a:rPr lang="en-US" b="1" u="sng" dirty="0">
                <a:solidFill>
                  <a:schemeClr val="tx1"/>
                </a:solidFill>
              </a:rPr>
              <a:t>express interest </a:t>
            </a:r>
            <a:r>
              <a:rPr lang="en-US" dirty="0">
                <a:solidFill>
                  <a:schemeClr val="tx1"/>
                </a:solidFill>
              </a:rPr>
              <a:t>in particular events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ES matches published events to subscriptions</a:t>
            </a:r>
          </a:p>
          <a:p>
            <a:r>
              <a:rPr lang="en-US" dirty="0">
                <a:solidFill>
                  <a:schemeClr val="tx1"/>
                </a:solidFill>
              </a:rPr>
              <a:t>Applications (lots…)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Financial info systems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Other live feeds of real-time data (including RSS)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Cooperative working (events of shared interest)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Ubiquitous computing (location events, .... from infrastructure)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Lots of monitoring applications, including internet net. </a:t>
            </a:r>
            <a:r>
              <a:rPr lang="en-US" dirty="0" err="1">
                <a:solidFill>
                  <a:schemeClr val="tx1"/>
                </a:solidFill>
              </a:rPr>
              <a:t>mon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Key part of Google infrastructure (chap 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1776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dealing room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dealing room for stock trading</a:t>
            </a:r>
          </a:p>
          <a:p>
            <a:pPr lvl="1"/>
            <a:r>
              <a:rPr lang="en-US" dirty="0"/>
              <a:t>Let users see latest market prices of stock they care about</a:t>
            </a:r>
          </a:p>
          <a:p>
            <a:pPr lvl="1"/>
            <a:r>
              <a:rPr lang="en-US" dirty="0"/>
              <a:t>Info for a given stock arrives from multiple sources</a:t>
            </a:r>
          </a:p>
          <a:p>
            <a:pPr lvl="1"/>
            <a:r>
              <a:rPr lang="en-US" dirty="0"/>
              <a:t>Dealers only care about stocks they own (or might)</a:t>
            </a:r>
          </a:p>
          <a:p>
            <a:pPr lvl="1"/>
            <a:r>
              <a:rPr lang="en-US" dirty="0"/>
              <a:t>May only care to know above some threshold, in addition</a:t>
            </a:r>
          </a:p>
          <a:p>
            <a:r>
              <a:rPr lang="en-US" dirty="0"/>
              <a:t>Possible structure: two (kinds of) tasks</a:t>
            </a:r>
          </a:p>
          <a:p>
            <a:pPr lvl="1"/>
            <a:r>
              <a:rPr lang="en-US" dirty="0"/>
              <a:t>Info provider process receives updates (events) from a single external source</a:t>
            </a:r>
          </a:p>
          <a:p>
            <a:pPr lvl="1"/>
            <a:r>
              <a:rPr lang="en-US" dirty="0"/>
              <a:t>Dealer process creates subscription for each stock its user(s) express interest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2149475" y="6330950"/>
            <a:ext cx="60325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b"/>
          <a:lstStyle/>
          <a:p>
            <a:pPr marL="39688" algn="ctr">
              <a:spcBef>
                <a:spcPts val="500"/>
              </a:spcBef>
            </a:pP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Instructor’s Guide for  Coulouris, Dollimore and Kindberg   Distributed Systems: Concepts and Design   Edn. 4   </a:t>
            </a:r>
            <a:br>
              <a:rPr lang="en-US" sz="800">
                <a:solidFill>
                  <a:schemeClr val="tx1"/>
                </a:solidFill>
                <a:cs typeface="Times" pitchFamily="-116" charset="0"/>
              </a:rPr>
            </a:b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©  Pearson Education 2005 </a:t>
            </a:r>
          </a:p>
        </p:txBody>
      </p:sp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495300" y="1143000"/>
            <a:ext cx="883285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Figure 6.7</a:t>
            </a:r>
            <a:br>
              <a:rPr lang="en-US"/>
            </a:br>
            <a:r>
              <a:rPr lang="en-US"/>
              <a:t>Dealing room system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95425" y="1373188"/>
            <a:ext cx="6797675" cy="4610100"/>
            <a:chOff x="0" y="0"/>
            <a:chExt cx="4282" cy="2904"/>
          </a:xfrm>
        </p:grpSpPr>
        <p:sp>
          <p:nvSpPr>
            <p:cNvPr id="13317" name="Rectangle 5"/>
            <p:cNvSpPr>
              <a:spLocks/>
            </p:cNvSpPr>
            <p:nvPr/>
          </p:nvSpPr>
          <p:spPr bwMode="auto">
            <a:xfrm>
              <a:off x="1649" y="249"/>
              <a:ext cx="1063" cy="1003"/>
            </a:xfrm>
            <a:prstGeom prst="rect">
              <a:avLst/>
            </a:prstGeom>
            <a:solidFill>
              <a:srgbClr val="D9AA7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18" name="Rectangle 6"/>
            <p:cNvSpPr>
              <a:spLocks/>
            </p:cNvSpPr>
            <p:nvPr/>
          </p:nvSpPr>
          <p:spPr bwMode="auto">
            <a:xfrm>
              <a:off x="1649" y="1602"/>
              <a:ext cx="1063" cy="1003"/>
            </a:xfrm>
            <a:prstGeom prst="rect">
              <a:avLst/>
            </a:prstGeom>
            <a:solidFill>
              <a:srgbClr val="D9AA7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19" name="Rectangle 7"/>
            <p:cNvSpPr>
              <a:spLocks/>
            </p:cNvSpPr>
            <p:nvPr/>
          </p:nvSpPr>
          <p:spPr bwMode="auto">
            <a:xfrm>
              <a:off x="1649" y="1602"/>
              <a:ext cx="1075" cy="1015"/>
            </a:xfrm>
            <a:prstGeom prst="rect">
              <a:avLst/>
            </a:prstGeom>
            <a:noFill/>
            <a:ln w="28575">
              <a:solidFill>
                <a:srgbClr val="D9AA73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0" name="Oval 8"/>
            <p:cNvSpPr>
              <a:spLocks/>
            </p:cNvSpPr>
            <p:nvPr/>
          </p:nvSpPr>
          <p:spPr bwMode="auto">
            <a:xfrm>
              <a:off x="1733" y="1650"/>
              <a:ext cx="882" cy="88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1" name="Rectangle 9"/>
            <p:cNvSpPr>
              <a:spLocks/>
            </p:cNvSpPr>
            <p:nvPr/>
          </p:nvSpPr>
          <p:spPr bwMode="auto">
            <a:xfrm>
              <a:off x="3255" y="1771"/>
              <a:ext cx="1027" cy="1027"/>
            </a:xfrm>
            <a:prstGeom prst="rect">
              <a:avLst/>
            </a:prstGeom>
            <a:solidFill>
              <a:srgbClr val="D9AA7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2" name="Rectangle 10"/>
            <p:cNvSpPr>
              <a:spLocks/>
            </p:cNvSpPr>
            <p:nvPr/>
          </p:nvSpPr>
          <p:spPr bwMode="auto">
            <a:xfrm>
              <a:off x="78" y="1771"/>
              <a:ext cx="1027" cy="1027"/>
            </a:xfrm>
            <a:prstGeom prst="rect">
              <a:avLst/>
            </a:prstGeom>
            <a:solidFill>
              <a:srgbClr val="D9AA7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3" name="Rectangle 11"/>
            <p:cNvSpPr>
              <a:spLocks/>
            </p:cNvSpPr>
            <p:nvPr/>
          </p:nvSpPr>
          <p:spPr bwMode="auto">
            <a:xfrm>
              <a:off x="77" y="164"/>
              <a:ext cx="1016" cy="1027"/>
            </a:xfrm>
            <a:prstGeom prst="rect">
              <a:avLst/>
            </a:prstGeom>
            <a:solidFill>
              <a:srgbClr val="D9AA7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4" name="Oval 12"/>
            <p:cNvSpPr>
              <a:spLocks/>
            </p:cNvSpPr>
            <p:nvPr/>
          </p:nvSpPr>
          <p:spPr bwMode="auto">
            <a:xfrm>
              <a:off x="1733" y="309"/>
              <a:ext cx="882" cy="88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5" name="Rectangle 13"/>
            <p:cNvSpPr>
              <a:spLocks/>
            </p:cNvSpPr>
            <p:nvPr/>
          </p:nvSpPr>
          <p:spPr bwMode="auto">
            <a:xfrm>
              <a:off x="3244" y="164"/>
              <a:ext cx="1027" cy="1027"/>
            </a:xfrm>
            <a:prstGeom prst="rect">
              <a:avLst/>
            </a:prstGeom>
            <a:solidFill>
              <a:srgbClr val="D9AA7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6" name="Rectangle 14"/>
            <p:cNvSpPr>
              <a:spLocks/>
            </p:cNvSpPr>
            <p:nvPr/>
          </p:nvSpPr>
          <p:spPr bwMode="auto">
            <a:xfrm>
              <a:off x="120" y="15"/>
              <a:ext cx="844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Dealer’s computer</a:t>
              </a:r>
            </a:p>
          </p:txBody>
        </p:sp>
        <p:sp>
          <p:nvSpPr>
            <p:cNvPr id="13327" name="Rectangle 15"/>
            <p:cNvSpPr>
              <a:spLocks/>
            </p:cNvSpPr>
            <p:nvPr/>
          </p:nvSpPr>
          <p:spPr bwMode="auto">
            <a:xfrm>
              <a:off x="1811" y="1973"/>
              <a:ext cx="520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Information</a:t>
              </a:r>
            </a:p>
          </p:txBody>
        </p:sp>
        <p:sp>
          <p:nvSpPr>
            <p:cNvPr id="13328" name="Rectangle 16"/>
            <p:cNvSpPr>
              <a:spLocks/>
            </p:cNvSpPr>
            <p:nvPr/>
          </p:nvSpPr>
          <p:spPr bwMode="auto">
            <a:xfrm>
              <a:off x="1836" y="2082"/>
              <a:ext cx="376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provider</a:t>
              </a:r>
            </a:p>
          </p:txBody>
        </p:sp>
        <p:sp>
          <p:nvSpPr>
            <p:cNvPr id="13329" name="Oval 17"/>
            <p:cNvSpPr>
              <a:spLocks/>
            </p:cNvSpPr>
            <p:nvPr/>
          </p:nvSpPr>
          <p:spPr bwMode="auto">
            <a:xfrm>
              <a:off x="3449" y="285"/>
              <a:ext cx="713" cy="71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0" name="Rectangle 18"/>
            <p:cNvSpPr>
              <a:spLocks/>
            </p:cNvSpPr>
            <p:nvPr/>
          </p:nvSpPr>
          <p:spPr bwMode="auto">
            <a:xfrm>
              <a:off x="3709" y="355"/>
              <a:ext cx="306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Dealer</a:t>
              </a:r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2108" y="2327"/>
              <a:ext cx="48" cy="97"/>
            </a:xfrm>
            <a:custGeom>
              <a:avLst/>
              <a:gdLst/>
              <a:ahLst/>
              <a:cxnLst>
                <a:cxn ang="0">
                  <a:pos x="10800" y="21600"/>
                </a:cxn>
                <a:cxn ang="0">
                  <a:pos x="0" y="21600"/>
                </a:cxn>
                <a:cxn ang="0">
                  <a:pos x="10800" y="0"/>
                </a:cxn>
                <a:cxn ang="0">
                  <a:pos x="21600" y="21600"/>
                </a:cxn>
                <a:cxn ang="0">
                  <a:pos x="10800" y="21600"/>
                </a:cxn>
                <a:cxn ang="0">
                  <a:pos x="10800" y="21600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lnTo>
                    <a:pt x="10800" y="21600"/>
                  </a:lnTo>
                  <a:close/>
                  <a:moveTo>
                    <a:pt x="10800" y="21600"/>
                  </a:moveTo>
                </a:path>
              </a:pathLst>
            </a:custGeom>
            <a:solidFill>
              <a:srgbClr val="000000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2" name="Line 20"/>
            <p:cNvSpPr>
              <a:spLocks noChangeShapeType="1"/>
            </p:cNvSpPr>
            <p:nvPr/>
          </p:nvSpPr>
          <p:spPr bwMode="auto">
            <a:xfrm>
              <a:off x="2132" y="2424"/>
              <a:ext cx="1" cy="4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auto">
            <a:xfrm>
              <a:off x="2132" y="370"/>
              <a:ext cx="48" cy="60"/>
            </a:xfrm>
            <a:custGeom>
              <a:avLst/>
              <a:gdLst/>
              <a:ahLst/>
              <a:cxnLst>
                <a:cxn ang="0">
                  <a:pos x="10800" y="0"/>
                </a:cxn>
                <a:cxn ang="0">
                  <a:pos x="21600" y="0"/>
                </a:cxn>
                <a:cxn ang="0">
                  <a:pos x="10800" y="21600"/>
                </a:cxn>
                <a:cxn ang="0">
                  <a:pos x="0" y="0"/>
                </a:cxn>
                <a:cxn ang="0">
                  <a:pos x="10800" y="0"/>
                </a:cxn>
                <a:cxn ang="0">
                  <a:pos x="10800" y="0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10800" y="21600"/>
                  </a:lnTo>
                  <a:lnTo>
                    <a:pt x="0" y="0"/>
                  </a:lnTo>
                  <a:lnTo>
                    <a:pt x="10800" y="0"/>
                  </a:lnTo>
                  <a:close/>
                  <a:moveTo>
                    <a:pt x="10800" y="0"/>
                  </a:moveTo>
                </a:path>
              </a:pathLst>
            </a:custGeom>
            <a:solidFill>
              <a:srgbClr val="000000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 rot="10800000">
              <a:off x="2156" y="21"/>
              <a:ext cx="1" cy="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5" name="Rectangle 23"/>
            <p:cNvSpPr>
              <a:spLocks/>
            </p:cNvSpPr>
            <p:nvPr/>
          </p:nvSpPr>
          <p:spPr bwMode="auto">
            <a:xfrm>
              <a:off x="2162" y="2658"/>
              <a:ext cx="382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External</a:t>
              </a:r>
            </a:p>
          </p:txBody>
        </p:sp>
        <p:sp>
          <p:nvSpPr>
            <p:cNvPr id="13336" name="Rectangle 24"/>
            <p:cNvSpPr>
              <a:spLocks/>
            </p:cNvSpPr>
            <p:nvPr/>
          </p:nvSpPr>
          <p:spPr bwMode="auto">
            <a:xfrm>
              <a:off x="2162" y="2779"/>
              <a:ext cx="312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source</a:t>
              </a:r>
            </a:p>
          </p:txBody>
        </p:sp>
        <p:sp>
          <p:nvSpPr>
            <p:cNvPr id="13337" name="Rectangle 25"/>
            <p:cNvSpPr>
              <a:spLocks/>
            </p:cNvSpPr>
            <p:nvPr/>
          </p:nvSpPr>
          <p:spPr bwMode="auto">
            <a:xfrm>
              <a:off x="2222" y="0"/>
              <a:ext cx="382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External</a:t>
              </a:r>
            </a:p>
          </p:txBody>
        </p:sp>
        <p:sp>
          <p:nvSpPr>
            <p:cNvPr id="13338" name="Rectangle 26"/>
            <p:cNvSpPr>
              <a:spLocks/>
            </p:cNvSpPr>
            <p:nvPr/>
          </p:nvSpPr>
          <p:spPr bwMode="auto">
            <a:xfrm>
              <a:off x="2222" y="121"/>
              <a:ext cx="312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source</a:t>
              </a:r>
            </a:p>
          </p:txBody>
        </p:sp>
        <p:sp>
          <p:nvSpPr>
            <p:cNvPr id="13339" name="Rectangle 27"/>
            <p:cNvSpPr>
              <a:spLocks/>
            </p:cNvSpPr>
            <p:nvPr/>
          </p:nvSpPr>
          <p:spPr bwMode="auto">
            <a:xfrm>
              <a:off x="2068" y="693"/>
              <a:ext cx="520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Information</a:t>
              </a:r>
            </a:p>
          </p:txBody>
        </p:sp>
        <p:sp>
          <p:nvSpPr>
            <p:cNvPr id="13340" name="Rectangle 28"/>
            <p:cNvSpPr>
              <a:spLocks/>
            </p:cNvSpPr>
            <p:nvPr/>
          </p:nvSpPr>
          <p:spPr bwMode="auto">
            <a:xfrm>
              <a:off x="2256" y="802"/>
              <a:ext cx="376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provider</a:t>
              </a:r>
            </a:p>
          </p:txBody>
        </p:sp>
        <p:sp>
          <p:nvSpPr>
            <p:cNvPr id="13341" name="Oval 29"/>
            <p:cNvSpPr>
              <a:spLocks/>
            </p:cNvSpPr>
            <p:nvPr/>
          </p:nvSpPr>
          <p:spPr bwMode="auto">
            <a:xfrm>
              <a:off x="235" y="285"/>
              <a:ext cx="713" cy="71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42" name="Rectangle 30"/>
            <p:cNvSpPr>
              <a:spLocks/>
            </p:cNvSpPr>
            <p:nvPr/>
          </p:nvSpPr>
          <p:spPr bwMode="auto">
            <a:xfrm>
              <a:off x="443" y="363"/>
              <a:ext cx="306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Dealer</a:t>
              </a:r>
            </a:p>
          </p:txBody>
        </p:sp>
        <p:sp>
          <p:nvSpPr>
            <p:cNvPr id="13343" name="Oval 31"/>
            <p:cNvSpPr>
              <a:spLocks/>
            </p:cNvSpPr>
            <p:nvPr/>
          </p:nvSpPr>
          <p:spPr bwMode="auto">
            <a:xfrm>
              <a:off x="187" y="1916"/>
              <a:ext cx="833" cy="774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44" name="Rectangle 32"/>
            <p:cNvSpPr>
              <a:spLocks/>
            </p:cNvSpPr>
            <p:nvPr/>
          </p:nvSpPr>
          <p:spPr bwMode="auto">
            <a:xfrm>
              <a:off x="256" y="2329"/>
              <a:ext cx="306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Dealer</a:t>
              </a:r>
            </a:p>
          </p:txBody>
        </p:sp>
        <p:sp>
          <p:nvSpPr>
            <p:cNvPr id="13345" name="Oval 33"/>
            <p:cNvSpPr>
              <a:spLocks/>
            </p:cNvSpPr>
            <p:nvPr/>
          </p:nvSpPr>
          <p:spPr bwMode="auto">
            <a:xfrm>
              <a:off x="3353" y="1868"/>
              <a:ext cx="833" cy="77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46" name="Rectangle 34"/>
            <p:cNvSpPr>
              <a:spLocks/>
            </p:cNvSpPr>
            <p:nvPr/>
          </p:nvSpPr>
          <p:spPr bwMode="auto">
            <a:xfrm>
              <a:off x="3639" y="2485"/>
              <a:ext cx="306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Dealer</a:t>
              </a:r>
            </a:p>
          </p:txBody>
        </p:sp>
        <p:sp>
          <p:nvSpPr>
            <p:cNvPr id="13347" name="Rectangle 35"/>
            <p:cNvSpPr>
              <a:spLocks/>
            </p:cNvSpPr>
            <p:nvPr/>
          </p:nvSpPr>
          <p:spPr bwMode="auto">
            <a:xfrm>
              <a:off x="1129" y="356"/>
              <a:ext cx="514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Notification</a:t>
              </a:r>
            </a:p>
          </p:txBody>
        </p:sp>
        <p:sp>
          <p:nvSpPr>
            <p:cNvPr id="13348" name="Rectangle 36"/>
            <p:cNvSpPr>
              <a:spLocks/>
            </p:cNvSpPr>
            <p:nvPr/>
          </p:nvSpPr>
          <p:spPr bwMode="auto">
            <a:xfrm>
              <a:off x="1135" y="726"/>
              <a:ext cx="514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Notification</a:t>
              </a:r>
            </a:p>
          </p:txBody>
        </p:sp>
        <p:sp>
          <p:nvSpPr>
            <p:cNvPr id="13349" name="Rectangle 37"/>
            <p:cNvSpPr>
              <a:spLocks/>
            </p:cNvSpPr>
            <p:nvPr/>
          </p:nvSpPr>
          <p:spPr bwMode="auto">
            <a:xfrm>
              <a:off x="2730" y="356"/>
              <a:ext cx="514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Notification</a:t>
              </a:r>
            </a:p>
          </p:txBody>
        </p:sp>
        <p:sp>
          <p:nvSpPr>
            <p:cNvPr id="13350" name="Rectangle 38"/>
            <p:cNvSpPr>
              <a:spLocks/>
            </p:cNvSpPr>
            <p:nvPr/>
          </p:nvSpPr>
          <p:spPr bwMode="auto">
            <a:xfrm>
              <a:off x="2732" y="787"/>
              <a:ext cx="514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Notification</a:t>
              </a:r>
            </a:p>
          </p:txBody>
        </p:sp>
        <p:sp>
          <p:nvSpPr>
            <p:cNvPr id="13351" name="Rectangle 39"/>
            <p:cNvSpPr>
              <a:spLocks/>
            </p:cNvSpPr>
            <p:nvPr/>
          </p:nvSpPr>
          <p:spPr bwMode="auto">
            <a:xfrm>
              <a:off x="1141" y="2190"/>
              <a:ext cx="514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Notification</a:t>
              </a:r>
            </a:p>
          </p:txBody>
        </p:sp>
        <p:sp>
          <p:nvSpPr>
            <p:cNvPr id="13352" name="Rectangle 40"/>
            <p:cNvSpPr>
              <a:spLocks/>
            </p:cNvSpPr>
            <p:nvPr/>
          </p:nvSpPr>
          <p:spPr bwMode="auto">
            <a:xfrm>
              <a:off x="2736" y="2286"/>
              <a:ext cx="514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Notification</a:t>
              </a:r>
            </a:p>
          </p:txBody>
        </p:sp>
        <p:sp>
          <p:nvSpPr>
            <p:cNvPr id="13353" name="Rectangle 41"/>
            <p:cNvSpPr>
              <a:spLocks/>
            </p:cNvSpPr>
            <p:nvPr/>
          </p:nvSpPr>
          <p:spPr bwMode="auto">
            <a:xfrm>
              <a:off x="2748" y="1783"/>
              <a:ext cx="514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Notification</a:t>
              </a:r>
            </a:p>
          </p:txBody>
        </p:sp>
        <p:sp>
          <p:nvSpPr>
            <p:cNvPr id="13354" name="Rectangle 42"/>
            <p:cNvSpPr>
              <a:spLocks/>
            </p:cNvSpPr>
            <p:nvPr/>
          </p:nvSpPr>
          <p:spPr bwMode="auto">
            <a:xfrm>
              <a:off x="682" y="1293"/>
              <a:ext cx="514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Notification</a:t>
              </a:r>
            </a:p>
          </p:txBody>
        </p:sp>
        <p:sp>
          <p:nvSpPr>
            <p:cNvPr id="13355" name="Rectangle 43"/>
            <p:cNvSpPr>
              <a:spLocks/>
            </p:cNvSpPr>
            <p:nvPr/>
          </p:nvSpPr>
          <p:spPr bwMode="auto">
            <a:xfrm>
              <a:off x="3378" y="15"/>
              <a:ext cx="844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Dealer’s computer</a:t>
              </a:r>
            </a:p>
          </p:txBody>
        </p:sp>
        <p:sp>
          <p:nvSpPr>
            <p:cNvPr id="13356" name="Rectangle 44"/>
            <p:cNvSpPr>
              <a:spLocks/>
            </p:cNvSpPr>
            <p:nvPr/>
          </p:nvSpPr>
          <p:spPr bwMode="auto">
            <a:xfrm>
              <a:off x="3437" y="1624"/>
              <a:ext cx="844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Dealer’s computer</a:t>
              </a:r>
            </a:p>
          </p:txBody>
        </p:sp>
        <p:sp>
          <p:nvSpPr>
            <p:cNvPr id="13357" name="Rectangle 45"/>
            <p:cNvSpPr>
              <a:spLocks/>
            </p:cNvSpPr>
            <p:nvPr/>
          </p:nvSpPr>
          <p:spPr bwMode="auto">
            <a:xfrm>
              <a:off x="0" y="1590"/>
              <a:ext cx="844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Dealer’s computer</a:t>
              </a:r>
            </a:p>
          </p:txBody>
        </p:sp>
        <p:sp>
          <p:nvSpPr>
            <p:cNvPr id="13358" name="AutoShape 46"/>
            <p:cNvSpPr>
              <a:spLocks/>
            </p:cNvSpPr>
            <p:nvPr/>
          </p:nvSpPr>
          <p:spPr bwMode="auto">
            <a:xfrm>
              <a:off x="416" y="454"/>
              <a:ext cx="169" cy="242"/>
            </a:xfrm>
            <a:prstGeom prst="roundRect">
              <a:avLst>
                <a:gd name="adj" fmla="val 30171"/>
              </a:avLst>
            </a:prstGeom>
            <a:solidFill>
              <a:srgbClr val="FFDC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59" name="AutoShape 47"/>
            <p:cNvSpPr>
              <a:spLocks/>
            </p:cNvSpPr>
            <p:nvPr/>
          </p:nvSpPr>
          <p:spPr bwMode="auto">
            <a:xfrm>
              <a:off x="416" y="454"/>
              <a:ext cx="182" cy="254"/>
            </a:xfrm>
            <a:prstGeom prst="roundRect">
              <a:avLst>
                <a:gd name="adj" fmla="val 28019"/>
              </a:avLst>
            </a:prstGeom>
            <a:noFill/>
            <a:ln w="28575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60" name="Rectangle 48"/>
            <p:cNvSpPr>
              <a:spLocks/>
            </p:cNvSpPr>
            <p:nvPr/>
          </p:nvSpPr>
          <p:spPr bwMode="auto">
            <a:xfrm>
              <a:off x="428" y="454"/>
              <a:ext cx="157" cy="1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61" name="Rectangle 49"/>
            <p:cNvSpPr>
              <a:spLocks/>
            </p:cNvSpPr>
            <p:nvPr/>
          </p:nvSpPr>
          <p:spPr bwMode="auto">
            <a:xfrm>
              <a:off x="428" y="454"/>
              <a:ext cx="170" cy="133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62" name="AutoShape 50"/>
            <p:cNvSpPr>
              <a:spLocks/>
            </p:cNvSpPr>
            <p:nvPr/>
          </p:nvSpPr>
          <p:spPr bwMode="auto">
            <a:xfrm>
              <a:off x="416" y="454"/>
              <a:ext cx="182" cy="254"/>
            </a:xfrm>
            <a:prstGeom prst="roundRect">
              <a:avLst>
                <a:gd name="adj" fmla="val 28019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63" name="Line 51"/>
            <p:cNvSpPr>
              <a:spLocks noChangeShapeType="1"/>
            </p:cNvSpPr>
            <p:nvPr/>
          </p:nvSpPr>
          <p:spPr bwMode="auto">
            <a:xfrm>
              <a:off x="416" y="575"/>
              <a:ext cx="169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64" name="AutoShape 52"/>
            <p:cNvSpPr>
              <a:spLocks/>
            </p:cNvSpPr>
            <p:nvPr/>
          </p:nvSpPr>
          <p:spPr bwMode="auto">
            <a:xfrm>
              <a:off x="634" y="648"/>
              <a:ext cx="157" cy="241"/>
            </a:xfrm>
            <a:prstGeom prst="roundRect">
              <a:avLst>
                <a:gd name="adj" fmla="val 32481"/>
              </a:avLst>
            </a:prstGeom>
            <a:solidFill>
              <a:srgbClr val="FFDC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65" name="AutoShape 53"/>
            <p:cNvSpPr>
              <a:spLocks/>
            </p:cNvSpPr>
            <p:nvPr/>
          </p:nvSpPr>
          <p:spPr bwMode="auto">
            <a:xfrm>
              <a:off x="634" y="648"/>
              <a:ext cx="169" cy="253"/>
            </a:xfrm>
            <a:prstGeom prst="roundRect">
              <a:avLst>
                <a:gd name="adj" fmla="val 30171"/>
              </a:avLst>
            </a:prstGeom>
            <a:noFill/>
            <a:ln w="28575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66" name="Rectangle 54"/>
            <p:cNvSpPr>
              <a:spLocks/>
            </p:cNvSpPr>
            <p:nvPr/>
          </p:nvSpPr>
          <p:spPr bwMode="auto">
            <a:xfrm>
              <a:off x="634" y="648"/>
              <a:ext cx="157" cy="1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67" name="Rectangle 55"/>
            <p:cNvSpPr>
              <a:spLocks/>
            </p:cNvSpPr>
            <p:nvPr/>
          </p:nvSpPr>
          <p:spPr bwMode="auto">
            <a:xfrm>
              <a:off x="634" y="648"/>
              <a:ext cx="169" cy="133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68" name="AutoShape 56"/>
            <p:cNvSpPr>
              <a:spLocks/>
            </p:cNvSpPr>
            <p:nvPr/>
          </p:nvSpPr>
          <p:spPr bwMode="auto">
            <a:xfrm>
              <a:off x="634" y="648"/>
              <a:ext cx="169" cy="253"/>
            </a:xfrm>
            <a:prstGeom prst="roundRect">
              <a:avLst>
                <a:gd name="adj" fmla="val 3017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69" name="Line 57"/>
            <p:cNvSpPr>
              <a:spLocks noChangeShapeType="1"/>
            </p:cNvSpPr>
            <p:nvPr/>
          </p:nvSpPr>
          <p:spPr bwMode="auto">
            <a:xfrm>
              <a:off x="634" y="768"/>
              <a:ext cx="15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70" name="AutoShape 58"/>
            <p:cNvSpPr>
              <a:spLocks/>
            </p:cNvSpPr>
            <p:nvPr/>
          </p:nvSpPr>
          <p:spPr bwMode="auto">
            <a:xfrm>
              <a:off x="2048" y="877"/>
              <a:ext cx="169" cy="242"/>
            </a:xfrm>
            <a:prstGeom prst="roundRect">
              <a:avLst>
                <a:gd name="adj" fmla="val 30171"/>
              </a:avLst>
            </a:prstGeom>
            <a:solidFill>
              <a:srgbClr val="FFDC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71" name="AutoShape 59"/>
            <p:cNvSpPr>
              <a:spLocks/>
            </p:cNvSpPr>
            <p:nvPr/>
          </p:nvSpPr>
          <p:spPr bwMode="auto">
            <a:xfrm>
              <a:off x="2048" y="877"/>
              <a:ext cx="181" cy="254"/>
            </a:xfrm>
            <a:prstGeom prst="roundRect">
              <a:avLst>
                <a:gd name="adj" fmla="val 28176"/>
              </a:avLst>
            </a:prstGeom>
            <a:noFill/>
            <a:ln w="28575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72" name="Rectangle 60"/>
            <p:cNvSpPr>
              <a:spLocks/>
            </p:cNvSpPr>
            <p:nvPr/>
          </p:nvSpPr>
          <p:spPr bwMode="auto">
            <a:xfrm>
              <a:off x="2060" y="877"/>
              <a:ext cx="157" cy="1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73" name="Rectangle 61"/>
            <p:cNvSpPr>
              <a:spLocks/>
            </p:cNvSpPr>
            <p:nvPr/>
          </p:nvSpPr>
          <p:spPr bwMode="auto">
            <a:xfrm>
              <a:off x="2060" y="877"/>
              <a:ext cx="169" cy="133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74" name="AutoShape 62"/>
            <p:cNvSpPr>
              <a:spLocks/>
            </p:cNvSpPr>
            <p:nvPr/>
          </p:nvSpPr>
          <p:spPr bwMode="auto">
            <a:xfrm>
              <a:off x="2048" y="877"/>
              <a:ext cx="181" cy="254"/>
            </a:xfrm>
            <a:prstGeom prst="roundRect">
              <a:avLst>
                <a:gd name="adj" fmla="val 28176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75" name="Line 63"/>
            <p:cNvSpPr>
              <a:spLocks noChangeShapeType="1"/>
            </p:cNvSpPr>
            <p:nvPr/>
          </p:nvSpPr>
          <p:spPr bwMode="auto">
            <a:xfrm>
              <a:off x="2048" y="998"/>
              <a:ext cx="169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76" name="AutoShape 64"/>
            <p:cNvSpPr>
              <a:spLocks/>
            </p:cNvSpPr>
            <p:nvPr/>
          </p:nvSpPr>
          <p:spPr bwMode="auto">
            <a:xfrm>
              <a:off x="1806" y="623"/>
              <a:ext cx="157" cy="242"/>
            </a:xfrm>
            <a:prstGeom prst="roundRect">
              <a:avLst>
                <a:gd name="adj" fmla="val 32481"/>
              </a:avLst>
            </a:prstGeom>
            <a:solidFill>
              <a:srgbClr val="FFDC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77" name="AutoShape 65"/>
            <p:cNvSpPr>
              <a:spLocks/>
            </p:cNvSpPr>
            <p:nvPr/>
          </p:nvSpPr>
          <p:spPr bwMode="auto">
            <a:xfrm>
              <a:off x="1806" y="623"/>
              <a:ext cx="169" cy="254"/>
            </a:xfrm>
            <a:prstGeom prst="roundRect">
              <a:avLst>
                <a:gd name="adj" fmla="val 30171"/>
              </a:avLst>
            </a:prstGeom>
            <a:noFill/>
            <a:ln w="28575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78" name="Rectangle 66"/>
            <p:cNvSpPr>
              <a:spLocks/>
            </p:cNvSpPr>
            <p:nvPr/>
          </p:nvSpPr>
          <p:spPr bwMode="auto">
            <a:xfrm>
              <a:off x="1806" y="623"/>
              <a:ext cx="157" cy="1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79" name="Rectangle 67"/>
            <p:cNvSpPr>
              <a:spLocks/>
            </p:cNvSpPr>
            <p:nvPr/>
          </p:nvSpPr>
          <p:spPr bwMode="auto">
            <a:xfrm>
              <a:off x="1806" y="623"/>
              <a:ext cx="169" cy="133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80" name="AutoShape 68"/>
            <p:cNvSpPr>
              <a:spLocks/>
            </p:cNvSpPr>
            <p:nvPr/>
          </p:nvSpPr>
          <p:spPr bwMode="auto">
            <a:xfrm>
              <a:off x="1806" y="623"/>
              <a:ext cx="169" cy="254"/>
            </a:xfrm>
            <a:prstGeom prst="roundRect">
              <a:avLst>
                <a:gd name="adj" fmla="val 3017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81" name="Line 69"/>
            <p:cNvSpPr>
              <a:spLocks noChangeShapeType="1"/>
            </p:cNvSpPr>
            <p:nvPr/>
          </p:nvSpPr>
          <p:spPr bwMode="auto">
            <a:xfrm>
              <a:off x="1806" y="744"/>
              <a:ext cx="15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82" name="AutoShape 70"/>
            <p:cNvSpPr>
              <a:spLocks/>
            </p:cNvSpPr>
            <p:nvPr/>
          </p:nvSpPr>
          <p:spPr bwMode="auto">
            <a:xfrm>
              <a:off x="2229" y="394"/>
              <a:ext cx="169" cy="242"/>
            </a:xfrm>
            <a:prstGeom prst="roundRect">
              <a:avLst>
                <a:gd name="adj" fmla="val 30171"/>
              </a:avLst>
            </a:prstGeom>
            <a:solidFill>
              <a:srgbClr val="FFDC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83" name="AutoShape 71"/>
            <p:cNvSpPr>
              <a:spLocks/>
            </p:cNvSpPr>
            <p:nvPr/>
          </p:nvSpPr>
          <p:spPr bwMode="auto">
            <a:xfrm>
              <a:off x="2229" y="394"/>
              <a:ext cx="181" cy="254"/>
            </a:xfrm>
            <a:prstGeom prst="roundRect">
              <a:avLst>
                <a:gd name="adj" fmla="val 28176"/>
              </a:avLst>
            </a:prstGeom>
            <a:noFill/>
            <a:ln w="28575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84" name="Rectangle 72"/>
            <p:cNvSpPr>
              <a:spLocks/>
            </p:cNvSpPr>
            <p:nvPr/>
          </p:nvSpPr>
          <p:spPr bwMode="auto">
            <a:xfrm>
              <a:off x="2241" y="394"/>
              <a:ext cx="157" cy="1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85" name="Rectangle 73"/>
            <p:cNvSpPr>
              <a:spLocks/>
            </p:cNvSpPr>
            <p:nvPr/>
          </p:nvSpPr>
          <p:spPr bwMode="auto">
            <a:xfrm>
              <a:off x="2241" y="394"/>
              <a:ext cx="169" cy="133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86" name="AutoShape 74"/>
            <p:cNvSpPr>
              <a:spLocks/>
            </p:cNvSpPr>
            <p:nvPr/>
          </p:nvSpPr>
          <p:spPr bwMode="auto">
            <a:xfrm>
              <a:off x="2229" y="394"/>
              <a:ext cx="181" cy="254"/>
            </a:xfrm>
            <a:prstGeom prst="roundRect">
              <a:avLst>
                <a:gd name="adj" fmla="val 28176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87" name="Line 75"/>
            <p:cNvSpPr>
              <a:spLocks noChangeShapeType="1"/>
            </p:cNvSpPr>
            <p:nvPr/>
          </p:nvSpPr>
          <p:spPr bwMode="auto">
            <a:xfrm>
              <a:off x="2229" y="515"/>
              <a:ext cx="169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88" name="Freeform 76"/>
            <p:cNvSpPr>
              <a:spLocks/>
            </p:cNvSpPr>
            <p:nvPr/>
          </p:nvSpPr>
          <p:spPr bwMode="auto">
            <a:xfrm>
              <a:off x="3715" y="1940"/>
              <a:ext cx="73" cy="61"/>
            </a:xfrm>
            <a:custGeom>
              <a:avLst/>
              <a:gdLst/>
              <a:ahLst/>
              <a:cxnLst>
                <a:cxn ang="0">
                  <a:pos x="3551" y="4249"/>
                </a:cxn>
                <a:cxn ang="0">
                  <a:pos x="7101" y="0"/>
                </a:cxn>
                <a:cxn ang="0">
                  <a:pos x="21600" y="21600"/>
                </a:cxn>
                <a:cxn ang="0">
                  <a:pos x="0" y="13102"/>
                </a:cxn>
                <a:cxn ang="0">
                  <a:pos x="3551" y="4249"/>
                </a:cxn>
                <a:cxn ang="0">
                  <a:pos x="3551" y="4249"/>
                </a:cxn>
              </a:cxnLst>
              <a:rect l="0" t="0" r="r" b="b"/>
              <a:pathLst>
                <a:path w="21600" h="21600">
                  <a:moveTo>
                    <a:pt x="3551" y="4249"/>
                  </a:moveTo>
                  <a:lnTo>
                    <a:pt x="7101" y="0"/>
                  </a:lnTo>
                  <a:lnTo>
                    <a:pt x="21600" y="21600"/>
                  </a:lnTo>
                  <a:lnTo>
                    <a:pt x="0" y="13102"/>
                  </a:lnTo>
                  <a:lnTo>
                    <a:pt x="3551" y="4249"/>
                  </a:lnTo>
                  <a:close/>
                  <a:moveTo>
                    <a:pt x="3551" y="4249"/>
                  </a:moveTo>
                </a:path>
              </a:pathLst>
            </a:custGeom>
            <a:solidFill>
              <a:srgbClr val="000000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89" name="Line 77"/>
            <p:cNvSpPr>
              <a:spLocks noChangeShapeType="1"/>
            </p:cNvSpPr>
            <p:nvPr/>
          </p:nvSpPr>
          <p:spPr bwMode="auto">
            <a:xfrm>
              <a:off x="2168" y="974"/>
              <a:ext cx="1559" cy="9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90" name="Freeform 78"/>
            <p:cNvSpPr>
              <a:spLocks/>
            </p:cNvSpPr>
            <p:nvPr/>
          </p:nvSpPr>
          <p:spPr bwMode="auto">
            <a:xfrm>
              <a:off x="839" y="1965"/>
              <a:ext cx="73" cy="60"/>
            </a:xfrm>
            <a:custGeom>
              <a:avLst/>
              <a:gdLst/>
              <a:ahLst/>
              <a:cxnLst>
                <a:cxn ang="0">
                  <a:pos x="18049" y="4320"/>
                </a:cxn>
                <a:cxn ang="0">
                  <a:pos x="21600" y="12960"/>
                </a:cxn>
                <a:cxn ang="0">
                  <a:pos x="0" y="21600"/>
                </a:cxn>
                <a:cxn ang="0">
                  <a:pos x="10652" y="0"/>
                </a:cxn>
                <a:cxn ang="0">
                  <a:pos x="18049" y="4320"/>
                </a:cxn>
                <a:cxn ang="0">
                  <a:pos x="18049" y="4320"/>
                </a:cxn>
              </a:cxnLst>
              <a:rect l="0" t="0" r="r" b="b"/>
              <a:pathLst>
                <a:path w="21600" h="21600">
                  <a:moveTo>
                    <a:pt x="18049" y="4320"/>
                  </a:moveTo>
                  <a:lnTo>
                    <a:pt x="21600" y="12960"/>
                  </a:lnTo>
                  <a:lnTo>
                    <a:pt x="0" y="21600"/>
                  </a:lnTo>
                  <a:lnTo>
                    <a:pt x="10652" y="0"/>
                  </a:lnTo>
                  <a:lnTo>
                    <a:pt x="18049" y="4320"/>
                  </a:lnTo>
                  <a:close/>
                  <a:moveTo>
                    <a:pt x="18049" y="4320"/>
                  </a:moveTo>
                </a:path>
              </a:pathLst>
            </a:custGeom>
            <a:solidFill>
              <a:srgbClr val="000000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91" name="Line 79"/>
            <p:cNvSpPr>
              <a:spLocks noChangeShapeType="1"/>
            </p:cNvSpPr>
            <p:nvPr/>
          </p:nvSpPr>
          <p:spPr bwMode="auto">
            <a:xfrm flipH="1">
              <a:off x="900" y="974"/>
              <a:ext cx="1196" cy="10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92" name="Freeform 80"/>
            <p:cNvSpPr>
              <a:spLocks/>
            </p:cNvSpPr>
            <p:nvPr/>
          </p:nvSpPr>
          <p:spPr bwMode="auto">
            <a:xfrm>
              <a:off x="803" y="708"/>
              <a:ext cx="72" cy="36"/>
            </a:xfrm>
            <a:custGeom>
              <a:avLst/>
              <a:gdLst/>
              <a:ahLst/>
              <a:cxnLst>
                <a:cxn ang="0">
                  <a:pos x="21600" y="14400"/>
                </a:cxn>
                <a:cxn ang="0">
                  <a:pos x="21600" y="21600"/>
                </a:cxn>
                <a:cxn ang="0">
                  <a:pos x="0" y="14400"/>
                </a:cxn>
                <a:cxn ang="0">
                  <a:pos x="21600" y="0"/>
                </a:cxn>
                <a:cxn ang="0">
                  <a:pos x="21600" y="14400"/>
                </a:cxn>
                <a:cxn ang="0">
                  <a:pos x="21600" y="14400"/>
                </a:cxn>
              </a:cxnLst>
              <a:rect l="0" t="0" r="r" b="b"/>
              <a:pathLst>
                <a:path w="21600" h="21600">
                  <a:moveTo>
                    <a:pt x="21600" y="14400"/>
                  </a:moveTo>
                  <a:lnTo>
                    <a:pt x="21600" y="21600"/>
                  </a:lnTo>
                  <a:lnTo>
                    <a:pt x="0" y="14400"/>
                  </a:lnTo>
                  <a:lnTo>
                    <a:pt x="21600" y="0"/>
                  </a:lnTo>
                  <a:lnTo>
                    <a:pt x="21600" y="14400"/>
                  </a:lnTo>
                  <a:close/>
                  <a:moveTo>
                    <a:pt x="21600" y="14400"/>
                  </a:moveTo>
                </a:path>
              </a:pathLst>
            </a:custGeom>
            <a:solidFill>
              <a:srgbClr val="000000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93" name="Line 81"/>
            <p:cNvSpPr>
              <a:spLocks noChangeShapeType="1"/>
            </p:cNvSpPr>
            <p:nvPr/>
          </p:nvSpPr>
          <p:spPr bwMode="auto">
            <a:xfrm flipH="1">
              <a:off x="888" y="684"/>
              <a:ext cx="99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94" name="Freeform 82"/>
            <p:cNvSpPr>
              <a:spLocks/>
            </p:cNvSpPr>
            <p:nvPr/>
          </p:nvSpPr>
          <p:spPr bwMode="auto">
            <a:xfrm>
              <a:off x="3727" y="781"/>
              <a:ext cx="73" cy="48"/>
            </a:xfrm>
            <a:custGeom>
              <a:avLst/>
              <a:gdLst/>
              <a:ahLst/>
              <a:cxnLst>
                <a:cxn ang="0">
                  <a:pos x="0" y="10800"/>
                </a:cxn>
                <a:cxn ang="0">
                  <a:pos x="0" y="0"/>
                </a:cxn>
                <a:cxn ang="0">
                  <a:pos x="21600" y="10800"/>
                </a:cxn>
                <a:cxn ang="0">
                  <a:pos x="0" y="21600"/>
                </a:cxn>
                <a:cxn ang="0">
                  <a:pos x="0" y="10800"/>
                </a:cxn>
                <a:cxn ang="0">
                  <a:pos x="0" y="10800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0"/>
                  </a:lnTo>
                  <a:lnTo>
                    <a:pt x="21600" y="10800"/>
                  </a:lnTo>
                  <a:lnTo>
                    <a:pt x="0" y="21600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000000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95" name="Line 83"/>
            <p:cNvSpPr>
              <a:spLocks noChangeShapeType="1"/>
            </p:cNvSpPr>
            <p:nvPr/>
          </p:nvSpPr>
          <p:spPr bwMode="auto">
            <a:xfrm>
              <a:off x="1931" y="665"/>
              <a:ext cx="1784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96" name="Freeform 84"/>
            <p:cNvSpPr>
              <a:spLocks/>
            </p:cNvSpPr>
            <p:nvPr/>
          </p:nvSpPr>
          <p:spPr bwMode="auto">
            <a:xfrm>
              <a:off x="513" y="2001"/>
              <a:ext cx="72" cy="60"/>
            </a:xfrm>
            <a:custGeom>
              <a:avLst/>
              <a:gdLst/>
              <a:ahLst/>
              <a:cxnLst>
                <a:cxn ang="0">
                  <a:pos x="18000" y="4320"/>
                </a:cxn>
                <a:cxn ang="0">
                  <a:pos x="21600" y="8640"/>
                </a:cxn>
                <a:cxn ang="0">
                  <a:pos x="0" y="21600"/>
                </a:cxn>
                <a:cxn ang="0">
                  <a:pos x="10800" y="0"/>
                </a:cxn>
                <a:cxn ang="0">
                  <a:pos x="18000" y="4320"/>
                </a:cxn>
                <a:cxn ang="0">
                  <a:pos x="18000" y="4320"/>
                </a:cxn>
              </a:cxnLst>
              <a:rect l="0" t="0" r="r" b="b"/>
              <a:pathLst>
                <a:path w="21600" h="21600">
                  <a:moveTo>
                    <a:pt x="18000" y="4320"/>
                  </a:moveTo>
                  <a:lnTo>
                    <a:pt x="21600" y="8640"/>
                  </a:lnTo>
                  <a:lnTo>
                    <a:pt x="0" y="21600"/>
                  </a:lnTo>
                  <a:lnTo>
                    <a:pt x="10800" y="0"/>
                  </a:lnTo>
                  <a:lnTo>
                    <a:pt x="18000" y="4320"/>
                  </a:lnTo>
                  <a:close/>
                  <a:moveTo>
                    <a:pt x="18000" y="4320"/>
                  </a:moveTo>
                </a:path>
              </a:pathLst>
            </a:custGeom>
            <a:solidFill>
              <a:srgbClr val="000000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97" name="Line 85"/>
            <p:cNvSpPr>
              <a:spLocks noChangeShapeType="1"/>
            </p:cNvSpPr>
            <p:nvPr/>
          </p:nvSpPr>
          <p:spPr bwMode="auto">
            <a:xfrm flipH="1">
              <a:off x="573" y="720"/>
              <a:ext cx="1305" cy="12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98" name="Freeform 86"/>
            <p:cNvSpPr>
              <a:spLocks/>
            </p:cNvSpPr>
            <p:nvPr/>
          </p:nvSpPr>
          <p:spPr bwMode="auto">
            <a:xfrm>
              <a:off x="598" y="491"/>
              <a:ext cx="72" cy="48"/>
            </a:xfrm>
            <a:custGeom>
              <a:avLst/>
              <a:gdLst/>
              <a:ahLst/>
              <a:cxnLst>
                <a:cxn ang="0">
                  <a:pos x="21600" y="10800"/>
                </a:cxn>
                <a:cxn ang="0">
                  <a:pos x="21600" y="21600"/>
                </a:cxn>
                <a:cxn ang="0">
                  <a:pos x="0" y="16200"/>
                </a:cxn>
                <a:cxn ang="0">
                  <a:pos x="21600" y="0"/>
                </a:cxn>
                <a:cxn ang="0">
                  <a:pos x="21600" y="10800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21600" y="21600"/>
                  </a:lnTo>
                  <a:lnTo>
                    <a:pt x="0" y="16200"/>
                  </a:lnTo>
                  <a:lnTo>
                    <a:pt x="21600" y="0"/>
                  </a:lnTo>
                  <a:lnTo>
                    <a:pt x="21600" y="10800"/>
                  </a:lnTo>
                  <a:close/>
                  <a:moveTo>
                    <a:pt x="21600" y="10800"/>
                  </a:moveTo>
                </a:path>
              </a:pathLst>
            </a:custGeom>
            <a:solidFill>
              <a:srgbClr val="000000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99" name="Line 87"/>
            <p:cNvSpPr>
              <a:spLocks noChangeShapeType="1"/>
            </p:cNvSpPr>
            <p:nvPr/>
          </p:nvSpPr>
          <p:spPr bwMode="auto">
            <a:xfrm flipH="1">
              <a:off x="682" y="454"/>
              <a:ext cx="1595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00" name="Freeform 88"/>
            <p:cNvSpPr>
              <a:spLocks/>
            </p:cNvSpPr>
            <p:nvPr/>
          </p:nvSpPr>
          <p:spPr bwMode="auto">
            <a:xfrm>
              <a:off x="3546" y="503"/>
              <a:ext cx="84" cy="36"/>
            </a:xfrm>
            <a:custGeom>
              <a:avLst/>
              <a:gdLst/>
              <a:ahLst/>
              <a:cxnLst>
                <a:cxn ang="0">
                  <a:pos x="0" y="14400"/>
                </a:cxn>
                <a:cxn ang="0">
                  <a:pos x="0" y="0"/>
                </a:cxn>
                <a:cxn ang="0">
                  <a:pos x="21600" y="14400"/>
                </a:cxn>
                <a:cxn ang="0">
                  <a:pos x="0" y="21600"/>
                </a:cxn>
                <a:cxn ang="0">
                  <a:pos x="0" y="14400"/>
                </a:cxn>
                <a:cxn ang="0">
                  <a:pos x="0" y="14400"/>
                </a:cxn>
              </a:cxnLst>
              <a:rect l="0" t="0" r="r" b="b"/>
              <a:pathLst>
                <a:path w="21600" h="21600">
                  <a:moveTo>
                    <a:pt x="0" y="14400"/>
                  </a:moveTo>
                  <a:lnTo>
                    <a:pt x="0" y="0"/>
                  </a:lnTo>
                  <a:lnTo>
                    <a:pt x="21600" y="14400"/>
                  </a:lnTo>
                  <a:lnTo>
                    <a:pt x="0" y="21600"/>
                  </a:lnTo>
                  <a:lnTo>
                    <a:pt x="0" y="14400"/>
                  </a:lnTo>
                  <a:close/>
                  <a:moveTo>
                    <a:pt x="0" y="14400"/>
                  </a:moveTo>
                </a:path>
              </a:pathLst>
            </a:custGeom>
            <a:solidFill>
              <a:srgbClr val="000000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01" name="Line 89"/>
            <p:cNvSpPr>
              <a:spLocks noChangeShapeType="1"/>
            </p:cNvSpPr>
            <p:nvPr/>
          </p:nvSpPr>
          <p:spPr bwMode="auto">
            <a:xfrm>
              <a:off x="2350" y="454"/>
              <a:ext cx="1196" cy="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02" name="AutoShape 90"/>
            <p:cNvSpPr>
              <a:spLocks/>
            </p:cNvSpPr>
            <p:nvPr/>
          </p:nvSpPr>
          <p:spPr bwMode="auto">
            <a:xfrm>
              <a:off x="3630" y="478"/>
              <a:ext cx="170" cy="242"/>
            </a:xfrm>
            <a:prstGeom prst="roundRect">
              <a:avLst>
                <a:gd name="adj" fmla="val 30000"/>
              </a:avLst>
            </a:prstGeom>
            <a:solidFill>
              <a:srgbClr val="FFDC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03" name="AutoShape 91"/>
            <p:cNvSpPr>
              <a:spLocks/>
            </p:cNvSpPr>
            <p:nvPr/>
          </p:nvSpPr>
          <p:spPr bwMode="auto">
            <a:xfrm>
              <a:off x="3630" y="478"/>
              <a:ext cx="182" cy="254"/>
            </a:xfrm>
            <a:prstGeom prst="roundRect">
              <a:avLst>
                <a:gd name="adj" fmla="val 28019"/>
              </a:avLst>
            </a:prstGeom>
            <a:noFill/>
            <a:ln w="28575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04" name="Rectangle 92"/>
            <p:cNvSpPr>
              <a:spLocks/>
            </p:cNvSpPr>
            <p:nvPr/>
          </p:nvSpPr>
          <p:spPr bwMode="auto">
            <a:xfrm>
              <a:off x="3630" y="478"/>
              <a:ext cx="170" cy="1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05" name="Rectangle 93"/>
            <p:cNvSpPr>
              <a:spLocks/>
            </p:cNvSpPr>
            <p:nvPr/>
          </p:nvSpPr>
          <p:spPr bwMode="auto">
            <a:xfrm>
              <a:off x="3630" y="478"/>
              <a:ext cx="182" cy="133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06" name="AutoShape 94"/>
            <p:cNvSpPr>
              <a:spLocks/>
            </p:cNvSpPr>
            <p:nvPr/>
          </p:nvSpPr>
          <p:spPr bwMode="auto">
            <a:xfrm>
              <a:off x="3630" y="478"/>
              <a:ext cx="182" cy="254"/>
            </a:xfrm>
            <a:prstGeom prst="roundRect">
              <a:avLst>
                <a:gd name="adj" fmla="val 28019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07" name="Line 95"/>
            <p:cNvSpPr>
              <a:spLocks noChangeShapeType="1"/>
            </p:cNvSpPr>
            <p:nvPr/>
          </p:nvSpPr>
          <p:spPr bwMode="auto">
            <a:xfrm>
              <a:off x="3630" y="599"/>
              <a:ext cx="17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08" name="AutoShape 96"/>
            <p:cNvSpPr>
              <a:spLocks/>
            </p:cNvSpPr>
            <p:nvPr/>
          </p:nvSpPr>
          <p:spPr bwMode="auto">
            <a:xfrm>
              <a:off x="3800" y="684"/>
              <a:ext cx="169" cy="242"/>
            </a:xfrm>
            <a:prstGeom prst="roundRect">
              <a:avLst>
                <a:gd name="adj" fmla="val 30171"/>
              </a:avLst>
            </a:prstGeom>
            <a:solidFill>
              <a:srgbClr val="FFDC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09" name="AutoShape 97"/>
            <p:cNvSpPr>
              <a:spLocks/>
            </p:cNvSpPr>
            <p:nvPr/>
          </p:nvSpPr>
          <p:spPr bwMode="auto">
            <a:xfrm>
              <a:off x="3800" y="684"/>
              <a:ext cx="181" cy="254"/>
            </a:xfrm>
            <a:prstGeom prst="roundRect">
              <a:avLst>
                <a:gd name="adj" fmla="val 28176"/>
              </a:avLst>
            </a:prstGeom>
            <a:noFill/>
            <a:ln w="28575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10" name="Rectangle 98"/>
            <p:cNvSpPr>
              <a:spLocks/>
            </p:cNvSpPr>
            <p:nvPr/>
          </p:nvSpPr>
          <p:spPr bwMode="auto">
            <a:xfrm>
              <a:off x="3812" y="684"/>
              <a:ext cx="157" cy="1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11" name="Rectangle 99"/>
            <p:cNvSpPr>
              <a:spLocks/>
            </p:cNvSpPr>
            <p:nvPr/>
          </p:nvSpPr>
          <p:spPr bwMode="auto">
            <a:xfrm>
              <a:off x="3812" y="684"/>
              <a:ext cx="169" cy="133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12" name="AutoShape 100"/>
            <p:cNvSpPr>
              <a:spLocks/>
            </p:cNvSpPr>
            <p:nvPr/>
          </p:nvSpPr>
          <p:spPr bwMode="auto">
            <a:xfrm>
              <a:off x="3800" y="684"/>
              <a:ext cx="181" cy="254"/>
            </a:xfrm>
            <a:prstGeom prst="roundRect">
              <a:avLst>
                <a:gd name="adj" fmla="val 28176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13" name="Line 101"/>
            <p:cNvSpPr>
              <a:spLocks noChangeShapeType="1"/>
            </p:cNvSpPr>
            <p:nvPr/>
          </p:nvSpPr>
          <p:spPr bwMode="auto">
            <a:xfrm>
              <a:off x="3800" y="805"/>
              <a:ext cx="169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14" name="AutoShape 102"/>
            <p:cNvSpPr>
              <a:spLocks/>
            </p:cNvSpPr>
            <p:nvPr/>
          </p:nvSpPr>
          <p:spPr bwMode="auto">
            <a:xfrm>
              <a:off x="3788" y="1928"/>
              <a:ext cx="157" cy="242"/>
            </a:xfrm>
            <a:prstGeom prst="roundRect">
              <a:avLst>
                <a:gd name="adj" fmla="val 32481"/>
              </a:avLst>
            </a:prstGeom>
            <a:solidFill>
              <a:srgbClr val="FFDC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15" name="AutoShape 103"/>
            <p:cNvSpPr>
              <a:spLocks/>
            </p:cNvSpPr>
            <p:nvPr/>
          </p:nvSpPr>
          <p:spPr bwMode="auto">
            <a:xfrm>
              <a:off x="3788" y="1928"/>
              <a:ext cx="169" cy="254"/>
            </a:xfrm>
            <a:prstGeom prst="roundRect">
              <a:avLst>
                <a:gd name="adj" fmla="val 30171"/>
              </a:avLst>
            </a:prstGeom>
            <a:noFill/>
            <a:ln w="28575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16" name="Rectangle 104"/>
            <p:cNvSpPr>
              <a:spLocks/>
            </p:cNvSpPr>
            <p:nvPr/>
          </p:nvSpPr>
          <p:spPr bwMode="auto">
            <a:xfrm>
              <a:off x="3788" y="1928"/>
              <a:ext cx="157" cy="1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17" name="Rectangle 105"/>
            <p:cNvSpPr>
              <a:spLocks/>
            </p:cNvSpPr>
            <p:nvPr/>
          </p:nvSpPr>
          <p:spPr bwMode="auto">
            <a:xfrm>
              <a:off x="3788" y="1928"/>
              <a:ext cx="169" cy="133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18" name="AutoShape 106"/>
            <p:cNvSpPr>
              <a:spLocks/>
            </p:cNvSpPr>
            <p:nvPr/>
          </p:nvSpPr>
          <p:spPr bwMode="auto">
            <a:xfrm>
              <a:off x="3788" y="1928"/>
              <a:ext cx="169" cy="254"/>
            </a:xfrm>
            <a:prstGeom prst="roundRect">
              <a:avLst>
                <a:gd name="adj" fmla="val 3017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19" name="Line 107"/>
            <p:cNvSpPr>
              <a:spLocks noChangeShapeType="1"/>
            </p:cNvSpPr>
            <p:nvPr/>
          </p:nvSpPr>
          <p:spPr bwMode="auto">
            <a:xfrm>
              <a:off x="3788" y="2049"/>
              <a:ext cx="15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20" name="AutoShape 108"/>
            <p:cNvSpPr>
              <a:spLocks/>
            </p:cNvSpPr>
            <p:nvPr/>
          </p:nvSpPr>
          <p:spPr bwMode="auto">
            <a:xfrm>
              <a:off x="3522" y="1989"/>
              <a:ext cx="157" cy="253"/>
            </a:xfrm>
            <a:prstGeom prst="roundRect">
              <a:avLst>
                <a:gd name="adj" fmla="val 32481"/>
              </a:avLst>
            </a:prstGeom>
            <a:solidFill>
              <a:srgbClr val="FFDC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21" name="AutoShape 109"/>
            <p:cNvSpPr>
              <a:spLocks/>
            </p:cNvSpPr>
            <p:nvPr/>
          </p:nvSpPr>
          <p:spPr bwMode="auto">
            <a:xfrm>
              <a:off x="3522" y="1989"/>
              <a:ext cx="169" cy="266"/>
            </a:xfrm>
            <a:prstGeom prst="roundRect">
              <a:avLst>
                <a:gd name="adj" fmla="val 30171"/>
              </a:avLst>
            </a:prstGeom>
            <a:noFill/>
            <a:ln w="28575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22" name="Rectangle 110"/>
            <p:cNvSpPr>
              <a:spLocks/>
            </p:cNvSpPr>
            <p:nvPr/>
          </p:nvSpPr>
          <p:spPr bwMode="auto">
            <a:xfrm>
              <a:off x="3522" y="2001"/>
              <a:ext cx="157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23" name="Rectangle 111"/>
            <p:cNvSpPr>
              <a:spLocks/>
            </p:cNvSpPr>
            <p:nvPr/>
          </p:nvSpPr>
          <p:spPr bwMode="auto">
            <a:xfrm>
              <a:off x="3522" y="2001"/>
              <a:ext cx="169" cy="121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24" name="AutoShape 112"/>
            <p:cNvSpPr>
              <a:spLocks/>
            </p:cNvSpPr>
            <p:nvPr/>
          </p:nvSpPr>
          <p:spPr bwMode="auto">
            <a:xfrm>
              <a:off x="3522" y="1989"/>
              <a:ext cx="169" cy="266"/>
            </a:xfrm>
            <a:prstGeom prst="roundRect">
              <a:avLst>
                <a:gd name="adj" fmla="val 3017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25" name="Line 113"/>
            <p:cNvSpPr>
              <a:spLocks noChangeShapeType="1"/>
            </p:cNvSpPr>
            <p:nvPr/>
          </p:nvSpPr>
          <p:spPr bwMode="auto">
            <a:xfrm>
              <a:off x="3522" y="2122"/>
              <a:ext cx="15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26" name="AutoShape 114"/>
            <p:cNvSpPr>
              <a:spLocks/>
            </p:cNvSpPr>
            <p:nvPr/>
          </p:nvSpPr>
          <p:spPr bwMode="auto">
            <a:xfrm>
              <a:off x="3739" y="2230"/>
              <a:ext cx="169" cy="254"/>
            </a:xfrm>
            <a:prstGeom prst="roundRect">
              <a:avLst>
                <a:gd name="adj" fmla="val 30171"/>
              </a:avLst>
            </a:prstGeom>
            <a:solidFill>
              <a:srgbClr val="FFDC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27" name="AutoShape 115"/>
            <p:cNvSpPr>
              <a:spLocks/>
            </p:cNvSpPr>
            <p:nvPr/>
          </p:nvSpPr>
          <p:spPr bwMode="auto">
            <a:xfrm>
              <a:off x="3739" y="2230"/>
              <a:ext cx="181" cy="266"/>
            </a:xfrm>
            <a:prstGeom prst="roundRect">
              <a:avLst>
                <a:gd name="adj" fmla="val 28176"/>
              </a:avLst>
            </a:prstGeom>
            <a:noFill/>
            <a:ln w="28575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28" name="Rectangle 116"/>
            <p:cNvSpPr>
              <a:spLocks/>
            </p:cNvSpPr>
            <p:nvPr/>
          </p:nvSpPr>
          <p:spPr bwMode="auto">
            <a:xfrm>
              <a:off x="3751" y="2242"/>
              <a:ext cx="157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29" name="Rectangle 117"/>
            <p:cNvSpPr>
              <a:spLocks/>
            </p:cNvSpPr>
            <p:nvPr/>
          </p:nvSpPr>
          <p:spPr bwMode="auto">
            <a:xfrm>
              <a:off x="3751" y="2242"/>
              <a:ext cx="169" cy="121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30" name="AutoShape 118"/>
            <p:cNvSpPr>
              <a:spLocks/>
            </p:cNvSpPr>
            <p:nvPr/>
          </p:nvSpPr>
          <p:spPr bwMode="auto">
            <a:xfrm>
              <a:off x="3739" y="2230"/>
              <a:ext cx="181" cy="266"/>
            </a:xfrm>
            <a:prstGeom prst="roundRect">
              <a:avLst>
                <a:gd name="adj" fmla="val 28176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31" name="Line 119"/>
            <p:cNvSpPr>
              <a:spLocks noChangeShapeType="1"/>
            </p:cNvSpPr>
            <p:nvPr/>
          </p:nvSpPr>
          <p:spPr bwMode="auto">
            <a:xfrm>
              <a:off x="3739" y="2363"/>
              <a:ext cx="169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32" name="AutoShape 120"/>
            <p:cNvSpPr>
              <a:spLocks/>
            </p:cNvSpPr>
            <p:nvPr/>
          </p:nvSpPr>
          <p:spPr bwMode="auto">
            <a:xfrm>
              <a:off x="2035" y="1699"/>
              <a:ext cx="158" cy="241"/>
            </a:xfrm>
            <a:prstGeom prst="roundRect">
              <a:avLst>
                <a:gd name="adj" fmla="val 32278"/>
              </a:avLst>
            </a:prstGeom>
            <a:solidFill>
              <a:srgbClr val="FFDC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33" name="AutoShape 121"/>
            <p:cNvSpPr>
              <a:spLocks/>
            </p:cNvSpPr>
            <p:nvPr/>
          </p:nvSpPr>
          <p:spPr bwMode="auto">
            <a:xfrm>
              <a:off x="2035" y="1699"/>
              <a:ext cx="170" cy="253"/>
            </a:xfrm>
            <a:prstGeom prst="roundRect">
              <a:avLst>
                <a:gd name="adj" fmla="val 30000"/>
              </a:avLst>
            </a:prstGeom>
            <a:noFill/>
            <a:ln w="28575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34" name="Rectangle 122"/>
            <p:cNvSpPr>
              <a:spLocks/>
            </p:cNvSpPr>
            <p:nvPr/>
          </p:nvSpPr>
          <p:spPr bwMode="auto">
            <a:xfrm>
              <a:off x="2035" y="1699"/>
              <a:ext cx="158" cy="1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35" name="Rectangle 123"/>
            <p:cNvSpPr>
              <a:spLocks/>
            </p:cNvSpPr>
            <p:nvPr/>
          </p:nvSpPr>
          <p:spPr bwMode="auto">
            <a:xfrm>
              <a:off x="2035" y="1699"/>
              <a:ext cx="170" cy="133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36" name="AutoShape 124"/>
            <p:cNvSpPr>
              <a:spLocks/>
            </p:cNvSpPr>
            <p:nvPr/>
          </p:nvSpPr>
          <p:spPr bwMode="auto">
            <a:xfrm>
              <a:off x="2035" y="1699"/>
              <a:ext cx="170" cy="253"/>
            </a:xfrm>
            <a:prstGeom prst="roundRect">
              <a:avLst>
                <a:gd name="adj" fmla="val 3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37" name="Line 125"/>
            <p:cNvSpPr>
              <a:spLocks noChangeShapeType="1"/>
            </p:cNvSpPr>
            <p:nvPr/>
          </p:nvSpPr>
          <p:spPr bwMode="auto">
            <a:xfrm>
              <a:off x="2035" y="1820"/>
              <a:ext cx="15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38" name="AutoShape 126"/>
            <p:cNvSpPr>
              <a:spLocks/>
            </p:cNvSpPr>
            <p:nvPr/>
          </p:nvSpPr>
          <p:spPr bwMode="auto">
            <a:xfrm>
              <a:off x="2205" y="2182"/>
              <a:ext cx="157" cy="242"/>
            </a:xfrm>
            <a:prstGeom prst="roundRect">
              <a:avLst>
                <a:gd name="adj" fmla="val 32481"/>
              </a:avLst>
            </a:prstGeom>
            <a:solidFill>
              <a:srgbClr val="FFDC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39" name="AutoShape 127"/>
            <p:cNvSpPr>
              <a:spLocks/>
            </p:cNvSpPr>
            <p:nvPr/>
          </p:nvSpPr>
          <p:spPr bwMode="auto">
            <a:xfrm>
              <a:off x="2205" y="2182"/>
              <a:ext cx="169" cy="254"/>
            </a:xfrm>
            <a:prstGeom prst="roundRect">
              <a:avLst>
                <a:gd name="adj" fmla="val 30171"/>
              </a:avLst>
            </a:prstGeom>
            <a:noFill/>
            <a:ln w="28575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40" name="Rectangle 128"/>
            <p:cNvSpPr>
              <a:spLocks/>
            </p:cNvSpPr>
            <p:nvPr/>
          </p:nvSpPr>
          <p:spPr bwMode="auto">
            <a:xfrm>
              <a:off x="2205" y="2182"/>
              <a:ext cx="157" cy="1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41" name="Rectangle 129"/>
            <p:cNvSpPr>
              <a:spLocks/>
            </p:cNvSpPr>
            <p:nvPr/>
          </p:nvSpPr>
          <p:spPr bwMode="auto">
            <a:xfrm>
              <a:off x="2205" y="2182"/>
              <a:ext cx="169" cy="133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42" name="AutoShape 130"/>
            <p:cNvSpPr>
              <a:spLocks/>
            </p:cNvSpPr>
            <p:nvPr/>
          </p:nvSpPr>
          <p:spPr bwMode="auto">
            <a:xfrm>
              <a:off x="2205" y="2182"/>
              <a:ext cx="169" cy="254"/>
            </a:xfrm>
            <a:prstGeom prst="roundRect">
              <a:avLst>
                <a:gd name="adj" fmla="val 3017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43" name="Line 131"/>
            <p:cNvSpPr>
              <a:spLocks noChangeShapeType="1"/>
            </p:cNvSpPr>
            <p:nvPr/>
          </p:nvSpPr>
          <p:spPr bwMode="auto">
            <a:xfrm>
              <a:off x="2205" y="2303"/>
              <a:ext cx="15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44" name="Freeform 132"/>
            <p:cNvSpPr>
              <a:spLocks/>
            </p:cNvSpPr>
            <p:nvPr/>
          </p:nvSpPr>
          <p:spPr bwMode="auto">
            <a:xfrm>
              <a:off x="3655" y="2291"/>
              <a:ext cx="84" cy="48"/>
            </a:xfrm>
            <a:custGeom>
              <a:avLst/>
              <a:gdLst/>
              <a:ahLst/>
              <a:cxnLst>
                <a:cxn ang="0">
                  <a:pos x="0" y="10800"/>
                </a:cxn>
                <a:cxn ang="0">
                  <a:pos x="0" y="0"/>
                </a:cxn>
                <a:cxn ang="0">
                  <a:pos x="21600" y="10800"/>
                </a:cxn>
                <a:cxn ang="0">
                  <a:pos x="0" y="21600"/>
                </a:cxn>
                <a:cxn ang="0">
                  <a:pos x="0" y="10800"/>
                </a:cxn>
                <a:cxn ang="0">
                  <a:pos x="0" y="10800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0"/>
                  </a:lnTo>
                  <a:lnTo>
                    <a:pt x="21600" y="10800"/>
                  </a:lnTo>
                  <a:lnTo>
                    <a:pt x="0" y="21600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000000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45" name="Line 133"/>
            <p:cNvSpPr>
              <a:spLocks noChangeShapeType="1"/>
            </p:cNvSpPr>
            <p:nvPr/>
          </p:nvSpPr>
          <p:spPr bwMode="auto">
            <a:xfrm>
              <a:off x="2301" y="2255"/>
              <a:ext cx="1354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46" name="Freeform 134"/>
            <p:cNvSpPr>
              <a:spLocks/>
            </p:cNvSpPr>
            <p:nvPr/>
          </p:nvSpPr>
          <p:spPr bwMode="auto">
            <a:xfrm>
              <a:off x="791" y="2339"/>
              <a:ext cx="72" cy="36"/>
            </a:xfrm>
            <a:custGeom>
              <a:avLst/>
              <a:gdLst/>
              <a:ahLst/>
              <a:cxnLst>
                <a:cxn ang="0">
                  <a:pos x="21600" y="14400"/>
                </a:cxn>
                <a:cxn ang="0">
                  <a:pos x="21600" y="21600"/>
                </a:cxn>
                <a:cxn ang="0">
                  <a:pos x="0" y="14400"/>
                </a:cxn>
                <a:cxn ang="0">
                  <a:pos x="21600" y="0"/>
                </a:cxn>
                <a:cxn ang="0">
                  <a:pos x="21600" y="14400"/>
                </a:cxn>
                <a:cxn ang="0">
                  <a:pos x="21600" y="14400"/>
                </a:cxn>
              </a:cxnLst>
              <a:rect l="0" t="0" r="r" b="b"/>
              <a:pathLst>
                <a:path w="21600" h="21600">
                  <a:moveTo>
                    <a:pt x="21600" y="14400"/>
                  </a:moveTo>
                  <a:lnTo>
                    <a:pt x="21600" y="21600"/>
                  </a:lnTo>
                  <a:lnTo>
                    <a:pt x="0" y="14400"/>
                  </a:lnTo>
                  <a:lnTo>
                    <a:pt x="21600" y="0"/>
                  </a:lnTo>
                  <a:lnTo>
                    <a:pt x="21600" y="14400"/>
                  </a:lnTo>
                  <a:close/>
                  <a:moveTo>
                    <a:pt x="21600" y="14400"/>
                  </a:moveTo>
                </a:path>
              </a:pathLst>
            </a:custGeom>
            <a:solidFill>
              <a:srgbClr val="000000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47" name="Line 135"/>
            <p:cNvSpPr>
              <a:spLocks noChangeShapeType="1"/>
            </p:cNvSpPr>
            <p:nvPr/>
          </p:nvSpPr>
          <p:spPr bwMode="auto">
            <a:xfrm flipH="1">
              <a:off x="875" y="2279"/>
              <a:ext cx="1354" cy="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48" name="Freeform 136"/>
            <p:cNvSpPr>
              <a:spLocks/>
            </p:cNvSpPr>
            <p:nvPr/>
          </p:nvSpPr>
          <p:spPr bwMode="auto">
            <a:xfrm>
              <a:off x="3425" y="2037"/>
              <a:ext cx="85" cy="48"/>
            </a:xfrm>
            <a:custGeom>
              <a:avLst/>
              <a:gdLst/>
              <a:ahLst/>
              <a:cxnLst>
                <a:cxn ang="0">
                  <a:pos x="3049" y="10800"/>
                </a:cxn>
                <a:cxn ang="0">
                  <a:pos x="3049" y="0"/>
                </a:cxn>
                <a:cxn ang="0">
                  <a:pos x="21600" y="16200"/>
                </a:cxn>
                <a:cxn ang="0">
                  <a:pos x="0" y="21600"/>
                </a:cxn>
                <a:cxn ang="0">
                  <a:pos x="3049" y="10800"/>
                </a:cxn>
                <a:cxn ang="0">
                  <a:pos x="3049" y="10800"/>
                </a:cxn>
              </a:cxnLst>
              <a:rect l="0" t="0" r="r" b="b"/>
              <a:pathLst>
                <a:path w="21600" h="21600">
                  <a:moveTo>
                    <a:pt x="3049" y="10800"/>
                  </a:moveTo>
                  <a:lnTo>
                    <a:pt x="3049" y="0"/>
                  </a:lnTo>
                  <a:lnTo>
                    <a:pt x="21600" y="16200"/>
                  </a:lnTo>
                  <a:lnTo>
                    <a:pt x="0" y="21600"/>
                  </a:lnTo>
                  <a:lnTo>
                    <a:pt x="3049" y="10800"/>
                  </a:lnTo>
                  <a:close/>
                  <a:moveTo>
                    <a:pt x="3049" y="10800"/>
                  </a:moveTo>
                </a:path>
              </a:pathLst>
            </a:custGeom>
            <a:solidFill>
              <a:srgbClr val="000000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49" name="Line 137"/>
            <p:cNvSpPr>
              <a:spLocks noChangeShapeType="1"/>
            </p:cNvSpPr>
            <p:nvPr/>
          </p:nvSpPr>
          <p:spPr bwMode="auto">
            <a:xfrm>
              <a:off x="2156" y="1795"/>
              <a:ext cx="1269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50" name="AutoShape 138"/>
            <p:cNvSpPr>
              <a:spLocks/>
            </p:cNvSpPr>
            <p:nvPr/>
          </p:nvSpPr>
          <p:spPr bwMode="auto">
            <a:xfrm>
              <a:off x="622" y="2291"/>
              <a:ext cx="157" cy="254"/>
            </a:xfrm>
            <a:prstGeom prst="roundRect">
              <a:avLst>
                <a:gd name="adj" fmla="val 32481"/>
              </a:avLst>
            </a:prstGeom>
            <a:solidFill>
              <a:srgbClr val="FFDC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51" name="AutoShape 139"/>
            <p:cNvSpPr>
              <a:spLocks/>
            </p:cNvSpPr>
            <p:nvPr/>
          </p:nvSpPr>
          <p:spPr bwMode="auto">
            <a:xfrm>
              <a:off x="622" y="2291"/>
              <a:ext cx="169" cy="266"/>
            </a:xfrm>
            <a:prstGeom prst="roundRect">
              <a:avLst>
                <a:gd name="adj" fmla="val 30171"/>
              </a:avLst>
            </a:prstGeom>
            <a:noFill/>
            <a:ln w="28575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52" name="Rectangle 140"/>
            <p:cNvSpPr>
              <a:spLocks/>
            </p:cNvSpPr>
            <p:nvPr/>
          </p:nvSpPr>
          <p:spPr bwMode="auto">
            <a:xfrm>
              <a:off x="622" y="2303"/>
              <a:ext cx="157" cy="1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53" name="Rectangle 141"/>
            <p:cNvSpPr>
              <a:spLocks/>
            </p:cNvSpPr>
            <p:nvPr/>
          </p:nvSpPr>
          <p:spPr bwMode="auto">
            <a:xfrm>
              <a:off x="622" y="2303"/>
              <a:ext cx="169" cy="121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54" name="AutoShape 142"/>
            <p:cNvSpPr>
              <a:spLocks/>
            </p:cNvSpPr>
            <p:nvPr/>
          </p:nvSpPr>
          <p:spPr bwMode="auto">
            <a:xfrm>
              <a:off x="622" y="2291"/>
              <a:ext cx="169" cy="266"/>
            </a:xfrm>
            <a:prstGeom prst="roundRect">
              <a:avLst>
                <a:gd name="adj" fmla="val 3017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55" name="Line 143"/>
            <p:cNvSpPr>
              <a:spLocks noChangeShapeType="1"/>
            </p:cNvSpPr>
            <p:nvPr/>
          </p:nvSpPr>
          <p:spPr bwMode="auto">
            <a:xfrm>
              <a:off x="622" y="2424"/>
              <a:ext cx="15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56" name="AutoShape 144"/>
            <p:cNvSpPr>
              <a:spLocks/>
            </p:cNvSpPr>
            <p:nvPr/>
          </p:nvSpPr>
          <p:spPr bwMode="auto">
            <a:xfrm>
              <a:off x="658" y="1989"/>
              <a:ext cx="169" cy="241"/>
            </a:xfrm>
            <a:prstGeom prst="roundRect">
              <a:avLst>
                <a:gd name="adj" fmla="val 30171"/>
              </a:avLst>
            </a:prstGeom>
            <a:solidFill>
              <a:srgbClr val="FFDC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57" name="AutoShape 145"/>
            <p:cNvSpPr>
              <a:spLocks/>
            </p:cNvSpPr>
            <p:nvPr/>
          </p:nvSpPr>
          <p:spPr bwMode="auto">
            <a:xfrm>
              <a:off x="658" y="1989"/>
              <a:ext cx="181" cy="253"/>
            </a:xfrm>
            <a:prstGeom prst="roundRect">
              <a:avLst>
                <a:gd name="adj" fmla="val 28176"/>
              </a:avLst>
            </a:prstGeom>
            <a:noFill/>
            <a:ln w="28575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58" name="Rectangle 146"/>
            <p:cNvSpPr>
              <a:spLocks/>
            </p:cNvSpPr>
            <p:nvPr/>
          </p:nvSpPr>
          <p:spPr bwMode="auto">
            <a:xfrm>
              <a:off x="670" y="1989"/>
              <a:ext cx="157" cy="1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59" name="Rectangle 147"/>
            <p:cNvSpPr>
              <a:spLocks/>
            </p:cNvSpPr>
            <p:nvPr/>
          </p:nvSpPr>
          <p:spPr bwMode="auto">
            <a:xfrm>
              <a:off x="670" y="1989"/>
              <a:ext cx="169" cy="133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60" name="AutoShape 148"/>
            <p:cNvSpPr>
              <a:spLocks/>
            </p:cNvSpPr>
            <p:nvPr/>
          </p:nvSpPr>
          <p:spPr bwMode="auto">
            <a:xfrm>
              <a:off x="658" y="1989"/>
              <a:ext cx="181" cy="253"/>
            </a:xfrm>
            <a:prstGeom prst="roundRect">
              <a:avLst>
                <a:gd name="adj" fmla="val 28176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61" name="Line 149"/>
            <p:cNvSpPr>
              <a:spLocks noChangeShapeType="1"/>
            </p:cNvSpPr>
            <p:nvPr/>
          </p:nvSpPr>
          <p:spPr bwMode="auto">
            <a:xfrm>
              <a:off x="658" y="2110"/>
              <a:ext cx="169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62" name="AutoShape 150"/>
            <p:cNvSpPr>
              <a:spLocks/>
            </p:cNvSpPr>
            <p:nvPr/>
          </p:nvSpPr>
          <p:spPr bwMode="auto">
            <a:xfrm>
              <a:off x="356" y="2025"/>
              <a:ext cx="157" cy="242"/>
            </a:xfrm>
            <a:prstGeom prst="roundRect">
              <a:avLst>
                <a:gd name="adj" fmla="val 32481"/>
              </a:avLst>
            </a:prstGeom>
            <a:solidFill>
              <a:srgbClr val="FFDC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63" name="AutoShape 151"/>
            <p:cNvSpPr>
              <a:spLocks/>
            </p:cNvSpPr>
            <p:nvPr/>
          </p:nvSpPr>
          <p:spPr bwMode="auto">
            <a:xfrm>
              <a:off x="356" y="2025"/>
              <a:ext cx="169" cy="254"/>
            </a:xfrm>
            <a:prstGeom prst="roundRect">
              <a:avLst>
                <a:gd name="adj" fmla="val 30171"/>
              </a:avLst>
            </a:prstGeom>
            <a:noFill/>
            <a:ln w="28575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64" name="Rectangle 152"/>
            <p:cNvSpPr>
              <a:spLocks/>
            </p:cNvSpPr>
            <p:nvPr/>
          </p:nvSpPr>
          <p:spPr bwMode="auto">
            <a:xfrm>
              <a:off x="356" y="2025"/>
              <a:ext cx="157" cy="1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65" name="Rectangle 153"/>
            <p:cNvSpPr>
              <a:spLocks/>
            </p:cNvSpPr>
            <p:nvPr/>
          </p:nvSpPr>
          <p:spPr bwMode="auto">
            <a:xfrm>
              <a:off x="356" y="2025"/>
              <a:ext cx="169" cy="133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66" name="AutoShape 154"/>
            <p:cNvSpPr>
              <a:spLocks/>
            </p:cNvSpPr>
            <p:nvPr/>
          </p:nvSpPr>
          <p:spPr bwMode="auto">
            <a:xfrm>
              <a:off x="356" y="2025"/>
              <a:ext cx="169" cy="254"/>
            </a:xfrm>
            <a:prstGeom prst="roundRect">
              <a:avLst>
                <a:gd name="adj" fmla="val 3017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67" name="Line 155"/>
            <p:cNvSpPr>
              <a:spLocks noChangeShapeType="1"/>
            </p:cNvSpPr>
            <p:nvPr/>
          </p:nvSpPr>
          <p:spPr bwMode="auto">
            <a:xfrm>
              <a:off x="356" y="2146"/>
              <a:ext cx="15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468" name="Rectangle 156"/>
            <p:cNvSpPr>
              <a:spLocks/>
            </p:cNvSpPr>
            <p:nvPr/>
          </p:nvSpPr>
          <p:spPr bwMode="auto">
            <a:xfrm>
              <a:off x="1576" y="1438"/>
              <a:ext cx="514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Notification</a:t>
              </a:r>
            </a:p>
          </p:txBody>
        </p:sp>
        <p:sp>
          <p:nvSpPr>
            <p:cNvPr id="13469" name="Rectangle 157"/>
            <p:cNvSpPr>
              <a:spLocks/>
            </p:cNvSpPr>
            <p:nvPr/>
          </p:nvSpPr>
          <p:spPr bwMode="auto">
            <a:xfrm>
              <a:off x="2977" y="1366"/>
              <a:ext cx="514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Notification</a:t>
              </a:r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pub-sub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Heterogeneity</a:t>
            </a:r>
          </a:p>
          <a:p>
            <a:pPr lvl="1"/>
            <a:r>
              <a:rPr lang="en-US" dirty="0"/>
              <a:t>Able to glue together systems not designed to work together, with pub-sub technology</a:t>
            </a:r>
          </a:p>
          <a:p>
            <a:pPr lvl="1"/>
            <a:r>
              <a:rPr lang="en-US" dirty="0"/>
              <a:t>Have to come up with an external description of what can be subscribed to: simple flat, rich taxonomy, etc</a:t>
            </a:r>
          </a:p>
          <a:p>
            <a:r>
              <a:rPr lang="en-US" dirty="0"/>
              <a:t>Asynchrony</a:t>
            </a:r>
          </a:p>
          <a:p>
            <a:pPr lvl="1"/>
            <a:r>
              <a:rPr lang="en-US" dirty="0"/>
              <a:t>Decoupling means you never have to block!</a:t>
            </a:r>
          </a:p>
          <a:p>
            <a:r>
              <a:rPr lang="en-US" dirty="0"/>
              <a:t>Possible delivery guarantees</a:t>
            </a:r>
          </a:p>
          <a:p>
            <a:pPr lvl="1"/>
            <a:r>
              <a:rPr lang="en-US" dirty="0"/>
              <a:t>All subscribers receive all events (atomicity)</a:t>
            </a:r>
          </a:p>
          <a:p>
            <a:pPr lvl="1"/>
            <a:r>
              <a:rPr lang="en-US" dirty="0"/>
              <a:t>Real-time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Pub-sub 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Publishers </a:t>
            </a:r>
          </a:p>
          <a:p>
            <a:pPr lvl="1"/>
            <a:r>
              <a:rPr lang="en-US" dirty="0"/>
              <a:t>Disseminate event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/>
              <a:t> through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publish(e)</a:t>
            </a:r>
            <a:endParaRPr lang="en-US" dirty="0"/>
          </a:p>
          <a:p>
            <a:pPr lvl="1"/>
            <a:r>
              <a:rPr lang="en-US" dirty="0"/>
              <a:t>(Sometimes, fancier) register/advertise via a filter (pattern over all events)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 </a:t>
            </a:r>
            <a:r>
              <a:rPr lang="en-US" dirty="0"/>
              <a:t>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advertise (f)</a:t>
            </a:r>
          </a:p>
          <a:p>
            <a:pPr lvl="1"/>
            <a:r>
              <a:rPr lang="en-US" dirty="0"/>
              <a:t>Expressiveness of pattern is the </a:t>
            </a:r>
            <a:r>
              <a:rPr lang="en-US" b="1" u="sng" dirty="0"/>
              <a:t>subscription model </a:t>
            </a:r>
            <a:r>
              <a:rPr lang="en-US" dirty="0"/>
              <a:t>(later slide)</a:t>
            </a:r>
          </a:p>
          <a:p>
            <a:pPr lvl="1"/>
            <a:r>
              <a:rPr lang="en-US" dirty="0"/>
              <a:t>Can also remove the offer to publish: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unadvertise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(f)</a:t>
            </a:r>
            <a:r>
              <a:rPr lang="en-US" dirty="0"/>
              <a:t>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Subscribers</a:t>
            </a:r>
          </a:p>
          <a:p>
            <a:pPr lvl="1"/>
            <a:r>
              <a:rPr lang="en-US" dirty="0"/>
              <a:t>Subscribe via a filter (pattern)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dirty="0"/>
              <a:t>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subscribe(f)</a:t>
            </a:r>
          </a:p>
          <a:p>
            <a:pPr lvl="1"/>
            <a:r>
              <a:rPr lang="en-US" dirty="0"/>
              <a:t>Receive event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/>
              <a:t> matching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dirty="0"/>
              <a:t>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notify(f)</a:t>
            </a:r>
          </a:p>
          <a:p>
            <a:pPr lvl="1"/>
            <a:r>
              <a:rPr lang="en-US" dirty="0"/>
              <a:t>Cancel their subscription: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unsubscribe(f)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2A774-6A08-44B9-AF2E-60ED5ABE514D}" type="slidenum">
              <a:rPr lang="en-US"/>
              <a:pPr/>
              <a:t>27</a:t>
            </a:fld>
            <a:endParaRPr lang="en-US"/>
          </a:p>
        </p:txBody>
      </p:sp>
      <p:sp>
        <p:nvSpPr>
          <p:cNvPr id="14337" name="Rectangle 1"/>
          <p:cNvSpPr>
            <a:spLocks/>
          </p:cNvSpPr>
          <p:nvPr/>
        </p:nvSpPr>
        <p:spPr bwMode="auto">
          <a:xfrm>
            <a:off x="2149475" y="6330950"/>
            <a:ext cx="60325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b"/>
          <a:lstStyle/>
          <a:p>
            <a:pPr marL="39688" algn="ctr">
              <a:spcBef>
                <a:spcPts val="500"/>
              </a:spcBef>
            </a:pP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Instructor’s Guide for  Coulouris, Dollimore and Kindberg   Distributed Systems: Concepts and Design   Edn. 4   </a:t>
            </a:r>
            <a:br>
              <a:rPr lang="en-US" sz="800">
                <a:solidFill>
                  <a:schemeClr val="tx1"/>
                </a:solidFill>
                <a:cs typeface="Times" pitchFamily="-116" charset="0"/>
              </a:rPr>
            </a:b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©  Pearson Education 2005 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495300" y="1143000"/>
            <a:ext cx="883285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Figure 6.8	</a:t>
            </a:r>
            <a:br>
              <a:rPr lang="en-US"/>
            </a:br>
            <a:r>
              <a:rPr lang="en-US"/>
              <a:t>The publish-subscribe paradigm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1460500"/>
            <a:ext cx="8166100" cy="478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Subscription models of pub-sub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Channel-based</a:t>
            </a:r>
          </a:p>
          <a:p>
            <a:pPr lvl="1"/>
            <a:r>
              <a:rPr lang="en-US" dirty="0"/>
              <a:t>Publishers publish to named channels</a:t>
            </a:r>
          </a:p>
          <a:p>
            <a:pPr lvl="1"/>
            <a:r>
              <a:rPr lang="en-US" dirty="0"/>
              <a:t>Subscribers get ALL events from channel</a:t>
            </a:r>
          </a:p>
          <a:p>
            <a:pPr lvl="1"/>
            <a:r>
              <a:rPr lang="en-US" dirty="0"/>
              <a:t>Very simplistic, no filtering (all other models below do)</a:t>
            </a:r>
          </a:p>
          <a:p>
            <a:pPr lvl="1"/>
            <a:r>
              <a:rPr lang="en-US" dirty="0"/>
              <a:t>CORBA Event Services uses this (DDS precursor)</a:t>
            </a:r>
          </a:p>
          <a:p>
            <a:r>
              <a:rPr lang="en-US" b="1" u="sng" dirty="0"/>
              <a:t>Topic-based</a:t>
            </a:r>
            <a:r>
              <a:rPr lang="en-US" dirty="0"/>
              <a:t> (AKA </a:t>
            </a:r>
            <a:r>
              <a:rPr lang="en-US" b="1" u="sng" dirty="0"/>
              <a:t>subject-based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Each notification expressed in multiple fields, one being topic</a:t>
            </a:r>
          </a:p>
          <a:p>
            <a:pPr lvl="1"/>
            <a:r>
              <a:rPr lang="en-US" dirty="0"/>
              <a:t>Subscriptions choose topics</a:t>
            </a:r>
          </a:p>
          <a:p>
            <a:pPr lvl="1"/>
            <a:r>
              <a:rPr lang="en-US" dirty="0"/>
              <a:t>Hierarchical topics can help (e.g., old USENET </a:t>
            </a:r>
            <a:r>
              <a:rPr lang="en-US" dirty="0" err="1"/>
              <a:t>rec.sports.cricket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Subscription models of pub-sub systems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Content-based</a:t>
            </a:r>
          </a:p>
          <a:p>
            <a:pPr lvl="1"/>
            <a:r>
              <a:rPr lang="en-US" dirty="0"/>
              <a:t>Generalization of topic based</a:t>
            </a:r>
          </a:p>
          <a:p>
            <a:pPr lvl="1"/>
            <a:r>
              <a:rPr lang="en-US" dirty="0"/>
              <a:t>Subscription is expression over range of fields (constraints on values)</a:t>
            </a:r>
          </a:p>
          <a:p>
            <a:pPr lvl="1"/>
            <a:r>
              <a:rPr lang="en-US" dirty="0"/>
              <a:t>Far more expressive than channel-based or topic-based</a:t>
            </a:r>
          </a:p>
          <a:p>
            <a:r>
              <a:rPr lang="en-US" b="1" u="sng" dirty="0"/>
              <a:t>Type-based</a:t>
            </a:r>
          </a:p>
          <a:p>
            <a:pPr lvl="1"/>
            <a:r>
              <a:rPr lang="en-US" dirty="0"/>
              <a:t>Use object-based approaches with object types</a:t>
            </a:r>
          </a:p>
          <a:p>
            <a:pPr lvl="1"/>
            <a:r>
              <a:rPr lang="en-US" dirty="0"/>
              <a:t>Subscriptions defined in terms of types of events</a:t>
            </a:r>
          </a:p>
          <a:p>
            <a:pPr lvl="1"/>
            <a:r>
              <a:rPr lang="en-US" dirty="0"/>
              <a:t>Matching in terms of types or subtypes of filter</a:t>
            </a:r>
          </a:p>
          <a:p>
            <a:pPr lvl="1"/>
            <a:r>
              <a:rPr lang="en-US" dirty="0"/>
              <a:t>Ranges from coarse grained (type names) to fine grained (attributes and methods of object)</a:t>
            </a:r>
          </a:p>
          <a:p>
            <a:pPr lvl="1"/>
            <a:r>
              <a:rPr lang="en-US" dirty="0"/>
              <a:t>Advantage: clean integration with object-based programming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communication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have decoupled </a:t>
            </a:r>
            <a:r>
              <a:rPr lang="en-US" dirty="0" err="1"/>
              <a:t>comms</a:t>
            </a:r>
            <a:r>
              <a:rPr lang="en-US" dirty="0"/>
              <a:t>? Client-server interaction</a:t>
            </a:r>
          </a:p>
          <a:p>
            <a:pPr lvl="1"/>
            <a:r>
              <a:rPr lang="en-US" dirty="0"/>
              <a:t>Hard to change server to one with same functionality</a:t>
            </a:r>
          </a:p>
          <a:p>
            <a:pPr lvl="1"/>
            <a:r>
              <a:rPr lang="en-US" dirty="0"/>
              <a:t>Harder to deal with failure</a:t>
            </a:r>
          </a:p>
          <a:p>
            <a:pPr lvl="1"/>
            <a:r>
              <a:rPr lang="en-US" dirty="0"/>
              <a:t>…. Other change is expected </a:t>
            </a:r>
            <a:r>
              <a:rPr lang="en-US" dirty="0">
                <a:solidFill>
                  <a:srgbClr val="FF0000"/>
                </a:solidFill>
              </a:rPr>
              <a:t>(what kinds?)</a:t>
            </a:r>
          </a:p>
          <a:p>
            <a:r>
              <a:rPr lang="en-US" dirty="0"/>
              <a:t>Note: continuum between server “group” and intermediary..</a:t>
            </a:r>
          </a:p>
          <a:p>
            <a:pPr lvl="1"/>
            <a:r>
              <a:rPr lang="en-US" dirty="0"/>
              <a:t>We look at group communication in Sec 6.2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Subscription models of pub-sub systems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kinds</a:t>
            </a:r>
          </a:p>
          <a:p>
            <a:r>
              <a:rPr lang="en-US" dirty="0"/>
              <a:t> </a:t>
            </a:r>
            <a:r>
              <a:rPr lang="en-US" b="1" u="sng" dirty="0"/>
              <a:t>Objects of interest</a:t>
            </a:r>
            <a:r>
              <a:rPr lang="en-US" dirty="0"/>
              <a:t>: like type-based, but on change in state of object</a:t>
            </a:r>
          </a:p>
          <a:p>
            <a:r>
              <a:rPr lang="en-US" dirty="0"/>
              <a:t>For mobile: also match based on </a:t>
            </a:r>
            <a:r>
              <a:rPr lang="en-US" b="1" u="sng" dirty="0"/>
              <a:t>context</a:t>
            </a:r>
          </a:p>
          <a:p>
            <a:r>
              <a:rPr lang="en-US" b="1" u="sng" dirty="0"/>
              <a:t>Concept-based</a:t>
            </a:r>
            <a:r>
              <a:rPr lang="en-US" dirty="0"/>
              <a:t> subscriptions: not just syntax, but semantics of events.</a:t>
            </a:r>
          </a:p>
          <a:p>
            <a:r>
              <a:rPr lang="en-US" dirty="0"/>
              <a:t>Fancier (e.g., financial trading): </a:t>
            </a:r>
            <a:r>
              <a:rPr lang="en-US" b="1" u="sng" dirty="0"/>
              <a:t>complex event processing </a:t>
            </a:r>
            <a:r>
              <a:rPr lang="en-US" dirty="0"/>
              <a:t>(CEP)</a:t>
            </a:r>
          </a:p>
          <a:p>
            <a:pPr lvl="1"/>
            <a:r>
              <a:rPr lang="en-US" dirty="0"/>
              <a:t>Patterns between different events, locations, time, ..</a:t>
            </a:r>
          </a:p>
          <a:p>
            <a:pPr lvl="1"/>
            <a:r>
              <a:rPr lang="en-US" dirty="0"/>
              <a:t>I.e. patterns can be logical, temporal, or spatial</a:t>
            </a:r>
          </a:p>
          <a:p>
            <a:pPr lvl="1"/>
            <a:r>
              <a:rPr lang="en-US" dirty="0"/>
              <a:t>For more, see ACM’s Distributed Event-Based Systems (DEBS)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issues [6.2.3]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ways to delivery events efficiently to subscribers</a:t>
            </a:r>
          </a:p>
          <a:p>
            <a:r>
              <a:rPr lang="en-US" dirty="0"/>
              <a:t>Also can be requirements for security, scalability, failure handling, concurrency, </a:t>
            </a:r>
            <a:r>
              <a:rPr lang="en-US" dirty="0" err="1"/>
              <a:t>QoS</a:t>
            </a:r>
            <a:endParaRPr lang="en-US" dirty="0"/>
          </a:p>
          <a:p>
            <a:r>
              <a:rPr lang="en-US" dirty="0"/>
              <a:t>A number of key implementation choices follow..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vs. distributed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way: single centralized broker node</a:t>
            </a:r>
          </a:p>
          <a:p>
            <a:r>
              <a:rPr lang="en-US" dirty="0">
                <a:solidFill>
                  <a:srgbClr val="FF0000"/>
                </a:solidFill>
              </a:rPr>
              <a:t>Q: Limitations?</a:t>
            </a:r>
          </a:p>
          <a:p>
            <a:r>
              <a:rPr lang="en-US" dirty="0"/>
              <a:t>Most implementations are </a:t>
            </a:r>
            <a:r>
              <a:rPr lang="en-US" b="1" u="sng" dirty="0"/>
              <a:t>network of brokers </a:t>
            </a:r>
            <a:r>
              <a:rPr lang="en-US" b="1" dirty="0"/>
              <a:t>(Fig 6.9)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GridStat</a:t>
            </a:r>
            <a:endParaRPr lang="en-US" dirty="0"/>
          </a:p>
          <a:p>
            <a:r>
              <a:rPr lang="en-US" dirty="0"/>
              <a:t>Some implementations are peer-to-peer (P2P)</a:t>
            </a:r>
          </a:p>
          <a:p>
            <a:pPr lvl="1"/>
            <a:r>
              <a:rPr lang="en-US" dirty="0"/>
              <a:t>All publisher and subscriber nodes act as the pub-sub broker</a:t>
            </a:r>
          </a:p>
          <a:p>
            <a:pPr lvl="1"/>
            <a:r>
              <a:rPr lang="en-US" dirty="0"/>
              <a:t>E.g., RTI DDS</a:t>
            </a:r>
          </a:p>
          <a:p>
            <a:r>
              <a:rPr lang="en-US" dirty="0">
                <a:solidFill>
                  <a:srgbClr val="FF0000"/>
                </a:solidFill>
              </a:rPr>
              <a:t>Q: Plusses and minuses of network of brokers vs. P2P?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9C4D2-AF50-4001-BEFD-1A185B708285}" type="slidenum">
              <a:rPr lang="en-US"/>
              <a:pPr/>
              <a:t>33</a:t>
            </a:fld>
            <a:endParaRPr lang="en-US"/>
          </a:p>
        </p:txBody>
      </p:sp>
      <p:sp>
        <p:nvSpPr>
          <p:cNvPr id="15361" name="Rectangle 1"/>
          <p:cNvSpPr>
            <a:spLocks/>
          </p:cNvSpPr>
          <p:nvPr/>
        </p:nvSpPr>
        <p:spPr bwMode="auto">
          <a:xfrm>
            <a:off x="2149475" y="6330950"/>
            <a:ext cx="60325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b"/>
          <a:lstStyle/>
          <a:p>
            <a:pPr marL="39688" algn="ctr">
              <a:spcBef>
                <a:spcPts val="500"/>
              </a:spcBef>
            </a:pP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Instructor’s Guide for  Coulouris, Dollimore and Kindberg   Distributed Systems: Concepts and Design   Edn. 4   </a:t>
            </a:r>
            <a:br>
              <a:rPr lang="en-US" sz="800">
                <a:solidFill>
                  <a:schemeClr val="tx1"/>
                </a:solidFill>
                <a:cs typeface="Times" pitchFamily="-116" charset="0"/>
              </a:rPr>
            </a:b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©  Pearson Education 2005 </a:t>
            </a:r>
          </a:p>
        </p:txBody>
      </p:sp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495300" y="1143000"/>
            <a:ext cx="883285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Figure 6.9	</a:t>
            </a:r>
            <a:br>
              <a:rPr lang="en-US"/>
            </a:br>
            <a:r>
              <a:rPr lang="en-US"/>
              <a:t>A network of brokers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1295400"/>
            <a:ext cx="9336088" cy="485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systems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Centralized schemes simple…</a:t>
            </a:r>
          </a:p>
          <a:p>
            <a:r>
              <a:rPr lang="en-US" dirty="0"/>
              <a:t>Implementing channel-based or topic-based simple</a:t>
            </a:r>
          </a:p>
          <a:p>
            <a:pPr lvl="1"/>
            <a:r>
              <a:rPr lang="en-US" dirty="0"/>
              <a:t>Map channels/topics onto groups</a:t>
            </a:r>
          </a:p>
          <a:p>
            <a:pPr lvl="1"/>
            <a:r>
              <a:rPr lang="en-US" dirty="0"/>
              <a:t>Use the group’s multicast (possibly reliable, ordered, ..)</a:t>
            </a:r>
          </a:p>
          <a:p>
            <a:r>
              <a:rPr lang="en-US" dirty="0"/>
              <a:t>Implementation of content/type/ more complicated</a:t>
            </a:r>
          </a:p>
          <a:p>
            <a:pPr lvl="1"/>
            <a:r>
              <a:rPr lang="en-US" dirty="0"/>
              <a:t>Ranges of choices follow in fig 6.10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1F319-B4D7-421A-A37D-E0AFCEA66A49}" type="slidenum">
              <a:rPr lang="en-US"/>
              <a:pPr/>
              <a:t>35</a:t>
            </a:fld>
            <a:endParaRPr lang="en-US"/>
          </a:p>
        </p:txBody>
      </p:sp>
      <p:sp>
        <p:nvSpPr>
          <p:cNvPr id="16385" name="Rectangle 1"/>
          <p:cNvSpPr>
            <a:spLocks/>
          </p:cNvSpPr>
          <p:nvPr/>
        </p:nvSpPr>
        <p:spPr bwMode="auto">
          <a:xfrm>
            <a:off x="2149475" y="6330950"/>
            <a:ext cx="60325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b"/>
          <a:lstStyle/>
          <a:p>
            <a:pPr marL="39688" algn="ctr">
              <a:spcBef>
                <a:spcPts val="500"/>
              </a:spcBef>
            </a:pP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Instructor’s Guide for  Coulouris, Dollimore and Kindberg   Distributed Systems: Concepts and Design   Edn. 4   </a:t>
            </a:r>
            <a:br>
              <a:rPr lang="en-US" sz="800">
                <a:solidFill>
                  <a:schemeClr val="tx1"/>
                </a:solidFill>
                <a:cs typeface="Times" pitchFamily="-116" charset="0"/>
              </a:rPr>
            </a:b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©  Pearson Education 2005 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495300" y="1143000"/>
            <a:ext cx="883285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Figure 6.10</a:t>
            </a:r>
            <a:br>
              <a:rPr lang="en-US"/>
            </a:br>
            <a:r>
              <a:rPr lang="en-US"/>
              <a:t>The architecture of publish-subscribe systems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0" y="1293813"/>
            <a:ext cx="8115300" cy="503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choices in content-based routing (CBR)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Flooding</a:t>
            </a:r>
            <a:r>
              <a:rPr lang="en-US" dirty="0"/>
              <a:t> (with duplicate suppression)</a:t>
            </a:r>
          </a:p>
          <a:p>
            <a:pPr lvl="1"/>
            <a:r>
              <a:rPr lang="en-US" dirty="0"/>
              <a:t>Simplest version</a:t>
            </a:r>
          </a:p>
          <a:p>
            <a:pPr lvl="2"/>
            <a:r>
              <a:rPr lang="en-US" dirty="0"/>
              <a:t>Send event to all nodes on a network</a:t>
            </a:r>
          </a:p>
          <a:p>
            <a:pPr lvl="2"/>
            <a:r>
              <a:rPr lang="en-US" dirty="0"/>
              <a:t>Can use underlying multicast/broadcast</a:t>
            </a:r>
          </a:p>
          <a:p>
            <a:pPr lvl="1"/>
            <a:r>
              <a:rPr lang="en-US" dirty="0"/>
              <a:t>More complicated</a:t>
            </a:r>
          </a:p>
          <a:p>
            <a:pPr lvl="2"/>
            <a:r>
              <a:rPr lang="en-US" dirty="0"/>
              <a:t>Brokers arranged in acyclic forwarding graph</a:t>
            </a:r>
          </a:p>
          <a:p>
            <a:pPr lvl="2"/>
            <a:r>
              <a:rPr lang="en-US" dirty="0"/>
              <a:t>Each node forwards to all its neighbors (except one that sent it to node)</a:t>
            </a:r>
          </a:p>
          <a:p>
            <a:r>
              <a:rPr lang="en-US" b="1" u="sng" dirty="0"/>
              <a:t>Filtering</a:t>
            </a:r>
            <a:r>
              <a:rPr lang="en-US" dirty="0"/>
              <a:t> (</a:t>
            </a:r>
            <a:r>
              <a:rPr lang="en-US" b="1" u="sng" dirty="0"/>
              <a:t>filter-based routing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Only forward where path to valid subscriber</a:t>
            </a:r>
          </a:p>
          <a:p>
            <a:pPr lvl="1"/>
            <a:r>
              <a:rPr lang="en-US" dirty="0"/>
              <a:t>I.e., subscription info propagated through network towards </a:t>
            </a:r>
            <a:r>
              <a:rPr lang="en-US" dirty="0" err="1"/>
              <a:t>publ’s</a:t>
            </a:r>
            <a:endParaRPr lang="en-US" dirty="0"/>
          </a:p>
          <a:p>
            <a:pPr lvl="1"/>
            <a:r>
              <a:rPr lang="en-US" dirty="0"/>
              <a:t>Detail: </a:t>
            </a:r>
          </a:p>
          <a:p>
            <a:pPr lvl="2"/>
            <a:r>
              <a:rPr lang="en-US" dirty="0"/>
              <a:t>Each node maintain </a:t>
            </a:r>
            <a:r>
              <a:rPr lang="en-US" b="1" u="sng" dirty="0"/>
              <a:t>neighbors list</a:t>
            </a:r>
          </a:p>
          <a:p>
            <a:pPr lvl="2"/>
            <a:r>
              <a:rPr lang="en-US" dirty="0"/>
              <a:t>For each neighbor, maintain </a:t>
            </a:r>
            <a:r>
              <a:rPr lang="en-US" b="1" u="sng" dirty="0"/>
              <a:t>subscription list/criteria</a:t>
            </a:r>
          </a:p>
          <a:p>
            <a:pPr lvl="2"/>
            <a:r>
              <a:rPr lang="en-US" b="1" u="sng" dirty="0"/>
              <a:t>Routing table</a:t>
            </a:r>
            <a:r>
              <a:rPr lang="en-US" i="1" dirty="0"/>
              <a:t> </a:t>
            </a:r>
            <a:r>
              <a:rPr lang="en-US" dirty="0"/>
              <a:t>with list of neighbors and subscribers downstream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E2FA2-1F87-4FD2-9FEE-8736C2586EFA}" type="slidenum">
              <a:rPr lang="en-US"/>
              <a:pPr/>
              <a:t>37</a:t>
            </a:fld>
            <a:endParaRPr lang="en-US"/>
          </a:p>
        </p:txBody>
      </p:sp>
      <p:sp>
        <p:nvSpPr>
          <p:cNvPr id="17409" name="Rectangle 1"/>
          <p:cNvSpPr>
            <a:spLocks/>
          </p:cNvSpPr>
          <p:nvPr/>
        </p:nvSpPr>
        <p:spPr bwMode="auto">
          <a:xfrm>
            <a:off x="2149475" y="6330950"/>
            <a:ext cx="60325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b"/>
          <a:lstStyle/>
          <a:p>
            <a:pPr marL="39688" algn="ctr">
              <a:spcBef>
                <a:spcPts val="500"/>
              </a:spcBef>
            </a:pP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Instructor’s Guide for  Coulouris, Dollimore and Kindberg   Distributed Systems: Concepts and Design   Edn. 4   </a:t>
            </a:r>
            <a:br>
              <a:rPr lang="en-US" sz="800">
                <a:solidFill>
                  <a:schemeClr val="tx1"/>
                </a:solidFill>
                <a:cs typeface="Times" pitchFamily="-116" charset="0"/>
              </a:rPr>
            </a:b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©  Pearson Education 2005 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95300" y="1143000"/>
            <a:ext cx="883285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Figure 6.11</a:t>
            </a:r>
            <a:br>
              <a:rPr lang="en-US"/>
            </a:br>
            <a:r>
              <a:rPr lang="en-US"/>
              <a:t>Filtering-based routing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76200" y="1295400"/>
            <a:ext cx="98298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8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upon receive 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publish(event e) 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from 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node x			</a:t>
            </a:r>
            <a:r>
              <a:rPr lang="en-US" sz="2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1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matchlist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:= match(e, subscriptions)			</a:t>
            </a:r>
            <a:r>
              <a:rPr lang="en-US" sz="2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2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 marL="0" lvl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send notify(e) to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matchlist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;						</a:t>
            </a:r>
            <a:r>
              <a:rPr lang="en-US" sz="2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3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 marL="0" lvl="2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fwdlist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:= match(e, routing);	</a:t>
            </a:r>
            <a:r>
              <a:rPr lang="en-US" sz="2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4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 marL="0" lvl="3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8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send 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publish(e) to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fwdlist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- x;	</a:t>
            </a:r>
            <a:r>
              <a:rPr lang="en-US" sz="2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5</a:t>
            </a:r>
            <a:endParaRPr lang="en-US" sz="2800" i="1" dirty="0">
              <a:solidFill>
                <a:schemeClr val="tx1"/>
              </a:solidFill>
              <a:latin typeface="Times New Roman" pitchFamily="-116" charset="0"/>
              <a:cs typeface="Times" pitchFamily="-116" charset="0"/>
              <a:sym typeface="Times New Roman" pitchFamily="-116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endParaRPr lang="en-US" sz="2800" b="1" i="1" dirty="0">
              <a:solidFill>
                <a:schemeClr val="tx1"/>
              </a:solidFill>
              <a:latin typeface="Times New Roman" pitchFamily="-116" charset="0"/>
              <a:cs typeface="Times New Roman" pitchFamily="-116" charset="0"/>
              <a:sym typeface="Times New Roman" pitchFamily="-116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8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upon receive 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subscribe(subscription s) 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from 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node x	</a:t>
            </a:r>
            <a:r>
              <a:rPr lang="en-US" sz="2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6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8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if 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x is client 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then	</a:t>
            </a:r>
            <a:r>
              <a:rPr lang="en-US" sz="2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7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 marL="0" lvl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	add x to subscriptions;	</a:t>
            </a:r>
            <a:r>
              <a:rPr lang="en-US" sz="2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8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 marL="0" lvl="2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8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else 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add(x, s) to routing;	</a:t>
            </a:r>
            <a:r>
              <a:rPr lang="en-US" sz="2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9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 marL="0" lvl="3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8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send 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subscribe(s) to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neighbours</a:t>
            </a:r>
            <a:r>
              <a:rPr lang="en-US" sz="2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- x;	</a:t>
            </a:r>
            <a:r>
              <a:rPr lang="en-US" sz="2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10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choices in CBR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Advertisements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propagate advertisements towards subs’ (symmetrical to filtering)</a:t>
            </a:r>
          </a:p>
          <a:p>
            <a:r>
              <a:rPr lang="en-US" b="1" u="sng" dirty="0"/>
              <a:t>Rendezvous (Fig 6.12)</a:t>
            </a:r>
          </a:p>
          <a:p>
            <a:pPr lvl="1"/>
            <a:r>
              <a:rPr lang="en-US" dirty="0"/>
              <a:t>Consider set of possible events as an event space</a:t>
            </a:r>
          </a:p>
          <a:p>
            <a:pPr lvl="1"/>
            <a:r>
              <a:rPr lang="en-US" dirty="0"/>
              <a:t>Partition event space among brokers in net. (</a:t>
            </a:r>
            <a:r>
              <a:rPr lang="en-US" b="1" u="sng" dirty="0"/>
              <a:t>rendezvous nodes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SN(s)</a:t>
            </a:r>
            <a:r>
              <a:rPr lang="en-US" dirty="0"/>
              <a:t>: for given </a:t>
            </a:r>
            <a:r>
              <a:rPr lang="en-US" dirty="0" err="1"/>
              <a:t>subscrip</a:t>
            </a:r>
            <a:r>
              <a:rPr lang="en-US" dirty="0"/>
              <a:t>.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/>
              <a:t>, returns set of nodes responsible for it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EN(e)</a:t>
            </a:r>
            <a:r>
              <a:rPr lang="en-US" dirty="0"/>
              <a:t>: for event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/>
              <a:t>, </a:t>
            </a:r>
            <a:r>
              <a:rPr lang="en-US" dirty="0" err="1"/>
              <a:t>rtn</a:t>
            </a:r>
            <a:r>
              <a:rPr lang="en-US" dirty="0"/>
              <a:t> list of nodes that match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/>
              <a:t> against subscriptions</a:t>
            </a:r>
          </a:p>
          <a:p>
            <a:pPr lvl="1"/>
            <a:r>
              <a:rPr lang="en-US" b="1" u="sng" dirty="0"/>
              <a:t>Mapping intersection rule</a:t>
            </a:r>
            <a:r>
              <a:rPr lang="en-US" dirty="0"/>
              <a:t>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SN(s)∩ EN(e)</a:t>
            </a:r>
            <a:r>
              <a:rPr lang="en-US" dirty="0"/>
              <a:t> must be nonempty 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/>
              <a:t> matches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</a:p>
          <a:p>
            <a:pPr lvl="1"/>
            <a:r>
              <a:rPr lang="en-US" b="1" u="sng" dirty="0"/>
              <a:t>Distributed hash table (DHT) </a:t>
            </a:r>
            <a:r>
              <a:rPr lang="en-US" dirty="0"/>
              <a:t> variant: map events and subscriptions onto a rendezvous nodes via DHT (Sec 4.5.1)</a:t>
            </a:r>
          </a:p>
          <a:p>
            <a:r>
              <a:rPr lang="en-US" dirty="0"/>
              <a:t>Routing can be done via </a:t>
            </a:r>
            <a:r>
              <a:rPr lang="en-US" b="1" u="sng" dirty="0"/>
              <a:t>gossiping</a:t>
            </a:r>
            <a:r>
              <a:rPr lang="en-US" dirty="0"/>
              <a:t> (</a:t>
            </a:r>
            <a:r>
              <a:rPr lang="en-US" b="1" u="sng" dirty="0"/>
              <a:t>epidemic multicast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E6ADC-2778-4BF5-AD99-7F58AD4434A2}" type="slidenum">
              <a:rPr lang="en-US"/>
              <a:pPr/>
              <a:t>39</a:t>
            </a:fld>
            <a:endParaRPr lang="en-US"/>
          </a:p>
        </p:txBody>
      </p:sp>
      <p:sp>
        <p:nvSpPr>
          <p:cNvPr id="18433" name="Rectangle 1"/>
          <p:cNvSpPr>
            <a:spLocks/>
          </p:cNvSpPr>
          <p:nvPr/>
        </p:nvSpPr>
        <p:spPr bwMode="auto">
          <a:xfrm>
            <a:off x="2149475" y="6330950"/>
            <a:ext cx="60325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b"/>
          <a:lstStyle/>
          <a:p>
            <a:pPr marL="39688" algn="ctr">
              <a:spcBef>
                <a:spcPts val="500"/>
              </a:spcBef>
            </a:pP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Instructor’s Guide for  Coulouris, Dollimore and Kindberg   Distributed Systems: Concepts and Design   Edn. 4   </a:t>
            </a:r>
            <a:br>
              <a:rPr lang="en-US" sz="800">
                <a:solidFill>
                  <a:schemeClr val="tx1"/>
                </a:solidFill>
                <a:cs typeface="Times" pitchFamily="-116" charset="0"/>
              </a:rPr>
            </a:b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©  Pearson Education 2005 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495300" y="1143000"/>
            <a:ext cx="883285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Figure 6.12</a:t>
            </a:r>
            <a:br>
              <a:rPr lang="en-US"/>
            </a:br>
            <a:r>
              <a:rPr lang="en-US"/>
              <a:t>Rendezvous-based routing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152400" y="1219200"/>
            <a:ext cx="9753600" cy="51706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upon receive 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publish(event e) </a:t>
            </a: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from 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node x </a:t>
            </a: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at 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node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i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rvlist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:= EN(e);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if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i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in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rvlist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then begin </a:t>
            </a:r>
          </a:p>
          <a:p>
            <a:pPr marL="0" lvl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	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matchlist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:=match(e, subscriptions); </a:t>
            </a:r>
          </a:p>
          <a:p>
            <a:pPr marL="0" lvl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	send notify(e) to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matchlist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;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end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send 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publish(e) to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rvlist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-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i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;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endParaRPr lang="en-US" i="1" dirty="0">
              <a:solidFill>
                <a:schemeClr val="tx1"/>
              </a:solidFill>
              <a:latin typeface="Times New Roman" pitchFamily="-116" charset="0"/>
              <a:cs typeface="Times New Roman" pitchFamily="-116" charset="0"/>
              <a:sym typeface="Times New Roman" pitchFamily="-116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upon receive 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subscribe(subscription s) </a:t>
            </a: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from 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node x </a:t>
            </a: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at 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node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i</a:t>
            </a:r>
            <a:endParaRPr lang="en-US" i="1" dirty="0">
              <a:solidFill>
                <a:schemeClr val="tx1"/>
              </a:solidFill>
              <a:latin typeface="Times New Roman" pitchFamily="-116" charset="0"/>
              <a:cs typeface="Times New Roman" pitchFamily="-116" charset="0"/>
              <a:sym typeface="Times New Roman" pitchFamily="-116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rvlist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:= SN(s);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if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i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in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rvlist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then</a:t>
            </a:r>
          </a:p>
          <a:p>
            <a:pPr marL="0" lvl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	add s to subscriptions;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else</a:t>
            </a:r>
          </a:p>
          <a:p>
            <a:pPr marL="0" lvl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		</a:t>
            </a:r>
            <a:r>
              <a:rPr lang="en-US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send 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subscribe(s) to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rvlist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- </a:t>
            </a:r>
            <a:r>
              <a:rPr lang="en-US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i</a:t>
            </a:r>
            <a:r>
              <a:rPr lang="en-US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;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A6DF-F56D-4839-8695-5C14AB1512DB}" type="slidenum">
              <a:rPr lang="en-US"/>
              <a:pPr/>
              <a:t>4</a:t>
            </a:fld>
            <a:endParaRPr lang="en-US"/>
          </a:p>
        </p:txBody>
      </p:sp>
      <p:sp>
        <p:nvSpPr>
          <p:cNvPr id="7169" name="Rectangle 1"/>
          <p:cNvSpPr>
            <a:spLocks/>
          </p:cNvSpPr>
          <p:nvPr/>
        </p:nvSpPr>
        <p:spPr bwMode="auto">
          <a:xfrm>
            <a:off x="2149475" y="6330950"/>
            <a:ext cx="60325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b"/>
          <a:lstStyle/>
          <a:p>
            <a:pPr marL="39688" algn="ctr">
              <a:spcBef>
                <a:spcPts val="500"/>
              </a:spcBef>
            </a:pP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Instructor’s Guide for  Coulouris, Dollimore, Kindberg and Blair,  Distributed Systems: Concepts and Design   Edn. 5   </a:t>
            </a:r>
            <a:br>
              <a:rPr lang="en-US" sz="800">
                <a:solidFill>
                  <a:schemeClr val="tx1"/>
                </a:solidFill>
                <a:cs typeface="Times" pitchFamily="-116" charset="0"/>
              </a:rPr>
            </a:b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©  Pearson Education 2012 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495300" y="1143000"/>
            <a:ext cx="883285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Figure 6.1	</a:t>
            </a:r>
            <a:br>
              <a:rPr lang="en-US"/>
            </a:br>
            <a:r>
              <a:rPr lang="en-US"/>
              <a:t>Space and time coupling in distributed systems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1295400"/>
            <a:ext cx="9804400" cy="425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80138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Q: is time/space uncoupling same as asynchronous invocation?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ABC1-761D-4206-9C36-4508295A7D6B}" type="slidenum">
              <a:rPr lang="en-US"/>
              <a:pPr/>
              <a:t>40</a:t>
            </a:fld>
            <a:endParaRPr lang="en-US"/>
          </a:p>
        </p:txBody>
      </p:sp>
      <p:sp>
        <p:nvSpPr>
          <p:cNvPr id="19457" name="Rectangle 1"/>
          <p:cNvSpPr>
            <a:spLocks/>
          </p:cNvSpPr>
          <p:nvPr/>
        </p:nvSpPr>
        <p:spPr bwMode="auto">
          <a:xfrm>
            <a:off x="2149475" y="6330950"/>
            <a:ext cx="60325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b"/>
          <a:lstStyle/>
          <a:p>
            <a:pPr marL="39688" algn="ctr">
              <a:spcBef>
                <a:spcPts val="500"/>
              </a:spcBef>
            </a:pP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Instructor’s Guide for  Coulouris, Dollimore and Kindberg   Distributed Systems: Concepts and Design   Edn. 4   </a:t>
            </a:r>
            <a:br>
              <a:rPr lang="en-US" sz="800">
                <a:solidFill>
                  <a:schemeClr val="tx1"/>
                </a:solidFill>
                <a:cs typeface="Times" pitchFamily="-116" charset="0"/>
              </a:rPr>
            </a:b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©  Pearson Education 2005 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495300" y="1143000"/>
            <a:ext cx="883285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Figure 6.13	</a:t>
            </a:r>
            <a:br>
              <a:rPr lang="en-US"/>
            </a:br>
            <a:r>
              <a:rPr lang="en-US"/>
              <a:t>Example publish-subscribe system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58900"/>
            <a:ext cx="9466263" cy="458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queues [6.4]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(Distributed) message queues: intermediary between producers and consumers of data</a:t>
            </a:r>
          </a:p>
          <a:p>
            <a:pPr lvl="1"/>
            <a:r>
              <a:rPr lang="en-US" dirty="0"/>
              <a:t>Point-to-Point, not one-to-many</a:t>
            </a:r>
          </a:p>
          <a:p>
            <a:pPr lvl="1"/>
            <a:r>
              <a:rPr lang="en-US" dirty="0"/>
              <a:t>Supports time and space uncoupling</a:t>
            </a:r>
          </a:p>
          <a:p>
            <a:pPr lvl="1"/>
            <a:r>
              <a:rPr lang="en-US" dirty="0"/>
              <a:t>AKA Message-Oriented Middleware (MOM)</a:t>
            </a:r>
          </a:p>
          <a:p>
            <a:pPr lvl="1"/>
            <a:r>
              <a:rPr lang="en-US" dirty="0"/>
              <a:t>LOTS of commercial products</a:t>
            </a:r>
          </a:p>
          <a:p>
            <a:pPr lvl="1"/>
            <a:r>
              <a:rPr lang="en-US" dirty="0"/>
              <a:t>Main use: Enterprise Application Integration (EAI)</a:t>
            </a:r>
          </a:p>
          <a:p>
            <a:pPr lvl="1"/>
            <a:r>
              <a:rPr lang="en-US" dirty="0"/>
              <a:t>Also a lot for transactions (6.4.1)</a:t>
            </a:r>
          </a:p>
          <a:p>
            <a:r>
              <a:rPr lang="en-US" dirty="0"/>
              <a:t>Programming model: producer sends </a:t>
            </a:r>
            <a:r>
              <a:rPr lang="en-US" dirty="0" err="1"/>
              <a:t>msg</a:t>
            </a:r>
            <a:r>
              <a:rPr lang="en-US" dirty="0"/>
              <a:t>; consumers can</a:t>
            </a:r>
          </a:p>
          <a:p>
            <a:pPr lvl="1"/>
            <a:r>
              <a:rPr lang="en-US" dirty="0"/>
              <a:t>Blocking receive</a:t>
            </a:r>
          </a:p>
          <a:p>
            <a:pPr lvl="1"/>
            <a:r>
              <a:rPr lang="en-US" dirty="0"/>
              <a:t>Non-blocking receive (polling)</a:t>
            </a:r>
          </a:p>
          <a:p>
            <a:pPr lvl="1"/>
            <a:r>
              <a:rPr lang="en-US" dirty="0"/>
              <a:t>Notify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4970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5FD05-B457-4D6A-8B7E-926DB8836925}" type="slidenum">
              <a:rPr lang="en-US"/>
              <a:pPr/>
              <a:t>42</a:t>
            </a:fld>
            <a:endParaRPr lang="en-US"/>
          </a:p>
        </p:txBody>
      </p:sp>
      <p:sp>
        <p:nvSpPr>
          <p:cNvPr id="20481" name="Rectangle 1"/>
          <p:cNvSpPr>
            <a:spLocks/>
          </p:cNvSpPr>
          <p:nvPr/>
        </p:nvSpPr>
        <p:spPr bwMode="auto">
          <a:xfrm>
            <a:off x="2149475" y="6330950"/>
            <a:ext cx="6032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/>
          <a:p>
            <a:pPr marL="39688" algn="ctr">
              <a:spcBef>
                <a:spcPts val="500"/>
              </a:spcBef>
            </a:pP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Instructor’s Guide for  Coulouris, Dollimore and Kindberg   Distributed Systems: Concepts and Design   Edn. 4   </a:t>
            </a:r>
            <a:br>
              <a:rPr lang="en-US" sz="800">
                <a:solidFill>
                  <a:schemeClr val="tx1"/>
                </a:solidFill>
                <a:cs typeface="Times" pitchFamily="-116" charset="0"/>
              </a:rPr>
            </a:b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©  Pearson Education 2005 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495300" y="1143000"/>
            <a:ext cx="883285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Figure 6.14	</a:t>
            </a:r>
            <a:br>
              <a:rPr lang="en-US"/>
            </a:br>
            <a:r>
              <a:rPr lang="en-US"/>
              <a:t>The message queue paradigm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816100"/>
            <a:ext cx="94408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97274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 [6.4.1]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processes can send to a queue, many can remove from it</a:t>
            </a:r>
          </a:p>
          <a:p>
            <a:r>
              <a:rPr lang="en-US" dirty="0"/>
              <a:t>Queuing policy: usually FIFO, but also priority-based</a:t>
            </a:r>
          </a:p>
          <a:p>
            <a:r>
              <a:rPr lang="en-US" dirty="0"/>
              <a:t>Consumers can select based on metadata</a:t>
            </a:r>
          </a:p>
          <a:p>
            <a:r>
              <a:rPr lang="en-US" dirty="0"/>
              <a:t>Database integration common use; e.g. Oracle AQ	</a:t>
            </a:r>
          </a:p>
          <a:p>
            <a:pPr lvl="1"/>
            <a:r>
              <a:rPr lang="en-US" dirty="0"/>
              <a:t>Messages are a row in a (relational) database</a:t>
            </a:r>
          </a:p>
          <a:p>
            <a:pPr lvl="1"/>
            <a:r>
              <a:rPr lang="en-US" dirty="0"/>
              <a:t>Queues are database tables that can be SQL-queried against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2724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Messages are persistent</a:t>
            </a:r>
          </a:p>
          <a:p>
            <a:pPr lvl="1"/>
            <a:r>
              <a:rPr lang="en-US" dirty="0"/>
              <a:t>Store until removed</a:t>
            </a:r>
          </a:p>
          <a:p>
            <a:pPr lvl="1"/>
            <a:r>
              <a:rPr lang="en-US" dirty="0"/>
              <a:t>Store on a disk</a:t>
            </a:r>
          </a:p>
          <a:p>
            <a:r>
              <a:rPr lang="en-US" dirty="0"/>
              <a:t>Other common functionality</a:t>
            </a:r>
          </a:p>
          <a:p>
            <a:pPr lvl="1"/>
            <a:r>
              <a:rPr lang="en-US" dirty="0"/>
              <a:t>Transaction support: all-or-none operations</a:t>
            </a:r>
          </a:p>
          <a:p>
            <a:pPr lvl="1"/>
            <a:r>
              <a:rPr lang="en-US" dirty="0"/>
              <a:t>Automatic message transformation: on arrival, message transforms data from one format to another (data heterogeneity)</a:t>
            </a:r>
          </a:p>
          <a:p>
            <a:pPr lvl="1"/>
            <a:r>
              <a:rPr lang="en-US" dirty="0"/>
              <a:t>Security (at least confidentiality)</a:t>
            </a:r>
          </a:p>
          <a:p>
            <a:r>
              <a:rPr lang="en-US" dirty="0">
                <a:solidFill>
                  <a:srgbClr val="FF0000"/>
                </a:solidFill>
              </a:rPr>
              <a:t>Q: How different from message passing from Chap 4?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9715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issues [6.3.2]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choice: centralized vs. distributed implementation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Tradeoffs?</a:t>
            </a:r>
          </a:p>
          <a:p>
            <a:r>
              <a:rPr lang="en-US" dirty="0"/>
              <a:t>Case study: IBM </a:t>
            </a:r>
            <a:r>
              <a:rPr lang="en-US" dirty="0" err="1"/>
              <a:t>Websphere</a:t>
            </a:r>
            <a:r>
              <a:rPr lang="en-US" dirty="0"/>
              <a:t> MQ</a:t>
            </a:r>
          </a:p>
          <a:p>
            <a:pPr lvl="1"/>
            <a:r>
              <a:rPr lang="en-US" b="1" u="sng" dirty="0"/>
              <a:t>Queue managers </a:t>
            </a:r>
            <a:r>
              <a:rPr lang="en-US" dirty="0"/>
              <a:t>host and manage queues, enable apps to access via </a:t>
            </a:r>
            <a:r>
              <a:rPr lang="en-US" b="1" i="1" dirty="0"/>
              <a:t>Message Queue Interface </a:t>
            </a:r>
            <a:r>
              <a:rPr lang="en-US" dirty="0"/>
              <a:t>(MQI)</a:t>
            </a:r>
          </a:p>
          <a:p>
            <a:pPr lvl="2"/>
            <a:r>
              <a:rPr lang="en-US" dirty="0"/>
              <a:t>Connect or disconnect to/from a queue</a:t>
            </a:r>
          </a:p>
          <a:p>
            <a:pPr lvl="2"/>
            <a:r>
              <a:rPr lang="en-US" dirty="0"/>
              <a:t>Send/receive messages to/from a queue (via a RPC call)</a:t>
            </a:r>
          </a:p>
          <a:p>
            <a:pPr lvl="2"/>
            <a:r>
              <a:rPr lang="en-US" dirty="0"/>
              <a:t>Clients not on same host (usual case) vi a </a:t>
            </a:r>
            <a:r>
              <a:rPr lang="en-US" b="1" u="sng" dirty="0"/>
              <a:t>client channel </a:t>
            </a:r>
            <a:r>
              <a:rPr lang="en-US" dirty="0"/>
              <a:t>(w/</a:t>
            </a:r>
            <a:r>
              <a:rPr lang="en-US" dirty="0" err="1"/>
              <a:t>proxy+stub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0087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CEFBC-3278-468C-8A3E-F8B9398D1518}" type="slidenum">
              <a:rPr lang="en-US"/>
              <a:pPr/>
              <a:t>46</a:t>
            </a:fld>
            <a:endParaRPr lang="en-US"/>
          </a:p>
        </p:txBody>
      </p:sp>
      <p:sp>
        <p:nvSpPr>
          <p:cNvPr id="21505" name="Rectangle 1"/>
          <p:cNvSpPr>
            <a:spLocks/>
          </p:cNvSpPr>
          <p:nvPr/>
        </p:nvSpPr>
        <p:spPr bwMode="auto">
          <a:xfrm>
            <a:off x="2149475" y="6330950"/>
            <a:ext cx="6032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/>
          <a:p>
            <a:pPr marL="39688" algn="ctr">
              <a:spcBef>
                <a:spcPts val="500"/>
              </a:spcBef>
            </a:pP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Instructor’s Guide for  Coulouris, Dollimore and Kindberg   Distributed Systems: Concepts and Design   Edn. 4   </a:t>
            </a:r>
            <a:br>
              <a:rPr lang="en-US" sz="800">
                <a:solidFill>
                  <a:schemeClr val="tx1"/>
                </a:solidFill>
                <a:cs typeface="Times" pitchFamily="-116" charset="0"/>
              </a:rPr>
            </a:b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©  Pearson Education 2005 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495300" y="1143000"/>
            <a:ext cx="883285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Figure 6.15	</a:t>
            </a:r>
            <a:br>
              <a:rPr lang="en-US"/>
            </a:br>
            <a:r>
              <a:rPr lang="en-US"/>
              <a:t>A simple networked topology in WebSphere MQ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20800"/>
            <a:ext cx="8737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10894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</a:t>
            </a:r>
            <a:r>
              <a:rPr lang="en-US" dirty="0" err="1"/>
              <a:t>WebSphere</a:t>
            </a:r>
            <a:r>
              <a:rPr lang="en-US" dirty="0"/>
              <a:t>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Queues usually linked into a federated structure</a:t>
            </a:r>
          </a:p>
          <a:p>
            <a:pPr lvl="1"/>
            <a:r>
              <a:rPr lang="en-US" dirty="0"/>
              <a:t>Resembles pub-sub, but choose right topology for app</a:t>
            </a:r>
          </a:p>
          <a:p>
            <a:pPr lvl="1"/>
            <a:r>
              <a:rPr lang="en-US" dirty="0"/>
              <a:t>Queues linked with </a:t>
            </a:r>
            <a:r>
              <a:rPr lang="en-US" b="1" u="sng" dirty="0"/>
              <a:t>message channel</a:t>
            </a:r>
            <a:r>
              <a:rPr lang="en-US" dirty="0"/>
              <a:t>(MC)</a:t>
            </a:r>
          </a:p>
          <a:p>
            <a:pPr lvl="1"/>
            <a:r>
              <a:rPr lang="en-US" b="1" u="sng" dirty="0"/>
              <a:t>Message channel agent </a:t>
            </a:r>
            <a:r>
              <a:rPr lang="en-US" dirty="0"/>
              <a:t>(MCA) manages each end of MC</a:t>
            </a:r>
          </a:p>
          <a:p>
            <a:pPr lvl="1"/>
            <a:r>
              <a:rPr lang="en-US" dirty="0"/>
              <a:t>Queue managers have routing tables</a:t>
            </a:r>
          </a:p>
          <a:p>
            <a:pPr lvl="1"/>
            <a:r>
              <a:rPr lang="en-US" dirty="0"/>
              <a:t>Lots of tools to create different topologies, manage components,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Hub-and-spoke topology (common)</a:t>
            </a:r>
          </a:p>
          <a:p>
            <a:pPr lvl="1"/>
            <a:r>
              <a:rPr lang="en-US" dirty="0"/>
              <a:t>Hub has lots of services (and resources to support)</a:t>
            </a:r>
          </a:p>
          <a:p>
            <a:pPr lvl="1"/>
            <a:r>
              <a:rPr lang="en-US" dirty="0"/>
              <a:t>Spoke queues are distant, place close(r) to clients</a:t>
            </a:r>
          </a:p>
          <a:p>
            <a:pPr lvl="1"/>
            <a:r>
              <a:rPr lang="en-US" dirty="0"/>
              <a:t>Clients interface with spoke queues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7425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Java Messaging Service (JMS) [6.4.3] [NOT TESTABLE]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JMS supports both pub-sub and MQs</a:t>
            </a:r>
          </a:p>
          <a:p>
            <a:pPr lvl="1"/>
            <a:r>
              <a:rPr lang="en-US" dirty="0"/>
              <a:t>Many vendors; others provide interface (e.g., </a:t>
            </a:r>
            <a:r>
              <a:rPr lang="en-US" dirty="0" err="1"/>
              <a:t>WebSphere</a:t>
            </a:r>
            <a:r>
              <a:rPr lang="en-US" dirty="0"/>
              <a:t>)</a:t>
            </a:r>
          </a:p>
          <a:p>
            <a:r>
              <a:rPr lang="en-US" dirty="0"/>
              <a:t>Key roles in JMS</a:t>
            </a:r>
          </a:p>
          <a:p>
            <a:pPr lvl="1"/>
            <a:r>
              <a:rPr lang="en-US" b="1" u="sng" dirty="0"/>
              <a:t>JMS client</a:t>
            </a:r>
            <a:r>
              <a:rPr lang="en-US" dirty="0"/>
              <a:t>: Java app that produces </a:t>
            </a:r>
            <a:r>
              <a:rPr lang="en-US" u="sng" dirty="0"/>
              <a:t>or</a:t>
            </a:r>
            <a:r>
              <a:rPr lang="en-US" dirty="0"/>
              <a:t> consumes messages</a:t>
            </a:r>
          </a:p>
          <a:p>
            <a:pPr lvl="2"/>
            <a:r>
              <a:rPr lang="en-US" b="1" u="sng" dirty="0"/>
              <a:t>JMS producer</a:t>
            </a:r>
            <a:r>
              <a:rPr lang="en-US" dirty="0"/>
              <a:t>: creates a message and places in a queue</a:t>
            </a:r>
          </a:p>
          <a:p>
            <a:pPr lvl="2"/>
            <a:r>
              <a:rPr lang="en-US" b="1" u="sng" dirty="0"/>
              <a:t>JMS consumer</a:t>
            </a:r>
            <a:r>
              <a:rPr lang="en-US" dirty="0"/>
              <a:t>: removes a message from a queue and uses it</a:t>
            </a:r>
          </a:p>
          <a:p>
            <a:pPr lvl="1"/>
            <a:r>
              <a:rPr lang="en-US" b="1" u="sng" dirty="0"/>
              <a:t>JMS provider</a:t>
            </a:r>
            <a:r>
              <a:rPr lang="en-US" dirty="0"/>
              <a:t>: any system that implements the JMS spec</a:t>
            </a:r>
          </a:p>
          <a:p>
            <a:pPr lvl="1"/>
            <a:r>
              <a:rPr lang="en-US" b="1" u="sng" dirty="0"/>
              <a:t>JMS message</a:t>
            </a:r>
            <a:r>
              <a:rPr lang="en-US" dirty="0"/>
              <a:t>: object used to communicate between JMS clients</a:t>
            </a:r>
          </a:p>
          <a:p>
            <a:pPr lvl="1"/>
            <a:r>
              <a:rPr lang="en-US" b="1" u="sng" dirty="0"/>
              <a:t>JMS destination</a:t>
            </a:r>
            <a:r>
              <a:rPr lang="en-US" dirty="0"/>
              <a:t>: object supporting indirect communication in JMS</a:t>
            </a:r>
          </a:p>
          <a:p>
            <a:pPr lvl="2"/>
            <a:r>
              <a:rPr lang="en-US" b="1" u="sng" dirty="0"/>
              <a:t>JMS topic</a:t>
            </a:r>
            <a:r>
              <a:rPr lang="en-US" dirty="0"/>
              <a:t>: supports pub-sub</a:t>
            </a:r>
          </a:p>
          <a:p>
            <a:pPr lvl="2"/>
            <a:r>
              <a:rPr lang="en-US" b="1" u="sng" dirty="0"/>
              <a:t>JMS queue</a:t>
            </a:r>
            <a:r>
              <a:rPr lang="en-US" dirty="0"/>
              <a:t>: (um, obvious)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5683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JMS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create a </a:t>
            </a:r>
            <a:r>
              <a:rPr lang="en-US" b="1" u="sng" dirty="0"/>
              <a:t>connection</a:t>
            </a:r>
            <a:r>
              <a:rPr lang="en-US" dirty="0"/>
              <a:t> from client to </a:t>
            </a:r>
            <a:r>
              <a:rPr lang="en-US" dirty="0" err="1"/>
              <a:t>providor</a:t>
            </a:r>
            <a:r>
              <a:rPr lang="en-US" dirty="0"/>
              <a:t> with </a:t>
            </a:r>
            <a:r>
              <a:rPr lang="en-US" b="1" u="sng" dirty="0"/>
              <a:t>connection factory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TopicConnection</a:t>
            </a:r>
            <a:r>
              <a:rPr lang="en-US" dirty="0"/>
              <a:t> 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QueueConnection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/>
              <a:t>Use connection to create ≥1 </a:t>
            </a:r>
            <a:r>
              <a:rPr lang="en-US" sz="3200" b="1" u="sng" dirty="0"/>
              <a:t>session</a:t>
            </a:r>
          </a:p>
          <a:p>
            <a:pPr lvl="1"/>
            <a:r>
              <a:rPr lang="en-US" dirty="0"/>
              <a:t>Series of ops for creating, producing, consuming </a:t>
            </a:r>
            <a:r>
              <a:rPr lang="en-US" dirty="0" err="1"/>
              <a:t>msgs</a:t>
            </a:r>
            <a:r>
              <a:rPr lang="en-US" dirty="0"/>
              <a:t> for a given logical task</a:t>
            </a:r>
          </a:p>
          <a:p>
            <a:pPr lvl="1"/>
            <a:r>
              <a:rPr lang="en-US" dirty="0"/>
              <a:t>Also supports transactions</a:t>
            </a:r>
          </a:p>
          <a:p>
            <a:pPr lvl="1"/>
            <a:r>
              <a:rPr lang="en-US" dirty="0"/>
              <a:t>One session can handle topics OR queues, not both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006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communication [6.2]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u="sng" dirty="0"/>
              <a:t>Group communication</a:t>
            </a:r>
            <a:r>
              <a:rPr lang="en-US" dirty="0"/>
              <a:t>: Send messages to a group endpoint</a:t>
            </a:r>
          </a:p>
          <a:p>
            <a:pPr lvl="1"/>
            <a:r>
              <a:rPr lang="en-US" dirty="0"/>
              <a:t>Delivered to all members (modulo reliability guarantees)</a:t>
            </a:r>
          </a:p>
          <a:p>
            <a:pPr lvl="1"/>
            <a:r>
              <a:rPr lang="en-US" dirty="0"/>
              <a:t>Sender not aware of identity of receivers</a:t>
            </a:r>
          </a:p>
          <a:p>
            <a:pPr lvl="1"/>
            <a:r>
              <a:rPr lang="en-US" dirty="0"/>
              <a:t>Ergo, (thin) abstraction layer above IP multicast or an overlay net</a:t>
            </a:r>
          </a:p>
          <a:p>
            <a:r>
              <a:rPr lang="en-US" dirty="0"/>
              <a:t>Adds a lot of value </a:t>
            </a:r>
          </a:p>
          <a:p>
            <a:pPr lvl="1"/>
            <a:r>
              <a:rPr lang="en-US" dirty="0"/>
              <a:t>Detecting failures</a:t>
            </a:r>
          </a:p>
          <a:p>
            <a:pPr lvl="1"/>
            <a:r>
              <a:rPr lang="en-US" dirty="0"/>
              <a:t>Managing group membership (processes in the group)</a:t>
            </a:r>
          </a:p>
          <a:p>
            <a:pPr lvl="1"/>
            <a:r>
              <a:rPr lang="en-US" dirty="0"/>
              <a:t>Reliability guarantees</a:t>
            </a:r>
          </a:p>
          <a:p>
            <a:pPr lvl="1"/>
            <a:r>
              <a:rPr lang="en-US" dirty="0"/>
              <a:t>Ordering guarantees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02CE2-550F-471F-8F7C-5C5AB9816217}" type="slidenum">
              <a:rPr lang="en-US"/>
              <a:pPr/>
              <a:t>50</a:t>
            </a:fld>
            <a:endParaRPr lang="en-US"/>
          </a:p>
        </p:txBody>
      </p:sp>
      <p:sp>
        <p:nvSpPr>
          <p:cNvPr id="22529" name="Rectangle 1"/>
          <p:cNvSpPr>
            <a:spLocks/>
          </p:cNvSpPr>
          <p:nvPr/>
        </p:nvSpPr>
        <p:spPr bwMode="auto">
          <a:xfrm>
            <a:off x="2149475" y="6330950"/>
            <a:ext cx="6032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/>
          <a:p>
            <a:pPr marL="39688" algn="ctr">
              <a:spcBef>
                <a:spcPts val="500"/>
              </a:spcBef>
            </a:pP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Instructor’s Guide for  Coulouris, Dollimore and Kindberg   Distributed Systems: Concepts and Design   Edn. 4   </a:t>
            </a:r>
            <a:br>
              <a:rPr lang="en-US" sz="800">
                <a:solidFill>
                  <a:schemeClr val="tx1"/>
                </a:solidFill>
                <a:cs typeface="Times" pitchFamily="-116" charset="0"/>
              </a:rPr>
            </a:b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©  Pearson Education 2005 </a:t>
            </a:r>
          </a:p>
        </p:txBody>
      </p:sp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495300" y="1143000"/>
            <a:ext cx="883285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Figure 6.16	</a:t>
            </a:r>
            <a:br>
              <a:rPr lang="en-US"/>
            </a:br>
            <a:r>
              <a:rPr lang="en-US"/>
              <a:t>The programming model offered by JMS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206500"/>
            <a:ext cx="824865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65569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JMS session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Message has 3 parts</a:t>
            </a:r>
          </a:p>
          <a:p>
            <a:pPr lvl="1"/>
            <a:r>
              <a:rPr lang="en-US" dirty="0"/>
              <a:t>Header: everything needed to identify &amp; route </a:t>
            </a:r>
            <a:r>
              <a:rPr lang="en-US" dirty="0" err="1"/>
              <a:t>msg</a:t>
            </a:r>
            <a:endParaRPr lang="en-US" dirty="0"/>
          </a:p>
          <a:p>
            <a:pPr lvl="2"/>
            <a:r>
              <a:rPr lang="en-US" dirty="0"/>
              <a:t>Destination, </a:t>
            </a:r>
            <a:r>
              <a:rPr lang="en-US" dirty="0" err="1"/>
              <a:t>priroity</a:t>
            </a:r>
            <a:r>
              <a:rPr lang="en-US" dirty="0"/>
              <a:t>, expiration date, message ID, timestamp</a:t>
            </a:r>
          </a:p>
          <a:p>
            <a:pPr lvl="1"/>
            <a:r>
              <a:rPr lang="en-US" dirty="0"/>
              <a:t>Properties: user-defined meta-data</a:t>
            </a:r>
          </a:p>
          <a:p>
            <a:pPr lvl="1"/>
            <a:r>
              <a:rPr lang="en-US" dirty="0"/>
              <a:t>Body: opaque data</a:t>
            </a:r>
          </a:p>
          <a:p>
            <a:r>
              <a:rPr lang="en-US" b="1" u="sng" dirty="0"/>
              <a:t>Message producer</a:t>
            </a:r>
            <a:r>
              <a:rPr lang="en-US" dirty="0"/>
              <a:t>: object that publishes messages to a topic or sends to a queue</a:t>
            </a:r>
          </a:p>
          <a:p>
            <a:r>
              <a:rPr lang="en-US" b="1" u="sng" dirty="0"/>
              <a:t>Message consumer</a:t>
            </a:r>
            <a:r>
              <a:rPr lang="en-US" dirty="0"/>
              <a:t>: subscribe to topics or receive from Q</a:t>
            </a:r>
          </a:p>
          <a:p>
            <a:pPr lvl="1"/>
            <a:r>
              <a:rPr lang="en-US" dirty="0"/>
              <a:t>Can associate filters w/consumer: specify a </a:t>
            </a:r>
            <a:r>
              <a:rPr lang="en-US" b="1" u="sng" dirty="0"/>
              <a:t>message selector</a:t>
            </a:r>
          </a:p>
          <a:p>
            <a:pPr lvl="2"/>
            <a:r>
              <a:rPr lang="en-US" dirty="0"/>
              <a:t>subset of SQL</a:t>
            </a:r>
          </a:p>
          <a:p>
            <a:pPr lvl="1"/>
            <a:r>
              <a:rPr lang="en-US" dirty="0"/>
              <a:t>Two modes for receiving messages</a:t>
            </a:r>
          </a:p>
          <a:p>
            <a:pPr marL="1489075" lvl="2" indent="-457200">
              <a:buFont typeface="+mj-lt"/>
              <a:buAutoNum type="arabicPeriod"/>
            </a:pPr>
            <a:r>
              <a:rPr lang="en-US" dirty="0"/>
              <a:t>Block with receive operation</a:t>
            </a:r>
          </a:p>
          <a:p>
            <a:pPr marL="1489075" lvl="2" indent="-457200">
              <a:buFont typeface="+mj-lt"/>
              <a:buAutoNum type="arabicPeriod"/>
            </a:pPr>
            <a:r>
              <a:rPr lang="en-US" dirty="0"/>
              <a:t>Create message listener object with a </a:t>
            </a:r>
            <a:r>
              <a:rPr lang="en-US" b="1" u="sng" dirty="0"/>
              <a:t>callback object</a:t>
            </a:r>
            <a:r>
              <a:rPr lang="en-US" dirty="0"/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onMessage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5818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5C4B0-82DE-4D3E-BF6B-10A74E6CC2BA}" type="slidenum">
              <a:rPr lang="en-US"/>
              <a:pPr/>
              <a:t>52</a:t>
            </a:fld>
            <a:endParaRPr lang="en-US"/>
          </a:p>
        </p:txBody>
      </p:sp>
      <p:sp>
        <p:nvSpPr>
          <p:cNvPr id="23553" name="Rectangle 1"/>
          <p:cNvSpPr>
            <a:spLocks/>
          </p:cNvSpPr>
          <p:nvPr/>
        </p:nvSpPr>
        <p:spPr bwMode="auto">
          <a:xfrm>
            <a:off x="2149475" y="6330950"/>
            <a:ext cx="6032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/>
          <a:p>
            <a:pPr marL="39688" algn="ctr">
              <a:spcBef>
                <a:spcPts val="500"/>
              </a:spcBef>
            </a:pP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Instructor’s Guide for  Coulouris, Dollimore and Kindberg   Distributed Systems: Concepts and Design   Edn. 4   </a:t>
            </a:r>
            <a:br>
              <a:rPr lang="en-US" sz="800">
                <a:solidFill>
                  <a:schemeClr val="tx1"/>
                </a:solidFill>
                <a:cs typeface="Times" pitchFamily="-116" charset="0"/>
              </a:rPr>
            </a:b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©  Pearson Education 2005 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495300" y="1143000"/>
            <a:ext cx="883285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Figure 6.17</a:t>
            </a:r>
            <a:br>
              <a:rPr lang="en-US"/>
            </a:br>
            <a:r>
              <a:rPr lang="en-US"/>
              <a:t>Java class </a:t>
            </a:r>
            <a:r>
              <a:rPr lang="en-US" i="1"/>
              <a:t>FireAlarmJMS</a:t>
            </a: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419100" y="1181100"/>
            <a:ext cx="90678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778000" indent="-17780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6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// 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Usage: 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alarm.raise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()</a:t>
            </a:r>
            <a:endParaRPr lang="en-US" sz="1600" b="1" i="1" dirty="0">
              <a:solidFill>
                <a:schemeClr val="tx1"/>
              </a:solidFill>
              <a:latin typeface="Times New Roman" pitchFamily="-116" charset="0"/>
              <a:cs typeface="Times New Roman" pitchFamily="-116" charset="0"/>
              <a:sym typeface="Times New Roman" pitchFamily="-116" charset="0"/>
            </a:endParaRPr>
          </a:p>
          <a:p>
            <a:pPr marL="1778000" indent="-17780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6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import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javax.jms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.*;</a:t>
            </a:r>
          </a:p>
          <a:p>
            <a:pPr marL="1778000" indent="-17780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6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import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javax.naming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.*;</a:t>
            </a:r>
          </a:p>
          <a:p>
            <a:pPr marL="1778000" indent="-17780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6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public class 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FireAlarmJMS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{ // more complex than 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Jgroups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: create connection, session, publisher, message</a:t>
            </a:r>
          </a:p>
          <a:p>
            <a:pPr marL="1778000" indent="-17780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// Lines 2-5 find the right connection factory and topic with JNDI (Lines 2-5)</a:t>
            </a:r>
          </a:p>
          <a:p>
            <a:pPr marL="1778000" indent="-17780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6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public void 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raise() { </a:t>
            </a:r>
          </a:p>
          <a:p>
            <a:pPr marL="2133600" lvl="1" indent="-2133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try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{                                                             </a:t>
            </a:r>
            <a:r>
              <a:rPr lang="en-US" sz="16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1</a:t>
            </a:r>
            <a:endParaRPr lang="en-US" sz="1600" i="1" dirty="0">
              <a:solidFill>
                <a:schemeClr val="tx1"/>
              </a:solidFill>
              <a:latin typeface="Times New Roman" pitchFamily="-116" charset="0"/>
              <a:cs typeface="Times" pitchFamily="-116" charset="0"/>
              <a:sym typeface="Times New Roman" pitchFamily="-116" charset="0"/>
            </a:endParaRPr>
          </a:p>
          <a:p>
            <a:pPr marL="2489200" lvl="2" indent="-2489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		Context 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ctx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 =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new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InitialContext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();	</a:t>
            </a:r>
            <a:r>
              <a:rPr lang="en-US" sz="16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2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 marL="2489200" lvl="2" indent="-2489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	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TopicConnectionFactory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topicFactory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=	</a:t>
            </a:r>
            <a:r>
              <a:rPr lang="en-US" sz="16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3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</a:t>
            </a:r>
          </a:p>
          <a:p>
            <a:pPr marL="2844800" lvl="3" indent="-2844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								(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TopicConnectionFactory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)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ctx.lookup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("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TopicConnectionFactory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"); </a:t>
            </a:r>
            <a:r>
              <a:rPr lang="en-US" sz="16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4</a:t>
            </a:r>
            <a:endParaRPr lang="en-US" sz="1600" i="1" dirty="0">
              <a:solidFill>
                <a:schemeClr val="tx1"/>
              </a:solidFill>
              <a:latin typeface="Times New Roman" pitchFamily="-116" charset="0"/>
              <a:cs typeface="Times" pitchFamily="-116" charset="0"/>
              <a:sym typeface="Times New Roman" pitchFamily="-116" charset="0"/>
            </a:endParaRPr>
          </a:p>
          <a:p>
            <a:pPr marL="2844800" lvl="3" indent="-2844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		Topic 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topic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 = (Topic)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ctx.lookup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("Alarms");  </a:t>
            </a:r>
            <a:r>
              <a:rPr lang="en-US" sz="16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5</a:t>
            </a:r>
            <a:endParaRPr lang="en-US" sz="1600" i="1" dirty="0">
              <a:solidFill>
                <a:schemeClr val="tx1"/>
              </a:solidFill>
              <a:latin typeface="Times New Roman" pitchFamily="-116" charset="0"/>
              <a:cs typeface="Times" pitchFamily="-116" charset="0"/>
              <a:sym typeface="Times New Roman" pitchFamily="-116" charset="0"/>
            </a:endParaRPr>
          </a:p>
          <a:p>
            <a:pPr marL="2844800" lvl="3" indent="-2844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		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TopicConnection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topicConn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 =     </a:t>
            </a:r>
            <a:r>
              <a:rPr lang="en-US" sz="16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6</a:t>
            </a:r>
            <a:endParaRPr lang="en-US" sz="1600" i="1" dirty="0">
              <a:solidFill>
                <a:schemeClr val="tx1"/>
              </a:solidFill>
              <a:latin typeface="Times New Roman" pitchFamily="-116" charset="0"/>
              <a:cs typeface="Times" pitchFamily="-116" charset="0"/>
              <a:sym typeface="Times New Roman" pitchFamily="-116" charset="0"/>
            </a:endParaRPr>
          </a:p>
          <a:p>
            <a:pPr marL="3200400" lvl="4" indent="-32004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									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topicConnectionFactory.createTopicConnection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(); </a:t>
            </a:r>
            <a:r>
              <a:rPr lang="en-US" sz="16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7</a:t>
            </a:r>
            <a:endParaRPr lang="en-US" sz="1600" i="1" dirty="0">
              <a:solidFill>
                <a:schemeClr val="tx1"/>
              </a:solidFill>
              <a:latin typeface="Times New Roman" pitchFamily="-116" charset="0"/>
              <a:cs typeface="Times" pitchFamily="-116" charset="0"/>
              <a:sym typeface="Times New Roman" pitchFamily="-116" charset="0"/>
            </a:endParaRPr>
          </a:p>
          <a:p>
            <a:pPr marL="2844800" lvl="3" indent="-28448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7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	</a:t>
            </a:r>
            <a:r>
              <a:rPr lang="en-US" sz="17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TopicSession</a:t>
            </a:r>
            <a:r>
              <a:rPr lang="en-US" sz="17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  <a:r>
              <a:rPr lang="en-US" sz="17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topicSess</a:t>
            </a:r>
            <a:r>
              <a:rPr lang="en-US" sz="17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= </a:t>
            </a:r>
            <a:r>
              <a:rPr lang="en-US" sz="17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topicConn.createTopicSession</a:t>
            </a:r>
            <a:r>
              <a:rPr lang="en-US" sz="17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</a:t>
            </a:r>
            <a:r>
              <a:rPr lang="en-US" sz="17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false</a:t>
            </a:r>
            <a:r>
              <a:rPr lang="en-US" sz="17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, // </a:t>
            </a:r>
            <a:r>
              <a:rPr lang="en-US" sz="17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false</a:t>
            </a:r>
            <a:r>
              <a:rPr lang="en-US" sz="17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means not transactional </a:t>
            </a:r>
            <a:r>
              <a:rPr lang="en-US" sz="17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8</a:t>
            </a:r>
            <a:endParaRPr lang="en-US" sz="1600" i="1" dirty="0">
              <a:solidFill>
                <a:schemeClr val="tx1"/>
              </a:solidFill>
              <a:latin typeface="Times New Roman" pitchFamily="-116" charset="0"/>
              <a:cs typeface="Times" pitchFamily="-116" charset="0"/>
              <a:sym typeface="Times New Roman" pitchFamily="-116" charset="0"/>
            </a:endParaRPr>
          </a:p>
          <a:p>
            <a:pPr marL="3200400" lvl="4" indent="-32004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7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								</a:t>
            </a:r>
            <a:r>
              <a:rPr lang="en-US" sz="17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Session.AUTO_ACKNOWLEDGE</a:t>
            </a:r>
            <a:r>
              <a:rPr lang="en-US" sz="17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)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;   // session ACKS 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msg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receipt </a:t>
            </a:r>
            <a:r>
              <a:rPr lang="en-US" sz="16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9</a:t>
            </a:r>
            <a:endParaRPr lang="en-US" sz="1600" i="1" dirty="0">
              <a:solidFill>
                <a:schemeClr val="tx1"/>
              </a:solidFill>
              <a:latin typeface="Times New Roman" pitchFamily="-116" charset="0"/>
              <a:cs typeface="Times" pitchFamily="-116" charset="0"/>
              <a:sym typeface="Times New Roman" pitchFamily="-116" charset="0"/>
            </a:endParaRPr>
          </a:p>
          <a:p>
            <a:pPr marL="3200400" lvl="4" indent="-32004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		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TopicPublisher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topicPub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= 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topicSess.createPublisher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(topic);	</a:t>
            </a:r>
            <a:r>
              <a:rPr lang="en-US" sz="16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10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;</a:t>
            </a:r>
          </a:p>
          <a:p>
            <a:pPr marL="2489200" lvl="2" indent="-2489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	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TextMessage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msg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= 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topicSess.createTextMessage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();	</a:t>
            </a:r>
            <a:r>
              <a:rPr lang="en-US" sz="16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11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 marL="2489200" lvl="2" indent="-2489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	 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msg.setText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("Fire!");	</a:t>
            </a:r>
            <a:r>
              <a:rPr lang="en-US" sz="16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12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 marL="2489200" lvl="2" indent="-2489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	</a:t>
            </a:r>
            <a:r>
              <a:rPr lang="en-US" sz="16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topicPub.publish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(message);	</a:t>
            </a:r>
            <a:r>
              <a:rPr lang="en-US" sz="16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13</a:t>
            </a:r>
            <a:endParaRPr lang="en-US" sz="1600" i="1" dirty="0">
              <a:solidFill>
                <a:schemeClr val="tx1"/>
              </a:solidFill>
              <a:latin typeface="Times New Roman" pitchFamily="-116" charset="0"/>
              <a:cs typeface="Times" pitchFamily="-116" charset="0"/>
              <a:sym typeface="Times New Roman" pitchFamily="-116" charset="0"/>
            </a:endParaRPr>
          </a:p>
          <a:p>
            <a:pPr marL="1778000" indent="-17780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}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catch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(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Exception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e) {	</a:t>
            </a:r>
            <a:r>
              <a:rPr lang="en-US" sz="16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14</a:t>
            </a: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 marL="1778000" indent="-17780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  } </a:t>
            </a:r>
            <a:r>
              <a:rPr lang="en-US" sz="16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15</a:t>
            </a:r>
            <a:endParaRPr lang="en-US" sz="1600" i="1" dirty="0">
              <a:solidFill>
                <a:schemeClr val="tx1"/>
              </a:solidFill>
              <a:latin typeface="Times New Roman" pitchFamily="-116" charset="0"/>
              <a:cs typeface="Times" pitchFamily="-116" charset="0"/>
              <a:sym typeface="Times New Roman" pitchFamily="-116" charset="0"/>
            </a:endParaRPr>
          </a:p>
          <a:p>
            <a:pPr marL="1778000" indent="-17780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6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}</a:t>
            </a:r>
          </a:p>
          <a:p>
            <a:pPr marL="1778000" indent="-17780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endParaRPr lang="en-US" sz="1600" i="1" dirty="0">
              <a:solidFill>
                <a:schemeClr val="tx1"/>
              </a:solidFill>
              <a:latin typeface="Times New Roman" pitchFamily="-116" charset="0"/>
              <a:cs typeface="Times New Roman" pitchFamily="-116" charset="0"/>
              <a:sym typeface="Times New Roman" pitchFamily="-1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1882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9C22-732C-4E53-9170-896151ADCF6C}" type="slidenum">
              <a:rPr lang="en-US"/>
              <a:pPr/>
              <a:t>53</a:t>
            </a:fld>
            <a:endParaRPr lang="en-US"/>
          </a:p>
        </p:txBody>
      </p:sp>
      <p:sp>
        <p:nvSpPr>
          <p:cNvPr id="24577" name="Rectangle 1"/>
          <p:cNvSpPr>
            <a:spLocks/>
          </p:cNvSpPr>
          <p:nvPr/>
        </p:nvSpPr>
        <p:spPr bwMode="auto">
          <a:xfrm>
            <a:off x="2149475" y="6330950"/>
            <a:ext cx="6032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/>
          <a:p>
            <a:pPr marL="39688" algn="ctr">
              <a:spcBef>
                <a:spcPts val="500"/>
              </a:spcBef>
            </a:pP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Instructor’s Guide for  Coulouris, Dollimore and Kindberg   Distributed Systems: Concepts and Design   Edn. 4   </a:t>
            </a:r>
            <a:br>
              <a:rPr lang="en-US" sz="800">
                <a:solidFill>
                  <a:schemeClr val="tx1"/>
                </a:solidFill>
                <a:cs typeface="Times" pitchFamily="-116" charset="0"/>
              </a:rPr>
            </a:b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©  Pearson Education 2005 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495300" y="1143000"/>
            <a:ext cx="883285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Figure 6.18</a:t>
            </a:r>
            <a:br>
              <a:rPr lang="en-US"/>
            </a:br>
            <a:r>
              <a:rPr lang="en-US"/>
              <a:t>Java class </a:t>
            </a:r>
            <a:r>
              <a:rPr lang="en-US" i="1"/>
              <a:t>FireAlarmConsumerJMS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292100" y="1130300"/>
            <a:ext cx="99060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import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javax.jms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.*;  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import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javax.naming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.*;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public class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FireAlarmConsumerJMS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// similar to producer!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public String 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await() {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try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{                                                             </a:t>
            </a:r>
            <a:r>
              <a:rPr lang="en-US" sz="1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1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 marL="0" lvl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	Context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ctx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= 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new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InitialContext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();	</a:t>
            </a:r>
            <a:r>
              <a:rPr lang="en-US" sz="1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2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 marL="0" lvl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	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TopicConnectionFactory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topicFactory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=	</a:t>
            </a:r>
            <a:r>
              <a:rPr lang="en-US" sz="1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3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 marL="0" lvl="2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			(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TopicConnectionFactory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)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ctx.lookup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("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TopicConnectionFactory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"); </a:t>
            </a:r>
            <a:r>
              <a:rPr lang="en-US" sz="1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4</a:t>
            </a:r>
            <a:endParaRPr lang="en-US" sz="1800" i="1" dirty="0">
              <a:solidFill>
                <a:schemeClr val="tx1"/>
              </a:solidFill>
              <a:latin typeface="Times New Roman" pitchFamily="-116" charset="0"/>
              <a:cs typeface="Times" pitchFamily="-116" charset="0"/>
              <a:sym typeface="Times New Roman" pitchFamily="-116" charset="0"/>
            </a:endParaRPr>
          </a:p>
          <a:p>
            <a:pPr marL="0" lvl="4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             Topic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topic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= (Topic)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ctx.lookup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("Alarms"); </a:t>
            </a:r>
            <a:r>
              <a:rPr lang="en-US" sz="1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5</a:t>
            </a:r>
            <a:endParaRPr lang="en-US" sz="1800" i="1" dirty="0">
              <a:solidFill>
                <a:schemeClr val="tx1"/>
              </a:solidFill>
              <a:latin typeface="Times New Roman" pitchFamily="-116" charset="0"/>
              <a:cs typeface="Times" pitchFamily="-116" charset="0"/>
              <a:sym typeface="Times New Roman" pitchFamily="-116" charset="0"/>
            </a:endParaRPr>
          </a:p>
          <a:p>
            <a:pPr marL="0" lvl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              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TopicConnection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topicConn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 =         </a:t>
            </a:r>
            <a:r>
              <a:rPr lang="en-US" sz="1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6</a:t>
            </a:r>
            <a:endParaRPr lang="en-US" sz="1800" i="1" dirty="0">
              <a:solidFill>
                <a:schemeClr val="tx1"/>
              </a:solidFill>
              <a:latin typeface="Times New Roman" pitchFamily="-116" charset="0"/>
              <a:cs typeface="Times" pitchFamily="-116" charset="0"/>
              <a:sym typeface="Times New Roman" pitchFamily="-116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                      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topicConnectionFactory.createTopicConnection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();        </a:t>
            </a:r>
            <a:r>
              <a:rPr lang="en-US" sz="1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7</a:t>
            </a:r>
            <a:endParaRPr lang="en-US" sz="1800" i="1" dirty="0">
              <a:solidFill>
                <a:schemeClr val="tx1"/>
              </a:solidFill>
              <a:latin typeface="Times New Roman" pitchFamily="-116" charset="0"/>
              <a:cs typeface="Times" pitchFamily="-116" charset="0"/>
              <a:sym typeface="Times New Roman" pitchFamily="-116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              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TopicSession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topicSess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 =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topicConn.createTopicSession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(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false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,        </a:t>
            </a:r>
            <a:r>
              <a:rPr lang="en-US" sz="1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8</a:t>
            </a:r>
            <a:endParaRPr lang="en-US" sz="1800" i="1" dirty="0">
              <a:solidFill>
                <a:schemeClr val="tx1"/>
              </a:solidFill>
              <a:latin typeface="Times New Roman" pitchFamily="-116" charset="0"/>
              <a:cs typeface="Times" pitchFamily="-116" charset="0"/>
              <a:sym typeface="Times New Roman" pitchFamily="-116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                          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Session.AUTO_ACKNOWLEDGE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);        </a:t>
            </a:r>
            <a:r>
              <a:rPr lang="en-US" sz="1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9</a:t>
            </a:r>
            <a:endParaRPr lang="en-US" sz="1800" i="1" dirty="0">
              <a:solidFill>
                <a:schemeClr val="tx1"/>
              </a:solidFill>
              <a:latin typeface="Times New Roman" pitchFamily="-116" charset="0"/>
              <a:cs typeface="Times" pitchFamily="-116" charset="0"/>
              <a:sym typeface="Times New Roman" pitchFamily="-116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              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TopicSubscriber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topicSub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 =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topicSess.createSubscriber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(topic);	</a:t>
            </a:r>
            <a:r>
              <a:rPr lang="en-US" sz="1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10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            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topicSub.start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();	</a:t>
            </a:r>
            <a:r>
              <a:rPr lang="en-US" sz="1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11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            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TextMessage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msg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= (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TextMessage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)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topicSub.receive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();	</a:t>
            </a:r>
            <a:r>
              <a:rPr lang="en-US" sz="1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12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             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return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msg.getText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();	</a:t>
            </a:r>
            <a:r>
              <a:rPr lang="en-US" sz="1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13</a:t>
            </a:r>
            <a:endParaRPr lang="en-US" sz="1800" i="1" dirty="0">
              <a:solidFill>
                <a:schemeClr val="tx1"/>
              </a:solidFill>
              <a:latin typeface="Times New Roman" pitchFamily="-116" charset="0"/>
              <a:cs typeface="Times" pitchFamily="-116" charset="0"/>
              <a:sym typeface="Times New Roman" pitchFamily="-116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         } catch (Exception e) {	</a:t>
            </a:r>
            <a:r>
              <a:rPr lang="en-US" sz="1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14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             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return null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;	</a:t>
            </a:r>
            <a:r>
              <a:rPr lang="en-US" sz="1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15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    }</a:t>
            </a:r>
            <a:r>
              <a:rPr lang="en-US" sz="1800" i="1" dirty="0">
                <a:solidFill>
                  <a:srgbClr val="FF0000"/>
                </a:solidFill>
                <a:latin typeface="Times New Roman" pitchFamily="-116" charset="0"/>
                <a:cs typeface="Times New Roman" pitchFamily="-116" charset="0"/>
                <a:sym typeface="Times New Roman" pitchFamily="-116" charset="0"/>
              </a:rPr>
              <a:t>16</a:t>
            </a:r>
            <a:endParaRPr lang="en-US" sz="1800" i="1" dirty="0">
              <a:solidFill>
                <a:schemeClr val="tx1"/>
              </a:solidFill>
              <a:latin typeface="Times New Roman" pitchFamily="-116" charset="0"/>
              <a:cs typeface="Times" pitchFamily="-116" charset="0"/>
              <a:sym typeface="Times New Roman" pitchFamily="-116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  } // await()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} // </a:t>
            </a:r>
            <a:r>
              <a:rPr lang="en-US" sz="1800" i="1" dirty="0" err="1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FireAlarmConsumerJMS</a:t>
            </a:r>
            <a:r>
              <a:rPr lang="en-US" sz="1800" i="1" dirty="0">
                <a:solidFill>
                  <a:schemeClr val="tx1"/>
                </a:solidFill>
                <a:latin typeface="Times New Roman" pitchFamily="-116" charset="0"/>
                <a:cs typeface="Times" pitchFamily="-116" charset="0"/>
                <a:sym typeface="Times New Roman" pitchFamily="-116" charset="0"/>
              </a:rPr>
              <a:t> – this missing in book!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endParaRPr lang="en-US" sz="1800" i="1" dirty="0">
              <a:solidFill>
                <a:schemeClr val="tx1"/>
              </a:solidFill>
              <a:latin typeface="Times New Roman" pitchFamily="-116" charset="0"/>
              <a:cs typeface="Times" pitchFamily="-116" charset="0"/>
              <a:sym typeface="Times New Roman" pitchFamily="-1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0187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 approaches [6.5]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Abstraction: memory locations then tuple space</a:t>
            </a:r>
          </a:p>
          <a:p>
            <a:r>
              <a:rPr lang="en-US" dirty="0"/>
              <a:t>Distributed shared memory (DSM) [6.5.1] </a:t>
            </a:r>
          </a:p>
          <a:p>
            <a:pPr lvl="1"/>
            <a:r>
              <a:rPr lang="en-US" dirty="0"/>
              <a:t>Read and write with API “like” ordinary memory</a:t>
            </a:r>
          </a:p>
          <a:p>
            <a:pPr lvl="1"/>
            <a:r>
              <a:rPr lang="en-US" dirty="0"/>
              <a:t>Updates propagated by the runtime system of the DSM</a:t>
            </a:r>
          </a:p>
          <a:p>
            <a:pPr lvl="1"/>
            <a:r>
              <a:rPr lang="en-US" dirty="0"/>
              <a:t>Mostly for parallel apps or if data items can be directly accessed</a:t>
            </a:r>
          </a:p>
          <a:p>
            <a:pPr lvl="1"/>
            <a:r>
              <a:rPr lang="en-US" dirty="0"/>
              <a:t>Not as appropriate for client-server</a:t>
            </a:r>
          </a:p>
          <a:p>
            <a:pPr lvl="1"/>
            <a:r>
              <a:rPr lang="en-US" dirty="0"/>
              <a:t>Replicas of data kept &amp; managed (problems: replication, caching)</a:t>
            </a:r>
          </a:p>
          <a:p>
            <a:pPr lvl="1"/>
            <a:r>
              <a:rPr lang="en-US" dirty="0"/>
              <a:t>Can be very useful in non-uniform access (NUMA) parallel comp’s</a:t>
            </a:r>
          </a:p>
          <a:p>
            <a:pPr lvl="1"/>
            <a:r>
              <a:rPr lang="en-US" dirty="0"/>
              <a:t>Memory space can be persistent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69211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/>
          </p:cNvSpPr>
          <p:nvPr/>
        </p:nvSpPr>
        <p:spPr bwMode="auto">
          <a:xfrm>
            <a:off x="2149475" y="6330950"/>
            <a:ext cx="6032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/>
          <a:p>
            <a:pPr marL="39688" algn="ctr">
              <a:spcBef>
                <a:spcPts val="500"/>
              </a:spcBef>
            </a:pP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Instructor’s Guide for  Coulouris, Dollimore and Kindberg   Distributed Systems: Concepts and Design   Edn. 3   </a:t>
            </a:r>
            <a:br>
              <a:rPr lang="en-US" sz="800">
                <a:solidFill>
                  <a:schemeClr val="tx1"/>
                </a:solidFill>
                <a:cs typeface="Times" pitchFamily="-116" charset="0"/>
              </a:rPr>
            </a:b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©  Addison-Wesley Publishers 2000 </a:t>
            </a:r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495300" y="1143000"/>
            <a:ext cx="883285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Figure 6.19</a:t>
            </a:r>
            <a:br>
              <a:rPr lang="en-US"/>
            </a:br>
            <a:r>
              <a:rPr lang="en-US"/>
              <a:t>The distributed shared memory abstraction</a:t>
            </a: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57313"/>
            <a:ext cx="9245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87135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passing (MP) compared to DSM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are lower-level than client-server or pub-sub</a:t>
            </a:r>
          </a:p>
          <a:p>
            <a:r>
              <a:rPr lang="en-US" dirty="0"/>
              <a:t>Service offered</a:t>
            </a:r>
          </a:p>
          <a:p>
            <a:pPr lvl="1"/>
            <a:r>
              <a:rPr lang="en-US" dirty="0"/>
              <a:t>MP: </a:t>
            </a:r>
          </a:p>
          <a:p>
            <a:pPr lvl="2"/>
            <a:r>
              <a:rPr lang="en-US" dirty="0"/>
              <a:t>variables have to be </a:t>
            </a:r>
            <a:r>
              <a:rPr lang="en-US" dirty="0" err="1"/>
              <a:t>marshalled</a:t>
            </a:r>
            <a:r>
              <a:rPr lang="en-US" dirty="0"/>
              <a:t> by apps</a:t>
            </a:r>
          </a:p>
          <a:p>
            <a:pPr lvl="2"/>
            <a:r>
              <a:rPr lang="en-US" dirty="0"/>
              <a:t>Producers and consumers protected from each other (no shared memory)</a:t>
            </a:r>
          </a:p>
          <a:p>
            <a:pPr lvl="1"/>
            <a:r>
              <a:rPr lang="en-US" dirty="0"/>
              <a:t>DSM: </a:t>
            </a:r>
          </a:p>
          <a:p>
            <a:pPr lvl="2"/>
            <a:r>
              <a:rPr lang="en-US" dirty="0"/>
              <a:t>No </a:t>
            </a:r>
            <a:r>
              <a:rPr lang="en-US" dirty="0" err="1"/>
              <a:t>marshalling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(implications?)</a:t>
            </a:r>
          </a:p>
          <a:p>
            <a:pPr lvl="2"/>
            <a:r>
              <a:rPr lang="en-US" dirty="0"/>
              <a:t>Supports pointers</a:t>
            </a:r>
          </a:p>
          <a:p>
            <a:pPr lvl="2"/>
            <a:r>
              <a:rPr lang="en-US" dirty="0"/>
              <a:t>No app-level synchronization: DSM runtime takes care of</a:t>
            </a:r>
          </a:p>
          <a:p>
            <a:pPr lvl="2"/>
            <a:r>
              <a:rPr lang="en-US" dirty="0"/>
              <a:t>Persistent DSM supports temporal decoupling</a:t>
            </a:r>
          </a:p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DSM </a:t>
            </a:r>
            <a:r>
              <a:rPr lang="en-US" dirty="0" err="1"/>
              <a:t>peformance</a:t>
            </a:r>
            <a:r>
              <a:rPr lang="en-US" dirty="0"/>
              <a:t> varies widely, including access patterns</a:t>
            </a:r>
          </a:p>
          <a:p>
            <a:pPr lvl="1"/>
            <a:r>
              <a:rPr lang="en-US" dirty="0"/>
              <a:t>DSM can hide the fact that something is remote </a:t>
            </a:r>
            <a:r>
              <a:rPr lang="en-US" dirty="0">
                <a:solidFill>
                  <a:srgbClr val="FF0000"/>
                </a:solidFill>
              </a:rPr>
              <a:t>(good or bad?)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9862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 space communication [6.5.2]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tuple is an ordered list of type values</a:t>
            </a:r>
          </a:p>
          <a:p>
            <a:r>
              <a:rPr lang="en-US" dirty="0"/>
              <a:t>Tuple space is an (unordered) bag of tuple</a:t>
            </a:r>
          </a:p>
          <a:p>
            <a:r>
              <a:rPr lang="en-US" dirty="0"/>
              <a:t>Can withdraw based on a specified value (or any value)</a:t>
            </a:r>
          </a:p>
          <a:p>
            <a:r>
              <a:rPr lang="en-US" dirty="0"/>
              <a:t>Primitives added</a:t>
            </a:r>
          </a:p>
          <a:p>
            <a:pPr lvl="1"/>
            <a:r>
              <a:rPr lang="en-US" b="1" dirty="0"/>
              <a:t>out</a:t>
            </a:r>
            <a:r>
              <a:rPr lang="en-US" dirty="0"/>
              <a:t>(“Subtask”, velocity, </a:t>
            </a:r>
            <a:r>
              <a:rPr lang="en-US" dirty="0" err="1"/>
              <a:t>i</a:t>
            </a:r>
            <a:r>
              <a:rPr lang="en-US" dirty="0"/>
              <a:t>, j, k)</a:t>
            </a:r>
          </a:p>
          <a:p>
            <a:pPr lvl="1"/>
            <a:r>
              <a:rPr lang="en-US" b="1" dirty="0"/>
              <a:t>in</a:t>
            </a:r>
            <a:r>
              <a:rPr lang="en-US" dirty="0"/>
              <a:t>(“subtask”, ?</a:t>
            </a:r>
            <a:r>
              <a:rPr lang="en-US" dirty="0" err="1"/>
              <a:t>myVelocity</a:t>
            </a:r>
            <a:r>
              <a:rPr lang="en-US" dirty="0"/>
              <a:t>, ?row, 3, ?factor)</a:t>
            </a:r>
          </a:p>
          <a:p>
            <a:pPr lvl="1"/>
            <a:r>
              <a:rPr lang="en-US" b="1" dirty="0" err="1"/>
              <a:t>rd</a:t>
            </a:r>
            <a:r>
              <a:rPr lang="en-US" dirty="0"/>
              <a:t>(“subtask”, ?</a:t>
            </a:r>
            <a:r>
              <a:rPr lang="en-US" dirty="0" err="1"/>
              <a:t>myVelocity</a:t>
            </a:r>
            <a:r>
              <a:rPr lang="en-US" dirty="0"/>
              <a:t>, ?row, 3, ?factor)</a:t>
            </a:r>
          </a:p>
          <a:p>
            <a:endParaRPr lang="en-US" dirty="0"/>
          </a:p>
          <a:p>
            <a:r>
              <a:rPr lang="en-US" dirty="0"/>
              <a:t>Journal paper from Bakken’s dissertation cited on Page 268 of CDKB5 (“Bakken and </a:t>
            </a:r>
            <a:r>
              <a:rPr lang="en-US" dirty="0" err="1"/>
              <a:t>Schlichting</a:t>
            </a:r>
            <a:r>
              <a:rPr lang="en-US" dirty="0"/>
              <a:t> [1995]”).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907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5E81C-69C0-4585-8CD9-F2BA28530E44}" type="slidenum">
              <a:rPr lang="en-US"/>
              <a:pPr/>
              <a:t>58</a:t>
            </a:fld>
            <a:endParaRPr lang="en-US"/>
          </a:p>
        </p:txBody>
      </p:sp>
      <p:sp>
        <p:nvSpPr>
          <p:cNvPr id="34817" name="Rectangle 1"/>
          <p:cNvSpPr>
            <a:spLocks/>
          </p:cNvSpPr>
          <p:nvPr/>
        </p:nvSpPr>
        <p:spPr bwMode="auto">
          <a:xfrm>
            <a:off x="2149475" y="6330950"/>
            <a:ext cx="6032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/>
          <a:p>
            <a:pPr marL="39688" algn="ctr">
              <a:spcBef>
                <a:spcPts val="500"/>
              </a:spcBef>
            </a:pP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Instructor’s Guide for  Coulouris, Dollimore and Kindberg   Distributed Systems: Concepts and Design   Edn. 4   </a:t>
            </a:r>
            <a:br>
              <a:rPr lang="en-US" sz="800">
                <a:solidFill>
                  <a:schemeClr val="tx1"/>
                </a:solidFill>
                <a:cs typeface="Times" pitchFamily="-116" charset="0"/>
              </a:rPr>
            </a:br>
            <a:r>
              <a:rPr lang="en-US" sz="800">
                <a:solidFill>
                  <a:schemeClr val="tx1"/>
                </a:solidFill>
                <a:cs typeface="Times" pitchFamily="-116" charset="0"/>
              </a:rPr>
              <a:t>©  Pearson Education 2005 </a:t>
            </a:r>
          </a:p>
        </p:txBody>
      </p:sp>
      <p:sp>
        <p:nvSpPr>
          <p:cNvPr id="34818" name="Line 2"/>
          <p:cNvSpPr>
            <a:spLocks noChangeShapeType="1"/>
          </p:cNvSpPr>
          <p:nvPr/>
        </p:nvSpPr>
        <p:spPr bwMode="auto">
          <a:xfrm>
            <a:off x="495300" y="1143000"/>
            <a:ext cx="8832850" cy="1588"/>
          </a:xfrm>
          <a:prstGeom prst="lin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Figure 6.27	</a:t>
            </a:r>
            <a:br>
              <a:rPr lang="en-US"/>
            </a:br>
            <a:r>
              <a:rPr lang="en-US"/>
              <a:t>Summary of indirect communication styles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0000"/>
            <a:ext cx="8161338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4451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communication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useful building block for DSs, esp. reliable ones</a:t>
            </a:r>
          </a:p>
          <a:p>
            <a:pPr lvl="1"/>
            <a:r>
              <a:rPr lang="en-US" dirty="0"/>
              <a:t>Reliable dissemination of info to large # “clients” (esp. finance)</a:t>
            </a:r>
          </a:p>
          <a:p>
            <a:pPr lvl="1"/>
            <a:r>
              <a:rPr lang="en-US" dirty="0"/>
              <a:t>Collaborative applications: multiple users with common view</a:t>
            </a:r>
          </a:p>
          <a:p>
            <a:pPr lvl="1"/>
            <a:r>
              <a:rPr lang="en-US" dirty="0"/>
              <a:t>Wide range of fault-tolerance building blocks</a:t>
            </a:r>
          </a:p>
          <a:p>
            <a:pPr lvl="2"/>
            <a:r>
              <a:rPr lang="en-US" dirty="0"/>
              <a:t>Consistent update of replicated data</a:t>
            </a:r>
          </a:p>
          <a:p>
            <a:pPr lvl="2"/>
            <a:r>
              <a:rPr lang="en-US" dirty="0"/>
              <a:t>Highly available (replicated) servers</a:t>
            </a:r>
          </a:p>
          <a:p>
            <a:r>
              <a:rPr lang="en-US" dirty="0"/>
              <a:t>More on group communications next:</a:t>
            </a:r>
          </a:p>
          <a:p>
            <a:pPr lvl="1"/>
            <a:r>
              <a:rPr lang="en-US" dirty="0"/>
              <a:t>Programming models</a:t>
            </a:r>
          </a:p>
          <a:p>
            <a:pPr lvl="1"/>
            <a:r>
              <a:rPr lang="en-US" dirty="0"/>
              <a:t>Implementation issues</a:t>
            </a:r>
          </a:p>
          <a:p>
            <a:pPr lvl="1"/>
            <a:r>
              <a:rPr lang="en-US" dirty="0"/>
              <a:t>Case study: </a:t>
            </a:r>
            <a:r>
              <a:rPr lang="en-US" dirty="0" err="1"/>
              <a:t>JGroups</a:t>
            </a:r>
            <a:r>
              <a:rPr lang="en-US" dirty="0"/>
              <a:t> toolkit [</a:t>
            </a:r>
            <a:r>
              <a:rPr lang="en-US" dirty="0">
                <a:solidFill>
                  <a:srgbClr val="FF0000"/>
                </a:solidFill>
              </a:rPr>
              <a:t>NOT TESTABLE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6074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 [6.3.1]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 abstraction: group &amp; associated membership</a:t>
            </a:r>
          </a:p>
          <a:p>
            <a:pPr lvl="1"/>
            <a:r>
              <a:rPr lang="en-US" dirty="0"/>
              <a:t>Processes join (explicitly) or leave (explicitly or by failure)</a:t>
            </a:r>
          </a:p>
          <a:p>
            <a:pPr lvl="1"/>
            <a:r>
              <a:rPr lang="en-US" dirty="0"/>
              <a:t>Send single message to the group of N, not N unicast messages</a:t>
            </a:r>
          </a:p>
          <a:p>
            <a:r>
              <a:rPr lang="en-US" dirty="0"/>
              <a:t>Compare and contrast with IP multicast?</a:t>
            </a:r>
          </a:p>
          <a:p>
            <a:r>
              <a:rPr lang="en-US" dirty="0"/>
              <a:t>Early work started in the late 1980s, still going strong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198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groups and object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research on </a:t>
            </a:r>
            <a:r>
              <a:rPr lang="en-US" b="1" u="sng" dirty="0"/>
              <a:t>process groups</a:t>
            </a:r>
          </a:p>
          <a:p>
            <a:pPr lvl="1"/>
            <a:r>
              <a:rPr lang="en-US" dirty="0"/>
              <a:t>Abstraction: resilient process</a:t>
            </a:r>
          </a:p>
          <a:p>
            <a:pPr lvl="1"/>
            <a:r>
              <a:rPr lang="en-US" dirty="0"/>
              <a:t>Messages delivered to a process endpoint, no higher</a:t>
            </a:r>
          </a:p>
          <a:p>
            <a:pPr lvl="1"/>
            <a:r>
              <a:rPr lang="en-US" dirty="0"/>
              <a:t>Messages typically unstructured byte arrays, no </a:t>
            </a:r>
            <a:r>
              <a:rPr lang="en-US" dirty="0" err="1"/>
              <a:t>marshalling</a:t>
            </a:r>
            <a:r>
              <a:rPr lang="en-US" dirty="0"/>
              <a:t>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Level of service ≈ socket</a:t>
            </a:r>
          </a:p>
          <a:p>
            <a:r>
              <a:rPr lang="en-US" b="1" u="sng" dirty="0"/>
              <a:t>Object group</a:t>
            </a:r>
            <a:r>
              <a:rPr lang="en-US" dirty="0"/>
              <a:t>: higher level approach</a:t>
            </a:r>
          </a:p>
          <a:p>
            <a:pPr lvl="1"/>
            <a:r>
              <a:rPr lang="en-US" dirty="0"/>
              <a:t>Collection of objects (same class!) process same invocations</a:t>
            </a:r>
          </a:p>
          <a:p>
            <a:pPr lvl="1"/>
            <a:r>
              <a:rPr lang="en-US" dirty="0"/>
              <a:t>Replication can be transparent to clients</a:t>
            </a:r>
          </a:p>
          <a:p>
            <a:pPr lvl="2"/>
            <a:r>
              <a:rPr lang="en-US" dirty="0"/>
              <a:t>Invoke on single object (proxy)</a:t>
            </a:r>
          </a:p>
          <a:p>
            <a:pPr lvl="2"/>
            <a:r>
              <a:rPr lang="en-US" dirty="0"/>
              <a:t>Requests sent by group communication</a:t>
            </a:r>
          </a:p>
          <a:p>
            <a:pPr lvl="2"/>
            <a:r>
              <a:rPr lang="en-US" dirty="0"/>
              <a:t>Voting in proxy usually</a:t>
            </a:r>
          </a:p>
          <a:p>
            <a:pPr lvl="1"/>
            <a:r>
              <a:rPr lang="en-US" dirty="0"/>
              <a:t>Research started in mid 1990s (Electra, Eternal, </a:t>
            </a:r>
            <a:r>
              <a:rPr lang="en-US" dirty="0" err="1"/>
              <a:t>AQuA</a:t>
            </a:r>
            <a:r>
              <a:rPr lang="en-US" dirty="0"/>
              <a:t>)</a:t>
            </a:r>
          </a:p>
          <a:p>
            <a:r>
              <a:rPr lang="en-US" dirty="0"/>
              <a:t>Process groups still more widely researched &amp; deployed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4059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key distinctions in group comm.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Closed group</a:t>
            </a:r>
            <a:r>
              <a:rPr lang="en-US" dirty="0"/>
              <a:t>: only members may multicast to it</a:t>
            </a:r>
          </a:p>
          <a:p>
            <a:pPr lvl="1"/>
            <a:r>
              <a:rPr lang="en-US" dirty="0"/>
              <a:t>Useful: coordinating among cooperating servers (usually replicas)</a:t>
            </a:r>
          </a:p>
          <a:p>
            <a:r>
              <a:rPr lang="en-US" b="1" u="sng" dirty="0"/>
              <a:t>Open group</a:t>
            </a:r>
            <a:r>
              <a:rPr lang="en-US" dirty="0"/>
              <a:t>: a process outside group may send to it</a:t>
            </a:r>
          </a:p>
          <a:p>
            <a:pPr lvl="1"/>
            <a:r>
              <a:rPr lang="en-US" dirty="0"/>
              <a:t>Useful: delivering events to interested parties, client request to server replica group</a:t>
            </a:r>
          </a:p>
          <a:p>
            <a:r>
              <a:rPr lang="en-US" b="1" u="sng" dirty="0"/>
              <a:t>Overlapping groups</a:t>
            </a:r>
            <a:r>
              <a:rPr lang="en-US" dirty="0"/>
              <a:t>: entities may belong to &gt;1 group</a:t>
            </a:r>
          </a:p>
          <a:p>
            <a:r>
              <a:rPr lang="en-US" b="1" u="sng" dirty="0"/>
              <a:t>Non-overlapping groups</a:t>
            </a:r>
            <a:r>
              <a:rPr lang="en-US" dirty="0"/>
              <a:t>: 0 or 1 groups for an entity</a:t>
            </a:r>
          </a:p>
          <a:p>
            <a:r>
              <a:rPr lang="en-US" dirty="0"/>
              <a:t>Synchronous and asynchronous systems</a:t>
            </a:r>
          </a:p>
          <a:p>
            <a:r>
              <a:rPr lang="en-US" dirty="0"/>
              <a:t>Note: above has HUGE impact on multicast algorithms</a:t>
            </a:r>
          </a:p>
          <a:p>
            <a:pPr lvl="1"/>
            <a:r>
              <a:rPr lang="en-US" dirty="0"/>
              <a:t>Big reason why lots of research on this!</a:t>
            </a:r>
          </a:p>
          <a:p>
            <a:pPr lvl="1"/>
            <a:r>
              <a:rPr lang="en-US" dirty="0"/>
              <a:t>…. And that is even without Byzantine failure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5D15A-566C-409F-A413-E42E3117F28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5048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33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DAA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s">
      <a:majorFont>
        <a:latin typeface="Arial"/>
        <a:ea typeface="ヒラギノ角ゴ ProN W3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pitchFamily="60" charset="0"/>
            <a:ea typeface="ヒラギノ明朝 ProN W3" pitchFamily="60" charset="-128"/>
            <a:sym typeface="Times" pitchFamily="6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pitchFamily="60" charset="0"/>
            <a:ea typeface="ヒラギノ明朝 ProN W3" pitchFamily="60" charset="-128"/>
            <a:sym typeface="Times" pitchFamily="60" charset="0"/>
          </a:defRPr>
        </a:defPPr>
      </a:lstStyle>
    </a:lnDef>
  </a:objectDefaults>
  <a:extraClrSchemeLst>
    <a:extraClrScheme>
      <a:clrScheme name="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5826</TotalTime>
  <Pages>0</Pages>
  <Words>4459</Words>
  <Characters>0</Characters>
  <Application>Microsoft Office PowerPoint</Application>
  <PresentationFormat>A4 Paper (210x297 mm)</PresentationFormat>
  <Lines>0</Lines>
  <Paragraphs>617</Paragraphs>
  <Slides>58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Arial Black</vt:lpstr>
      <vt:lpstr>Courier New</vt:lpstr>
      <vt:lpstr>Helvetica</vt:lpstr>
      <vt:lpstr>Times</vt:lpstr>
      <vt:lpstr>Times New Roman</vt:lpstr>
      <vt:lpstr>slides</vt:lpstr>
      <vt:lpstr>PowerPoint Presentation</vt:lpstr>
      <vt:lpstr>Introduction [6.1]</vt:lpstr>
      <vt:lpstr>Indirect communication (cont.)</vt:lpstr>
      <vt:lpstr>Figure 6.1  Space and time coupling in distributed systems</vt:lpstr>
      <vt:lpstr>Group communication [6.2]</vt:lpstr>
      <vt:lpstr>Group communication (cont.)</vt:lpstr>
      <vt:lpstr>Programming model [6.3.1]</vt:lpstr>
      <vt:lpstr>Process groups and object groups</vt:lpstr>
      <vt:lpstr>Other key distinctions in group comm. services</vt:lpstr>
      <vt:lpstr>Figure 6.2 Open and closed groups</vt:lpstr>
      <vt:lpstr>Implementation issues [6.2.2]</vt:lpstr>
      <vt:lpstr>Ordered delivery</vt:lpstr>
      <vt:lpstr>Group membership management</vt:lpstr>
      <vt:lpstr>Figure 6.3 The role of group membership management</vt:lpstr>
      <vt:lpstr>Case study: JGroups toolkit [NOT TESTABLE]</vt:lpstr>
      <vt:lpstr>Figure 6.4  The architecture of JGroups</vt:lpstr>
      <vt:lpstr>JGroups channels</vt:lpstr>
      <vt:lpstr>JGroups example</vt:lpstr>
      <vt:lpstr>Figure 6.5 Java class FireAlarmJG</vt:lpstr>
      <vt:lpstr>Figure 6.6 Java class FireAlarmConsumerJG</vt:lpstr>
      <vt:lpstr>JGroups building blocks &amp; protocol stack</vt:lpstr>
      <vt:lpstr>Public-subscribe systems [6.3]</vt:lpstr>
      <vt:lpstr>Example: dealing room system</vt:lpstr>
      <vt:lpstr>Figure 6.7 Dealing room system</vt:lpstr>
      <vt:lpstr>Characteristics of pub-sub systems</vt:lpstr>
      <vt:lpstr>Pub-sub programming model</vt:lpstr>
      <vt:lpstr>Figure 6.8  The publish-subscribe paradigm</vt:lpstr>
      <vt:lpstr>Subscription models of pub-sub systems</vt:lpstr>
      <vt:lpstr>Subscription models of pub-sub systems (cont.)</vt:lpstr>
      <vt:lpstr>Subscription models of pub-sub systems (cont.)</vt:lpstr>
      <vt:lpstr>Implementation issues [6.2.3]</vt:lpstr>
      <vt:lpstr>Centralized vs. distributed implementations</vt:lpstr>
      <vt:lpstr>Figure 6.9  A network of brokers</vt:lpstr>
      <vt:lpstr>Overall systems architecture</vt:lpstr>
      <vt:lpstr>Figure 6.10 The architecture of publish-subscribe systems</vt:lpstr>
      <vt:lpstr>Implementation choices in content-based routing (CBR)</vt:lpstr>
      <vt:lpstr>Figure 6.11 Filtering-based routing</vt:lpstr>
      <vt:lpstr>Implementation choices in CBR (cont.)</vt:lpstr>
      <vt:lpstr>Figure 6.12 Rendezvous-based routing</vt:lpstr>
      <vt:lpstr>Figure 6.13  Example publish-subscribe system</vt:lpstr>
      <vt:lpstr>Message queues [6.4]</vt:lpstr>
      <vt:lpstr>Figure 6.14  The message queue paradigm</vt:lpstr>
      <vt:lpstr>Programming model [6.4.1] (cont.)</vt:lpstr>
      <vt:lpstr>Programming model (cont)</vt:lpstr>
      <vt:lpstr>Implementation issues [6.3.2]</vt:lpstr>
      <vt:lpstr>Figure 6.15  A simple networked topology in WebSphere MQ</vt:lpstr>
      <vt:lpstr>IBM WebSphere (cont.)</vt:lpstr>
      <vt:lpstr>Case study: Java Messaging Service (JMS) [6.4.3] [NOT TESTABLE]</vt:lpstr>
      <vt:lpstr>Programming with JMS</vt:lpstr>
      <vt:lpstr>Figure 6.16  The programming model offered by JMS</vt:lpstr>
      <vt:lpstr>JMS session objects</vt:lpstr>
      <vt:lpstr>Figure 6.17 Java class FireAlarmJMS</vt:lpstr>
      <vt:lpstr>Figure 6.18 Java class FireAlarmConsumerJMS</vt:lpstr>
      <vt:lpstr>Shared memory approaches [6.5]</vt:lpstr>
      <vt:lpstr>Figure 6.19 The distributed shared memory abstraction</vt:lpstr>
      <vt:lpstr>Message passing (MP) compared to DSM</vt:lpstr>
      <vt:lpstr>Tuple space communication [6.5.2]</vt:lpstr>
      <vt:lpstr>Figure 6.27  Summary of indirect communication styles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15.1 A distributed multimedia system</dc:title>
  <dc:creator>George Coulouris</dc:creator>
  <cp:lastModifiedBy>Dave</cp:lastModifiedBy>
  <cp:revision>61</cp:revision>
  <dcterms:modified xsi:type="dcterms:W3CDTF">2020-03-31T08:57:00Z</dcterms:modified>
</cp:coreProperties>
</file>