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300" r:id="rId3"/>
    <p:sldId id="295" r:id="rId4"/>
    <p:sldId id="29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6" r:id="rId32"/>
    <p:sldId id="284" r:id="rId33"/>
    <p:sldId id="285" r:id="rId34"/>
    <p:sldId id="298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9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9BE84-1974-4E17-BFD1-ED431273E0B5}" type="datetimeFigureOut">
              <a:rPr lang="en-IN" smtClean="0"/>
              <a:t>04-12-2013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3748B-CD7A-4E0B-A9F7-7EC3FE99C1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462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757EF21-B72C-4874-A9BF-1D8E8901421B}" type="slidenum">
              <a:rPr lang="en-US" altLang="en-US" sz="1000">
                <a:latin typeface="Times New Roman" pitchFamily="18" charset="0"/>
              </a:rPr>
              <a:pPr/>
              <a:t>6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78607"/>
            <a:ext cx="4613564" cy="3471218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09" y="4376549"/>
            <a:ext cx="5039072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14" tIns="44757" rIns="89514" bIns="44757"/>
          <a:lstStyle/>
          <a:p>
            <a:r>
              <a:rPr lang="en-US" smtClean="0"/>
              <a:t>Why PMOS in PUN and NMOS in PDN … threshold drop</a:t>
            </a:r>
          </a:p>
          <a:p>
            <a:endParaRPr lang="en-US" smtClean="0"/>
          </a:p>
          <a:p>
            <a:r>
              <a:rPr lang="en-US" smtClean="0"/>
              <a:t>NMOS transistors produce strong zeros; PMOS transistors generate strong ones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44B9F07-C724-439E-B990-3F122240D6CF}" type="slidenum">
              <a:rPr lang="en-US" altLang="en-US" sz="1000">
                <a:latin typeface="Times New Roman" pitchFamily="18" charset="0"/>
              </a:rPr>
              <a:pPr/>
              <a:t>17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79450"/>
            <a:ext cx="4629150" cy="3471863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CL being lower also contributes to power savings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07B5A9-30C8-44A2-A6CC-613791EBB043}" type="slidenum">
              <a:rPr lang="en-US" altLang="en-US" sz="1000">
                <a:latin typeface="Times New Roman" pitchFamily="18" charset="0"/>
              </a:rPr>
              <a:pPr/>
              <a:t>18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58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79450"/>
            <a:ext cx="4629150" cy="3471863"/>
          </a:xfrm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A5D95C8-0765-4386-A9E9-2083776A2D71}" type="slidenum">
              <a:rPr lang="en-US" altLang="en-US" sz="1000">
                <a:latin typeface="Times New Roman" pitchFamily="18" charset="0"/>
              </a:rPr>
              <a:pPr/>
              <a:t>19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leakage sources are reverse-biased diode and the sub-threshold leakage of the NMOS pull-down device.</a:t>
            </a:r>
          </a:p>
          <a:p>
            <a:endParaRPr lang="en-US" smtClean="0"/>
          </a:p>
          <a:p>
            <a:r>
              <a:rPr lang="en-US" smtClean="0"/>
              <a:t>Charge stored on CL will leak away with time (input in low state during evaluation)</a:t>
            </a:r>
          </a:p>
          <a:p>
            <a:endParaRPr lang="en-US" smtClean="0"/>
          </a:p>
          <a:p>
            <a:r>
              <a:rPr lang="en-US" smtClean="0"/>
              <a:t>Requires a minimum clock rate - so not good for low performance products such as watches (or when have conditional clocks)</a:t>
            </a:r>
          </a:p>
          <a:p>
            <a:endParaRPr lang="en-US" smtClean="0"/>
          </a:p>
          <a:p>
            <a:r>
              <a:rPr lang="en-US" smtClean="0"/>
              <a:t>PMOS precharge device also contributes some leakage due to reverse bias diode and subthreshold conduction that, to some extent, offsets the leakage due to the pull down paths.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789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5DDD03F-BCCA-425D-99F6-C39DC44ECD9B}" type="slidenum">
              <a:rPr lang="en-US" altLang="en-US" sz="1000">
                <a:latin typeface="Times New Roman" pitchFamily="18" charset="0"/>
              </a:rPr>
              <a:pPr/>
              <a:t>20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During precharge, Out is VDD and inverter out is GND, so keeper is on</a:t>
            </a:r>
          </a:p>
          <a:p>
            <a:endParaRPr lang="en-US" smtClean="0"/>
          </a:p>
          <a:p>
            <a:r>
              <a:rPr lang="en-US" smtClean="0"/>
              <a:t>During evaluation if PDN is off, the keeper compensates for drained charge due to leakage.</a:t>
            </a:r>
          </a:p>
          <a:p>
            <a:endParaRPr lang="en-US" smtClean="0"/>
          </a:p>
          <a:p>
            <a:r>
              <a:rPr lang="en-US" smtClean="0"/>
              <a:t>If PDN is on, there is a fight between the PDN and the PUN - circuit is ratioed so PDN wins, eventually</a:t>
            </a:r>
          </a:p>
          <a:p>
            <a:endParaRPr lang="en-US" smtClean="0"/>
          </a:p>
          <a:p>
            <a:r>
              <a:rPr lang="en-US" smtClean="0"/>
              <a:t>Note Psc during switching period when PDN and keeper are both on simultaneously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2011A2A-6EA7-4F58-8316-5C18415436C7}" type="slidenum">
              <a:rPr lang="en-US" altLang="en-US" sz="1000">
                <a:latin typeface="Times New Roman" pitchFamily="18" charset="0"/>
              </a:rPr>
              <a:pPr/>
              <a:t>21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CA initially discharged and CL fully charged.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C9F68C2-ED16-44AF-BC4B-AE0218A30ED5}" type="slidenum">
              <a:rPr lang="en-US" altLang="en-US" sz="1000">
                <a:latin typeface="Times New Roman" pitchFamily="18" charset="0"/>
              </a:rPr>
              <a:pPr/>
              <a:t>22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80171"/>
            <a:ext cx="4613564" cy="3471218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AC83612-F6EE-415F-B4C4-5C8078FFF5CC}" type="slidenum">
              <a:rPr lang="en-US" altLang="en-US" sz="1000">
                <a:latin typeface="Times New Roman" pitchFamily="18" charset="0"/>
              </a:rPr>
              <a:pPr/>
              <a:t>23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Danger is that signal levels can rise enough above VDD that the normally reverse-biased junction diodes become forward-biased causing electrons to be injected into the </a:t>
            </a:r>
            <a:r>
              <a:rPr lang="en-US" smtClean="0">
                <a:cs typeface="Times New Roman" pitchFamily="18" charset="0"/>
              </a:rPr>
              <a:t>substrate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301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2299911-AFBA-4A44-812E-0C86CB9D5A16}" type="slidenum">
              <a:rPr lang="en-US" altLang="en-US" sz="1000">
                <a:latin typeface="Times New Roman" pitchFamily="18" charset="0"/>
              </a:rPr>
              <a:pPr/>
              <a:t>24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79450"/>
            <a:ext cx="4629150" cy="3471863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D542B9D-48AE-478D-A2C7-4F9377A5B178}" type="slidenum">
              <a:rPr lang="en-US" altLang="en-US" sz="1000">
                <a:latin typeface="Times New Roman" pitchFamily="18" charset="0"/>
              </a:rPr>
              <a:pPr/>
              <a:t>25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Out2 should remain at VDD since Out1 transitions to 0 during evaluation.  However, since there is a finite propagation delay for the input to discharge Out1 to GND, the second output also starts to discharge.</a:t>
            </a:r>
          </a:p>
          <a:p>
            <a:endParaRPr lang="en-US" smtClean="0"/>
          </a:p>
          <a:p>
            <a:r>
              <a:rPr lang="en-US" smtClean="0"/>
              <a:t>The second dynamic inverter turns off (PDN) when Out1 reaches VTn.</a:t>
            </a:r>
          </a:p>
          <a:p>
            <a:endParaRPr lang="en-US" smtClean="0"/>
          </a:p>
          <a:p>
            <a:r>
              <a:rPr lang="en-US" smtClean="0"/>
              <a:t>Setting all inputs of the second gate to 0 during precharge will fix it.</a:t>
            </a:r>
          </a:p>
          <a:p>
            <a:endParaRPr lang="en-US" smtClean="0"/>
          </a:p>
          <a:p>
            <a:r>
              <a:rPr lang="en-US" smtClean="0"/>
              <a:t>Correct operation is guaranteed (ignoring charge redistribution and leakage) as long as the inputs can only make a single 0 -&gt; 1 transition during the evaluation period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6A7A320-C652-4369-9B59-E6360865244D}" type="slidenum">
              <a:rPr lang="en-US" altLang="en-US" sz="1000">
                <a:latin typeface="Times New Roman" pitchFamily="18" charset="0"/>
              </a:rPr>
              <a:pPr/>
              <a:t>27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Ensures all inputs to the Domino gate are set to 0 at the end of the precharge period.  Hence, the only possible transition during evaluation is 0 -&gt; 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569A79C-00A1-4F3A-8FDB-D3B7E8FD8B81}" type="slidenum">
              <a:rPr lang="en-US" altLang="en-US" sz="1000">
                <a:latin typeface="Times New Roman" pitchFamily="18" charset="0"/>
              </a:rPr>
              <a:pPr/>
              <a:t>7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78607"/>
            <a:ext cx="4613564" cy="3471218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09" y="4376549"/>
            <a:ext cx="5039072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14" tIns="44757" rIns="89514" bIns="44757"/>
          <a:lstStyle/>
          <a:p>
            <a:r>
              <a:rPr lang="en-US" smtClean="0"/>
              <a:t>Shown synthesis of pull up from pull down structure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8618169-2654-4C98-A714-15DBAA3E30CB}" type="slidenum">
              <a:rPr lang="en-US" altLang="en-US" sz="1000">
                <a:latin typeface="Times New Roman" pitchFamily="18" charset="0"/>
              </a:rPr>
              <a:pPr/>
              <a:t>28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80171"/>
            <a:ext cx="4613564" cy="3471218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710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00AB24F-B5A2-4227-A8BF-CA68A8BDB346}" type="slidenum">
              <a:rPr lang="en-US" altLang="en-US" sz="1000">
                <a:latin typeface="Times New Roman" pitchFamily="18" charset="0"/>
              </a:rPr>
              <a:pPr/>
              <a:t>29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71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First 32 bit micro (BellMAC 32) was designed in Domino logic</a:t>
            </a:r>
          </a:p>
          <a:p>
            <a:endParaRPr lang="en-US" smtClean="0"/>
          </a:p>
          <a:p>
            <a:r>
              <a:rPr lang="en-US" smtClean="0"/>
              <a:t>Now a rather rare design style due to non-inverting logic only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813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453F8D7-6FFC-40C3-AC09-7A0A341CDCC5}" type="slidenum">
              <a:rPr lang="en-US" altLang="en-US" sz="1000">
                <a:latin typeface="Times New Roman" pitchFamily="18" charset="0"/>
              </a:rPr>
              <a:pPr/>
              <a:t>30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dirty="0" smtClean="0"/>
              <a:t>AND/NAND differential logic gate.  The inputs and their complements come from other differential DR gates and thus all inputs are low during </a:t>
            </a:r>
            <a:r>
              <a:rPr lang="en-US" dirty="0" err="1" smtClean="0"/>
              <a:t>precharge</a:t>
            </a:r>
            <a:r>
              <a:rPr lang="en-US" dirty="0" smtClean="0"/>
              <a:t> and make a conditional transition from 0 to 1.</a:t>
            </a:r>
          </a:p>
          <a:p>
            <a:endParaRPr lang="en-US" dirty="0" smtClean="0"/>
          </a:p>
          <a:p>
            <a:r>
              <a:rPr lang="en-US" dirty="0" smtClean="0"/>
              <a:t>Annotations show state during evaluate cycle (CLK = 1)</a:t>
            </a:r>
          </a:p>
          <a:p>
            <a:endParaRPr lang="en-US" dirty="0" smtClean="0"/>
          </a:p>
          <a:p>
            <a:r>
              <a:rPr lang="en-US" dirty="0" smtClean="0"/>
              <a:t>Expensive - but can implement any arbitrary function.</a:t>
            </a:r>
          </a:p>
          <a:p>
            <a:endParaRPr lang="en-US" dirty="0" smtClean="0"/>
          </a:p>
          <a:p>
            <a:r>
              <a:rPr lang="en-US" dirty="0" smtClean="0"/>
              <a:t>Use significant power since they have a guaranteed transition every single clock cycle (regardless of signal statistics, since either Out or !Out will transition from 0 to 1).</a:t>
            </a:r>
          </a:p>
          <a:p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 err="1" smtClean="0"/>
              <a:t>ratioed</a:t>
            </a:r>
            <a:r>
              <a:rPr lang="en-US" dirty="0" smtClean="0"/>
              <a:t> (even though have a cross-coupled PMOS pair)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ECC94CF-7D95-4819-9AA6-7B3CD789B7A4}" type="slidenum">
              <a:rPr lang="en-US" altLang="en-US" sz="1000">
                <a:latin typeface="Times New Roman" pitchFamily="18" charset="0"/>
              </a:rPr>
              <a:pPr/>
              <a:t>8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79450"/>
            <a:ext cx="4629150" cy="3471863"/>
          </a:xfrm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819C0D2-96CC-4663-9C60-5EA047A95D64}" type="slidenum">
              <a:rPr lang="en-US" altLang="en-US" sz="1000" smtClean="0">
                <a:latin typeface="Times New Roman" pitchFamily="18" charset="0"/>
              </a:rPr>
              <a:pPr/>
              <a:t>11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8A204AA-8D5A-4A25-85AB-8AC44240EF3F}" type="slidenum">
              <a:rPr lang="en-US" altLang="en-US" sz="1000" smtClean="0">
                <a:latin typeface="Times New Roman" pitchFamily="18" charset="0"/>
              </a:rPr>
              <a:pPr/>
              <a:t>12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A2796F9-0C9E-489A-A52E-AC1B9FFC44C2}" type="slidenum">
              <a:rPr lang="en-US" altLang="en-US" sz="1000" smtClean="0">
                <a:latin typeface="Times New Roman" pitchFamily="18" charset="0"/>
              </a:rPr>
              <a:pPr/>
              <a:t>13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3826969-4D70-4055-8B0C-342814F79C09}" type="slidenum">
              <a:rPr lang="en-US" altLang="en-US" sz="1000" smtClean="0">
                <a:latin typeface="Times New Roman" pitchFamily="18" charset="0"/>
              </a:rPr>
              <a:pPr/>
              <a:t>14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F88F1EE-7BAC-406A-B65E-037464C30248}" type="slidenum">
              <a:rPr lang="en-US" altLang="en-US" sz="1000">
                <a:latin typeface="Times New Roman" pitchFamily="18" charset="0"/>
              </a:rPr>
              <a:pPr/>
              <a:t>15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For lecture</a:t>
            </a:r>
          </a:p>
          <a:p>
            <a:endParaRPr lang="en-US" smtClean="0"/>
          </a:p>
          <a:p>
            <a:r>
              <a:rPr lang="en-US" smtClean="0"/>
              <a:t>Evaluate transistor, Me, eliminates static power consumption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0A8BA56-82FE-47C5-9841-215C8D45BE3F}" type="slidenum">
              <a:rPr lang="en-US" altLang="en-US" sz="1000">
                <a:latin typeface="Times New Roman" pitchFamily="18" charset="0"/>
              </a:rPr>
              <a:pPr/>
              <a:t>16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79450"/>
            <a:ext cx="4629150" cy="347186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This behavior is fundamentally different than the static counterpart that always has a low resistance path between the output and one of the power rails.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EE434: ASIC and Digital Systems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Final Review 1</a:t>
            </a:r>
            <a:endParaRPr lang="en-IN" dirty="0" smtClean="0"/>
          </a:p>
          <a:p>
            <a:r>
              <a:rPr lang="en-IN" dirty="0" smtClean="0"/>
              <a:t>Jacob Murray</a:t>
            </a:r>
          </a:p>
          <a:p>
            <a:r>
              <a:rPr lang="en-IN" dirty="0" smtClean="0"/>
              <a:t>School of EECS, WSU</a:t>
            </a:r>
          </a:p>
          <a:p>
            <a:r>
              <a:rPr lang="en-IN" dirty="0" smtClean="0"/>
              <a:t>jmurray@eecs.wsu.edu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95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Issues with Pass Transistor Logic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Threshold drop</a:t>
            </a:r>
          </a:p>
          <a:p>
            <a:pPr eaLnBrk="1" hangingPunct="1"/>
            <a:r>
              <a:rPr lang="en-US" dirty="0" smtClean="0"/>
              <a:t>Capacitive feed through</a:t>
            </a:r>
          </a:p>
          <a:p>
            <a:pPr eaLnBrk="1" hangingPunct="1"/>
            <a:r>
              <a:rPr lang="en-US" dirty="0" smtClean="0"/>
              <a:t>Charge sharing</a:t>
            </a:r>
          </a:p>
        </p:txBody>
      </p:sp>
      <p:pic>
        <p:nvPicPr>
          <p:cNvPr id="18436" name="Picture 4" descr="25%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57600"/>
            <a:ext cx="4572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25%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55963"/>
            <a:ext cx="335280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4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NMOS Only Logic: Level Restoring Transistor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051300" y="33512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111500" y="33512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111500" y="3351213"/>
            <a:ext cx="939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263900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263900" y="3351213"/>
            <a:ext cx="127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263900" y="3351213"/>
            <a:ext cx="6477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898900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898900" y="3351213"/>
            <a:ext cx="127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8989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2164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898900" y="3592513"/>
            <a:ext cx="3175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2639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9591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959100" y="3592513"/>
            <a:ext cx="304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3860800" y="32496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3302000" y="32496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3302000" y="3249613"/>
            <a:ext cx="558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3568700" y="30718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3568700" y="3249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3568700" y="3071813"/>
            <a:ext cx="12700" cy="177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2164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4764088" y="35925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4216400" y="3592513"/>
            <a:ext cx="5476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25781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2933700" y="35798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Rectangle 29"/>
          <p:cNvSpPr>
            <a:spLocks noChangeArrowheads="1"/>
          </p:cNvSpPr>
          <p:nvPr/>
        </p:nvSpPr>
        <p:spPr bwMode="auto">
          <a:xfrm>
            <a:off x="4281488" y="4430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Rectangle 30"/>
          <p:cNvSpPr>
            <a:spLocks noChangeArrowheads="1"/>
          </p:cNvSpPr>
          <p:nvPr/>
        </p:nvSpPr>
        <p:spPr bwMode="auto">
          <a:xfrm>
            <a:off x="4281488" y="4062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Rectangle 31"/>
          <p:cNvSpPr>
            <a:spLocks noChangeArrowheads="1"/>
          </p:cNvSpPr>
          <p:nvPr/>
        </p:nvSpPr>
        <p:spPr bwMode="auto">
          <a:xfrm>
            <a:off x="4281488" y="4062413"/>
            <a:ext cx="12700" cy="368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Rectangle 32"/>
          <p:cNvSpPr>
            <a:spLocks noChangeArrowheads="1"/>
          </p:cNvSpPr>
          <p:nvPr/>
        </p:nvSpPr>
        <p:spPr bwMode="auto">
          <a:xfrm>
            <a:off x="4064000" y="40497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8" name="Rectangle 33"/>
          <p:cNvSpPr>
            <a:spLocks noChangeArrowheads="1"/>
          </p:cNvSpPr>
          <p:nvPr/>
        </p:nvSpPr>
        <p:spPr bwMode="auto">
          <a:xfrm>
            <a:off x="4510088" y="40497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9" name="Rectangle 34"/>
          <p:cNvSpPr>
            <a:spLocks noChangeArrowheads="1"/>
          </p:cNvSpPr>
          <p:nvPr/>
        </p:nvSpPr>
        <p:spPr bwMode="auto">
          <a:xfrm>
            <a:off x="4064000" y="4049713"/>
            <a:ext cx="4460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0" name="Rectangle 35"/>
          <p:cNvSpPr>
            <a:spLocks noChangeArrowheads="1"/>
          </p:cNvSpPr>
          <p:nvPr/>
        </p:nvSpPr>
        <p:spPr bwMode="auto">
          <a:xfrm>
            <a:off x="4281488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Rectangle 36"/>
          <p:cNvSpPr>
            <a:spLocks noChangeArrowheads="1"/>
          </p:cNvSpPr>
          <p:nvPr/>
        </p:nvSpPr>
        <p:spPr bwMode="auto">
          <a:xfrm>
            <a:off x="4281488" y="3973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Rectangle 37"/>
          <p:cNvSpPr>
            <a:spLocks noChangeArrowheads="1"/>
          </p:cNvSpPr>
          <p:nvPr/>
        </p:nvSpPr>
        <p:spPr bwMode="auto">
          <a:xfrm>
            <a:off x="4281488" y="3592513"/>
            <a:ext cx="127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3" name="Rectangle 38"/>
          <p:cNvSpPr>
            <a:spLocks noChangeArrowheads="1"/>
          </p:cNvSpPr>
          <p:nvPr/>
        </p:nvSpPr>
        <p:spPr bwMode="auto">
          <a:xfrm>
            <a:off x="4064000" y="39862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4" name="Rectangle 39"/>
          <p:cNvSpPr>
            <a:spLocks noChangeArrowheads="1"/>
          </p:cNvSpPr>
          <p:nvPr/>
        </p:nvSpPr>
        <p:spPr bwMode="auto">
          <a:xfrm>
            <a:off x="4510088" y="39862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5" name="Rectangle 40"/>
          <p:cNvSpPr>
            <a:spLocks noChangeArrowheads="1"/>
          </p:cNvSpPr>
          <p:nvPr/>
        </p:nvSpPr>
        <p:spPr bwMode="auto">
          <a:xfrm>
            <a:off x="4064000" y="3986213"/>
            <a:ext cx="4460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Freeform 41"/>
          <p:cNvSpPr>
            <a:spLocks/>
          </p:cNvSpPr>
          <p:nvPr/>
        </p:nvSpPr>
        <p:spPr bwMode="auto">
          <a:xfrm>
            <a:off x="4383088" y="45704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97" name="Freeform 42"/>
          <p:cNvSpPr>
            <a:spLocks/>
          </p:cNvSpPr>
          <p:nvPr/>
        </p:nvSpPr>
        <p:spPr bwMode="auto">
          <a:xfrm>
            <a:off x="4152900" y="45704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98" name="Rectangle 43"/>
          <p:cNvSpPr>
            <a:spLocks noChangeArrowheads="1"/>
          </p:cNvSpPr>
          <p:nvPr/>
        </p:nvSpPr>
        <p:spPr bwMode="auto">
          <a:xfrm>
            <a:off x="4152900" y="4570413"/>
            <a:ext cx="2301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9" name="Freeform 44"/>
          <p:cNvSpPr>
            <a:spLocks/>
          </p:cNvSpPr>
          <p:nvPr/>
        </p:nvSpPr>
        <p:spPr bwMode="auto">
          <a:xfrm>
            <a:off x="4497388" y="4506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0" name="Freeform 45"/>
          <p:cNvSpPr>
            <a:spLocks/>
          </p:cNvSpPr>
          <p:nvPr/>
        </p:nvSpPr>
        <p:spPr bwMode="auto">
          <a:xfrm>
            <a:off x="4038600" y="4506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1" name="Rectangle 46"/>
          <p:cNvSpPr>
            <a:spLocks noChangeArrowheads="1"/>
          </p:cNvSpPr>
          <p:nvPr/>
        </p:nvSpPr>
        <p:spPr bwMode="auto">
          <a:xfrm>
            <a:off x="4038600" y="4506913"/>
            <a:ext cx="4587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2" name="Freeform 47"/>
          <p:cNvSpPr>
            <a:spLocks/>
          </p:cNvSpPr>
          <p:nvPr/>
        </p:nvSpPr>
        <p:spPr bwMode="auto">
          <a:xfrm>
            <a:off x="4598988" y="4456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3" name="Freeform 48"/>
          <p:cNvSpPr>
            <a:spLocks/>
          </p:cNvSpPr>
          <p:nvPr/>
        </p:nvSpPr>
        <p:spPr bwMode="auto">
          <a:xfrm>
            <a:off x="3924300" y="4456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4" name="Rectangle 49"/>
          <p:cNvSpPr>
            <a:spLocks noChangeArrowheads="1"/>
          </p:cNvSpPr>
          <p:nvPr/>
        </p:nvSpPr>
        <p:spPr bwMode="auto">
          <a:xfrm>
            <a:off x="3924300" y="4456113"/>
            <a:ext cx="6746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5" name="Rectangle 50"/>
          <p:cNvSpPr>
            <a:spLocks noChangeArrowheads="1"/>
          </p:cNvSpPr>
          <p:nvPr/>
        </p:nvSpPr>
        <p:spPr bwMode="auto">
          <a:xfrm>
            <a:off x="5221288" y="24638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Rectangle 51"/>
          <p:cNvSpPr>
            <a:spLocks noChangeArrowheads="1"/>
          </p:cNvSpPr>
          <p:nvPr/>
        </p:nvSpPr>
        <p:spPr bwMode="auto">
          <a:xfrm>
            <a:off x="5818188" y="24638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Rectangle 52"/>
          <p:cNvSpPr>
            <a:spLocks noChangeArrowheads="1"/>
          </p:cNvSpPr>
          <p:nvPr/>
        </p:nvSpPr>
        <p:spPr bwMode="auto">
          <a:xfrm>
            <a:off x="5221288" y="2463800"/>
            <a:ext cx="5969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8" name="Rectangle 53"/>
          <p:cNvSpPr>
            <a:spLocks noChangeArrowheads="1"/>
          </p:cNvSpPr>
          <p:nvPr/>
        </p:nvSpPr>
        <p:spPr bwMode="auto">
          <a:xfrm>
            <a:off x="5272088" y="26416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Rectangle 54"/>
          <p:cNvSpPr>
            <a:spLocks noChangeArrowheads="1"/>
          </p:cNvSpPr>
          <p:nvPr/>
        </p:nvSpPr>
        <p:spPr bwMode="auto">
          <a:xfrm>
            <a:off x="5272088" y="3427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Rectangle 55"/>
          <p:cNvSpPr>
            <a:spLocks noChangeArrowheads="1"/>
          </p:cNvSpPr>
          <p:nvPr/>
        </p:nvSpPr>
        <p:spPr bwMode="auto">
          <a:xfrm>
            <a:off x="5272088" y="2641600"/>
            <a:ext cx="12700" cy="7858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1" name="Rectangle 56"/>
          <p:cNvSpPr>
            <a:spLocks noChangeArrowheads="1"/>
          </p:cNvSpPr>
          <p:nvPr/>
        </p:nvSpPr>
        <p:spPr bwMode="auto">
          <a:xfrm>
            <a:off x="5513388" y="33004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Rectangle 57"/>
          <p:cNvSpPr>
            <a:spLocks noChangeArrowheads="1"/>
          </p:cNvSpPr>
          <p:nvPr/>
        </p:nvSpPr>
        <p:spPr bwMode="auto">
          <a:xfrm>
            <a:off x="5272088" y="3300413"/>
            <a:ext cx="2413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3" name="Rectangle 58"/>
          <p:cNvSpPr>
            <a:spLocks noChangeArrowheads="1"/>
          </p:cNvSpPr>
          <p:nvPr/>
        </p:nvSpPr>
        <p:spPr bwMode="auto">
          <a:xfrm>
            <a:off x="5272088" y="2768600"/>
            <a:ext cx="12700" cy="5318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4" name="Rectangle 59"/>
          <p:cNvSpPr>
            <a:spLocks noChangeArrowheads="1"/>
          </p:cNvSpPr>
          <p:nvPr/>
        </p:nvSpPr>
        <p:spPr bwMode="auto">
          <a:xfrm>
            <a:off x="5513388" y="27686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Rectangle 60"/>
          <p:cNvSpPr>
            <a:spLocks noChangeArrowheads="1"/>
          </p:cNvSpPr>
          <p:nvPr/>
        </p:nvSpPr>
        <p:spPr bwMode="auto">
          <a:xfrm>
            <a:off x="5272088" y="2768600"/>
            <a:ext cx="2413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6" name="Rectangle 61"/>
          <p:cNvSpPr>
            <a:spLocks noChangeArrowheads="1"/>
          </p:cNvSpPr>
          <p:nvPr/>
        </p:nvSpPr>
        <p:spPr bwMode="auto">
          <a:xfrm>
            <a:off x="5513388" y="27686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Rectangle 62"/>
          <p:cNvSpPr>
            <a:spLocks noChangeArrowheads="1"/>
          </p:cNvSpPr>
          <p:nvPr/>
        </p:nvSpPr>
        <p:spPr bwMode="auto">
          <a:xfrm>
            <a:off x="5513388" y="25019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Rectangle 63"/>
          <p:cNvSpPr>
            <a:spLocks noChangeArrowheads="1"/>
          </p:cNvSpPr>
          <p:nvPr/>
        </p:nvSpPr>
        <p:spPr bwMode="auto">
          <a:xfrm>
            <a:off x="5513388" y="2501900"/>
            <a:ext cx="12700" cy="266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9" name="Rectangle 64"/>
          <p:cNvSpPr>
            <a:spLocks noChangeArrowheads="1"/>
          </p:cNvSpPr>
          <p:nvPr/>
        </p:nvSpPr>
        <p:spPr bwMode="auto">
          <a:xfrm>
            <a:off x="5513388" y="3300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0" name="Rectangle 65"/>
          <p:cNvSpPr>
            <a:spLocks noChangeArrowheads="1"/>
          </p:cNvSpPr>
          <p:nvPr/>
        </p:nvSpPr>
        <p:spPr bwMode="auto">
          <a:xfrm>
            <a:off x="5513388" y="3554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Rectangle 66"/>
          <p:cNvSpPr>
            <a:spLocks noChangeArrowheads="1"/>
          </p:cNvSpPr>
          <p:nvPr/>
        </p:nvSpPr>
        <p:spPr bwMode="auto">
          <a:xfrm>
            <a:off x="5513388" y="3300413"/>
            <a:ext cx="127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2" name="Rectangle 67"/>
          <p:cNvSpPr>
            <a:spLocks noChangeArrowheads="1"/>
          </p:cNvSpPr>
          <p:nvPr/>
        </p:nvSpPr>
        <p:spPr bwMode="auto">
          <a:xfrm>
            <a:off x="5145088" y="27686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3" name="Rectangle 68"/>
          <p:cNvSpPr>
            <a:spLocks noChangeArrowheads="1"/>
          </p:cNvSpPr>
          <p:nvPr/>
        </p:nvSpPr>
        <p:spPr bwMode="auto">
          <a:xfrm>
            <a:off x="5145088" y="3287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4" name="Rectangle 69"/>
          <p:cNvSpPr>
            <a:spLocks noChangeArrowheads="1"/>
          </p:cNvSpPr>
          <p:nvPr/>
        </p:nvSpPr>
        <p:spPr bwMode="auto">
          <a:xfrm>
            <a:off x="5145088" y="2768600"/>
            <a:ext cx="127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5" name="Freeform 70"/>
          <p:cNvSpPr>
            <a:spLocks/>
          </p:cNvSpPr>
          <p:nvPr/>
        </p:nvSpPr>
        <p:spPr bwMode="auto">
          <a:xfrm>
            <a:off x="4992688" y="2944813"/>
            <a:ext cx="127000" cy="152400"/>
          </a:xfrm>
          <a:custGeom>
            <a:avLst/>
            <a:gdLst>
              <a:gd name="T0" fmla="*/ 2147483647 w 80"/>
              <a:gd name="T1" fmla="*/ 2147483647 h 96"/>
              <a:gd name="T2" fmla="*/ 2147483647 w 80"/>
              <a:gd name="T3" fmla="*/ 2147483647 h 96"/>
              <a:gd name="T4" fmla="*/ 2147483647 w 80"/>
              <a:gd name="T5" fmla="*/ 2147483647 h 96"/>
              <a:gd name="T6" fmla="*/ 2147483647 w 80"/>
              <a:gd name="T7" fmla="*/ 2147483647 h 96"/>
              <a:gd name="T8" fmla="*/ 2147483647 w 80"/>
              <a:gd name="T9" fmla="*/ 2147483647 h 96"/>
              <a:gd name="T10" fmla="*/ 2147483647 w 80"/>
              <a:gd name="T11" fmla="*/ 2147483647 h 96"/>
              <a:gd name="T12" fmla="*/ 2147483647 w 80"/>
              <a:gd name="T13" fmla="*/ 2147483647 h 96"/>
              <a:gd name="T14" fmla="*/ 2147483647 w 80"/>
              <a:gd name="T15" fmla="*/ 2147483647 h 96"/>
              <a:gd name="T16" fmla="*/ 2147483647 w 80"/>
              <a:gd name="T17" fmla="*/ 2147483647 h 96"/>
              <a:gd name="T18" fmla="*/ 2147483647 w 80"/>
              <a:gd name="T19" fmla="*/ 2147483647 h 96"/>
              <a:gd name="T20" fmla="*/ 2147483647 w 80"/>
              <a:gd name="T21" fmla="*/ 2147483647 h 96"/>
              <a:gd name="T22" fmla="*/ 2147483647 w 80"/>
              <a:gd name="T23" fmla="*/ 2147483647 h 96"/>
              <a:gd name="T24" fmla="*/ 2147483647 w 80"/>
              <a:gd name="T25" fmla="*/ 2147483647 h 96"/>
              <a:gd name="T26" fmla="*/ 2147483647 w 80"/>
              <a:gd name="T27" fmla="*/ 2147483647 h 96"/>
              <a:gd name="T28" fmla="*/ 2147483647 w 80"/>
              <a:gd name="T29" fmla="*/ 2147483647 h 96"/>
              <a:gd name="T30" fmla="*/ 2147483647 w 80"/>
              <a:gd name="T31" fmla="*/ 2147483647 h 96"/>
              <a:gd name="T32" fmla="*/ 2147483647 w 80"/>
              <a:gd name="T33" fmla="*/ 2147483647 h 96"/>
              <a:gd name="T34" fmla="*/ 2147483647 w 80"/>
              <a:gd name="T35" fmla="*/ 2147483647 h 96"/>
              <a:gd name="T36" fmla="*/ 2147483647 w 80"/>
              <a:gd name="T37" fmla="*/ 2147483647 h 96"/>
              <a:gd name="T38" fmla="*/ 2147483647 w 80"/>
              <a:gd name="T39" fmla="*/ 2147483647 h 96"/>
              <a:gd name="T40" fmla="*/ 2147483647 w 80"/>
              <a:gd name="T41" fmla="*/ 2147483647 h 96"/>
              <a:gd name="T42" fmla="*/ 2147483647 w 80"/>
              <a:gd name="T43" fmla="*/ 2147483647 h 96"/>
              <a:gd name="T44" fmla="*/ 2147483647 w 80"/>
              <a:gd name="T45" fmla="*/ 2147483647 h 96"/>
              <a:gd name="T46" fmla="*/ 2147483647 w 80"/>
              <a:gd name="T47" fmla="*/ 2147483647 h 96"/>
              <a:gd name="T48" fmla="*/ 2147483647 w 80"/>
              <a:gd name="T49" fmla="*/ 2147483647 h 96"/>
              <a:gd name="T50" fmla="*/ 2147483647 w 80"/>
              <a:gd name="T51" fmla="*/ 2147483647 h 96"/>
              <a:gd name="T52" fmla="*/ 2147483647 w 80"/>
              <a:gd name="T53" fmla="*/ 2147483647 h 96"/>
              <a:gd name="T54" fmla="*/ 2147483647 w 80"/>
              <a:gd name="T55" fmla="*/ 2147483647 h 96"/>
              <a:gd name="T56" fmla="*/ 2147483647 w 80"/>
              <a:gd name="T57" fmla="*/ 2147483647 h 96"/>
              <a:gd name="T58" fmla="*/ 2147483647 w 80"/>
              <a:gd name="T59" fmla="*/ 2147483647 h 96"/>
              <a:gd name="T60" fmla="*/ 2147483647 w 80"/>
              <a:gd name="T61" fmla="*/ 2147483647 h 96"/>
              <a:gd name="T62" fmla="*/ 2147483647 w 80"/>
              <a:gd name="T63" fmla="*/ 2147483647 h 96"/>
              <a:gd name="T64" fmla="*/ 2147483647 w 80"/>
              <a:gd name="T65" fmla="*/ 2147483647 h 96"/>
              <a:gd name="T66" fmla="*/ 2147483647 w 80"/>
              <a:gd name="T67" fmla="*/ 2147483647 h 96"/>
              <a:gd name="T68" fmla="*/ 2147483647 w 80"/>
              <a:gd name="T69" fmla="*/ 2147483647 h 96"/>
              <a:gd name="T70" fmla="*/ 0 w 80"/>
              <a:gd name="T71" fmla="*/ 2147483647 h 96"/>
              <a:gd name="T72" fmla="*/ 0 w 80"/>
              <a:gd name="T73" fmla="*/ 2147483647 h 96"/>
              <a:gd name="T74" fmla="*/ 0 w 80"/>
              <a:gd name="T75" fmla="*/ 2147483647 h 96"/>
              <a:gd name="T76" fmla="*/ 2147483647 w 80"/>
              <a:gd name="T77" fmla="*/ 2147483647 h 96"/>
              <a:gd name="T78" fmla="*/ 2147483647 w 80"/>
              <a:gd name="T79" fmla="*/ 2147483647 h 96"/>
              <a:gd name="T80" fmla="*/ 2147483647 w 80"/>
              <a:gd name="T81" fmla="*/ 2147483647 h 96"/>
              <a:gd name="T82" fmla="*/ 2147483647 w 80"/>
              <a:gd name="T83" fmla="*/ 0 h 96"/>
              <a:gd name="T84" fmla="*/ 2147483647 w 80"/>
              <a:gd name="T85" fmla="*/ 0 h 96"/>
              <a:gd name="T86" fmla="*/ 2147483647 w 80"/>
              <a:gd name="T87" fmla="*/ 0 h 96"/>
              <a:gd name="T88" fmla="*/ 2147483647 w 80"/>
              <a:gd name="T89" fmla="*/ 2147483647 h 96"/>
              <a:gd name="T90" fmla="*/ 2147483647 w 80"/>
              <a:gd name="T91" fmla="*/ 2147483647 h 96"/>
              <a:gd name="T92" fmla="*/ 2147483647 w 80"/>
              <a:gd name="T93" fmla="*/ 2147483647 h 96"/>
              <a:gd name="T94" fmla="*/ 2147483647 w 80"/>
              <a:gd name="T95" fmla="*/ 2147483647 h 96"/>
              <a:gd name="T96" fmla="*/ 2147483647 w 80"/>
              <a:gd name="T97" fmla="*/ 2147483647 h 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80"/>
              <a:gd name="T148" fmla="*/ 0 h 96"/>
              <a:gd name="T149" fmla="*/ 80 w 80"/>
              <a:gd name="T150" fmla="*/ 96 h 9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80" h="96">
                <a:moveTo>
                  <a:pt x="72" y="48"/>
                </a:moveTo>
                <a:lnTo>
                  <a:pt x="64" y="16"/>
                </a:lnTo>
                <a:lnTo>
                  <a:pt x="64" y="24"/>
                </a:lnTo>
                <a:lnTo>
                  <a:pt x="32" y="8"/>
                </a:lnTo>
                <a:lnTo>
                  <a:pt x="40" y="8"/>
                </a:lnTo>
                <a:lnTo>
                  <a:pt x="16" y="24"/>
                </a:lnTo>
                <a:lnTo>
                  <a:pt x="16" y="16"/>
                </a:lnTo>
                <a:lnTo>
                  <a:pt x="8" y="48"/>
                </a:lnTo>
                <a:lnTo>
                  <a:pt x="16" y="72"/>
                </a:lnTo>
                <a:lnTo>
                  <a:pt x="40" y="88"/>
                </a:lnTo>
                <a:lnTo>
                  <a:pt x="32" y="88"/>
                </a:lnTo>
                <a:lnTo>
                  <a:pt x="64" y="72"/>
                </a:lnTo>
                <a:lnTo>
                  <a:pt x="72" y="48"/>
                </a:lnTo>
                <a:lnTo>
                  <a:pt x="80" y="48"/>
                </a:lnTo>
                <a:lnTo>
                  <a:pt x="72" y="72"/>
                </a:lnTo>
                <a:lnTo>
                  <a:pt x="64" y="80"/>
                </a:lnTo>
                <a:lnTo>
                  <a:pt x="32" y="96"/>
                </a:lnTo>
                <a:lnTo>
                  <a:pt x="8" y="80"/>
                </a:lnTo>
                <a:lnTo>
                  <a:pt x="8" y="72"/>
                </a:lnTo>
                <a:lnTo>
                  <a:pt x="0" y="48"/>
                </a:lnTo>
                <a:lnTo>
                  <a:pt x="8" y="16"/>
                </a:lnTo>
                <a:lnTo>
                  <a:pt x="32" y="0"/>
                </a:lnTo>
                <a:lnTo>
                  <a:pt x="64" y="16"/>
                </a:lnTo>
                <a:lnTo>
                  <a:pt x="72" y="16"/>
                </a:lnTo>
                <a:lnTo>
                  <a:pt x="80" y="48"/>
                </a:lnTo>
                <a:lnTo>
                  <a:pt x="72" y="4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26" name="Freeform 71"/>
          <p:cNvSpPr>
            <a:spLocks/>
          </p:cNvSpPr>
          <p:nvPr/>
        </p:nvSpPr>
        <p:spPr bwMode="auto">
          <a:xfrm>
            <a:off x="5106988" y="3021013"/>
            <a:ext cx="12700" cy="1587"/>
          </a:xfrm>
          <a:custGeom>
            <a:avLst/>
            <a:gdLst>
              <a:gd name="T0" fmla="*/ 0 w 8"/>
              <a:gd name="T1" fmla="*/ 0 h 1587"/>
              <a:gd name="T2" fmla="*/ 0 w 8"/>
              <a:gd name="T3" fmla="*/ 0 h 1587"/>
              <a:gd name="T4" fmla="*/ 0 w 8"/>
              <a:gd name="T5" fmla="*/ 0 h 1587"/>
              <a:gd name="T6" fmla="*/ 2147483647 w 8"/>
              <a:gd name="T7" fmla="*/ 0 h 1587"/>
              <a:gd name="T8" fmla="*/ 2147483647 w 8"/>
              <a:gd name="T9" fmla="*/ 0 h 1587"/>
              <a:gd name="T10" fmla="*/ 2147483647 w 8"/>
              <a:gd name="T11" fmla="*/ 0 h 1587"/>
              <a:gd name="T12" fmla="*/ 0 w 8"/>
              <a:gd name="T13" fmla="*/ 0 h 15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"/>
              <a:gd name="T22" fmla="*/ 0 h 1587"/>
              <a:gd name="T23" fmla="*/ 8 w 8"/>
              <a:gd name="T24" fmla="*/ 1587 h 158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" h="1587">
                <a:moveTo>
                  <a:pt x="0" y="0"/>
                </a:moveTo>
                <a:lnTo>
                  <a:pt x="0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27" name="Rectangle 72"/>
          <p:cNvSpPr>
            <a:spLocks noChangeArrowheads="1"/>
          </p:cNvSpPr>
          <p:nvPr/>
        </p:nvSpPr>
        <p:spPr bwMode="auto">
          <a:xfrm>
            <a:off x="5259388" y="3668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8" name="Rectangle 73"/>
          <p:cNvSpPr>
            <a:spLocks noChangeArrowheads="1"/>
          </p:cNvSpPr>
          <p:nvPr/>
        </p:nvSpPr>
        <p:spPr bwMode="auto">
          <a:xfrm>
            <a:off x="5259388" y="43799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9" name="Rectangle 74"/>
          <p:cNvSpPr>
            <a:spLocks noChangeArrowheads="1"/>
          </p:cNvSpPr>
          <p:nvPr/>
        </p:nvSpPr>
        <p:spPr bwMode="auto">
          <a:xfrm>
            <a:off x="5259388" y="3668713"/>
            <a:ext cx="12700" cy="71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0" name="Rectangle 75"/>
          <p:cNvSpPr>
            <a:spLocks noChangeArrowheads="1"/>
          </p:cNvSpPr>
          <p:nvPr/>
        </p:nvSpPr>
        <p:spPr bwMode="auto">
          <a:xfrm>
            <a:off x="5513388" y="42656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1" name="Rectangle 76"/>
          <p:cNvSpPr>
            <a:spLocks noChangeArrowheads="1"/>
          </p:cNvSpPr>
          <p:nvPr/>
        </p:nvSpPr>
        <p:spPr bwMode="auto">
          <a:xfrm>
            <a:off x="5259388" y="4265613"/>
            <a:ext cx="2540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2" name="Rectangle 77"/>
          <p:cNvSpPr>
            <a:spLocks noChangeArrowheads="1"/>
          </p:cNvSpPr>
          <p:nvPr/>
        </p:nvSpPr>
        <p:spPr bwMode="auto">
          <a:xfrm>
            <a:off x="5259388" y="3783013"/>
            <a:ext cx="12700" cy="482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3" name="Rectangle 78"/>
          <p:cNvSpPr>
            <a:spLocks noChangeArrowheads="1"/>
          </p:cNvSpPr>
          <p:nvPr/>
        </p:nvSpPr>
        <p:spPr bwMode="auto">
          <a:xfrm>
            <a:off x="5513388" y="37830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4" name="Rectangle 79"/>
          <p:cNvSpPr>
            <a:spLocks noChangeArrowheads="1"/>
          </p:cNvSpPr>
          <p:nvPr/>
        </p:nvSpPr>
        <p:spPr bwMode="auto">
          <a:xfrm>
            <a:off x="5259388" y="3783013"/>
            <a:ext cx="2540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5" name="Rectangle 80"/>
          <p:cNvSpPr>
            <a:spLocks noChangeArrowheads="1"/>
          </p:cNvSpPr>
          <p:nvPr/>
        </p:nvSpPr>
        <p:spPr bwMode="auto">
          <a:xfrm>
            <a:off x="5513388" y="37830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6" name="Rectangle 81"/>
          <p:cNvSpPr>
            <a:spLocks noChangeArrowheads="1"/>
          </p:cNvSpPr>
          <p:nvPr/>
        </p:nvSpPr>
        <p:spPr bwMode="auto">
          <a:xfrm>
            <a:off x="5513388" y="3541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7" name="Rectangle 82"/>
          <p:cNvSpPr>
            <a:spLocks noChangeArrowheads="1"/>
          </p:cNvSpPr>
          <p:nvPr/>
        </p:nvSpPr>
        <p:spPr bwMode="auto">
          <a:xfrm>
            <a:off x="5513388" y="3541713"/>
            <a:ext cx="127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8" name="Rectangle 83"/>
          <p:cNvSpPr>
            <a:spLocks noChangeArrowheads="1"/>
          </p:cNvSpPr>
          <p:nvPr/>
        </p:nvSpPr>
        <p:spPr bwMode="auto">
          <a:xfrm>
            <a:off x="5513388" y="4265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9" name="Rectangle 84"/>
          <p:cNvSpPr>
            <a:spLocks noChangeArrowheads="1"/>
          </p:cNvSpPr>
          <p:nvPr/>
        </p:nvSpPr>
        <p:spPr bwMode="auto">
          <a:xfrm>
            <a:off x="5513388" y="44942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0" name="Rectangle 85"/>
          <p:cNvSpPr>
            <a:spLocks noChangeArrowheads="1"/>
          </p:cNvSpPr>
          <p:nvPr/>
        </p:nvSpPr>
        <p:spPr bwMode="auto">
          <a:xfrm>
            <a:off x="5513388" y="4265613"/>
            <a:ext cx="127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41" name="Rectangle 86"/>
          <p:cNvSpPr>
            <a:spLocks noChangeArrowheads="1"/>
          </p:cNvSpPr>
          <p:nvPr/>
        </p:nvSpPr>
        <p:spPr bwMode="auto">
          <a:xfrm>
            <a:off x="5119688" y="37830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2" name="Rectangle 87"/>
          <p:cNvSpPr>
            <a:spLocks noChangeArrowheads="1"/>
          </p:cNvSpPr>
          <p:nvPr/>
        </p:nvSpPr>
        <p:spPr bwMode="auto">
          <a:xfrm>
            <a:off x="5119688" y="4265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3" name="Rectangle 88"/>
          <p:cNvSpPr>
            <a:spLocks noChangeArrowheads="1"/>
          </p:cNvSpPr>
          <p:nvPr/>
        </p:nvSpPr>
        <p:spPr bwMode="auto">
          <a:xfrm>
            <a:off x="5119688" y="3783013"/>
            <a:ext cx="12700" cy="482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44" name="Rectangle 89"/>
          <p:cNvSpPr>
            <a:spLocks noChangeArrowheads="1"/>
          </p:cNvSpPr>
          <p:nvPr/>
        </p:nvSpPr>
        <p:spPr bwMode="auto">
          <a:xfrm>
            <a:off x="4903788" y="40497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5" name="Rectangle 90"/>
          <p:cNvSpPr>
            <a:spLocks noChangeArrowheads="1"/>
          </p:cNvSpPr>
          <p:nvPr/>
        </p:nvSpPr>
        <p:spPr bwMode="auto">
          <a:xfrm>
            <a:off x="5119688" y="40497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6" name="Rectangle 91"/>
          <p:cNvSpPr>
            <a:spLocks noChangeArrowheads="1"/>
          </p:cNvSpPr>
          <p:nvPr/>
        </p:nvSpPr>
        <p:spPr bwMode="auto">
          <a:xfrm>
            <a:off x="4903788" y="4049713"/>
            <a:ext cx="2159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47" name="Rectangle 92"/>
          <p:cNvSpPr>
            <a:spLocks noChangeArrowheads="1"/>
          </p:cNvSpPr>
          <p:nvPr/>
        </p:nvSpPr>
        <p:spPr bwMode="auto">
          <a:xfrm>
            <a:off x="4916488" y="40243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8" name="Freeform 93"/>
          <p:cNvSpPr>
            <a:spLocks/>
          </p:cNvSpPr>
          <p:nvPr/>
        </p:nvSpPr>
        <p:spPr bwMode="auto">
          <a:xfrm>
            <a:off x="4789488" y="4024313"/>
            <a:ext cx="127000" cy="38100"/>
          </a:xfrm>
          <a:custGeom>
            <a:avLst/>
            <a:gdLst>
              <a:gd name="T0" fmla="*/ 2147483647 w 80"/>
              <a:gd name="T1" fmla="*/ 2147483647 h 24"/>
              <a:gd name="T2" fmla="*/ 0 w 80"/>
              <a:gd name="T3" fmla="*/ 2147483647 h 24"/>
              <a:gd name="T4" fmla="*/ 0 w 80"/>
              <a:gd name="T5" fmla="*/ 2147483647 h 24"/>
              <a:gd name="T6" fmla="*/ 0 w 80"/>
              <a:gd name="T7" fmla="*/ 2147483647 h 24"/>
              <a:gd name="T8" fmla="*/ 0 w 80"/>
              <a:gd name="T9" fmla="*/ 2147483647 h 24"/>
              <a:gd name="T10" fmla="*/ 2147483647 w 80"/>
              <a:gd name="T11" fmla="*/ 0 h 24"/>
              <a:gd name="T12" fmla="*/ 2147483647 w 80"/>
              <a:gd name="T13" fmla="*/ 2147483647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0"/>
              <a:gd name="T22" fmla="*/ 0 h 24"/>
              <a:gd name="T23" fmla="*/ 80 w 80"/>
              <a:gd name="T24" fmla="*/ 24 h 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0" h="24">
                <a:moveTo>
                  <a:pt x="80" y="8"/>
                </a:moveTo>
                <a:lnTo>
                  <a:pt x="0" y="24"/>
                </a:lnTo>
                <a:lnTo>
                  <a:pt x="0" y="16"/>
                </a:lnTo>
                <a:lnTo>
                  <a:pt x="80" y="0"/>
                </a:lnTo>
                <a:lnTo>
                  <a:pt x="80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49" name="Rectangle 94"/>
          <p:cNvSpPr>
            <a:spLocks noChangeArrowheads="1"/>
          </p:cNvSpPr>
          <p:nvPr/>
        </p:nvSpPr>
        <p:spPr bwMode="auto">
          <a:xfrm>
            <a:off x="4789488" y="3021013"/>
            <a:ext cx="12700" cy="1028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0" name="Rectangle 95"/>
          <p:cNvSpPr>
            <a:spLocks noChangeArrowheads="1"/>
          </p:cNvSpPr>
          <p:nvPr/>
        </p:nvSpPr>
        <p:spPr bwMode="auto">
          <a:xfrm>
            <a:off x="4954588" y="30210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51" name="Rectangle 96"/>
          <p:cNvSpPr>
            <a:spLocks noChangeArrowheads="1"/>
          </p:cNvSpPr>
          <p:nvPr/>
        </p:nvSpPr>
        <p:spPr bwMode="auto">
          <a:xfrm>
            <a:off x="4789488" y="3021013"/>
            <a:ext cx="1651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2" name="Freeform 97"/>
          <p:cNvSpPr>
            <a:spLocks/>
          </p:cNvSpPr>
          <p:nvPr/>
        </p:nvSpPr>
        <p:spPr bwMode="auto">
          <a:xfrm>
            <a:off x="5627688" y="4633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3" name="Freeform 98"/>
          <p:cNvSpPr>
            <a:spLocks/>
          </p:cNvSpPr>
          <p:nvPr/>
        </p:nvSpPr>
        <p:spPr bwMode="auto">
          <a:xfrm>
            <a:off x="5399088" y="4633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4" name="Rectangle 99"/>
          <p:cNvSpPr>
            <a:spLocks noChangeArrowheads="1"/>
          </p:cNvSpPr>
          <p:nvPr/>
        </p:nvSpPr>
        <p:spPr bwMode="auto">
          <a:xfrm>
            <a:off x="5399088" y="4633913"/>
            <a:ext cx="2286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5" name="Freeform 100"/>
          <p:cNvSpPr>
            <a:spLocks/>
          </p:cNvSpPr>
          <p:nvPr/>
        </p:nvSpPr>
        <p:spPr bwMode="auto">
          <a:xfrm>
            <a:off x="5741988" y="4583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6" name="Freeform 101"/>
          <p:cNvSpPr>
            <a:spLocks/>
          </p:cNvSpPr>
          <p:nvPr/>
        </p:nvSpPr>
        <p:spPr bwMode="auto">
          <a:xfrm>
            <a:off x="5284788" y="4583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7" name="Rectangle 102"/>
          <p:cNvSpPr>
            <a:spLocks noChangeArrowheads="1"/>
          </p:cNvSpPr>
          <p:nvPr/>
        </p:nvSpPr>
        <p:spPr bwMode="auto">
          <a:xfrm>
            <a:off x="5284788" y="4583113"/>
            <a:ext cx="4572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8" name="Freeform 103"/>
          <p:cNvSpPr>
            <a:spLocks/>
          </p:cNvSpPr>
          <p:nvPr/>
        </p:nvSpPr>
        <p:spPr bwMode="auto">
          <a:xfrm>
            <a:off x="5856288" y="45196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9" name="Freeform 104"/>
          <p:cNvSpPr>
            <a:spLocks/>
          </p:cNvSpPr>
          <p:nvPr/>
        </p:nvSpPr>
        <p:spPr bwMode="auto">
          <a:xfrm>
            <a:off x="5170488" y="45196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60" name="Rectangle 105"/>
          <p:cNvSpPr>
            <a:spLocks noChangeArrowheads="1"/>
          </p:cNvSpPr>
          <p:nvPr/>
        </p:nvSpPr>
        <p:spPr bwMode="auto">
          <a:xfrm>
            <a:off x="5170488" y="4519613"/>
            <a:ext cx="685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61" name="Rectangle 106"/>
          <p:cNvSpPr>
            <a:spLocks noChangeArrowheads="1"/>
          </p:cNvSpPr>
          <p:nvPr/>
        </p:nvSpPr>
        <p:spPr bwMode="auto">
          <a:xfrm>
            <a:off x="5526088" y="35798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62" name="Rectangle 107"/>
          <p:cNvSpPr>
            <a:spLocks noChangeArrowheads="1"/>
          </p:cNvSpPr>
          <p:nvPr/>
        </p:nvSpPr>
        <p:spPr bwMode="auto">
          <a:xfrm>
            <a:off x="6326188" y="35798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63" name="Rectangle 108"/>
          <p:cNvSpPr>
            <a:spLocks noChangeArrowheads="1"/>
          </p:cNvSpPr>
          <p:nvPr/>
        </p:nvSpPr>
        <p:spPr bwMode="auto">
          <a:xfrm>
            <a:off x="5526088" y="3579813"/>
            <a:ext cx="8001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64" name="Rectangle 109"/>
          <p:cNvSpPr>
            <a:spLocks noChangeArrowheads="1"/>
          </p:cNvSpPr>
          <p:nvPr/>
        </p:nvSpPr>
        <p:spPr bwMode="auto">
          <a:xfrm>
            <a:off x="5373688" y="2870200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5" name="Rectangle 110"/>
          <p:cNvSpPr>
            <a:spLocks noChangeArrowheads="1"/>
          </p:cNvSpPr>
          <p:nvPr/>
        </p:nvSpPr>
        <p:spPr bwMode="auto">
          <a:xfrm>
            <a:off x="5589588" y="2957513"/>
            <a:ext cx="1651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6" name="Rectangle 111"/>
          <p:cNvSpPr>
            <a:spLocks noChangeArrowheads="1"/>
          </p:cNvSpPr>
          <p:nvPr/>
        </p:nvSpPr>
        <p:spPr bwMode="auto">
          <a:xfrm>
            <a:off x="5399088" y="3859213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7" name="Rectangle 112"/>
          <p:cNvSpPr>
            <a:spLocks noChangeArrowheads="1"/>
          </p:cNvSpPr>
          <p:nvPr/>
        </p:nvSpPr>
        <p:spPr bwMode="auto">
          <a:xfrm>
            <a:off x="5614988" y="3948113"/>
            <a:ext cx="1651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8" name="Rectangle 113"/>
          <p:cNvSpPr>
            <a:spLocks noChangeArrowheads="1"/>
          </p:cNvSpPr>
          <p:nvPr/>
        </p:nvSpPr>
        <p:spPr bwMode="auto">
          <a:xfrm>
            <a:off x="3441700" y="3376613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9" name="Rectangle 114"/>
          <p:cNvSpPr>
            <a:spLocks noChangeArrowheads="1"/>
          </p:cNvSpPr>
          <p:nvPr/>
        </p:nvSpPr>
        <p:spPr bwMode="auto">
          <a:xfrm>
            <a:off x="3657600" y="3452813"/>
            <a:ext cx="177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n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70" name="Rectangle 115"/>
          <p:cNvSpPr>
            <a:spLocks noChangeArrowheads="1"/>
          </p:cNvSpPr>
          <p:nvPr/>
        </p:nvSpPr>
        <p:spPr bwMode="auto">
          <a:xfrm>
            <a:off x="6059488" y="35798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1" name="Rectangle 116"/>
          <p:cNvSpPr>
            <a:spLocks noChangeArrowheads="1"/>
          </p:cNvSpPr>
          <p:nvPr/>
        </p:nvSpPr>
        <p:spPr bwMode="auto">
          <a:xfrm>
            <a:off x="6059488" y="1943100"/>
            <a:ext cx="12700" cy="16367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72" name="Freeform 117"/>
          <p:cNvSpPr>
            <a:spLocks/>
          </p:cNvSpPr>
          <p:nvPr/>
        </p:nvSpPr>
        <p:spPr bwMode="auto">
          <a:xfrm>
            <a:off x="4840288" y="1943100"/>
            <a:ext cx="1219200" cy="749300"/>
          </a:xfrm>
          <a:custGeom>
            <a:avLst/>
            <a:gdLst>
              <a:gd name="T0" fmla="*/ 2147483647 w 768"/>
              <a:gd name="T1" fmla="*/ 2147483647 h 472"/>
              <a:gd name="T2" fmla="*/ 2147483647 w 768"/>
              <a:gd name="T3" fmla="*/ 2147483647 h 472"/>
              <a:gd name="T4" fmla="*/ 2147483647 w 768"/>
              <a:gd name="T5" fmla="*/ 0 h 472"/>
              <a:gd name="T6" fmla="*/ 2147483647 w 768"/>
              <a:gd name="T7" fmla="*/ 0 h 472"/>
              <a:gd name="T8" fmla="*/ 2147483647 w 768"/>
              <a:gd name="T9" fmla="*/ 2147483647 h 472"/>
              <a:gd name="T10" fmla="*/ 2147483647 w 768"/>
              <a:gd name="T11" fmla="*/ 2147483647 h 472"/>
              <a:gd name="T12" fmla="*/ 0 w 768"/>
              <a:gd name="T13" fmla="*/ 2147483647 h 472"/>
              <a:gd name="T14" fmla="*/ 0 w 768"/>
              <a:gd name="T15" fmla="*/ 2147483647 h 472"/>
              <a:gd name="T16" fmla="*/ 2147483647 w 768"/>
              <a:gd name="T17" fmla="*/ 0 h 472"/>
              <a:gd name="T18" fmla="*/ 2147483647 w 768"/>
              <a:gd name="T19" fmla="*/ 0 h 472"/>
              <a:gd name="T20" fmla="*/ 2147483647 w 768"/>
              <a:gd name="T21" fmla="*/ 0 h 472"/>
              <a:gd name="T22" fmla="*/ 2147483647 w 768"/>
              <a:gd name="T23" fmla="*/ 0 h 472"/>
              <a:gd name="T24" fmla="*/ 2147483647 w 768"/>
              <a:gd name="T25" fmla="*/ 2147483647 h 4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472"/>
              <a:gd name="T41" fmla="*/ 768 w 768"/>
              <a:gd name="T42" fmla="*/ 472 h 4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472">
                <a:moveTo>
                  <a:pt x="768" y="8"/>
                </a:moveTo>
                <a:lnTo>
                  <a:pt x="8" y="8"/>
                </a:lnTo>
                <a:lnTo>
                  <a:pt x="8" y="0"/>
                </a:lnTo>
                <a:lnTo>
                  <a:pt x="16" y="0"/>
                </a:lnTo>
                <a:lnTo>
                  <a:pt x="8" y="464"/>
                </a:lnTo>
                <a:lnTo>
                  <a:pt x="8" y="472"/>
                </a:lnTo>
                <a:lnTo>
                  <a:pt x="0" y="472"/>
                </a:lnTo>
                <a:lnTo>
                  <a:pt x="0" y="464"/>
                </a:lnTo>
                <a:lnTo>
                  <a:pt x="8" y="0"/>
                </a:lnTo>
                <a:lnTo>
                  <a:pt x="768" y="0"/>
                </a:lnTo>
                <a:lnTo>
                  <a:pt x="76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73" name="Rectangle 118"/>
          <p:cNvSpPr>
            <a:spLocks noChangeArrowheads="1"/>
          </p:cNvSpPr>
          <p:nvPr/>
        </p:nvSpPr>
        <p:spPr bwMode="auto">
          <a:xfrm>
            <a:off x="4687888" y="26797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4" name="Rectangle 119"/>
          <p:cNvSpPr>
            <a:spLocks noChangeArrowheads="1"/>
          </p:cNvSpPr>
          <p:nvPr/>
        </p:nvSpPr>
        <p:spPr bwMode="auto">
          <a:xfrm>
            <a:off x="4687888" y="2679700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75" name="Rectangle 120"/>
          <p:cNvSpPr>
            <a:spLocks noChangeArrowheads="1"/>
          </p:cNvSpPr>
          <p:nvPr/>
        </p:nvSpPr>
        <p:spPr bwMode="auto">
          <a:xfrm>
            <a:off x="4497388" y="21463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6" name="Rectangle 121"/>
          <p:cNvSpPr>
            <a:spLocks noChangeArrowheads="1"/>
          </p:cNvSpPr>
          <p:nvPr/>
        </p:nvSpPr>
        <p:spPr bwMode="auto">
          <a:xfrm>
            <a:off x="4076700" y="2146300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7" name="Rectangle 122"/>
          <p:cNvSpPr>
            <a:spLocks noChangeArrowheads="1"/>
          </p:cNvSpPr>
          <p:nvPr/>
        </p:nvSpPr>
        <p:spPr bwMode="auto">
          <a:xfrm>
            <a:off x="4076700" y="2146300"/>
            <a:ext cx="4206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78" name="Rectangle 123"/>
          <p:cNvSpPr>
            <a:spLocks noChangeArrowheads="1"/>
          </p:cNvSpPr>
          <p:nvPr/>
        </p:nvSpPr>
        <p:spPr bwMode="auto">
          <a:xfrm>
            <a:off x="4459288" y="22987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9" name="Rectangle 124"/>
          <p:cNvSpPr>
            <a:spLocks noChangeArrowheads="1"/>
          </p:cNvSpPr>
          <p:nvPr/>
        </p:nvSpPr>
        <p:spPr bwMode="auto">
          <a:xfrm>
            <a:off x="4459288" y="3033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0" name="Rectangle 125"/>
          <p:cNvSpPr>
            <a:spLocks noChangeArrowheads="1"/>
          </p:cNvSpPr>
          <p:nvPr/>
        </p:nvSpPr>
        <p:spPr bwMode="auto">
          <a:xfrm>
            <a:off x="4459288" y="2298700"/>
            <a:ext cx="12700" cy="7350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1" name="Rectangle 126"/>
          <p:cNvSpPr>
            <a:spLocks noChangeArrowheads="1"/>
          </p:cNvSpPr>
          <p:nvPr/>
        </p:nvSpPr>
        <p:spPr bwMode="auto">
          <a:xfrm>
            <a:off x="4294188" y="2908300"/>
            <a:ext cx="1587" cy="11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2" name="Rectangle 127"/>
          <p:cNvSpPr>
            <a:spLocks noChangeArrowheads="1"/>
          </p:cNvSpPr>
          <p:nvPr/>
        </p:nvSpPr>
        <p:spPr bwMode="auto">
          <a:xfrm>
            <a:off x="4294188" y="2908300"/>
            <a:ext cx="177800" cy="11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3" name="Rectangle 128"/>
          <p:cNvSpPr>
            <a:spLocks noChangeArrowheads="1"/>
          </p:cNvSpPr>
          <p:nvPr/>
        </p:nvSpPr>
        <p:spPr bwMode="auto">
          <a:xfrm>
            <a:off x="4459288" y="2425700"/>
            <a:ext cx="12700" cy="482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4" name="Rectangle 129"/>
          <p:cNvSpPr>
            <a:spLocks noChangeArrowheads="1"/>
          </p:cNvSpPr>
          <p:nvPr/>
        </p:nvSpPr>
        <p:spPr bwMode="auto">
          <a:xfrm>
            <a:off x="4294188" y="24257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5" name="Rectangle 130"/>
          <p:cNvSpPr>
            <a:spLocks noChangeArrowheads="1"/>
          </p:cNvSpPr>
          <p:nvPr/>
        </p:nvSpPr>
        <p:spPr bwMode="auto">
          <a:xfrm>
            <a:off x="4294188" y="2425700"/>
            <a:ext cx="1651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6" name="Rectangle 131"/>
          <p:cNvSpPr>
            <a:spLocks noChangeArrowheads="1"/>
          </p:cNvSpPr>
          <p:nvPr/>
        </p:nvSpPr>
        <p:spPr bwMode="auto">
          <a:xfrm>
            <a:off x="4294188" y="24257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7" name="Rectangle 132"/>
          <p:cNvSpPr>
            <a:spLocks noChangeArrowheads="1"/>
          </p:cNvSpPr>
          <p:nvPr/>
        </p:nvSpPr>
        <p:spPr bwMode="auto">
          <a:xfrm>
            <a:off x="4294188" y="21717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8" name="Rectangle 133"/>
          <p:cNvSpPr>
            <a:spLocks noChangeArrowheads="1"/>
          </p:cNvSpPr>
          <p:nvPr/>
        </p:nvSpPr>
        <p:spPr bwMode="auto">
          <a:xfrm>
            <a:off x="4294188" y="2171700"/>
            <a:ext cx="127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9" name="Rectangle 134"/>
          <p:cNvSpPr>
            <a:spLocks noChangeArrowheads="1"/>
          </p:cNvSpPr>
          <p:nvPr/>
        </p:nvSpPr>
        <p:spPr bwMode="auto">
          <a:xfrm>
            <a:off x="4294188" y="29083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0" name="Rectangle 135"/>
          <p:cNvSpPr>
            <a:spLocks noChangeArrowheads="1"/>
          </p:cNvSpPr>
          <p:nvPr/>
        </p:nvSpPr>
        <p:spPr bwMode="auto">
          <a:xfrm>
            <a:off x="4294188" y="31480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1" name="Rectangle 136"/>
          <p:cNvSpPr>
            <a:spLocks noChangeArrowheads="1"/>
          </p:cNvSpPr>
          <p:nvPr/>
        </p:nvSpPr>
        <p:spPr bwMode="auto">
          <a:xfrm>
            <a:off x="4294188" y="2908300"/>
            <a:ext cx="12700" cy="2397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92" name="Rectangle 137"/>
          <p:cNvSpPr>
            <a:spLocks noChangeArrowheads="1"/>
          </p:cNvSpPr>
          <p:nvPr/>
        </p:nvSpPr>
        <p:spPr bwMode="auto">
          <a:xfrm>
            <a:off x="4560888" y="24130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3" name="Rectangle 138"/>
          <p:cNvSpPr>
            <a:spLocks noChangeArrowheads="1"/>
          </p:cNvSpPr>
          <p:nvPr/>
        </p:nvSpPr>
        <p:spPr bwMode="auto">
          <a:xfrm>
            <a:off x="4560888" y="29083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4" name="Rectangle 139"/>
          <p:cNvSpPr>
            <a:spLocks noChangeArrowheads="1"/>
          </p:cNvSpPr>
          <p:nvPr/>
        </p:nvSpPr>
        <p:spPr bwMode="auto">
          <a:xfrm>
            <a:off x="4560888" y="2413000"/>
            <a:ext cx="12700" cy="495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95" name="Freeform 140"/>
          <p:cNvSpPr>
            <a:spLocks/>
          </p:cNvSpPr>
          <p:nvPr/>
        </p:nvSpPr>
        <p:spPr bwMode="auto">
          <a:xfrm>
            <a:off x="4573588" y="2628900"/>
            <a:ext cx="114300" cy="139700"/>
          </a:xfrm>
          <a:custGeom>
            <a:avLst/>
            <a:gdLst>
              <a:gd name="T0" fmla="*/ 2147483647 w 72"/>
              <a:gd name="T1" fmla="*/ 2147483647 h 88"/>
              <a:gd name="T2" fmla="*/ 2147483647 w 72"/>
              <a:gd name="T3" fmla="*/ 2147483647 h 88"/>
              <a:gd name="T4" fmla="*/ 2147483647 w 72"/>
              <a:gd name="T5" fmla="*/ 2147483647 h 88"/>
              <a:gd name="T6" fmla="*/ 2147483647 w 72"/>
              <a:gd name="T7" fmla="*/ 2147483647 h 88"/>
              <a:gd name="T8" fmla="*/ 2147483647 w 72"/>
              <a:gd name="T9" fmla="*/ 2147483647 h 88"/>
              <a:gd name="T10" fmla="*/ 2147483647 w 72"/>
              <a:gd name="T11" fmla="*/ 2147483647 h 88"/>
              <a:gd name="T12" fmla="*/ 2147483647 w 72"/>
              <a:gd name="T13" fmla="*/ 2147483647 h 88"/>
              <a:gd name="T14" fmla="*/ 2147483647 w 72"/>
              <a:gd name="T15" fmla="*/ 2147483647 h 88"/>
              <a:gd name="T16" fmla="*/ 2147483647 w 72"/>
              <a:gd name="T17" fmla="*/ 2147483647 h 88"/>
              <a:gd name="T18" fmla="*/ 2147483647 w 72"/>
              <a:gd name="T19" fmla="*/ 2147483647 h 88"/>
              <a:gd name="T20" fmla="*/ 2147483647 w 72"/>
              <a:gd name="T21" fmla="*/ 2147483647 h 88"/>
              <a:gd name="T22" fmla="*/ 2147483647 w 72"/>
              <a:gd name="T23" fmla="*/ 2147483647 h 88"/>
              <a:gd name="T24" fmla="*/ 2147483647 w 72"/>
              <a:gd name="T25" fmla="*/ 2147483647 h 88"/>
              <a:gd name="T26" fmla="*/ 2147483647 w 72"/>
              <a:gd name="T27" fmla="*/ 2147483647 h 88"/>
              <a:gd name="T28" fmla="*/ 2147483647 w 72"/>
              <a:gd name="T29" fmla="*/ 2147483647 h 88"/>
              <a:gd name="T30" fmla="*/ 2147483647 w 72"/>
              <a:gd name="T31" fmla="*/ 2147483647 h 88"/>
              <a:gd name="T32" fmla="*/ 2147483647 w 72"/>
              <a:gd name="T33" fmla="*/ 2147483647 h 88"/>
              <a:gd name="T34" fmla="*/ 2147483647 w 72"/>
              <a:gd name="T35" fmla="*/ 2147483647 h 88"/>
              <a:gd name="T36" fmla="*/ 2147483647 w 72"/>
              <a:gd name="T37" fmla="*/ 2147483647 h 88"/>
              <a:gd name="T38" fmla="*/ 2147483647 w 72"/>
              <a:gd name="T39" fmla="*/ 2147483647 h 88"/>
              <a:gd name="T40" fmla="*/ 2147483647 w 72"/>
              <a:gd name="T41" fmla="*/ 2147483647 h 88"/>
              <a:gd name="T42" fmla="*/ 2147483647 w 72"/>
              <a:gd name="T43" fmla="*/ 2147483647 h 88"/>
              <a:gd name="T44" fmla="*/ 2147483647 w 72"/>
              <a:gd name="T45" fmla="*/ 2147483647 h 88"/>
              <a:gd name="T46" fmla="*/ 2147483647 w 72"/>
              <a:gd name="T47" fmla="*/ 2147483647 h 88"/>
              <a:gd name="T48" fmla="*/ 2147483647 w 72"/>
              <a:gd name="T49" fmla="*/ 2147483647 h 88"/>
              <a:gd name="T50" fmla="*/ 2147483647 w 72"/>
              <a:gd name="T51" fmla="*/ 2147483647 h 88"/>
              <a:gd name="T52" fmla="*/ 2147483647 w 72"/>
              <a:gd name="T53" fmla="*/ 2147483647 h 88"/>
              <a:gd name="T54" fmla="*/ 2147483647 w 72"/>
              <a:gd name="T55" fmla="*/ 2147483647 h 88"/>
              <a:gd name="T56" fmla="*/ 2147483647 w 72"/>
              <a:gd name="T57" fmla="*/ 2147483647 h 88"/>
              <a:gd name="T58" fmla="*/ 2147483647 w 72"/>
              <a:gd name="T59" fmla="*/ 2147483647 h 88"/>
              <a:gd name="T60" fmla="*/ 2147483647 w 72"/>
              <a:gd name="T61" fmla="*/ 2147483647 h 88"/>
              <a:gd name="T62" fmla="*/ 2147483647 w 72"/>
              <a:gd name="T63" fmla="*/ 2147483647 h 88"/>
              <a:gd name="T64" fmla="*/ 2147483647 w 72"/>
              <a:gd name="T65" fmla="*/ 2147483647 h 88"/>
              <a:gd name="T66" fmla="*/ 2147483647 w 72"/>
              <a:gd name="T67" fmla="*/ 2147483647 h 88"/>
              <a:gd name="T68" fmla="*/ 2147483647 w 72"/>
              <a:gd name="T69" fmla="*/ 2147483647 h 88"/>
              <a:gd name="T70" fmla="*/ 0 w 72"/>
              <a:gd name="T71" fmla="*/ 2147483647 h 88"/>
              <a:gd name="T72" fmla="*/ 0 w 72"/>
              <a:gd name="T73" fmla="*/ 2147483647 h 88"/>
              <a:gd name="T74" fmla="*/ 0 w 72"/>
              <a:gd name="T75" fmla="*/ 2147483647 h 88"/>
              <a:gd name="T76" fmla="*/ 2147483647 w 72"/>
              <a:gd name="T77" fmla="*/ 2147483647 h 88"/>
              <a:gd name="T78" fmla="*/ 2147483647 w 72"/>
              <a:gd name="T79" fmla="*/ 2147483647 h 88"/>
              <a:gd name="T80" fmla="*/ 2147483647 w 72"/>
              <a:gd name="T81" fmla="*/ 2147483647 h 88"/>
              <a:gd name="T82" fmla="*/ 2147483647 w 72"/>
              <a:gd name="T83" fmla="*/ 0 h 88"/>
              <a:gd name="T84" fmla="*/ 2147483647 w 72"/>
              <a:gd name="T85" fmla="*/ 0 h 88"/>
              <a:gd name="T86" fmla="*/ 2147483647 w 72"/>
              <a:gd name="T87" fmla="*/ 0 h 88"/>
              <a:gd name="T88" fmla="*/ 2147483647 w 72"/>
              <a:gd name="T89" fmla="*/ 2147483647 h 88"/>
              <a:gd name="T90" fmla="*/ 2147483647 w 72"/>
              <a:gd name="T91" fmla="*/ 2147483647 h 88"/>
              <a:gd name="T92" fmla="*/ 2147483647 w 72"/>
              <a:gd name="T93" fmla="*/ 2147483647 h 88"/>
              <a:gd name="T94" fmla="*/ 2147483647 w 72"/>
              <a:gd name="T95" fmla="*/ 2147483647 h 88"/>
              <a:gd name="T96" fmla="*/ 2147483647 w 72"/>
              <a:gd name="T97" fmla="*/ 2147483647 h 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2"/>
              <a:gd name="T148" fmla="*/ 0 h 88"/>
              <a:gd name="T149" fmla="*/ 72 w 72"/>
              <a:gd name="T150" fmla="*/ 88 h 8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2" h="88">
                <a:moveTo>
                  <a:pt x="64" y="40"/>
                </a:moveTo>
                <a:lnTo>
                  <a:pt x="56" y="8"/>
                </a:lnTo>
                <a:lnTo>
                  <a:pt x="56" y="16"/>
                </a:lnTo>
                <a:lnTo>
                  <a:pt x="32" y="8"/>
                </a:lnTo>
                <a:lnTo>
                  <a:pt x="16" y="16"/>
                </a:lnTo>
                <a:lnTo>
                  <a:pt x="24" y="8"/>
                </a:lnTo>
                <a:lnTo>
                  <a:pt x="8" y="40"/>
                </a:lnTo>
                <a:lnTo>
                  <a:pt x="24" y="64"/>
                </a:lnTo>
                <a:lnTo>
                  <a:pt x="40" y="80"/>
                </a:lnTo>
                <a:lnTo>
                  <a:pt x="32" y="80"/>
                </a:lnTo>
                <a:lnTo>
                  <a:pt x="56" y="64"/>
                </a:lnTo>
                <a:lnTo>
                  <a:pt x="64" y="40"/>
                </a:lnTo>
                <a:lnTo>
                  <a:pt x="72" y="40"/>
                </a:lnTo>
                <a:lnTo>
                  <a:pt x="64" y="64"/>
                </a:lnTo>
                <a:lnTo>
                  <a:pt x="64" y="72"/>
                </a:lnTo>
                <a:lnTo>
                  <a:pt x="40" y="88"/>
                </a:lnTo>
                <a:lnTo>
                  <a:pt x="32" y="88"/>
                </a:lnTo>
                <a:lnTo>
                  <a:pt x="16" y="72"/>
                </a:lnTo>
                <a:lnTo>
                  <a:pt x="0" y="48"/>
                </a:lnTo>
                <a:lnTo>
                  <a:pt x="0" y="40"/>
                </a:lnTo>
                <a:lnTo>
                  <a:pt x="16" y="8"/>
                </a:lnTo>
                <a:lnTo>
                  <a:pt x="32" y="0"/>
                </a:lnTo>
                <a:lnTo>
                  <a:pt x="56" y="8"/>
                </a:lnTo>
                <a:lnTo>
                  <a:pt x="64" y="8"/>
                </a:lnTo>
                <a:lnTo>
                  <a:pt x="72" y="40"/>
                </a:lnTo>
                <a:lnTo>
                  <a:pt x="64" y="4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96" name="Freeform 141"/>
          <p:cNvSpPr>
            <a:spLocks/>
          </p:cNvSpPr>
          <p:nvPr/>
        </p:nvSpPr>
        <p:spPr bwMode="auto">
          <a:xfrm>
            <a:off x="4675188" y="2692400"/>
            <a:ext cx="12700" cy="1588"/>
          </a:xfrm>
          <a:custGeom>
            <a:avLst/>
            <a:gdLst>
              <a:gd name="T0" fmla="*/ 0 w 8"/>
              <a:gd name="T1" fmla="*/ 0 h 1588"/>
              <a:gd name="T2" fmla="*/ 0 w 8"/>
              <a:gd name="T3" fmla="*/ 0 h 1588"/>
              <a:gd name="T4" fmla="*/ 0 w 8"/>
              <a:gd name="T5" fmla="*/ 0 h 1588"/>
              <a:gd name="T6" fmla="*/ 2147483647 w 8"/>
              <a:gd name="T7" fmla="*/ 0 h 1588"/>
              <a:gd name="T8" fmla="*/ 2147483647 w 8"/>
              <a:gd name="T9" fmla="*/ 0 h 1588"/>
              <a:gd name="T10" fmla="*/ 2147483647 w 8"/>
              <a:gd name="T11" fmla="*/ 0 h 1588"/>
              <a:gd name="T12" fmla="*/ 0 w 8"/>
              <a:gd name="T13" fmla="*/ 0 h 15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"/>
              <a:gd name="T22" fmla="*/ 0 h 1588"/>
              <a:gd name="T23" fmla="*/ 8 w 8"/>
              <a:gd name="T24" fmla="*/ 1588 h 158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" h="1588">
                <a:moveTo>
                  <a:pt x="0" y="0"/>
                </a:moveTo>
                <a:lnTo>
                  <a:pt x="0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97" name="Rectangle 142"/>
          <p:cNvSpPr>
            <a:spLocks noChangeArrowheads="1"/>
          </p:cNvSpPr>
          <p:nvPr/>
        </p:nvSpPr>
        <p:spPr bwMode="auto">
          <a:xfrm>
            <a:off x="4102100" y="2400300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98" name="Rectangle 143"/>
          <p:cNvSpPr>
            <a:spLocks noChangeArrowheads="1"/>
          </p:cNvSpPr>
          <p:nvPr/>
        </p:nvSpPr>
        <p:spPr bwMode="auto">
          <a:xfrm>
            <a:off x="4319588" y="2489200"/>
            <a:ext cx="152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99" name="Rectangle 144"/>
          <p:cNvSpPr>
            <a:spLocks noChangeArrowheads="1"/>
          </p:cNvSpPr>
          <p:nvPr/>
        </p:nvSpPr>
        <p:spPr bwMode="auto">
          <a:xfrm>
            <a:off x="6491288" y="3427413"/>
            <a:ext cx="48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Out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0" name="Rectangle 145"/>
          <p:cNvSpPr>
            <a:spLocks noChangeArrowheads="1"/>
          </p:cNvSpPr>
          <p:nvPr/>
        </p:nvSpPr>
        <p:spPr bwMode="auto">
          <a:xfrm>
            <a:off x="2590800" y="3429000"/>
            <a:ext cx="26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1" name="Rectangle 146"/>
          <p:cNvSpPr>
            <a:spLocks noChangeArrowheads="1"/>
          </p:cNvSpPr>
          <p:nvPr/>
        </p:nvSpPr>
        <p:spPr bwMode="auto">
          <a:xfrm>
            <a:off x="4294188" y="3122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02" name="Rectangle 147"/>
          <p:cNvSpPr>
            <a:spLocks noChangeArrowheads="1"/>
          </p:cNvSpPr>
          <p:nvPr/>
        </p:nvSpPr>
        <p:spPr bwMode="auto">
          <a:xfrm>
            <a:off x="4294188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03" name="Rectangle 148"/>
          <p:cNvSpPr>
            <a:spLocks noChangeArrowheads="1"/>
          </p:cNvSpPr>
          <p:nvPr/>
        </p:nvSpPr>
        <p:spPr bwMode="auto">
          <a:xfrm>
            <a:off x="4294188" y="3122613"/>
            <a:ext cx="12700" cy="4699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04" name="Rectangle 149"/>
          <p:cNvSpPr>
            <a:spLocks noChangeArrowheads="1"/>
          </p:cNvSpPr>
          <p:nvPr/>
        </p:nvSpPr>
        <p:spPr bwMode="auto">
          <a:xfrm>
            <a:off x="3479800" y="2692400"/>
            <a:ext cx="25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5" name="Rectangle 150"/>
          <p:cNvSpPr>
            <a:spLocks noChangeArrowheads="1"/>
          </p:cNvSpPr>
          <p:nvPr/>
        </p:nvSpPr>
        <p:spPr bwMode="auto">
          <a:xfrm>
            <a:off x="4114800" y="1752600"/>
            <a:ext cx="26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V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6" name="Rectangle 151"/>
          <p:cNvSpPr>
            <a:spLocks noChangeArrowheads="1"/>
          </p:cNvSpPr>
          <p:nvPr/>
        </p:nvSpPr>
        <p:spPr bwMode="auto">
          <a:xfrm>
            <a:off x="4281488" y="1841500"/>
            <a:ext cx="330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DD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7" name="Rectangle 152"/>
          <p:cNvSpPr>
            <a:spLocks noChangeArrowheads="1"/>
          </p:cNvSpPr>
          <p:nvPr/>
        </p:nvSpPr>
        <p:spPr bwMode="auto">
          <a:xfrm>
            <a:off x="5335588" y="2032000"/>
            <a:ext cx="26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V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8" name="Rectangle 153"/>
          <p:cNvSpPr>
            <a:spLocks noChangeArrowheads="1"/>
          </p:cNvSpPr>
          <p:nvPr/>
        </p:nvSpPr>
        <p:spPr bwMode="auto">
          <a:xfrm>
            <a:off x="5500688" y="2120900"/>
            <a:ext cx="330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DD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9" name="Rectangle 154"/>
          <p:cNvSpPr>
            <a:spLocks noChangeArrowheads="1"/>
          </p:cNvSpPr>
          <p:nvPr/>
        </p:nvSpPr>
        <p:spPr bwMode="auto">
          <a:xfrm>
            <a:off x="1600200" y="2133600"/>
            <a:ext cx="153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Level Restorer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0" name="Rectangle 164"/>
          <p:cNvSpPr>
            <a:spLocks noChangeArrowheads="1"/>
          </p:cNvSpPr>
          <p:nvPr/>
        </p:nvSpPr>
        <p:spPr bwMode="auto">
          <a:xfrm>
            <a:off x="4421188" y="3224213"/>
            <a:ext cx="25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1" name="Rectangle 165"/>
          <p:cNvSpPr>
            <a:spLocks noChangeArrowheads="1"/>
          </p:cNvSpPr>
          <p:nvPr/>
        </p:nvSpPr>
        <p:spPr bwMode="auto">
          <a:xfrm>
            <a:off x="1676400" y="4724400"/>
            <a:ext cx="2506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• Advantage: Full Swing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2" name="Rectangle 166"/>
          <p:cNvSpPr>
            <a:spLocks noChangeArrowheads="1"/>
          </p:cNvSpPr>
          <p:nvPr/>
        </p:nvSpPr>
        <p:spPr bwMode="auto">
          <a:xfrm>
            <a:off x="1295400" y="5257800"/>
            <a:ext cx="6394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• Restorer adds capacitance, takes away pull down current at X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3" name="Rectangle 167"/>
          <p:cNvSpPr>
            <a:spLocks noChangeArrowheads="1"/>
          </p:cNvSpPr>
          <p:nvPr/>
        </p:nvSpPr>
        <p:spPr bwMode="auto">
          <a:xfrm>
            <a:off x="1828800" y="5715000"/>
            <a:ext cx="160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• Ratio problem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cxnSp>
        <p:nvCxnSpPr>
          <p:cNvPr id="169" name="Straight Arrow Connector 168"/>
          <p:cNvCxnSpPr/>
          <p:nvPr/>
        </p:nvCxnSpPr>
        <p:spPr>
          <a:xfrm>
            <a:off x="3200400" y="22860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4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Complementary Pass Transistor Logic</a:t>
            </a:r>
            <a:endParaRPr lang="en-US" b="1" smtClean="0">
              <a:solidFill>
                <a:schemeClr val="tx1"/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69342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2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eaLnBrk="1" hangingPunct="1"/>
            <a:r>
              <a:rPr lang="en-US" b="1" smtClean="0"/>
              <a:t>Transmission Gate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340100" y="2232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374900" y="2232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387600" y="2232025"/>
            <a:ext cx="952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27300" y="24860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27300" y="2232025"/>
            <a:ext cx="254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540000" y="2232025"/>
            <a:ext cx="660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75000" y="24860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175000" y="2244725"/>
            <a:ext cx="254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1750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5052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187700" y="2473325"/>
            <a:ext cx="317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5400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2225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235200" y="2473325"/>
            <a:ext cx="3048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187700" y="2105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540000" y="2105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2552700" y="2105025"/>
            <a:ext cx="635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2844800" y="1900238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2844800" y="21177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2844800" y="1912938"/>
            <a:ext cx="25400" cy="2047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2374900" y="2701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340100" y="2701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2387600" y="2701925"/>
            <a:ext cx="952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175000" y="24606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3175000" y="2473325"/>
            <a:ext cx="254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2527300" y="2701925"/>
            <a:ext cx="660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2527300" y="24606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2527300" y="2473325"/>
            <a:ext cx="254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5400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22098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2222500" y="2460625"/>
            <a:ext cx="317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31750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34925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3187700" y="2460625"/>
            <a:ext cx="3048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2527300" y="2828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3175000" y="2828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Rectangle 39"/>
          <p:cNvSpPr>
            <a:spLocks noChangeArrowheads="1"/>
          </p:cNvSpPr>
          <p:nvPr/>
        </p:nvSpPr>
        <p:spPr bwMode="auto">
          <a:xfrm>
            <a:off x="2540000" y="2828925"/>
            <a:ext cx="635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832100" y="3224213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2832100" y="30194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2832100" y="3032125"/>
            <a:ext cx="25400" cy="1920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Freeform 43"/>
          <p:cNvSpPr>
            <a:spLocks/>
          </p:cNvSpPr>
          <p:nvPr/>
        </p:nvSpPr>
        <p:spPr bwMode="auto">
          <a:xfrm>
            <a:off x="2768600" y="2867025"/>
            <a:ext cx="165100" cy="139700"/>
          </a:xfrm>
          <a:custGeom>
            <a:avLst/>
            <a:gdLst>
              <a:gd name="T0" fmla="*/ 2147483647 w 104"/>
              <a:gd name="T1" fmla="*/ 2147483647 h 88"/>
              <a:gd name="T2" fmla="*/ 2147483647 w 104"/>
              <a:gd name="T3" fmla="*/ 2147483647 h 88"/>
              <a:gd name="T4" fmla="*/ 2147483647 w 104"/>
              <a:gd name="T5" fmla="*/ 0 h 88"/>
              <a:gd name="T6" fmla="*/ 2147483647 w 104"/>
              <a:gd name="T7" fmla="*/ 2147483647 h 88"/>
              <a:gd name="T8" fmla="*/ 0 w 104"/>
              <a:gd name="T9" fmla="*/ 2147483647 h 88"/>
              <a:gd name="T10" fmla="*/ 2147483647 w 104"/>
              <a:gd name="T11" fmla="*/ 2147483647 h 88"/>
              <a:gd name="T12" fmla="*/ 2147483647 w 104"/>
              <a:gd name="T13" fmla="*/ 2147483647 h 88"/>
              <a:gd name="T14" fmla="*/ 2147483647 w 104"/>
              <a:gd name="T15" fmla="*/ 2147483647 h 88"/>
              <a:gd name="T16" fmla="*/ 2147483647 w 104"/>
              <a:gd name="T17" fmla="*/ 2147483647 h 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4"/>
              <a:gd name="T28" fmla="*/ 0 h 88"/>
              <a:gd name="T29" fmla="*/ 104 w 104"/>
              <a:gd name="T30" fmla="*/ 88 h 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4" h="88">
                <a:moveTo>
                  <a:pt x="104" y="48"/>
                </a:moveTo>
                <a:lnTo>
                  <a:pt x="88" y="16"/>
                </a:lnTo>
                <a:lnTo>
                  <a:pt x="48" y="0"/>
                </a:lnTo>
                <a:lnTo>
                  <a:pt x="16" y="16"/>
                </a:lnTo>
                <a:lnTo>
                  <a:pt x="0" y="48"/>
                </a:lnTo>
                <a:lnTo>
                  <a:pt x="16" y="80"/>
                </a:lnTo>
                <a:lnTo>
                  <a:pt x="48" y="88"/>
                </a:lnTo>
                <a:lnTo>
                  <a:pt x="88" y="80"/>
                </a:lnTo>
                <a:lnTo>
                  <a:pt x="104" y="48"/>
                </a:ln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8" name="Freeform 44"/>
          <p:cNvSpPr>
            <a:spLocks/>
          </p:cNvSpPr>
          <p:nvPr/>
        </p:nvSpPr>
        <p:spPr bwMode="auto">
          <a:xfrm>
            <a:off x="2755900" y="2854325"/>
            <a:ext cx="190500" cy="165100"/>
          </a:xfrm>
          <a:custGeom>
            <a:avLst/>
            <a:gdLst>
              <a:gd name="T0" fmla="*/ 2147483647 w 120"/>
              <a:gd name="T1" fmla="*/ 2147483647 h 104"/>
              <a:gd name="T2" fmla="*/ 2147483647 w 120"/>
              <a:gd name="T3" fmla="*/ 2147483647 h 104"/>
              <a:gd name="T4" fmla="*/ 2147483647 w 120"/>
              <a:gd name="T5" fmla="*/ 2147483647 h 104"/>
              <a:gd name="T6" fmla="*/ 2147483647 w 120"/>
              <a:gd name="T7" fmla="*/ 2147483647 h 104"/>
              <a:gd name="T8" fmla="*/ 2147483647 w 120"/>
              <a:gd name="T9" fmla="*/ 2147483647 h 104"/>
              <a:gd name="T10" fmla="*/ 2147483647 w 120"/>
              <a:gd name="T11" fmla="*/ 2147483647 h 104"/>
              <a:gd name="T12" fmla="*/ 2147483647 w 120"/>
              <a:gd name="T13" fmla="*/ 2147483647 h 104"/>
              <a:gd name="T14" fmla="*/ 2147483647 w 120"/>
              <a:gd name="T15" fmla="*/ 2147483647 h 104"/>
              <a:gd name="T16" fmla="*/ 2147483647 w 120"/>
              <a:gd name="T17" fmla="*/ 2147483647 h 104"/>
              <a:gd name="T18" fmla="*/ 2147483647 w 120"/>
              <a:gd name="T19" fmla="*/ 2147483647 h 104"/>
              <a:gd name="T20" fmla="*/ 2147483647 w 120"/>
              <a:gd name="T21" fmla="*/ 2147483647 h 104"/>
              <a:gd name="T22" fmla="*/ 2147483647 w 120"/>
              <a:gd name="T23" fmla="*/ 2147483647 h 104"/>
              <a:gd name="T24" fmla="*/ 2147483647 w 120"/>
              <a:gd name="T25" fmla="*/ 2147483647 h 104"/>
              <a:gd name="T26" fmla="*/ 2147483647 w 120"/>
              <a:gd name="T27" fmla="*/ 2147483647 h 104"/>
              <a:gd name="T28" fmla="*/ 2147483647 w 120"/>
              <a:gd name="T29" fmla="*/ 2147483647 h 104"/>
              <a:gd name="T30" fmla="*/ 2147483647 w 120"/>
              <a:gd name="T31" fmla="*/ 2147483647 h 104"/>
              <a:gd name="T32" fmla="*/ 2147483647 w 120"/>
              <a:gd name="T33" fmla="*/ 2147483647 h 104"/>
              <a:gd name="T34" fmla="*/ 2147483647 w 120"/>
              <a:gd name="T35" fmla="*/ 2147483647 h 104"/>
              <a:gd name="T36" fmla="*/ 2147483647 w 120"/>
              <a:gd name="T37" fmla="*/ 2147483647 h 104"/>
              <a:gd name="T38" fmla="*/ 2147483647 w 120"/>
              <a:gd name="T39" fmla="*/ 2147483647 h 104"/>
              <a:gd name="T40" fmla="*/ 2147483647 w 120"/>
              <a:gd name="T41" fmla="*/ 2147483647 h 104"/>
              <a:gd name="T42" fmla="*/ 2147483647 w 120"/>
              <a:gd name="T43" fmla="*/ 2147483647 h 104"/>
              <a:gd name="T44" fmla="*/ 2147483647 w 120"/>
              <a:gd name="T45" fmla="*/ 2147483647 h 104"/>
              <a:gd name="T46" fmla="*/ 2147483647 w 120"/>
              <a:gd name="T47" fmla="*/ 2147483647 h 104"/>
              <a:gd name="T48" fmla="*/ 2147483647 w 120"/>
              <a:gd name="T49" fmla="*/ 2147483647 h 104"/>
              <a:gd name="T50" fmla="*/ 2147483647 w 120"/>
              <a:gd name="T51" fmla="*/ 2147483647 h 104"/>
              <a:gd name="T52" fmla="*/ 2147483647 w 120"/>
              <a:gd name="T53" fmla="*/ 2147483647 h 104"/>
              <a:gd name="T54" fmla="*/ 2147483647 w 120"/>
              <a:gd name="T55" fmla="*/ 2147483647 h 104"/>
              <a:gd name="T56" fmla="*/ 2147483647 w 120"/>
              <a:gd name="T57" fmla="*/ 2147483647 h 104"/>
              <a:gd name="T58" fmla="*/ 2147483647 w 120"/>
              <a:gd name="T59" fmla="*/ 2147483647 h 104"/>
              <a:gd name="T60" fmla="*/ 2147483647 w 120"/>
              <a:gd name="T61" fmla="*/ 2147483647 h 104"/>
              <a:gd name="T62" fmla="*/ 2147483647 w 120"/>
              <a:gd name="T63" fmla="*/ 2147483647 h 104"/>
              <a:gd name="T64" fmla="*/ 2147483647 w 120"/>
              <a:gd name="T65" fmla="*/ 2147483647 h 104"/>
              <a:gd name="T66" fmla="*/ 2147483647 w 120"/>
              <a:gd name="T67" fmla="*/ 2147483647 h 104"/>
              <a:gd name="T68" fmla="*/ 2147483647 w 120"/>
              <a:gd name="T69" fmla="*/ 2147483647 h 104"/>
              <a:gd name="T70" fmla="*/ 0 w 120"/>
              <a:gd name="T71" fmla="*/ 2147483647 h 104"/>
              <a:gd name="T72" fmla="*/ 0 w 120"/>
              <a:gd name="T73" fmla="*/ 2147483647 h 104"/>
              <a:gd name="T74" fmla="*/ 0 w 120"/>
              <a:gd name="T75" fmla="*/ 2147483647 h 104"/>
              <a:gd name="T76" fmla="*/ 2147483647 w 120"/>
              <a:gd name="T77" fmla="*/ 2147483647 h 104"/>
              <a:gd name="T78" fmla="*/ 2147483647 w 120"/>
              <a:gd name="T79" fmla="*/ 2147483647 h 104"/>
              <a:gd name="T80" fmla="*/ 2147483647 w 120"/>
              <a:gd name="T81" fmla="*/ 2147483647 h 104"/>
              <a:gd name="T82" fmla="*/ 2147483647 w 120"/>
              <a:gd name="T83" fmla="*/ 0 h 104"/>
              <a:gd name="T84" fmla="*/ 2147483647 w 120"/>
              <a:gd name="T85" fmla="*/ 0 h 104"/>
              <a:gd name="T86" fmla="*/ 2147483647 w 120"/>
              <a:gd name="T87" fmla="*/ 0 h 104"/>
              <a:gd name="T88" fmla="*/ 2147483647 w 120"/>
              <a:gd name="T89" fmla="*/ 2147483647 h 104"/>
              <a:gd name="T90" fmla="*/ 2147483647 w 120"/>
              <a:gd name="T91" fmla="*/ 2147483647 h 104"/>
              <a:gd name="T92" fmla="*/ 2147483647 w 120"/>
              <a:gd name="T93" fmla="*/ 2147483647 h 104"/>
              <a:gd name="T94" fmla="*/ 2147483647 w 120"/>
              <a:gd name="T95" fmla="*/ 2147483647 h 104"/>
              <a:gd name="T96" fmla="*/ 2147483647 w 120"/>
              <a:gd name="T97" fmla="*/ 2147483647 h 10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20"/>
              <a:gd name="T148" fmla="*/ 0 h 104"/>
              <a:gd name="T149" fmla="*/ 120 w 120"/>
              <a:gd name="T150" fmla="*/ 104 h 10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20" h="104">
                <a:moveTo>
                  <a:pt x="104" y="64"/>
                </a:moveTo>
                <a:lnTo>
                  <a:pt x="88" y="32"/>
                </a:lnTo>
                <a:lnTo>
                  <a:pt x="96" y="32"/>
                </a:lnTo>
                <a:lnTo>
                  <a:pt x="56" y="16"/>
                </a:lnTo>
                <a:lnTo>
                  <a:pt x="64" y="16"/>
                </a:lnTo>
                <a:lnTo>
                  <a:pt x="32" y="32"/>
                </a:lnTo>
                <a:lnTo>
                  <a:pt x="16" y="64"/>
                </a:lnTo>
                <a:lnTo>
                  <a:pt x="16" y="56"/>
                </a:lnTo>
                <a:lnTo>
                  <a:pt x="32" y="88"/>
                </a:lnTo>
                <a:lnTo>
                  <a:pt x="24" y="80"/>
                </a:lnTo>
                <a:lnTo>
                  <a:pt x="56" y="88"/>
                </a:lnTo>
                <a:lnTo>
                  <a:pt x="96" y="80"/>
                </a:lnTo>
                <a:lnTo>
                  <a:pt x="88" y="88"/>
                </a:lnTo>
                <a:lnTo>
                  <a:pt x="104" y="56"/>
                </a:lnTo>
                <a:lnTo>
                  <a:pt x="120" y="64"/>
                </a:lnTo>
                <a:lnTo>
                  <a:pt x="104" y="96"/>
                </a:lnTo>
                <a:lnTo>
                  <a:pt x="96" y="96"/>
                </a:lnTo>
                <a:lnTo>
                  <a:pt x="56" y="104"/>
                </a:lnTo>
                <a:lnTo>
                  <a:pt x="24" y="96"/>
                </a:lnTo>
                <a:lnTo>
                  <a:pt x="16" y="96"/>
                </a:lnTo>
                <a:lnTo>
                  <a:pt x="0" y="64"/>
                </a:lnTo>
                <a:lnTo>
                  <a:pt x="0" y="56"/>
                </a:lnTo>
                <a:lnTo>
                  <a:pt x="16" y="24"/>
                </a:lnTo>
                <a:lnTo>
                  <a:pt x="24" y="16"/>
                </a:lnTo>
                <a:lnTo>
                  <a:pt x="56" y="0"/>
                </a:lnTo>
                <a:lnTo>
                  <a:pt x="64" y="0"/>
                </a:lnTo>
                <a:lnTo>
                  <a:pt x="104" y="16"/>
                </a:lnTo>
                <a:lnTo>
                  <a:pt x="104" y="24"/>
                </a:lnTo>
                <a:lnTo>
                  <a:pt x="120" y="56"/>
                </a:lnTo>
                <a:lnTo>
                  <a:pt x="104" y="64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9" name="Freeform 45"/>
          <p:cNvSpPr>
            <a:spLocks/>
          </p:cNvSpPr>
          <p:nvPr/>
        </p:nvSpPr>
        <p:spPr bwMode="auto">
          <a:xfrm>
            <a:off x="2921000" y="2943225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0 w 16"/>
              <a:gd name="T5" fmla="*/ 2147483647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0" y="8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34925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38227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3505200" y="2473325"/>
            <a:ext cx="317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19050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21971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1917700" y="2473325"/>
            <a:ext cx="279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1549400" y="23336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57" name="Rectangle 53"/>
          <p:cNvSpPr>
            <a:spLocks noChangeArrowheads="1"/>
          </p:cNvSpPr>
          <p:nvPr/>
        </p:nvSpPr>
        <p:spPr bwMode="auto">
          <a:xfrm>
            <a:off x="3924300" y="23590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58" name="Rectangle 54"/>
          <p:cNvSpPr>
            <a:spLocks noChangeArrowheads="1"/>
          </p:cNvSpPr>
          <p:nvPr/>
        </p:nvSpPr>
        <p:spPr bwMode="auto">
          <a:xfrm>
            <a:off x="2781300" y="155733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59" name="Rectangle 55"/>
          <p:cNvSpPr>
            <a:spLocks noChangeArrowheads="1"/>
          </p:cNvSpPr>
          <p:nvPr/>
        </p:nvSpPr>
        <p:spPr bwMode="auto">
          <a:xfrm>
            <a:off x="2743200" y="3300413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60" name="Rectangle 56"/>
          <p:cNvSpPr>
            <a:spLocks noChangeArrowheads="1"/>
          </p:cNvSpPr>
          <p:nvPr/>
        </p:nvSpPr>
        <p:spPr bwMode="auto">
          <a:xfrm>
            <a:off x="2743200" y="3287713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Freeform 57"/>
          <p:cNvSpPr>
            <a:spLocks/>
          </p:cNvSpPr>
          <p:nvPr/>
        </p:nvSpPr>
        <p:spPr bwMode="auto">
          <a:xfrm>
            <a:off x="5753100" y="2244725"/>
            <a:ext cx="1028700" cy="508000"/>
          </a:xfrm>
          <a:custGeom>
            <a:avLst/>
            <a:gdLst>
              <a:gd name="T0" fmla="*/ 2147483647 w 648"/>
              <a:gd name="T1" fmla="*/ 0 h 320"/>
              <a:gd name="T2" fmla="*/ 2147483647 w 648"/>
              <a:gd name="T3" fmla="*/ 2147483647 h 320"/>
              <a:gd name="T4" fmla="*/ 2147483647 w 648"/>
              <a:gd name="T5" fmla="*/ 2147483647 h 320"/>
              <a:gd name="T6" fmla="*/ 2147483647 w 648"/>
              <a:gd name="T7" fmla="*/ 2147483647 h 320"/>
              <a:gd name="T8" fmla="*/ 2147483647 w 648"/>
              <a:gd name="T9" fmla="*/ 2147483647 h 320"/>
              <a:gd name="T10" fmla="*/ 2147483647 w 648"/>
              <a:gd name="T11" fmla="*/ 2147483647 h 320"/>
              <a:gd name="T12" fmla="*/ 2147483647 w 648"/>
              <a:gd name="T13" fmla="*/ 2147483647 h 320"/>
              <a:gd name="T14" fmla="*/ 2147483647 w 648"/>
              <a:gd name="T15" fmla="*/ 2147483647 h 320"/>
              <a:gd name="T16" fmla="*/ 2147483647 w 648"/>
              <a:gd name="T17" fmla="*/ 2147483647 h 320"/>
              <a:gd name="T18" fmla="*/ 0 w 648"/>
              <a:gd name="T19" fmla="*/ 2147483647 h 320"/>
              <a:gd name="T20" fmla="*/ 0 w 648"/>
              <a:gd name="T21" fmla="*/ 2147483647 h 320"/>
              <a:gd name="T22" fmla="*/ 0 w 648"/>
              <a:gd name="T23" fmla="*/ 0 h 320"/>
              <a:gd name="T24" fmla="*/ 2147483647 w 648"/>
              <a:gd name="T25" fmla="*/ 0 h 3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48"/>
              <a:gd name="T40" fmla="*/ 0 h 320"/>
              <a:gd name="T41" fmla="*/ 648 w 648"/>
              <a:gd name="T42" fmla="*/ 320 h 3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48" h="320">
                <a:moveTo>
                  <a:pt x="16" y="0"/>
                </a:moveTo>
                <a:lnTo>
                  <a:pt x="16" y="312"/>
                </a:lnTo>
                <a:lnTo>
                  <a:pt x="8" y="320"/>
                </a:lnTo>
                <a:lnTo>
                  <a:pt x="8" y="304"/>
                </a:lnTo>
                <a:lnTo>
                  <a:pt x="648" y="152"/>
                </a:lnTo>
                <a:lnTo>
                  <a:pt x="648" y="168"/>
                </a:lnTo>
                <a:lnTo>
                  <a:pt x="648" y="152"/>
                </a:lnTo>
                <a:lnTo>
                  <a:pt x="648" y="168"/>
                </a:lnTo>
                <a:lnTo>
                  <a:pt x="8" y="320"/>
                </a:lnTo>
                <a:lnTo>
                  <a:pt x="0" y="320"/>
                </a:lnTo>
                <a:lnTo>
                  <a:pt x="0" y="312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2" name="Freeform 58"/>
          <p:cNvSpPr>
            <a:spLocks/>
          </p:cNvSpPr>
          <p:nvPr/>
        </p:nvSpPr>
        <p:spPr bwMode="auto">
          <a:xfrm>
            <a:off x="5753100" y="2232025"/>
            <a:ext cx="1028700" cy="279400"/>
          </a:xfrm>
          <a:custGeom>
            <a:avLst/>
            <a:gdLst>
              <a:gd name="T0" fmla="*/ 2147483647 w 648"/>
              <a:gd name="T1" fmla="*/ 2147483647 h 176"/>
              <a:gd name="T2" fmla="*/ 2147483647 w 648"/>
              <a:gd name="T3" fmla="*/ 2147483647 h 176"/>
              <a:gd name="T4" fmla="*/ 0 w 648"/>
              <a:gd name="T5" fmla="*/ 2147483647 h 176"/>
              <a:gd name="T6" fmla="*/ 0 w 648"/>
              <a:gd name="T7" fmla="*/ 0 h 176"/>
              <a:gd name="T8" fmla="*/ 2147483647 w 648"/>
              <a:gd name="T9" fmla="*/ 0 h 176"/>
              <a:gd name="T10" fmla="*/ 2147483647 w 648"/>
              <a:gd name="T11" fmla="*/ 2147483647 h 176"/>
              <a:gd name="T12" fmla="*/ 2147483647 w 648"/>
              <a:gd name="T13" fmla="*/ 2147483647 h 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176"/>
              <a:gd name="T23" fmla="*/ 648 w 648"/>
              <a:gd name="T24" fmla="*/ 176 h 1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176">
                <a:moveTo>
                  <a:pt x="648" y="176"/>
                </a:moveTo>
                <a:lnTo>
                  <a:pt x="8" y="16"/>
                </a:lnTo>
                <a:lnTo>
                  <a:pt x="0" y="8"/>
                </a:lnTo>
                <a:lnTo>
                  <a:pt x="0" y="0"/>
                </a:lnTo>
                <a:lnTo>
                  <a:pt x="8" y="0"/>
                </a:lnTo>
                <a:lnTo>
                  <a:pt x="648" y="160"/>
                </a:lnTo>
                <a:lnTo>
                  <a:pt x="648" y="176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3" name="Freeform 59"/>
          <p:cNvSpPr>
            <a:spLocks/>
          </p:cNvSpPr>
          <p:nvPr/>
        </p:nvSpPr>
        <p:spPr bwMode="auto">
          <a:xfrm>
            <a:off x="5765800" y="2244725"/>
            <a:ext cx="1028700" cy="508000"/>
          </a:xfrm>
          <a:custGeom>
            <a:avLst/>
            <a:gdLst>
              <a:gd name="T0" fmla="*/ 2147483647 w 648"/>
              <a:gd name="T1" fmla="*/ 0 h 320"/>
              <a:gd name="T2" fmla="*/ 2147483647 w 648"/>
              <a:gd name="T3" fmla="*/ 2147483647 h 320"/>
              <a:gd name="T4" fmla="*/ 2147483647 w 648"/>
              <a:gd name="T5" fmla="*/ 2147483647 h 320"/>
              <a:gd name="T6" fmla="*/ 2147483647 w 648"/>
              <a:gd name="T7" fmla="*/ 2147483647 h 320"/>
              <a:gd name="T8" fmla="*/ 0 w 648"/>
              <a:gd name="T9" fmla="*/ 2147483647 h 320"/>
              <a:gd name="T10" fmla="*/ 0 w 648"/>
              <a:gd name="T11" fmla="*/ 2147483647 h 320"/>
              <a:gd name="T12" fmla="*/ 0 w 648"/>
              <a:gd name="T13" fmla="*/ 2147483647 h 320"/>
              <a:gd name="T14" fmla="*/ 0 w 648"/>
              <a:gd name="T15" fmla="*/ 2147483647 h 320"/>
              <a:gd name="T16" fmla="*/ 2147483647 w 648"/>
              <a:gd name="T17" fmla="*/ 2147483647 h 320"/>
              <a:gd name="T18" fmla="*/ 2147483647 w 648"/>
              <a:gd name="T19" fmla="*/ 2147483647 h 320"/>
              <a:gd name="T20" fmla="*/ 2147483647 w 648"/>
              <a:gd name="T21" fmla="*/ 2147483647 h 320"/>
              <a:gd name="T22" fmla="*/ 2147483647 w 648"/>
              <a:gd name="T23" fmla="*/ 0 h 320"/>
              <a:gd name="T24" fmla="*/ 2147483647 w 648"/>
              <a:gd name="T25" fmla="*/ 0 h 3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48"/>
              <a:gd name="T40" fmla="*/ 0 h 320"/>
              <a:gd name="T41" fmla="*/ 648 w 648"/>
              <a:gd name="T42" fmla="*/ 320 h 3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48" h="320">
                <a:moveTo>
                  <a:pt x="648" y="0"/>
                </a:moveTo>
                <a:lnTo>
                  <a:pt x="648" y="312"/>
                </a:lnTo>
                <a:lnTo>
                  <a:pt x="648" y="320"/>
                </a:lnTo>
                <a:lnTo>
                  <a:pt x="640" y="320"/>
                </a:lnTo>
                <a:lnTo>
                  <a:pt x="0" y="168"/>
                </a:lnTo>
                <a:lnTo>
                  <a:pt x="0" y="152"/>
                </a:lnTo>
                <a:lnTo>
                  <a:pt x="0" y="168"/>
                </a:lnTo>
                <a:lnTo>
                  <a:pt x="0" y="152"/>
                </a:lnTo>
                <a:lnTo>
                  <a:pt x="640" y="304"/>
                </a:lnTo>
                <a:lnTo>
                  <a:pt x="640" y="320"/>
                </a:lnTo>
                <a:lnTo>
                  <a:pt x="632" y="312"/>
                </a:lnTo>
                <a:lnTo>
                  <a:pt x="632" y="0"/>
                </a:lnTo>
                <a:lnTo>
                  <a:pt x="648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4" name="Freeform 60"/>
          <p:cNvSpPr>
            <a:spLocks/>
          </p:cNvSpPr>
          <p:nvPr/>
        </p:nvSpPr>
        <p:spPr bwMode="auto">
          <a:xfrm>
            <a:off x="5765800" y="2232025"/>
            <a:ext cx="1028700" cy="279400"/>
          </a:xfrm>
          <a:custGeom>
            <a:avLst/>
            <a:gdLst>
              <a:gd name="T0" fmla="*/ 0 w 648"/>
              <a:gd name="T1" fmla="*/ 2147483647 h 176"/>
              <a:gd name="T2" fmla="*/ 2147483647 w 648"/>
              <a:gd name="T3" fmla="*/ 0 h 176"/>
              <a:gd name="T4" fmla="*/ 2147483647 w 648"/>
              <a:gd name="T5" fmla="*/ 0 h 176"/>
              <a:gd name="T6" fmla="*/ 2147483647 w 648"/>
              <a:gd name="T7" fmla="*/ 2147483647 h 176"/>
              <a:gd name="T8" fmla="*/ 2147483647 w 648"/>
              <a:gd name="T9" fmla="*/ 2147483647 h 176"/>
              <a:gd name="T10" fmla="*/ 0 w 648"/>
              <a:gd name="T11" fmla="*/ 2147483647 h 176"/>
              <a:gd name="T12" fmla="*/ 0 w 648"/>
              <a:gd name="T13" fmla="*/ 2147483647 h 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176"/>
              <a:gd name="T23" fmla="*/ 648 w 648"/>
              <a:gd name="T24" fmla="*/ 176 h 1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176">
                <a:moveTo>
                  <a:pt x="0" y="160"/>
                </a:moveTo>
                <a:lnTo>
                  <a:pt x="640" y="0"/>
                </a:lnTo>
                <a:lnTo>
                  <a:pt x="648" y="0"/>
                </a:lnTo>
                <a:lnTo>
                  <a:pt x="648" y="8"/>
                </a:lnTo>
                <a:lnTo>
                  <a:pt x="640" y="16"/>
                </a:lnTo>
                <a:lnTo>
                  <a:pt x="0" y="176"/>
                </a:lnTo>
                <a:lnTo>
                  <a:pt x="0" y="16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54864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57658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7" name="Rectangle 63"/>
          <p:cNvSpPr>
            <a:spLocks noChangeArrowheads="1"/>
          </p:cNvSpPr>
          <p:nvPr/>
        </p:nvSpPr>
        <p:spPr bwMode="auto">
          <a:xfrm>
            <a:off x="5499100" y="2486025"/>
            <a:ext cx="266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Rectangle 64"/>
          <p:cNvSpPr>
            <a:spLocks noChangeArrowheads="1"/>
          </p:cNvSpPr>
          <p:nvPr/>
        </p:nvSpPr>
        <p:spPr bwMode="auto">
          <a:xfrm>
            <a:off x="67691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Rectangle 65"/>
          <p:cNvSpPr>
            <a:spLocks noChangeArrowheads="1"/>
          </p:cNvSpPr>
          <p:nvPr/>
        </p:nvSpPr>
        <p:spPr bwMode="auto">
          <a:xfrm>
            <a:off x="70358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Rectangle 66"/>
          <p:cNvSpPr>
            <a:spLocks noChangeArrowheads="1"/>
          </p:cNvSpPr>
          <p:nvPr/>
        </p:nvSpPr>
        <p:spPr bwMode="auto">
          <a:xfrm>
            <a:off x="6781800" y="2486025"/>
            <a:ext cx="254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Rectangle 67"/>
          <p:cNvSpPr>
            <a:spLocks noChangeArrowheads="1"/>
          </p:cNvSpPr>
          <p:nvPr/>
        </p:nvSpPr>
        <p:spPr bwMode="auto">
          <a:xfrm>
            <a:off x="6261100" y="20923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Rectangle 68"/>
          <p:cNvSpPr>
            <a:spLocks noChangeArrowheads="1"/>
          </p:cNvSpPr>
          <p:nvPr/>
        </p:nvSpPr>
        <p:spPr bwMode="auto">
          <a:xfrm>
            <a:off x="6261100" y="23590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Rectangle 69"/>
          <p:cNvSpPr>
            <a:spLocks noChangeArrowheads="1"/>
          </p:cNvSpPr>
          <p:nvPr/>
        </p:nvSpPr>
        <p:spPr bwMode="auto">
          <a:xfrm>
            <a:off x="6261100" y="2105025"/>
            <a:ext cx="254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4" name="Freeform 70"/>
          <p:cNvSpPr>
            <a:spLocks/>
          </p:cNvSpPr>
          <p:nvPr/>
        </p:nvSpPr>
        <p:spPr bwMode="auto">
          <a:xfrm>
            <a:off x="6197600" y="2625725"/>
            <a:ext cx="152400" cy="139700"/>
          </a:xfrm>
          <a:custGeom>
            <a:avLst/>
            <a:gdLst>
              <a:gd name="T0" fmla="*/ 2147483647 w 96"/>
              <a:gd name="T1" fmla="*/ 2147483647 h 88"/>
              <a:gd name="T2" fmla="*/ 2147483647 w 96"/>
              <a:gd name="T3" fmla="*/ 2147483647 h 88"/>
              <a:gd name="T4" fmla="*/ 2147483647 w 96"/>
              <a:gd name="T5" fmla="*/ 2147483647 h 88"/>
              <a:gd name="T6" fmla="*/ 2147483647 w 96"/>
              <a:gd name="T7" fmla="*/ 2147483647 h 88"/>
              <a:gd name="T8" fmla="*/ 2147483647 w 96"/>
              <a:gd name="T9" fmla="*/ 2147483647 h 88"/>
              <a:gd name="T10" fmla="*/ 2147483647 w 96"/>
              <a:gd name="T11" fmla="*/ 2147483647 h 88"/>
              <a:gd name="T12" fmla="*/ 2147483647 w 96"/>
              <a:gd name="T13" fmla="*/ 2147483647 h 88"/>
              <a:gd name="T14" fmla="*/ 2147483647 w 96"/>
              <a:gd name="T15" fmla="*/ 2147483647 h 88"/>
              <a:gd name="T16" fmla="*/ 2147483647 w 96"/>
              <a:gd name="T17" fmla="*/ 2147483647 h 88"/>
              <a:gd name="T18" fmla="*/ 2147483647 w 96"/>
              <a:gd name="T19" fmla="*/ 2147483647 h 88"/>
              <a:gd name="T20" fmla="*/ 2147483647 w 96"/>
              <a:gd name="T21" fmla="*/ 2147483647 h 88"/>
              <a:gd name="T22" fmla="*/ 2147483647 w 96"/>
              <a:gd name="T23" fmla="*/ 2147483647 h 88"/>
              <a:gd name="T24" fmla="*/ 2147483647 w 96"/>
              <a:gd name="T25" fmla="*/ 2147483647 h 88"/>
              <a:gd name="T26" fmla="*/ 2147483647 w 96"/>
              <a:gd name="T27" fmla="*/ 2147483647 h 88"/>
              <a:gd name="T28" fmla="*/ 2147483647 w 96"/>
              <a:gd name="T29" fmla="*/ 2147483647 h 88"/>
              <a:gd name="T30" fmla="*/ 2147483647 w 96"/>
              <a:gd name="T31" fmla="*/ 2147483647 h 88"/>
              <a:gd name="T32" fmla="*/ 2147483647 w 96"/>
              <a:gd name="T33" fmla="*/ 2147483647 h 88"/>
              <a:gd name="T34" fmla="*/ 2147483647 w 96"/>
              <a:gd name="T35" fmla="*/ 2147483647 h 88"/>
              <a:gd name="T36" fmla="*/ 2147483647 w 96"/>
              <a:gd name="T37" fmla="*/ 2147483647 h 88"/>
              <a:gd name="T38" fmla="*/ 2147483647 w 96"/>
              <a:gd name="T39" fmla="*/ 2147483647 h 88"/>
              <a:gd name="T40" fmla="*/ 2147483647 w 96"/>
              <a:gd name="T41" fmla="*/ 2147483647 h 88"/>
              <a:gd name="T42" fmla="*/ 2147483647 w 96"/>
              <a:gd name="T43" fmla="*/ 2147483647 h 88"/>
              <a:gd name="T44" fmla="*/ 2147483647 w 96"/>
              <a:gd name="T45" fmla="*/ 2147483647 h 88"/>
              <a:gd name="T46" fmla="*/ 2147483647 w 96"/>
              <a:gd name="T47" fmla="*/ 2147483647 h 88"/>
              <a:gd name="T48" fmla="*/ 2147483647 w 96"/>
              <a:gd name="T49" fmla="*/ 2147483647 h 88"/>
              <a:gd name="T50" fmla="*/ 2147483647 w 96"/>
              <a:gd name="T51" fmla="*/ 2147483647 h 88"/>
              <a:gd name="T52" fmla="*/ 2147483647 w 96"/>
              <a:gd name="T53" fmla="*/ 2147483647 h 88"/>
              <a:gd name="T54" fmla="*/ 2147483647 w 96"/>
              <a:gd name="T55" fmla="*/ 2147483647 h 88"/>
              <a:gd name="T56" fmla="*/ 2147483647 w 96"/>
              <a:gd name="T57" fmla="*/ 2147483647 h 88"/>
              <a:gd name="T58" fmla="*/ 2147483647 w 96"/>
              <a:gd name="T59" fmla="*/ 2147483647 h 88"/>
              <a:gd name="T60" fmla="*/ 2147483647 w 96"/>
              <a:gd name="T61" fmla="*/ 2147483647 h 88"/>
              <a:gd name="T62" fmla="*/ 2147483647 w 96"/>
              <a:gd name="T63" fmla="*/ 2147483647 h 88"/>
              <a:gd name="T64" fmla="*/ 2147483647 w 96"/>
              <a:gd name="T65" fmla="*/ 2147483647 h 88"/>
              <a:gd name="T66" fmla="*/ 2147483647 w 96"/>
              <a:gd name="T67" fmla="*/ 2147483647 h 88"/>
              <a:gd name="T68" fmla="*/ 2147483647 w 96"/>
              <a:gd name="T69" fmla="*/ 2147483647 h 88"/>
              <a:gd name="T70" fmla="*/ 0 w 96"/>
              <a:gd name="T71" fmla="*/ 2147483647 h 88"/>
              <a:gd name="T72" fmla="*/ 0 w 96"/>
              <a:gd name="T73" fmla="*/ 2147483647 h 88"/>
              <a:gd name="T74" fmla="*/ 0 w 96"/>
              <a:gd name="T75" fmla="*/ 2147483647 h 88"/>
              <a:gd name="T76" fmla="*/ 2147483647 w 96"/>
              <a:gd name="T77" fmla="*/ 2147483647 h 88"/>
              <a:gd name="T78" fmla="*/ 2147483647 w 96"/>
              <a:gd name="T79" fmla="*/ 2147483647 h 88"/>
              <a:gd name="T80" fmla="*/ 2147483647 w 96"/>
              <a:gd name="T81" fmla="*/ 2147483647 h 88"/>
              <a:gd name="T82" fmla="*/ 2147483647 w 96"/>
              <a:gd name="T83" fmla="*/ 0 h 88"/>
              <a:gd name="T84" fmla="*/ 2147483647 w 96"/>
              <a:gd name="T85" fmla="*/ 0 h 88"/>
              <a:gd name="T86" fmla="*/ 2147483647 w 96"/>
              <a:gd name="T87" fmla="*/ 0 h 88"/>
              <a:gd name="T88" fmla="*/ 2147483647 w 96"/>
              <a:gd name="T89" fmla="*/ 2147483647 h 88"/>
              <a:gd name="T90" fmla="*/ 2147483647 w 96"/>
              <a:gd name="T91" fmla="*/ 2147483647 h 88"/>
              <a:gd name="T92" fmla="*/ 2147483647 w 96"/>
              <a:gd name="T93" fmla="*/ 2147483647 h 88"/>
              <a:gd name="T94" fmla="*/ 2147483647 w 96"/>
              <a:gd name="T95" fmla="*/ 2147483647 h 88"/>
              <a:gd name="T96" fmla="*/ 2147483647 w 96"/>
              <a:gd name="T97" fmla="*/ 2147483647 h 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6"/>
              <a:gd name="T148" fmla="*/ 0 h 88"/>
              <a:gd name="T149" fmla="*/ 96 w 96"/>
              <a:gd name="T150" fmla="*/ 88 h 8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6" h="88">
                <a:moveTo>
                  <a:pt x="80" y="48"/>
                </a:moveTo>
                <a:lnTo>
                  <a:pt x="72" y="16"/>
                </a:lnTo>
                <a:lnTo>
                  <a:pt x="80" y="24"/>
                </a:lnTo>
                <a:lnTo>
                  <a:pt x="48" y="16"/>
                </a:lnTo>
                <a:lnTo>
                  <a:pt x="16" y="24"/>
                </a:lnTo>
                <a:lnTo>
                  <a:pt x="24" y="16"/>
                </a:lnTo>
                <a:lnTo>
                  <a:pt x="16" y="48"/>
                </a:lnTo>
                <a:lnTo>
                  <a:pt x="24" y="72"/>
                </a:lnTo>
                <a:lnTo>
                  <a:pt x="16" y="64"/>
                </a:lnTo>
                <a:lnTo>
                  <a:pt x="48" y="72"/>
                </a:lnTo>
                <a:lnTo>
                  <a:pt x="80" y="64"/>
                </a:lnTo>
                <a:lnTo>
                  <a:pt x="72" y="72"/>
                </a:lnTo>
                <a:lnTo>
                  <a:pt x="80" y="48"/>
                </a:lnTo>
                <a:lnTo>
                  <a:pt x="96" y="56"/>
                </a:lnTo>
                <a:lnTo>
                  <a:pt x="88" y="80"/>
                </a:lnTo>
                <a:lnTo>
                  <a:pt x="80" y="80"/>
                </a:lnTo>
                <a:lnTo>
                  <a:pt x="48" y="88"/>
                </a:lnTo>
                <a:lnTo>
                  <a:pt x="16" y="80"/>
                </a:lnTo>
                <a:lnTo>
                  <a:pt x="8" y="80"/>
                </a:lnTo>
                <a:lnTo>
                  <a:pt x="0" y="56"/>
                </a:lnTo>
                <a:lnTo>
                  <a:pt x="0" y="48"/>
                </a:lnTo>
                <a:lnTo>
                  <a:pt x="8" y="16"/>
                </a:lnTo>
                <a:lnTo>
                  <a:pt x="16" y="8"/>
                </a:lnTo>
                <a:lnTo>
                  <a:pt x="48" y="0"/>
                </a:lnTo>
                <a:lnTo>
                  <a:pt x="80" y="8"/>
                </a:lnTo>
                <a:lnTo>
                  <a:pt x="88" y="16"/>
                </a:lnTo>
                <a:lnTo>
                  <a:pt x="96" y="48"/>
                </a:lnTo>
                <a:lnTo>
                  <a:pt x="80" y="4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75" name="Freeform 71"/>
          <p:cNvSpPr>
            <a:spLocks/>
          </p:cNvSpPr>
          <p:nvPr/>
        </p:nvSpPr>
        <p:spPr bwMode="auto">
          <a:xfrm>
            <a:off x="6324600" y="2701925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0 w 16"/>
              <a:gd name="T5" fmla="*/ 0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76" name="Rectangle 72"/>
          <p:cNvSpPr>
            <a:spLocks noChangeArrowheads="1"/>
          </p:cNvSpPr>
          <p:nvPr/>
        </p:nvSpPr>
        <p:spPr bwMode="auto">
          <a:xfrm>
            <a:off x="6261100" y="27527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7" name="Rectangle 73"/>
          <p:cNvSpPr>
            <a:spLocks noChangeArrowheads="1"/>
          </p:cNvSpPr>
          <p:nvPr/>
        </p:nvSpPr>
        <p:spPr bwMode="auto">
          <a:xfrm>
            <a:off x="6261100" y="29559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8" name="Rectangle 74"/>
          <p:cNvSpPr>
            <a:spLocks noChangeArrowheads="1"/>
          </p:cNvSpPr>
          <p:nvPr/>
        </p:nvSpPr>
        <p:spPr bwMode="auto">
          <a:xfrm>
            <a:off x="6261100" y="2765425"/>
            <a:ext cx="25400" cy="1905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5118100" y="23463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0" name="Rectangle 76"/>
          <p:cNvSpPr>
            <a:spLocks noChangeArrowheads="1"/>
          </p:cNvSpPr>
          <p:nvPr/>
        </p:nvSpPr>
        <p:spPr bwMode="auto">
          <a:xfrm>
            <a:off x="7200900" y="23590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1" name="Rectangle 77"/>
          <p:cNvSpPr>
            <a:spLocks noChangeArrowheads="1"/>
          </p:cNvSpPr>
          <p:nvPr/>
        </p:nvSpPr>
        <p:spPr bwMode="auto">
          <a:xfrm>
            <a:off x="6172200" y="173513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2" name="Rectangle 78"/>
          <p:cNvSpPr>
            <a:spLocks noChangeArrowheads="1"/>
          </p:cNvSpPr>
          <p:nvPr/>
        </p:nvSpPr>
        <p:spPr bwMode="auto">
          <a:xfrm>
            <a:off x="6184900" y="3006725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3" name="Rectangle 79"/>
          <p:cNvSpPr>
            <a:spLocks noChangeArrowheads="1"/>
          </p:cNvSpPr>
          <p:nvPr/>
        </p:nvSpPr>
        <p:spPr bwMode="auto">
          <a:xfrm>
            <a:off x="6184900" y="2994025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4" name="Rectangle 80"/>
          <p:cNvSpPr>
            <a:spLocks noChangeArrowheads="1"/>
          </p:cNvSpPr>
          <p:nvPr/>
        </p:nvSpPr>
        <p:spPr bwMode="auto">
          <a:xfrm>
            <a:off x="4927600" y="4540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5" name="Rectangle 81"/>
          <p:cNvSpPr>
            <a:spLocks noChangeArrowheads="1"/>
          </p:cNvSpPr>
          <p:nvPr/>
        </p:nvSpPr>
        <p:spPr bwMode="auto">
          <a:xfrm>
            <a:off x="4127500" y="4540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6" name="Rectangle 82"/>
          <p:cNvSpPr>
            <a:spLocks noChangeArrowheads="1"/>
          </p:cNvSpPr>
          <p:nvPr/>
        </p:nvSpPr>
        <p:spPr bwMode="auto">
          <a:xfrm>
            <a:off x="4140200" y="4540250"/>
            <a:ext cx="787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7" name="Rectangle 83"/>
          <p:cNvSpPr>
            <a:spLocks noChangeArrowheads="1"/>
          </p:cNvSpPr>
          <p:nvPr/>
        </p:nvSpPr>
        <p:spPr bwMode="auto">
          <a:xfrm>
            <a:off x="4254500" y="47688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8" name="Rectangle 84"/>
          <p:cNvSpPr>
            <a:spLocks noChangeArrowheads="1"/>
          </p:cNvSpPr>
          <p:nvPr/>
        </p:nvSpPr>
        <p:spPr bwMode="auto">
          <a:xfrm>
            <a:off x="4254500" y="4540250"/>
            <a:ext cx="254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9" name="Rectangle 85"/>
          <p:cNvSpPr>
            <a:spLocks noChangeArrowheads="1"/>
          </p:cNvSpPr>
          <p:nvPr/>
        </p:nvSpPr>
        <p:spPr bwMode="auto">
          <a:xfrm>
            <a:off x="4267200" y="4540250"/>
            <a:ext cx="5461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0" name="Rectangle 86"/>
          <p:cNvSpPr>
            <a:spLocks noChangeArrowheads="1"/>
          </p:cNvSpPr>
          <p:nvPr/>
        </p:nvSpPr>
        <p:spPr bwMode="auto">
          <a:xfrm>
            <a:off x="4787900" y="47688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1" name="Rectangle 87"/>
          <p:cNvSpPr>
            <a:spLocks noChangeArrowheads="1"/>
          </p:cNvSpPr>
          <p:nvPr/>
        </p:nvSpPr>
        <p:spPr bwMode="auto">
          <a:xfrm>
            <a:off x="4787900" y="4552950"/>
            <a:ext cx="25400" cy="2159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2" name="Rectangle 88"/>
          <p:cNvSpPr>
            <a:spLocks noChangeArrowheads="1"/>
          </p:cNvSpPr>
          <p:nvPr/>
        </p:nvSpPr>
        <p:spPr bwMode="auto">
          <a:xfrm>
            <a:off x="47879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3" name="Rectangle 89"/>
          <p:cNvSpPr>
            <a:spLocks noChangeArrowheads="1"/>
          </p:cNvSpPr>
          <p:nvPr/>
        </p:nvSpPr>
        <p:spPr bwMode="auto">
          <a:xfrm>
            <a:off x="50673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4" name="Rectangle 90"/>
          <p:cNvSpPr>
            <a:spLocks noChangeArrowheads="1"/>
          </p:cNvSpPr>
          <p:nvPr/>
        </p:nvSpPr>
        <p:spPr bwMode="auto">
          <a:xfrm>
            <a:off x="4800600" y="4756150"/>
            <a:ext cx="266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5" name="Rectangle 91"/>
          <p:cNvSpPr>
            <a:spLocks noChangeArrowheads="1"/>
          </p:cNvSpPr>
          <p:nvPr/>
        </p:nvSpPr>
        <p:spPr bwMode="auto">
          <a:xfrm>
            <a:off x="42672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6" name="Rectangle 92"/>
          <p:cNvSpPr>
            <a:spLocks noChangeArrowheads="1"/>
          </p:cNvSpPr>
          <p:nvPr/>
        </p:nvSpPr>
        <p:spPr bwMode="auto">
          <a:xfrm>
            <a:off x="40005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7" name="Rectangle 93"/>
          <p:cNvSpPr>
            <a:spLocks noChangeArrowheads="1"/>
          </p:cNvSpPr>
          <p:nvPr/>
        </p:nvSpPr>
        <p:spPr bwMode="auto">
          <a:xfrm>
            <a:off x="4013200" y="4756150"/>
            <a:ext cx="254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8" name="Rectangle 94"/>
          <p:cNvSpPr>
            <a:spLocks noChangeArrowheads="1"/>
          </p:cNvSpPr>
          <p:nvPr/>
        </p:nvSpPr>
        <p:spPr bwMode="auto">
          <a:xfrm>
            <a:off x="4800600" y="4425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9" name="Rectangle 95"/>
          <p:cNvSpPr>
            <a:spLocks noChangeArrowheads="1"/>
          </p:cNvSpPr>
          <p:nvPr/>
        </p:nvSpPr>
        <p:spPr bwMode="auto">
          <a:xfrm>
            <a:off x="4267200" y="4425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0" name="Rectangle 96"/>
          <p:cNvSpPr>
            <a:spLocks noChangeArrowheads="1"/>
          </p:cNvSpPr>
          <p:nvPr/>
        </p:nvSpPr>
        <p:spPr bwMode="auto">
          <a:xfrm>
            <a:off x="4279900" y="4425950"/>
            <a:ext cx="520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1" name="Rectangle 97"/>
          <p:cNvSpPr>
            <a:spLocks noChangeArrowheads="1"/>
          </p:cNvSpPr>
          <p:nvPr/>
        </p:nvSpPr>
        <p:spPr bwMode="auto">
          <a:xfrm>
            <a:off x="4521200" y="4237038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2" name="Rectangle 98"/>
          <p:cNvSpPr>
            <a:spLocks noChangeArrowheads="1"/>
          </p:cNvSpPr>
          <p:nvPr/>
        </p:nvSpPr>
        <p:spPr bwMode="auto">
          <a:xfrm>
            <a:off x="4521200" y="44386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3" name="Rectangle 99"/>
          <p:cNvSpPr>
            <a:spLocks noChangeArrowheads="1"/>
          </p:cNvSpPr>
          <p:nvPr/>
        </p:nvSpPr>
        <p:spPr bwMode="auto">
          <a:xfrm>
            <a:off x="4521200" y="4249738"/>
            <a:ext cx="25400" cy="188912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4" name="Rectangle 100"/>
          <p:cNvSpPr>
            <a:spLocks noChangeArrowheads="1"/>
          </p:cNvSpPr>
          <p:nvPr/>
        </p:nvSpPr>
        <p:spPr bwMode="auto">
          <a:xfrm>
            <a:off x="50673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5" name="Rectangle 101"/>
          <p:cNvSpPr>
            <a:spLocks noChangeArrowheads="1"/>
          </p:cNvSpPr>
          <p:nvPr/>
        </p:nvSpPr>
        <p:spPr bwMode="auto">
          <a:xfrm>
            <a:off x="53086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6" name="Rectangle 102"/>
          <p:cNvSpPr>
            <a:spLocks noChangeArrowheads="1"/>
          </p:cNvSpPr>
          <p:nvPr/>
        </p:nvSpPr>
        <p:spPr bwMode="auto">
          <a:xfrm>
            <a:off x="5080000" y="4756150"/>
            <a:ext cx="2286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7" name="Rectangle 103"/>
          <p:cNvSpPr>
            <a:spLocks noChangeArrowheads="1"/>
          </p:cNvSpPr>
          <p:nvPr/>
        </p:nvSpPr>
        <p:spPr bwMode="auto">
          <a:xfrm>
            <a:off x="37338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8" name="Rectangle 104"/>
          <p:cNvSpPr>
            <a:spLocks noChangeArrowheads="1"/>
          </p:cNvSpPr>
          <p:nvPr/>
        </p:nvSpPr>
        <p:spPr bwMode="auto">
          <a:xfrm>
            <a:off x="39878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9" name="Rectangle 105"/>
          <p:cNvSpPr>
            <a:spLocks noChangeArrowheads="1"/>
          </p:cNvSpPr>
          <p:nvPr/>
        </p:nvSpPr>
        <p:spPr bwMode="auto">
          <a:xfrm>
            <a:off x="3746500" y="4756150"/>
            <a:ext cx="2413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0" name="Rectangle 106"/>
          <p:cNvSpPr>
            <a:spLocks noChangeArrowheads="1"/>
          </p:cNvSpPr>
          <p:nvPr/>
        </p:nvSpPr>
        <p:spPr bwMode="auto">
          <a:xfrm>
            <a:off x="5422900" y="4565650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11" name="Rectangle 107"/>
          <p:cNvSpPr>
            <a:spLocks noChangeArrowheads="1"/>
          </p:cNvSpPr>
          <p:nvPr/>
        </p:nvSpPr>
        <p:spPr bwMode="auto">
          <a:xfrm>
            <a:off x="5207000" y="5402263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2" name="Rectangle 108"/>
          <p:cNvSpPr>
            <a:spLocks noChangeArrowheads="1"/>
          </p:cNvSpPr>
          <p:nvPr/>
        </p:nvSpPr>
        <p:spPr bwMode="auto">
          <a:xfrm>
            <a:off x="5207000" y="51117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3" name="Rectangle 109"/>
          <p:cNvSpPr>
            <a:spLocks noChangeArrowheads="1"/>
          </p:cNvSpPr>
          <p:nvPr/>
        </p:nvSpPr>
        <p:spPr bwMode="auto">
          <a:xfrm>
            <a:off x="5207000" y="5124450"/>
            <a:ext cx="25400" cy="2778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4" name="Rectangle 110"/>
          <p:cNvSpPr>
            <a:spLocks noChangeArrowheads="1"/>
          </p:cNvSpPr>
          <p:nvPr/>
        </p:nvSpPr>
        <p:spPr bwMode="auto">
          <a:xfrm>
            <a:off x="5029200" y="51117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5" name="Rectangle 111"/>
          <p:cNvSpPr>
            <a:spLocks noChangeArrowheads="1"/>
          </p:cNvSpPr>
          <p:nvPr/>
        </p:nvSpPr>
        <p:spPr bwMode="auto">
          <a:xfrm>
            <a:off x="5384800" y="51117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6" name="Rectangle 112"/>
          <p:cNvSpPr>
            <a:spLocks noChangeArrowheads="1"/>
          </p:cNvSpPr>
          <p:nvPr/>
        </p:nvSpPr>
        <p:spPr bwMode="auto">
          <a:xfrm>
            <a:off x="5041900" y="5111750"/>
            <a:ext cx="3429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7" name="Rectangle 113"/>
          <p:cNvSpPr>
            <a:spLocks noChangeArrowheads="1"/>
          </p:cNvSpPr>
          <p:nvPr/>
        </p:nvSpPr>
        <p:spPr bwMode="auto">
          <a:xfrm>
            <a:off x="5207000" y="47688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8" name="Rectangle 114"/>
          <p:cNvSpPr>
            <a:spLocks noChangeArrowheads="1"/>
          </p:cNvSpPr>
          <p:nvPr/>
        </p:nvSpPr>
        <p:spPr bwMode="auto">
          <a:xfrm>
            <a:off x="5207000" y="50609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9" name="Rectangle 115"/>
          <p:cNvSpPr>
            <a:spLocks noChangeArrowheads="1"/>
          </p:cNvSpPr>
          <p:nvPr/>
        </p:nvSpPr>
        <p:spPr bwMode="auto">
          <a:xfrm>
            <a:off x="5207000" y="4781550"/>
            <a:ext cx="25400" cy="279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0" name="Rectangle 116"/>
          <p:cNvSpPr>
            <a:spLocks noChangeArrowheads="1"/>
          </p:cNvSpPr>
          <p:nvPr/>
        </p:nvSpPr>
        <p:spPr bwMode="auto">
          <a:xfrm>
            <a:off x="5029200" y="5060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1" name="Rectangle 117"/>
          <p:cNvSpPr>
            <a:spLocks noChangeArrowheads="1"/>
          </p:cNvSpPr>
          <p:nvPr/>
        </p:nvSpPr>
        <p:spPr bwMode="auto">
          <a:xfrm>
            <a:off x="5384800" y="5060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2" name="Rectangle 118"/>
          <p:cNvSpPr>
            <a:spLocks noChangeArrowheads="1"/>
          </p:cNvSpPr>
          <p:nvPr/>
        </p:nvSpPr>
        <p:spPr bwMode="auto">
          <a:xfrm>
            <a:off x="5041900" y="5060950"/>
            <a:ext cx="3429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3" name="Freeform 119"/>
          <p:cNvSpPr>
            <a:spLocks/>
          </p:cNvSpPr>
          <p:nvPr/>
        </p:nvSpPr>
        <p:spPr bwMode="auto">
          <a:xfrm>
            <a:off x="5270500" y="54911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4" name="Freeform 120"/>
          <p:cNvSpPr>
            <a:spLocks/>
          </p:cNvSpPr>
          <p:nvPr/>
        </p:nvSpPr>
        <p:spPr bwMode="auto">
          <a:xfrm>
            <a:off x="5105400" y="54911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5" name="Rectangle 121"/>
          <p:cNvSpPr>
            <a:spLocks noChangeArrowheads="1"/>
          </p:cNvSpPr>
          <p:nvPr/>
        </p:nvSpPr>
        <p:spPr bwMode="auto">
          <a:xfrm>
            <a:off x="5118100" y="5491163"/>
            <a:ext cx="1651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6" name="Freeform 122"/>
          <p:cNvSpPr>
            <a:spLocks/>
          </p:cNvSpPr>
          <p:nvPr/>
        </p:nvSpPr>
        <p:spPr bwMode="auto">
          <a:xfrm>
            <a:off x="5359400" y="54530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7" name="Freeform 123"/>
          <p:cNvSpPr>
            <a:spLocks/>
          </p:cNvSpPr>
          <p:nvPr/>
        </p:nvSpPr>
        <p:spPr bwMode="auto">
          <a:xfrm>
            <a:off x="5016500" y="54530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8" name="Rectangle 124"/>
          <p:cNvSpPr>
            <a:spLocks noChangeArrowheads="1"/>
          </p:cNvSpPr>
          <p:nvPr/>
        </p:nvSpPr>
        <p:spPr bwMode="auto">
          <a:xfrm>
            <a:off x="5029200" y="5453063"/>
            <a:ext cx="3429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9" name="Freeform 125"/>
          <p:cNvSpPr>
            <a:spLocks/>
          </p:cNvSpPr>
          <p:nvPr/>
        </p:nvSpPr>
        <p:spPr bwMode="auto">
          <a:xfrm>
            <a:off x="5448300" y="54022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30" name="Freeform 126"/>
          <p:cNvSpPr>
            <a:spLocks/>
          </p:cNvSpPr>
          <p:nvPr/>
        </p:nvSpPr>
        <p:spPr bwMode="auto">
          <a:xfrm>
            <a:off x="4927600" y="54022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31" name="Rectangle 127"/>
          <p:cNvSpPr>
            <a:spLocks noChangeArrowheads="1"/>
          </p:cNvSpPr>
          <p:nvPr/>
        </p:nvSpPr>
        <p:spPr bwMode="auto">
          <a:xfrm>
            <a:off x="4940300" y="5402263"/>
            <a:ext cx="520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2" name="Rectangle 128"/>
          <p:cNvSpPr>
            <a:spLocks noChangeArrowheads="1"/>
          </p:cNvSpPr>
          <p:nvPr/>
        </p:nvSpPr>
        <p:spPr bwMode="auto">
          <a:xfrm>
            <a:off x="5473700" y="4921250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33" name="Rectangle 129"/>
          <p:cNvSpPr>
            <a:spLocks noChangeArrowheads="1"/>
          </p:cNvSpPr>
          <p:nvPr/>
        </p:nvSpPr>
        <p:spPr bwMode="auto">
          <a:xfrm>
            <a:off x="5626100" y="50228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i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34" name="Rectangle 130"/>
          <p:cNvSpPr>
            <a:spLocks noChangeArrowheads="1"/>
          </p:cNvSpPr>
          <p:nvPr/>
        </p:nvSpPr>
        <p:spPr bwMode="auto">
          <a:xfrm>
            <a:off x="4127500" y="49466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5" name="Rectangle 131"/>
          <p:cNvSpPr>
            <a:spLocks noChangeArrowheads="1"/>
          </p:cNvSpPr>
          <p:nvPr/>
        </p:nvSpPr>
        <p:spPr bwMode="auto">
          <a:xfrm>
            <a:off x="4927600" y="49466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6" name="Rectangle 132"/>
          <p:cNvSpPr>
            <a:spLocks noChangeArrowheads="1"/>
          </p:cNvSpPr>
          <p:nvPr/>
        </p:nvSpPr>
        <p:spPr bwMode="auto">
          <a:xfrm>
            <a:off x="4140200" y="4946650"/>
            <a:ext cx="787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7" name="Rectangle 133"/>
          <p:cNvSpPr>
            <a:spLocks noChangeArrowheads="1"/>
          </p:cNvSpPr>
          <p:nvPr/>
        </p:nvSpPr>
        <p:spPr bwMode="auto">
          <a:xfrm>
            <a:off x="4787900" y="47561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8" name="Rectangle 134"/>
          <p:cNvSpPr>
            <a:spLocks noChangeArrowheads="1"/>
          </p:cNvSpPr>
          <p:nvPr/>
        </p:nvSpPr>
        <p:spPr bwMode="auto">
          <a:xfrm>
            <a:off x="4787900" y="4768850"/>
            <a:ext cx="25400" cy="203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9" name="Rectangle 135"/>
          <p:cNvSpPr>
            <a:spLocks noChangeArrowheads="1"/>
          </p:cNvSpPr>
          <p:nvPr/>
        </p:nvSpPr>
        <p:spPr bwMode="auto">
          <a:xfrm>
            <a:off x="4254500" y="4946650"/>
            <a:ext cx="5461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0" name="Rectangle 136"/>
          <p:cNvSpPr>
            <a:spLocks noChangeArrowheads="1"/>
          </p:cNvSpPr>
          <p:nvPr/>
        </p:nvSpPr>
        <p:spPr bwMode="auto">
          <a:xfrm>
            <a:off x="4254500" y="47561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1" name="Rectangle 137"/>
          <p:cNvSpPr>
            <a:spLocks noChangeArrowheads="1"/>
          </p:cNvSpPr>
          <p:nvPr/>
        </p:nvSpPr>
        <p:spPr bwMode="auto">
          <a:xfrm>
            <a:off x="4254500" y="4768850"/>
            <a:ext cx="25400" cy="1905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2" name="Rectangle 138"/>
          <p:cNvSpPr>
            <a:spLocks noChangeArrowheads="1"/>
          </p:cNvSpPr>
          <p:nvPr/>
        </p:nvSpPr>
        <p:spPr bwMode="auto">
          <a:xfrm>
            <a:off x="42672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3" name="Rectangle 139"/>
          <p:cNvSpPr>
            <a:spLocks noChangeArrowheads="1"/>
          </p:cNvSpPr>
          <p:nvPr/>
        </p:nvSpPr>
        <p:spPr bwMode="auto">
          <a:xfrm>
            <a:off x="39878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4" name="Rectangle 140"/>
          <p:cNvSpPr>
            <a:spLocks noChangeArrowheads="1"/>
          </p:cNvSpPr>
          <p:nvPr/>
        </p:nvSpPr>
        <p:spPr bwMode="auto">
          <a:xfrm>
            <a:off x="4000500" y="4756150"/>
            <a:ext cx="266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5" name="Rectangle 141"/>
          <p:cNvSpPr>
            <a:spLocks noChangeArrowheads="1"/>
          </p:cNvSpPr>
          <p:nvPr/>
        </p:nvSpPr>
        <p:spPr bwMode="auto">
          <a:xfrm>
            <a:off x="47879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6" name="Rectangle 142"/>
          <p:cNvSpPr>
            <a:spLocks noChangeArrowheads="1"/>
          </p:cNvSpPr>
          <p:nvPr/>
        </p:nvSpPr>
        <p:spPr bwMode="auto">
          <a:xfrm>
            <a:off x="50546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7" name="Rectangle 143"/>
          <p:cNvSpPr>
            <a:spLocks noChangeArrowheads="1"/>
          </p:cNvSpPr>
          <p:nvPr/>
        </p:nvSpPr>
        <p:spPr bwMode="auto">
          <a:xfrm>
            <a:off x="4800600" y="4756150"/>
            <a:ext cx="254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8" name="Rectangle 144"/>
          <p:cNvSpPr>
            <a:spLocks noChangeArrowheads="1"/>
          </p:cNvSpPr>
          <p:nvPr/>
        </p:nvSpPr>
        <p:spPr bwMode="auto">
          <a:xfrm>
            <a:off x="4254500" y="5048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9" name="Rectangle 145"/>
          <p:cNvSpPr>
            <a:spLocks noChangeArrowheads="1"/>
          </p:cNvSpPr>
          <p:nvPr/>
        </p:nvSpPr>
        <p:spPr bwMode="auto">
          <a:xfrm>
            <a:off x="4787900" y="5048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0" name="Rectangle 146"/>
          <p:cNvSpPr>
            <a:spLocks noChangeArrowheads="1"/>
          </p:cNvSpPr>
          <p:nvPr/>
        </p:nvSpPr>
        <p:spPr bwMode="auto">
          <a:xfrm>
            <a:off x="4267200" y="5048250"/>
            <a:ext cx="520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1" name="Freeform 147"/>
          <p:cNvSpPr>
            <a:spLocks/>
          </p:cNvSpPr>
          <p:nvPr/>
        </p:nvSpPr>
        <p:spPr bwMode="auto">
          <a:xfrm>
            <a:off x="4483100" y="5073650"/>
            <a:ext cx="152400" cy="139700"/>
          </a:xfrm>
          <a:custGeom>
            <a:avLst/>
            <a:gdLst>
              <a:gd name="T0" fmla="*/ 2147483647 w 96"/>
              <a:gd name="T1" fmla="*/ 2147483647 h 88"/>
              <a:gd name="T2" fmla="*/ 2147483647 w 96"/>
              <a:gd name="T3" fmla="*/ 2147483647 h 88"/>
              <a:gd name="T4" fmla="*/ 2147483647 w 96"/>
              <a:gd name="T5" fmla="*/ 2147483647 h 88"/>
              <a:gd name="T6" fmla="*/ 2147483647 w 96"/>
              <a:gd name="T7" fmla="*/ 2147483647 h 88"/>
              <a:gd name="T8" fmla="*/ 2147483647 w 96"/>
              <a:gd name="T9" fmla="*/ 2147483647 h 88"/>
              <a:gd name="T10" fmla="*/ 2147483647 w 96"/>
              <a:gd name="T11" fmla="*/ 2147483647 h 88"/>
              <a:gd name="T12" fmla="*/ 2147483647 w 96"/>
              <a:gd name="T13" fmla="*/ 2147483647 h 88"/>
              <a:gd name="T14" fmla="*/ 2147483647 w 96"/>
              <a:gd name="T15" fmla="*/ 2147483647 h 88"/>
              <a:gd name="T16" fmla="*/ 2147483647 w 96"/>
              <a:gd name="T17" fmla="*/ 2147483647 h 88"/>
              <a:gd name="T18" fmla="*/ 2147483647 w 96"/>
              <a:gd name="T19" fmla="*/ 2147483647 h 88"/>
              <a:gd name="T20" fmla="*/ 2147483647 w 96"/>
              <a:gd name="T21" fmla="*/ 2147483647 h 88"/>
              <a:gd name="T22" fmla="*/ 2147483647 w 96"/>
              <a:gd name="T23" fmla="*/ 2147483647 h 88"/>
              <a:gd name="T24" fmla="*/ 2147483647 w 96"/>
              <a:gd name="T25" fmla="*/ 2147483647 h 88"/>
              <a:gd name="T26" fmla="*/ 2147483647 w 96"/>
              <a:gd name="T27" fmla="*/ 2147483647 h 88"/>
              <a:gd name="T28" fmla="*/ 2147483647 w 96"/>
              <a:gd name="T29" fmla="*/ 2147483647 h 88"/>
              <a:gd name="T30" fmla="*/ 2147483647 w 96"/>
              <a:gd name="T31" fmla="*/ 2147483647 h 88"/>
              <a:gd name="T32" fmla="*/ 2147483647 w 96"/>
              <a:gd name="T33" fmla="*/ 2147483647 h 88"/>
              <a:gd name="T34" fmla="*/ 2147483647 w 96"/>
              <a:gd name="T35" fmla="*/ 2147483647 h 88"/>
              <a:gd name="T36" fmla="*/ 2147483647 w 96"/>
              <a:gd name="T37" fmla="*/ 2147483647 h 88"/>
              <a:gd name="T38" fmla="*/ 2147483647 w 96"/>
              <a:gd name="T39" fmla="*/ 2147483647 h 88"/>
              <a:gd name="T40" fmla="*/ 2147483647 w 96"/>
              <a:gd name="T41" fmla="*/ 2147483647 h 88"/>
              <a:gd name="T42" fmla="*/ 2147483647 w 96"/>
              <a:gd name="T43" fmla="*/ 2147483647 h 88"/>
              <a:gd name="T44" fmla="*/ 2147483647 w 96"/>
              <a:gd name="T45" fmla="*/ 2147483647 h 88"/>
              <a:gd name="T46" fmla="*/ 2147483647 w 96"/>
              <a:gd name="T47" fmla="*/ 2147483647 h 88"/>
              <a:gd name="T48" fmla="*/ 2147483647 w 96"/>
              <a:gd name="T49" fmla="*/ 2147483647 h 88"/>
              <a:gd name="T50" fmla="*/ 2147483647 w 96"/>
              <a:gd name="T51" fmla="*/ 2147483647 h 88"/>
              <a:gd name="T52" fmla="*/ 2147483647 w 96"/>
              <a:gd name="T53" fmla="*/ 2147483647 h 88"/>
              <a:gd name="T54" fmla="*/ 2147483647 w 96"/>
              <a:gd name="T55" fmla="*/ 2147483647 h 88"/>
              <a:gd name="T56" fmla="*/ 2147483647 w 96"/>
              <a:gd name="T57" fmla="*/ 2147483647 h 88"/>
              <a:gd name="T58" fmla="*/ 2147483647 w 96"/>
              <a:gd name="T59" fmla="*/ 2147483647 h 88"/>
              <a:gd name="T60" fmla="*/ 2147483647 w 96"/>
              <a:gd name="T61" fmla="*/ 2147483647 h 88"/>
              <a:gd name="T62" fmla="*/ 2147483647 w 96"/>
              <a:gd name="T63" fmla="*/ 2147483647 h 88"/>
              <a:gd name="T64" fmla="*/ 2147483647 w 96"/>
              <a:gd name="T65" fmla="*/ 2147483647 h 88"/>
              <a:gd name="T66" fmla="*/ 2147483647 w 96"/>
              <a:gd name="T67" fmla="*/ 2147483647 h 88"/>
              <a:gd name="T68" fmla="*/ 2147483647 w 96"/>
              <a:gd name="T69" fmla="*/ 2147483647 h 88"/>
              <a:gd name="T70" fmla="*/ 0 w 96"/>
              <a:gd name="T71" fmla="*/ 2147483647 h 88"/>
              <a:gd name="T72" fmla="*/ 0 w 96"/>
              <a:gd name="T73" fmla="*/ 2147483647 h 88"/>
              <a:gd name="T74" fmla="*/ 0 w 96"/>
              <a:gd name="T75" fmla="*/ 2147483647 h 88"/>
              <a:gd name="T76" fmla="*/ 2147483647 w 96"/>
              <a:gd name="T77" fmla="*/ 2147483647 h 88"/>
              <a:gd name="T78" fmla="*/ 2147483647 w 96"/>
              <a:gd name="T79" fmla="*/ 2147483647 h 88"/>
              <a:gd name="T80" fmla="*/ 2147483647 w 96"/>
              <a:gd name="T81" fmla="*/ 2147483647 h 88"/>
              <a:gd name="T82" fmla="*/ 2147483647 w 96"/>
              <a:gd name="T83" fmla="*/ 0 h 88"/>
              <a:gd name="T84" fmla="*/ 2147483647 w 96"/>
              <a:gd name="T85" fmla="*/ 0 h 88"/>
              <a:gd name="T86" fmla="*/ 2147483647 w 96"/>
              <a:gd name="T87" fmla="*/ 0 h 88"/>
              <a:gd name="T88" fmla="*/ 2147483647 w 96"/>
              <a:gd name="T89" fmla="*/ 2147483647 h 88"/>
              <a:gd name="T90" fmla="*/ 2147483647 w 96"/>
              <a:gd name="T91" fmla="*/ 2147483647 h 88"/>
              <a:gd name="T92" fmla="*/ 2147483647 w 96"/>
              <a:gd name="T93" fmla="*/ 2147483647 h 88"/>
              <a:gd name="T94" fmla="*/ 2147483647 w 96"/>
              <a:gd name="T95" fmla="*/ 2147483647 h 88"/>
              <a:gd name="T96" fmla="*/ 2147483647 w 96"/>
              <a:gd name="T97" fmla="*/ 2147483647 h 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6"/>
              <a:gd name="T148" fmla="*/ 0 h 88"/>
              <a:gd name="T149" fmla="*/ 96 w 96"/>
              <a:gd name="T150" fmla="*/ 88 h 8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6" h="88">
                <a:moveTo>
                  <a:pt x="80" y="48"/>
                </a:moveTo>
                <a:lnTo>
                  <a:pt x="72" y="16"/>
                </a:lnTo>
                <a:lnTo>
                  <a:pt x="80" y="24"/>
                </a:lnTo>
                <a:lnTo>
                  <a:pt x="48" y="16"/>
                </a:lnTo>
                <a:lnTo>
                  <a:pt x="16" y="24"/>
                </a:lnTo>
                <a:lnTo>
                  <a:pt x="24" y="16"/>
                </a:lnTo>
                <a:lnTo>
                  <a:pt x="16" y="48"/>
                </a:lnTo>
                <a:lnTo>
                  <a:pt x="24" y="72"/>
                </a:lnTo>
                <a:lnTo>
                  <a:pt x="16" y="64"/>
                </a:lnTo>
                <a:lnTo>
                  <a:pt x="48" y="72"/>
                </a:lnTo>
                <a:lnTo>
                  <a:pt x="80" y="64"/>
                </a:lnTo>
                <a:lnTo>
                  <a:pt x="72" y="72"/>
                </a:lnTo>
                <a:lnTo>
                  <a:pt x="80" y="48"/>
                </a:lnTo>
                <a:lnTo>
                  <a:pt x="96" y="56"/>
                </a:lnTo>
                <a:lnTo>
                  <a:pt x="88" y="80"/>
                </a:lnTo>
                <a:lnTo>
                  <a:pt x="80" y="80"/>
                </a:lnTo>
                <a:lnTo>
                  <a:pt x="48" y="88"/>
                </a:lnTo>
                <a:lnTo>
                  <a:pt x="16" y="80"/>
                </a:lnTo>
                <a:lnTo>
                  <a:pt x="8" y="80"/>
                </a:lnTo>
                <a:lnTo>
                  <a:pt x="0" y="56"/>
                </a:lnTo>
                <a:lnTo>
                  <a:pt x="0" y="48"/>
                </a:lnTo>
                <a:lnTo>
                  <a:pt x="8" y="16"/>
                </a:lnTo>
                <a:lnTo>
                  <a:pt x="16" y="8"/>
                </a:lnTo>
                <a:lnTo>
                  <a:pt x="48" y="0"/>
                </a:lnTo>
                <a:lnTo>
                  <a:pt x="80" y="8"/>
                </a:lnTo>
                <a:lnTo>
                  <a:pt x="88" y="16"/>
                </a:lnTo>
                <a:lnTo>
                  <a:pt x="96" y="48"/>
                </a:lnTo>
                <a:lnTo>
                  <a:pt x="80" y="4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52" name="Freeform 148"/>
          <p:cNvSpPr>
            <a:spLocks/>
          </p:cNvSpPr>
          <p:nvPr/>
        </p:nvSpPr>
        <p:spPr bwMode="auto">
          <a:xfrm>
            <a:off x="4610100" y="5149850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0 w 16"/>
              <a:gd name="T5" fmla="*/ 0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53" name="Rectangle 149"/>
          <p:cNvSpPr>
            <a:spLocks noChangeArrowheads="1"/>
          </p:cNvSpPr>
          <p:nvPr/>
        </p:nvSpPr>
        <p:spPr bwMode="auto">
          <a:xfrm>
            <a:off x="4546600" y="5213350"/>
            <a:ext cx="25400" cy="11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4" name="Rectangle 150"/>
          <p:cNvSpPr>
            <a:spLocks noChangeArrowheads="1"/>
          </p:cNvSpPr>
          <p:nvPr/>
        </p:nvSpPr>
        <p:spPr bwMode="auto">
          <a:xfrm>
            <a:off x="4521200" y="5132388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5" name="Rectangle 151"/>
          <p:cNvSpPr>
            <a:spLocks noChangeArrowheads="1"/>
          </p:cNvSpPr>
          <p:nvPr/>
        </p:nvSpPr>
        <p:spPr bwMode="auto">
          <a:xfrm>
            <a:off x="4546600" y="5224463"/>
            <a:ext cx="25400" cy="114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6" name="Rectangle 152"/>
          <p:cNvSpPr>
            <a:spLocks noChangeArrowheads="1"/>
          </p:cNvSpPr>
          <p:nvPr/>
        </p:nvSpPr>
        <p:spPr bwMode="auto">
          <a:xfrm>
            <a:off x="4114800" y="5376863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57" name="Rectangle 153"/>
          <p:cNvSpPr>
            <a:spLocks noChangeArrowheads="1"/>
          </p:cNvSpPr>
          <p:nvPr/>
        </p:nvSpPr>
        <p:spPr bwMode="auto">
          <a:xfrm>
            <a:off x="4114800" y="5364163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8" name="Rectangle 154"/>
          <p:cNvSpPr>
            <a:spLocks noChangeArrowheads="1"/>
          </p:cNvSpPr>
          <p:nvPr/>
        </p:nvSpPr>
        <p:spPr bwMode="auto">
          <a:xfrm>
            <a:off x="4267200" y="5376863"/>
            <a:ext cx="57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59" name="Rectangle 155"/>
          <p:cNvSpPr>
            <a:spLocks noChangeArrowheads="1"/>
          </p:cNvSpPr>
          <p:nvPr/>
        </p:nvSpPr>
        <p:spPr bwMode="auto">
          <a:xfrm>
            <a:off x="4267200" y="5364163"/>
            <a:ext cx="50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60" name="Rectangle 156"/>
          <p:cNvSpPr>
            <a:spLocks noChangeArrowheads="1"/>
          </p:cNvSpPr>
          <p:nvPr/>
        </p:nvSpPr>
        <p:spPr bwMode="auto">
          <a:xfrm>
            <a:off x="4318000" y="5376863"/>
            <a:ext cx="5222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= 0 V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1" name="Rectangle 157"/>
          <p:cNvSpPr>
            <a:spLocks noChangeArrowheads="1"/>
          </p:cNvSpPr>
          <p:nvPr/>
        </p:nvSpPr>
        <p:spPr bwMode="auto">
          <a:xfrm>
            <a:off x="3213100" y="4338638"/>
            <a:ext cx="4079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A = 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2" name="Rectangle 158"/>
          <p:cNvSpPr>
            <a:spLocks noChangeArrowheads="1"/>
          </p:cNvSpPr>
          <p:nvPr/>
        </p:nvSpPr>
        <p:spPr bwMode="auto">
          <a:xfrm>
            <a:off x="3619500" y="4338638"/>
            <a:ext cx="508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2.5 V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3" name="Rectangle 159"/>
          <p:cNvSpPr>
            <a:spLocks noChangeArrowheads="1"/>
          </p:cNvSpPr>
          <p:nvPr/>
        </p:nvSpPr>
        <p:spPr bwMode="auto">
          <a:xfrm>
            <a:off x="4241800" y="3919538"/>
            <a:ext cx="4206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4" name="Rectangle 160"/>
          <p:cNvSpPr>
            <a:spLocks noChangeArrowheads="1"/>
          </p:cNvSpPr>
          <p:nvPr/>
        </p:nvSpPr>
        <p:spPr bwMode="auto">
          <a:xfrm>
            <a:off x="4660900" y="3919538"/>
            <a:ext cx="508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2.5 V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5" name="Freeform 161"/>
          <p:cNvSpPr>
            <a:spLocks/>
          </p:cNvSpPr>
          <p:nvPr/>
        </p:nvSpPr>
        <p:spPr bwMode="auto">
          <a:xfrm>
            <a:off x="5194300" y="4756150"/>
            <a:ext cx="38100" cy="38100"/>
          </a:xfrm>
          <a:custGeom>
            <a:avLst/>
            <a:gdLst>
              <a:gd name="T0" fmla="*/ 2147483647 w 24"/>
              <a:gd name="T1" fmla="*/ 2147483647 h 24"/>
              <a:gd name="T2" fmla="*/ 2147483647 w 24"/>
              <a:gd name="T3" fmla="*/ 0 h 24"/>
              <a:gd name="T4" fmla="*/ 2147483647 w 24"/>
              <a:gd name="T5" fmla="*/ 0 h 24"/>
              <a:gd name="T6" fmla="*/ 2147483647 w 24"/>
              <a:gd name="T7" fmla="*/ 0 h 24"/>
              <a:gd name="T8" fmla="*/ 0 w 24"/>
              <a:gd name="T9" fmla="*/ 2147483647 h 24"/>
              <a:gd name="T10" fmla="*/ 2147483647 w 24"/>
              <a:gd name="T11" fmla="*/ 2147483647 h 24"/>
              <a:gd name="T12" fmla="*/ 2147483647 w 24"/>
              <a:gd name="T13" fmla="*/ 2147483647 h 24"/>
              <a:gd name="T14" fmla="*/ 2147483647 w 24"/>
              <a:gd name="T15" fmla="*/ 2147483647 h 24"/>
              <a:gd name="T16" fmla="*/ 2147483647 w 24"/>
              <a:gd name="T17" fmla="*/ 2147483647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24"/>
              <a:gd name="T29" fmla="*/ 24 w 24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24">
                <a:moveTo>
                  <a:pt x="24" y="8"/>
                </a:moveTo>
                <a:lnTo>
                  <a:pt x="16" y="0"/>
                </a:lnTo>
                <a:lnTo>
                  <a:pt x="8" y="0"/>
                </a:lnTo>
                <a:lnTo>
                  <a:pt x="0" y="8"/>
                </a:lnTo>
                <a:lnTo>
                  <a:pt x="8" y="24"/>
                </a:lnTo>
                <a:lnTo>
                  <a:pt x="16" y="24"/>
                </a:lnTo>
                <a:lnTo>
                  <a:pt x="24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66" name="Freeform 162"/>
          <p:cNvSpPr>
            <a:spLocks/>
          </p:cNvSpPr>
          <p:nvPr/>
        </p:nvSpPr>
        <p:spPr bwMode="auto">
          <a:xfrm>
            <a:off x="5181600" y="4743450"/>
            <a:ext cx="63500" cy="63500"/>
          </a:xfrm>
          <a:custGeom>
            <a:avLst/>
            <a:gdLst>
              <a:gd name="T0" fmla="*/ 2147483647 w 40"/>
              <a:gd name="T1" fmla="*/ 2147483647 h 40"/>
              <a:gd name="T2" fmla="*/ 2147483647 w 40"/>
              <a:gd name="T3" fmla="*/ 2147483647 h 40"/>
              <a:gd name="T4" fmla="*/ 2147483647 w 40"/>
              <a:gd name="T5" fmla="*/ 2147483647 h 40"/>
              <a:gd name="T6" fmla="*/ 2147483647 w 40"/>
              <a:gd name="T7" fmla="*/ 2147483647 h 40"/>
              <a:gd name="T8" fmla="*/ 2147483647 w 40"/>
              <a:gd name="T9" fmla="*/ 2147483647 h 40"/>
              <a:gd name="T10" fmla="*/ 2147483647 w 40"/>
              <a:gd name="T11" fmla="*/ 2147483647 h 40"/>
              <a:gd name="T12" fmla="*/ 2147483647 w 40"/>
              <a:gd name="T13" fmla="*/ 2147483647 h 40"/>
              <a:gd name="T14" fmla="*/ 2147483647 w 40"/>
              <a:gd name="T15" fmla="*/ 2147483647 h 40"/>
              <a:gd name="T16" fmla="*/ 2147483647 w 40"/>
              <a:gd name="T17" fmla="*/ 2147483647 h 40"/>
              <a:gd name="T18" fmla="*/ 2147483647 w 40"/>
              <a:gd name="T19" fmla="*/ 2147483647 h 40"/>
              <a:gd name="T20" fmla="*/ 2147483647 w 40"/>
              <a:gd name="T21" fmla="*/ 2147483647 h 40"/>
              <a:gd name="T22" fmla="*/ 2147483647 w 40"/>
              <a:gd name="T23" fmla="*/ 2147483647 h 40"/>
              <a:gd name="T24" fmla="*/ 2147483647 w 40"/>
              <a:gd name="T25" fmla="*/ 2147483647 h 40"/>
              <a:gd name="T26" fmla="*/ 2147483647 w 40"/>
              <a:gd name="T27" fmla="*/ 2147483647 h 40"/>
              <a:gd name="T28" fmla="*/ 2147483647 w 40"/>
              <a:gd name="T29" fmla="*/ 2147483647 h 40"/>
              <a:gd name="T30" fmla="*/ 2147483647 w 40"/>
              <a:gd name="T31" fmla="*/ 2147483647 h 40"/>
              <a:gd name="T32" fmla="*/ 2147483647 w 40"/>
              <a:gd name="T33" fmla="*/ 2147483647 h 40"/>
              <a:gd name="T34" fmla="*/ 2147483647 w 40"/>
              <a:gd name="T35" fmla="*/ 2147483647 h 40"/>
              <a:gd name="T36" fmla="*/ 2147483647 w 40"/>
              <a:gd name="T37" fmla="*/ 2147483647 h 40"/>
              <a:gd name="T38" fmla="*/ 2147483647 w 40"/>
              <a:gd name="T39" fmla="*/ 2147483647 h 40"/>
              <a:gd name="T40" fmla="*/ 2147483647 w 40"/>
              <a:gd name="T41" fmla="*/ 2147483647 h 40"/>
              <a:gd name="T42" fmla="*/ 2147483647 w 40"/>
              <a:gd name="T43" fmla="*/ 2147483647 h 40"/>
              <a:gd name="T44" fmla="*/ 2147483647 w 40"/>
              <a:gd name="T45" fmla="*/ 2147483647 h 40"/>
              <a:gd name="T46" fmla="*/ 2147483647 w 40"/>
              <a:gd name="T47" fmla="*/ 2147483647 h 40"/>
              <a:gd name="T48" fmla="*/ 2147483647 w 40"/>
              <a:gd name="T49" fmla="*/ 2147483647 h 40"/>
              <a:gd name="T50" fmla="*/ 2147483647 w 40"/>
              <a:gd name="T51" fmla="*/ 2147483647 h 40"/>
              <a:gd name="T52" fmla="*/ 2147483647 w 40"/>
              <a:gd name="T53" fmla="*/ 2147483647 h 40"/>
              <a:gd name="T54" fmla="*/ 2147483647 w 40"/>
              <a:gd name="T55" fmla="*/ 2147483647 h 40"/>
              <a:gd name="T56" fmla="*/ 2147483647 w 40"/>
              <a:gd name="T57" fmla="*/ 2147483647 h 40"/>
              <a:gd name="T58" fmla="*/ 2147483647 w 40"/>
              <a:gd name="T59" fmla="*/ 2147483647 h 40"/>
              <a:gd name="T60" fmla="*/ 2147483647 w 40"/>
              <a:gd name="T61" fmla="*/ 2147483647 h 40"/>
              <a:gd name="T62" fmla="*/ 2147483647 w 40"/>
              <a:gd name="T63" fmla="*/ 2147483647 h 40"/>
              <a:gd name="T64" fmla="*/ 2147483647 w 40"/>
              <a:gd name="T65" fmla="*/ 2147483647 h 40"/>
              <a:gd name="T66" fmla="*/ 2147483647 w 40"/>
              <a:gd name="T67" fmla="*/ 2147483647 h 40"/>
              <a:gd name="T68" fmla="*/ 2147483647 w 40"/>
              <a:gd name="T69" fmla="*/ 2147483647 h 40"/>
              <a:gd name="T70" fmla="*/ 0 w 40"/>
              <a:gd name="T71" fmla="*/ 2147483647 h 40"/>
              <a:gd name="T72" fmla="*/ 0 w 40"/>
              <a:gd name="T73" fmla="*/ 2147483647 h 40"/>
              <a:gd name="T74" fmla="*/ 2147483647 w 40"/>
              <a:gd name="T75" fmla="*/ 2147483647 h 40"/>
              <a:gd name="T76" fmla="*/ 2147483647 w 40"/>
              <a:gd name="T77" fmla="*/ 2147483647 h 40"/>
              <a:gd name="T78" fmla="*/ 2147483647 w 40"/>
              <a:gd name="T79" fmla="*/ 2147483647 h 40"/>
              <a:gd name="T80" fmla="*/ 2147483647 w 40"/>
              <a:gd name="T81" fmla="*/ 0 h 40"/>
              <a:gd name="T82" fmla="*/ 2147483647 w 40"/>
              <a:gd name="T83" fmla="*/ 0 h 40"/>
              <a:gd name="T84" fmla="*/ 2147483647 w 40"/>
              <a:gd name="T85" fmla="*/ 0 h 40"/>
              <a:gd name="T86" fmla="*/ 2147483647 w 40"/>
              <a:gd name="T87" fmla="*/ 0 h 40"/>
              <a:gd name="T88" fmla="*/ 2147483647 w 40"/>
              <a:gd name="T89" fmla="*/ 0 h 40"/>
              <a:gd name="T90" fmla="*/ 2147483647 w 40"/>
              <a:gd name="T91" fmla="*/ 0 h 40"/>
              <a:gd name="T92" fmla="*/ 2147483647 w 40"/>
              <a:gd name="T93" fmla="*/ 2147483647 h 40"/>
              <a:gd name="T94" fmla="*/ 2147483647 w 40"/>
              <a:gd name="T95" fmla="*/ 2147483647 h 40"/>
              <a:gd name="T96" fmla="*/ 2147483647 w 40"/>
              <a:gd name="T97" fmla="*/ 2147483647 h 4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0"/>
              <a:gd name="T148" fmla="*/ 0 h 40"/>
              <a:gd name="T149" fmla="*/ 40 w 40"/>
              <a:gd name="T150" fmla="*/ 40 h 40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0" h="40">
                <a:moveTo>
                  <a:pt x="32" y="24"/>
                </a:moveTo>
                <a:lnTo>
                  <a:pt x="24" y="16"/>
                </a:lnTo>
                <a:lnTo>
                  <a:pt x="16" y="16"/>
                </a:lnTo>
                <a:lnTo>
                  <a:pt x="24" y="16"/>
                </a:lnTo>
                <a:lnTo>
                  <a:pt x="16" y="24"/>
                </a:lnTo>
                <a:lnTo>
                  <a:pt x="16" y="16"/>
                </a:lnTo>
                <a:lnTo>
                  <a:pt x="24" y="32"/>
                </a:lnTo>
                <a:lnTo>
                  <a:pt x="16" y="24"/>
                </a:lnTo>
                <a:lnTo>
                  <a:pt x="24" y="24"/>
                </a:lnTo>
                <a:lnTo>
                  <a:pt x="16" y="32"/>
                </a:lnTo>
                <a:lnTo>
                  <a:pt x="24" y="16"/>
                </a:lnTo>
                <a:lnTo>
                  <a:pt x="40" y="24"/>
                </a:lnTo>
                <a:lnTo>
                  <a:pt x="32" y="40"/>
                </a:lnTo>
                <a:lnTo>
                  <a:pt x="24" y="40"/>
                </a:lnTo>
                <a:lnTo>
                  <a:pt x="16" y="40"/>
                </a:lnTo>
                <a:lnTo>
                  <a:pt x="8" y="40"/>
                </a:lnTo>
                <a:lnTo>
                  <a:pt x="0" y="24"/>
                </a:lnTo>
                <a:lnTo>
                  <a:pt x="8" y="16"/>
                </a:lnTo>
                <a:lnTo>
                  <a:pt x="16" y="8"/>
                </a:lnTo>
                <a:lnTo>
                  <a:pt x="16" y="0"/>
                </a:lnTo>
                <a:lnTo>
                  <a:pt x="24" y="0"/>
                </a:lnTo>
                <a:lnTo>
                  <a:pt x="32" y="8"/>
                </a:lnTo>
                <a:lnTo>
                  <a:pt x="40" y="16"/>
                </a:lnTo>
                <a:lnTo>
                  <a:pt x="32" y="24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67" name="Freeform 163"/>
          <p:cNvSpPr>
            <a:spLocks/>
          </p:cNvSpPr>
          <p:nvPr/>
        </p:nvSpPr>
        <p:spPr bwMode="auto">
          <a:xfrm>
            <a:off x="5219700" y="4768850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2147483647 w 16"/>
              <a:gd name="T5" fmla="*/ 2147483647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8" y="8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63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eaLnBrk="1" hangingPunct="1"/>
            <a:r>
              <a:rPr lang="en-US" b="1" smtClean="0"/>
              <a:t>Pass-Transistor Based Multiplexer</a:t>
            </a:r>
            <a:endParaRPr lang="en-US" b="1" smtClean="0">
              <a:solidFill>
                <a:schemeClr val="tx1"/>
              </a:solidFill>
            </a:endParaRP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33305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3429000" y="5791200"/>
            <a:ext cx="457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18" descr="25%"/>
          <p:cNvSpPr txBox="1">
            <a:spLocks noChangeArrowheads="1"/>
          </p:cNvSpPr>
          <p:nvPr/>
        </p:nvSpPr>
        <p:spPr bwMode="auto">
          <a:xfrm>
            <a:off x="4495800" y="2057400"/>
            <a:ext cx="3886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Char char="•"/>
            </a:pPr>
            <a:r>
              <a:rPr lang="en-US"/>
              <a:t> </a:t>
            </a:r>
            <a:r>
              <a:rPr lang="en-US" b="1"/>
              <a:t>The control signal S turns the transfer gates on and off depending on its value.</a:t>
            </a:r>
          </a:p>
          <a:p>
            <a:pPr algn="l">
              <a:buFontTx/>
              <a:buChar char="•"/>
            </a:pPr>
            <a:r>
              <a:rPr lang="en-US" b="1"/>
              <a:t> When S=1, the upper transfer gate is on and output follows</a:t>
            </a:r>
          </a:p>
          <a:p>
            <a:pPr algn="l">
              <a:buFontTx/>
              <a:buChar char="•"/>
            </a:pPr>
            <a:r>
              <a:rPr lang="en-US" b="1"/>
              <a:t> When S=0, the lower transfer gate is on and output follows </a:t>
            </a:r>
          </a:p>
        </p:txBody>
      </p:sp>
      <p:sp>
        <p:nvSpPr>
          <p:cNvPr id="22534" name="Text Box 19" descr="25%"/>
          <p:cNvSpPr txBox="1">
            <a:spLocks noChangeArrowheads="1"/>
          </p:cNvSpPr>
          <p:nvPr/>
        </p:nvSpPr>
        <p:spPr bwMode="auto">
          <a:xfrm>
            <a:off x="692150" y="5567363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 Exercise: Implement the Multiplexer with static CMOS and compare with this</a:t>
            </a:r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6781800" y="3124200"/>
          <a:ext cx="228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5" imgW="164957" imgH="190335" progId="Equation.3">
                  <p:embed/>
                </p:oleObj>
              </mc:Choice>
              <mc:Fallback>
                <p:oleObj name="Equation" r:id="rId5" imgW="164957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24200"/>
                        <a:ext cx="2286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6781800" y="3733800"/>
          <a:ext cx="228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7" imgW="164957" imgH="190335" progId="Equation.3">
                  <p:embed/>
                </p:oleObj>
              </mc:Choice>
              <mc:Fallback>
                <p:oleObj name="Equation" r:id="rId7" imgW="164957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733800"/>
                        <a:ext cx="2286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5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Dynamic Gate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1752600" y="3886200"/>
            <a:ext cx="533400" cy="762000"/>
            <a:chOff x="2784" y="3264"/>
            <a:chExt cx="336" cy="480"/>
          </a:xfrm>
        </p:grpSpPr>
        <p:grpSp>
          <p:nvGrpSpPr>
            <p:cNvPr id="10359" name="Group 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0361" name="Line 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2" name="Line 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3" name="Line 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4" name="Line 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5" name="Line 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6" name="Line 1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360" name="Line 1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0244" name="Group 12"/>
          <p:cNvGrpSpPr>
            <a:grpSpLocks/>
          </p:cNvGrpSpPr>
          <p:nvPr/>
        </p:nvGrpSpPr>
        <p:grpSpPr bwMode="auto">
          <a:xfrm>
            <a:off x="1676400" y="1752600"/>
            <a:ext cx="533400" cy="762000"/>
            <a:chOff x="2064" y="2208"/>
            <a:chExt cx="336" cy="480"/>
          </a:xfrm>
        </p:grpSpPr>
        <p:sp>
          <p:nvSpPr>
            <p:cNvPr id="10351" name="Line 13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2" name="Line 14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3" name="Line 15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4" name="Line 16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5" name="Line 17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6" name="Line 18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7" name="Line 19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8" name="Oval 20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0245" name="Text Box 21"/>
          <p:cNvSpPr txBox="1">
            <a:spLocks noChangeArrowheads="1"/>
          </p:cNvSpPr>
          <p:nvPr/>
        </p:nvSpPr>
        <p:spPr bwMode="auto">
          <a:xfrm>
            <a:off x="914400" y="2819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1</a:t>
            </a:r>
          </a:p>
        </p:txBody>
      </p:sp>
      <p:grpSp>
        <p:nvGrpSpPr>
          <p:cNvPr id="10246" name="Group 22"/>
          <p:cNvGrpSpPr>
            <a:grpSpLocks/>
          </p:cNvGrpSpPr>
          <p:nvPr/>
        </p:nvGrpSpPr>
        <p:grpSpPr bwMode="auto">
          <a:xfrm>
            <a:off x="2133600" y="4495800"/>
            <a:ext cx="304800" cy="304800"/>
            <a:chOff x="2400" y="3744"/>
            <a:chExt cx="192" cy="192"/>
          </a:xfrm>
        </p:grpSpPr>
        <p:grpSp>
          <p:nvGrpSpPr>
            <p:cNvPr id="10347" name="Group 23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0349" name="Line 24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50" name="Line 25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348" name="Line 26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0247" name="Line 27"/>
          <p:cNvSpPr>
            <a:spLocks noChangeShapeType="1"/>
          </p:cNvSpPr>
          <p:nvPr/>
        </p:nvSpPr>
        <p:spPr bwMode="auto">
          <a:xfrm>
            <a:off x="2057400" y="1752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48" name="Rectangle 28" descr="20%"/>
          <p:cNvSpPr>
            <a:spLocks noChangeArrowheads="1"/>
          </p:cNvSpPr>
          <p:nvPr/>
        </p:nvSpPr>
        <p:spPr bwMode="auto">
          <a:xfrm>
            <a:off x="1752600" y="2819400"/>
            <a:ext cx="1066800" cy="1143000"/>
          </a:xfrm>
          <a:prstGeom prst="rect">
            <a:avLst/>
          </a:prstGeom>
          <a:pattFill prst="pct20">
            <a:fgClr>
              <a:schemeClr val="bg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0249" name="Line 29"/>
          <p:cNvSpPr>
            <a:spLocks noChangeShapeType="1"/>
          </p:cNvSpPr>
          <p:nvPr/>
        </p:nvSpPr>
        <p:spPr bwMode="auto">
          <a:xfrm>
            <a:off x="2209800" y="243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0" name="Line 30"/>
          <p:cNvSpPr>
            <a:spLocks noChangeShapeType="1"/>
          </p:cNvSpPr>
          <p:nvPr/>
        </p:nvSpPr>
        <p:spPr bwMode="auto">
          <a:xfrm>
            <a:off x="1371600" y="3048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1" name="Line 31"/>
          <p:cNvSpPr>
            <a:spLocks noChangeShapeType="1"/>
          </p:cNvSpPr>
          <p:nvPr/>
        </p:nvSpPr>
        <p:spPr bwMode="auto">
          <a:xfrm>
            <a:off x="13716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2" name="Line 32"/>
          <p:cNvSpPr>
            <a:spLocks noChangeShapeType="1"/>
          </p:cNvSpPr>
          <p:nvPr/>
        </p:nvSpPr>
        <p:spPr bwMode="auto">
          <a:xfrm>
            <a:off x="1371600" y="3733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3" name="Text Box 33"/>
          <p:cNvSpPr txBox="1">
            <a:spLocks noChangeArrowheads="1"/>
          </p:cNvSpPr>
          <p:nvPr/>
        </p:nvSpPr>
        <p:spPr bwMode="auto">
          <a:xfrm>
            <a:off x="914400" y="3200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2</a:t>
            </a:r>
          </a:p>
        </p:txBody>
      </p:sp>
      <p:sp>
        <p:nvSpPr>
          <p:cNvPr id="10254" name="Text Box 34"/>
          <p:cNvSpPr txBox="1">
            <a:spLocks noChangeArrowheads="1"/>
          </p:cNvSpPr>
          <p:nvPr/>
        </p:nvSpPr>
        <p:spPr bwMode="auto">
          <a:xfrm>
            <a:off x="1905000" y="32004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PDN</a:t>
            </a:r>
            <a:endParaRPr lang="en-US" sz="2000" baseline="-25000"/>
          </a:p>
        </p:txBody>
      </p:sp>
      <p:sp>
        <p:nvSpPr>
          <p:cNvPr id="10255" name="Text Box 35"/>
          <p:cNvSpPr txBox="1">
            <a:spLocks noChangeArrowheads="1"/>
          </p:cNvSpPr>
          <p:nvPr/>
        </p:nvSpPr>
        <p:spPr bwMode="auto">
          <a:xfrm>
            <a:off x="914400" y="3581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3</a:t>
            </a:r>
          </a:p>
        </p:txBody>
      </p:sp>
      <p:sp>
        <p:nvSpPr>
          <p:cNvPr id="10256" name="Text Box 36"/>
          <p:cNvSpPr txBox="1">
            <a:spLocks noChangeArrowheads="1"/>
          </p:cNvSpPr>
          <p:nvPr/>
        </p:nvSpPr>
        <p:spPr bwMode="auto">
          <a:xfrm>
            <a:off x="2057400" y="4114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0257" name="Text Box 37"/>
          <p:cNvSpPr txBox="1">
            <a:spLocks noChangeArrowheads="1"/>
          </p:cNvSpPr>
          <p:nvPr/>
        </p:nvSpPr>
        <p:spPr bwMode="auto">
          <a:xfrm>
            <a:off x="1981200" y="1981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0258" name="Text Box 38"/>
          <p:cNvSpPr txBox="1">
            <a:spLocks noChangeArrowheads="1"/>
          </p:cNvSpPr>
          <p:nvPr/>
        </p:nvSpPr>
        <p:spPr bwMode="auto">
          <a:xfrm>
            <a:off x="1143000" y="4114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0259" name="Text Box 39"/>
          <p:cNvSpPr txBox="1">
            <a:spLocks noChangeArrowheads="1"/>
          </p:cNvSpPr>
          <p:nvPr/>
        </p:nvSpPr>
        <p:spPr bwMode="auto">
          <a:xfrm>
            <a:off x="1066800" y="1981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0260" name="Line 40"/>
          <p:cNvSpPr>
            <a:spLocks noChangeShapeType="1"/>
          </p:cNvSpPr>
          <p:nvPr/>
        </p:nvSpPr>
        <p:spPr bwMode="auto">
          <a:xfrm>
            <a:off x="2209800" y="25908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61" name="Text Box 41"/>
          <p:cNvSpPr txBox="1">
            <a:spLocks noChangeArrowheads="1"/>
          </p:cNvSpPr>
          <p:nvPr/>
        </p:nvSpPr>
        <p:spPr bwMode="auto">
          <a:xfrm>
            <a:off x="3657600" y="23622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grpSp>
        <p:nvGrpSpPr>
          <p:cNvPr id="10262" name="Group 42"/>
          <p:cNvGrpSpPr>
            <a:grpSpLocks/>
          </p:cNvGrpSpPr>
          <p:nvPr/>
        </p:nvGrpSpPr>
        <p:grpSpPr bwMode="auto">
          <a:xfrm>
            <a:off x="3200400" y="2590800"/>
            <a:ext cx="688975" cy="685800"/>
            <a:chOff x="1920" y="1872"/>
            <a:chExt cx="434" cy="432"/>
          </a:xfrm>
        </p:grpSpPr>
        <p:sp>
          <p:nvSpPr>
            <p:cNvPr id="10338" name="Line 43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39" name="Line 44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40" name="Line 45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0341" name="Group 46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0343" name="Group 47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0345" name="Line 48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46" name="Line 49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44" name="Line 50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342" name="Text Box 51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0263" name="Group 52"/>
          <p:cNvGrpSpPr>
            <a:grpSpLocks/>
          </p:cNvGrpSpPr>
          <p:nvPr/>
        </p:nvGrpSpPr>
        <p:grpSpPr bwMode="auto">
          <a:xfrm>
            <a:off x="5334000" y="1752600"/>
            <a:ext cx="2878138" cy="3429000"/>
            <a:chOff x="3408" y="1344"/>
            <a:chExt cx="1813" cy="2160"/>
          </a:xfrm>
        </p:grpSpPr>
        <p:grpSp>
          <p:nvGrpSpPr>
            <p:cNvPr id="10273" name="Group 53"/>
            <p:cNvGrpSpPr>
              <a:grpSpLocks/>
            </p:cNvGrpSpPr>
            <p:nvPr/>
          </p:nvGrpSpPr>
          <p:grpSpPr bwMode="auto">
            <a:xfrm>
              <a:off x="3936" y="1344"/>
              <a:ext cx="336" cy="480"/>
              <a:chOff x="2064" y="2208"/>
              <a:chExt cx="336" cy="480"/>
            </a:xfrm>
          </p:grpSpPr>
          <p:sp>
            <p:nvSpPr>
              <p:cNvPr id="10330" name="Line 5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1" name="Line 55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2" name="Line 56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3" name="Line 57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4" name="Line 58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5" name="Line 59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6" name="Line 60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7" name="Oval 61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0274" name="Line 62"/>
            <p:cNvSpPr>
              <a:spLocks noChangeShapeType="1"/>
            </p:cNvSpPr>
            <p:nvPr/>
          </p:nvSpPr>
          <p:spPr bwMode="auto">
            <a:xfrm>
              <a:off x="4176" y="13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0275" name="Group 63"/>
            <p:cNvGrpSpPr>
              <a:grpSpLocks/>
            </p:cNvGrpSpPr>
            <p:nvPr/>
          </p:nvGrpSpPr>
          <p:grpSpPr bwMode="auto">
            <a:xfrm>
              <a:off x="3648" y="2064"/>
              <a:ext cx="336" cy="480"/>
              <a:chOff x="2784" y="3264"/>
              <a:chExt cx="336" cy="480"/>
            </a:xfrm>
          </p:grpSpPr>
          <p:grpSp>
            <p:nvGrpSpPr>
              <p:cNvPr id="10322" name="Group 64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24" name="Line 6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5" name="Line 66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6" name="Line 67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7" name="Line 68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8" name="Line 69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9" name="Line 70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23" name="Line 71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0276" name="Group 72"/>
            <p:cNvGrpSpPr>
              <a:grpSpLocks/>
            </p:cNvGrpSpPr>
            <p:nvPr/>
          </p:nvGrpSpPr>
          <p:grpSpPr bwMode="auto">
            <a:xfrm>
              <a:off x="3648" y="2448"/>
              <a:ext cx="336" cy="480"/>
              <a:chOff x="2784" y="3264"/>
              <a:chExt cx="336" cy="480"/>
            </a:xfrm>
          </p:grpSpPr>
          <p:grpSp>
            <p:nvGrpSpPr>
              <p:cNvPr id="10314" name="Group 73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16" name="Line 7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7" name="Line 7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8" name="Line 76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9" name="Line 77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0" name="Line 78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1" name="Line 79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15" name="Line 80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0277" name="Group 81"/>
            <p:cNvGrpSpPr>
              <a:grpSpLocks/>
            </p:cNvGrpSpPr>
            <p:nvPr/>
          </p:nvGrpSpPr>
          <p:grpSpPr bwMode="auto">
            <a:xfrm flipH="1">
              <a:off x="4560" y="2256"/>
              <a:ext cx="336" cy="480"/>
              <a:chOff x="2784" y="3264"/>
              <a:chExt cx="336" cy="480"/>
            </a:xfrm>
          </p:grpSpPr>
          <p:grpSp>
            <p:nvGrpSpPr>
              <p:cNvPr id="10306" name="Group 82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08" name="Line 8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9" name="Line 8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0" name="Line 85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1" name="Line 86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2" name="Line 87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3" name="Line 88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07" name="Line 89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0278" name="Group 90"/>
            <p:cNvGrpSpPr>
              <a:grpSpLocks/>
            </p:cNvGrpSpPr>
            <p:nvPr/>
          </p:nvGrpSpPr>
          <p:grpSpPr bwMode="auto">
            <a:xfrm>
              <a:off x="3936" y="2928"/>
              <a:ext cx="336" cy="480"/>
              <a:chOff x="2784" y="3264"/>
              <a:chExt cx="336" cy="480"/>
            </a:xfrm>
          </p:grpSpPr>
          <p:grpSp>
            <p:nvGrpSpPr>
              <p:cNvPr id="10298" name="Group 91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00" name="Line 92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1" name="Line 9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2" name="Line 94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3" name="Line 95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4" name="Line 96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5" name="Line 97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299" name="Line 98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279" name="Line 99"/>
            <p:cNvSpPr>
              <a:spLocks noChangeShapeType="1"/>
            </p:cNvSpPr>
            <p:nvPr/>
          </p:nvSpPr>
          <p:spPr bwMode="auto">
            <a:xfrm>
              <a:off x="3984" y="206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0" name="Line 100"/>
            <p:cNvSpPr>
              <a:spLocks noChangeShapeType="1"/>
            </p:cNvSpPr>
            <p:nvPr/>
          </p:nvSpPr>
          <p:spPr bwMode="auto">
            <a:xfrm>
              <a:off x="3984" y="292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1" name="Line 101"/>
            <p:cNvSpPr>
              <a:spLocks noChangeShapeType="1"/>
            </p:cNvSpPr>
            <p:nvPr/>
          </p:nvSpPr>
          <p:spPr bwMode="auto">
            <a:xfrm>
              <a:off x="4560" y="273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2" name="Line 102"/>
            <p:cNvSpPr>
              <a:spLocks noChangeShapeType="1"/>
            </p:cNvSpPr>
            <p:nvPr/>
          </p:nvSpPr>
          <p:spPr bwMode="auto">
            <a:xfrm>
              <a:off x="4560" y="206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3" name="Line 103"/>
            <p:cNvSpPr>
              <a:spLocks noChangeShapeType="1"/>
            </p:cNvSpPr>
            <p:nvPr/>
          </p:nvSpPr>
          <p:spPr bwMode="auto">
            <a:xfrm>
              <a:off x="4272" y="177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0284" name="Group 104"/>
            <p:cNvGrpSpPr>
              <a:grpSpLocks/>
            </p:cNvGrpSpPr>
            <p:nvPr/>
          </p:nvGrpSpPr>
          <p:grpSpPr bwMode="auto">
            <a:xfrm>
              <a:off x="4176" y="3312"/>
              <a:ext cx="192" cy="192"/>
              <a:chOff x="2400" y="3744"/>
              <a:chExt cx="192" cy="192"/>
            </a:xfrm>
          </p:grpSpPr>
          <p:grpSp>
            <p:nvGrpSpPr>
              <p:cNvPr id="10294" name="Group 105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0296" name="Line 106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297" name="Line 107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295" name="Line 108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285" name="Line 109"/>
            <p:cNvSpPr>
              <a:spLocks noChangeShapeType="1"/>
            </p:cNvSpPr>
            <p:nvPr/>
          </p:nvSpPr>
          <p:spPr bwMode="auto">
            <a:xfrm>
              <a:off x="4272" y="1824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6" name="Text Box 110"/>
            <p:cNvSpPr txBox="1">
              <a:spLocks noChangeArrowheads="1"/>
            </p:cNvSpPr>
            <p:nvPr/>
          </p:nvSpPr>
          <p:spPr bwMode="auto">
            <a:xfrm>
              <a:off x="4848" y="1728"/>
              <a:ext cx="3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</a:t>
              </a:r>
              <a:endParaRPr lang="en-US" sz="2000" baseline="-25000"/>
            </a:p>
          </p:txBody>
        </p:sp>
        <p:sp>
          <p:nvSpPr>
            <p:cNvPr id="10287" name="Text Box 111"/>
            <p:cNvSpPr txBox="1">
              <a:spLocks noChangeArrowheads="1"/>
            </p:cNvSpPr>
            <p:nvPr/>
          </p:nvSpPr>
          <p:spPr bwMode="auto">
            <a:xfrm>
              <a:off x="3552" y="1440"/>
              <a:ext cx="3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0288" name="Text Box 112"/>
            <p:cNvSpPr txBox="1">
              <a:spLocks noChangeArrowheads="1"/>
            </p:cNvSpPr>
            <p:nvPr/>
          </p:nvSpPr>
          <p:spPr bwMode="auto">
            <a:xfrm>
              <a:off x="3600" y="3072"/>
              <a:ext cx="3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0289" name="Text Box 113"/>
            <p:cNvSpPr txBox="1">
              <a:spLocks noChangeArrowheads="1"/>
            </p:cNvSpPr>
            <p:nvPr/>
          </p:nvSpPr>
          <p:spPr bwMode="auto">
            <a:xfrm>
              <a:off x="3408" y="2160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A</a:t>
              </a:r>
              <a:endParaRPr lang="en-US" sz="2000" baseline="-25000"/>
            </a:p>
          </p:txBody>
        </p:sp>
        <p:sp>
          <p:nvSpPr>
            <p:cNvPr id="10290" name="Text Box 114"/>
            <p:cNvSpPr txBox="1">
              <a:spLocks noChangeArrowheads="1"/>
            </p:cNvSpPr>
            <p:nvPr/>
          </p:nvSpPr>
          <p:spPr bwMode="auto">
            <a:xfrm>
              <a:off x="3408" y="2592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B</a:t>
              </a:r>
              <a:endParaRPr lang="en-US" sz="2000" baseline="-25000"/>
            </a:p>
          </p:txBody>
        </p:sp>
        <p:sp>
          <p:nvSpPr>
            <p:cNvPr id="10291" name="Text Box 115"/>
            <p:cNvSpPr txBox="1">
              <a:spLocks noChangeArrowheads="1"/>
            </p:cNvSpPr>
            <p:nvPr/>
          </p:nvSpPr>
          <p:spPr bwMode="auto">
            <a:xfrm>
              <a:off x="4896" y="2400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endParaRPr lang="en-US" sz="2000" baseline="-25000"/>
            </a:p>
          </p:txBody>
        </p:sp>
        <p:sp>
          <p:nvSpPr>
            <p:cNvPr id="10292" name="Text Box 116"/>
            <p:cNvSpPr txBox="1">
              <a:spLocks noChangeArrowheads="1"/>
            </p:cNvSpPr>
            <p:nvPr/>
          </p:nvSpPr>
          <p:spPr bwMode="auto">
            <a:xfrm>
              <a:off x="4128" y="1488"/>
              <a:ext cx="2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p</a:t>
              </a:r>
            </a:p>
          </p:txBody>
        </p:sp>
        <p:sp>
          <p:nvSpPr>
            <p:cNvPr id="10293" name="Text Box 117"/>
            <p:cNvSpPr txBox="1">
              <a:spLocks noChangeArrowheads="1"/>
            </p:cNvSpPr>
            <p:nvPr/>
          </p:nvSpPr>
          <p:spPr bwMode="auto">
            <a:xfrm>
              <a:off x="4128" y="3072"/>
              <a:ext cx="2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e</a:t>
              </a:r>
            </a:p>
          </p:txBody>
        </p:sp>
      </p:grpSp>
      <p:sp>
        <p:nvSpPr>
          <p:cNvPr id="10264" name="Text Box 118"/>
          <p:cNvSpPr txBox="1">
            <a:spLocks noChangeArrowheads="1"/>
          </p:cNvSpPr>
          <p:nvPr/>
        </p:nvSpPr>
        <p:spPr bwMode="auto">
          <a:xfrm>
            <a:off x="1219200" y="4953000"/>
            <a:ext cx="33734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/>
              <a:t>Two phase operation</a:t>
            </a:r>
          </a:p>
          <a:p>
            <a:pPr algn="l">
              <a:spcBef>
                <a:spcPct val="0"/>
              </a:spcBef>
            </a:pPr>
            <a:r>
              <a:rPr lang="en-US" sz="2400"/>
              <a:t>      </a:t>
            </a:r>
            <a:r>
              <a:rPr lang="en-US" sz="2400">
                <a:solidFill>
                  <a:schemeClr val="accent1"/>
                </a:solidFill>
              </a:rPr>
              <a:t>Precharge</a:t>
            </a:r>
            <a:r>
              <a:rPr lang="en-US" sz="2400"/>
              <a:t> (Clk = 0)</a:t>
            </a:r>
          </a:p>
          <a:p>
            <a:pPr algn="l">
              <a:spcBef>
                <a:spcPct val="0"/>
              </a:spcBef>
            </a:pPr>
            <a:r>
              <a:rPr lang="en-US" sz="2400"/>
              <a:t>      </a:t>
            </a:r>
            <a:r>
              <a:rPr lang="en-US" sz="2400">
                <a:solidFill>
                  <a:srgbClr val="009900"/>
                </a:solidFill>
              </a:rPr>
              <a:t>Evaluate</a:t>
            </a:r>
            <a:r>
              <a:rPr lang="en-US" sz="2400"/>
              <a:t>    (Clk = 1)</a:t>
            </a:r>
            <a:endParaRPr lang="en-US" sz="2400" baseline="-25000"/>
          </a:p>
        </p:txBody>
      </p:sp>
      <p:sp>
        <p:nvSpPr>
          <p:cNvPr id="608375" name="Text Box 119"/>
          <p:cNvSpPr txBox="1">
            <a:spLocks noChangeArrowheads="1"/>
          </p:cNvSpPr>
          <p:nvPr/>
        </p:nvSpPr>
        <p:spPr bwMode="auto">
          <a:xfrm>
            <a:off x="6781800" y="2057400"/>
            <a:ext cx="463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off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08376" name="Text Box 120"/>
          <p:cNvSpPr txBox="1">
            <a:spLocks noChangeArrowheads="1"/>
          </p:cNvSpPr>
          <p:nvPr/>
        </p:nvSpPr>
        <p:spPr bwMode="auto">
          <a:xfrm>
            <a:off x="6781800" y="42672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off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08377" name="Text Box 121"/>
          <p:cNvSpPr txBox="1">
            <a:spLocks noChangeArrowheads="1"/>
          </p:cNvSpPr>
          <p:nvPr/>
        </p:nvSpPr>
        <p:spPr bwMode="auto">
          <a:xfrm>
            <a:off x="7924800" y="21336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1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08378" name="Text Box 122"/>
          <p:cNvSpPr txBox="1">
            <a:spLocks noChangeArrowheads="1"/>
          </p:cNvSpPr>
          <p:nvPr/>
        </p:nvSpPr>
        <p:spPr bwMode="auto">
          <a:xfrm>
            <a:off x="6781800" y="1752600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9900"/>
                </a:solidFill>
              </a:rPr>
              <a:t>on</a:t>
            </a:r>
            <a:endParaRPr lang="en-US" sz="2000" baseline="-25000">
              <a:solidFill>
                <a:srgbClr val="009900"/>
              </a:solidFill>
            </a:endParaRPr>
          </a:p>
        </p:txBody>
      </p:sp>
      <p:sp>
        <p:nvSpPr>
          <p:cNvPr id="608379" name="Text Box 123"/>
          <p:cNvSpPr txBox="1">
            <a:spLocks noChangeArrowheads="1"/>
          </p:cNvSpPr>
          <p:nvPr/>
        </p:nvSpPr>
        <p:spPr bwMode="auto">
          <a:xfrm>
            <a:off x="6781800" y="45720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9900"/>
                </a:solidFill>
              </a:rPr>
              <a:t>on</a:t>
            </a:r>
            <a:endParaRPr lang="en-US" sz="2000" baseline="-25000">
              <a:solidFill>
                <a:srgbClr val="009900"/>
              </a:solidFill>
            </a:endParaRPr>
          </a:p>
        </p:txBody>
      </p:sp>
      <p:grpSp>
        <p:nvGrpSpPr>
          <p:cNvPr id="22" name="Group 124"/>
          <p:cNvGrpSpPr>
            <a:grpSpLocks/>
          </p:cNvGrpSpPr>
          <p:nvPr/>
        </p:nvGrpSpPr>
        <p:grpSpPr bwMode="auto">
          <a:xfrm>
            <a:off x="7620000" y="2743200"/>
            <a:ext cx="1192213" cy="396875"/>
            <a:chOff x="4800" y="1728"/>
            <a:chExt cx="751" cy="250"/>
          </a:xfrm>
        </p:grpSpPr>
        <p:sp>
          <p:nvSpPr>
            <p:cNvPr id="10271" name="Text Box 125"/>
            <p:cNvSpPr txBox="1">
              <a:spLocks noChangeArrowheads="1"/>
            </p:cNvSpPr>
            <p:nvPr/>
          </p:nvSpPr>
          <p:spPr bwMode="auto">
            <a:xfrm>
              <a:off x="4800" y="1728"/>
              <a:ext cx="7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((AB)+C)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sp>
          <p:nvSpPr>
            <p:cNvPr id="10272" name="Line 126"/>
            <p:cNvSpPr>
              <a:spLocks noChangeShapeType="1"/>
            </p:cNvSpPr>
            <p:nvPr/>
          </p:nvSpPr>
          <p:spPr bwMode="auto">
            <a:xfrm>
              <a:off x="4896" y="1728"/>
              <a:ext cx="624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085445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375" grpId="0" autoUpdateAnimBg="0"/>
      <p:bldP spid="608376" grpId="0" autoUpdateAnimBg="0"/>
      <p:bldP spid="608377" grpId="0" autoUpdateAnimBg="0"/>
      <p:bldP spid="608378" grpId="0" autoUpdateAnimBg="0"/>
      <p:bldP spid="60837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cs typeface="Arial" charset="0"/>
              </a:rPr>
              <a:t>Conditions on Output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Once the output of a dynamic gate is discharged, it cannot be charged again until the next </a:t>
            </a:r>
            <a:r>
              <a:rPr lang="en-US" dirty="0" err="1" smtClean="0">
                <a:latin typeface="+mj-lt"/>
                <a:cs typeface="Arial" charset="0"/>
              </a:rPr>
              <a:t>precharge</a:t>
            </a:r>
            <a:r>
              <a:rPr lang="en-US" dirty="0" smtClean="0">
                <a:latin typeface="+mj-lt"/>
                <a:cs typeface="Arial" charset="0"/>
              </a:rPr>
              <a:t> operation.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Inputs to the gate can make </a:t>
            </a:r>
            <a:r>
              <a:rPr lang="en-US" dirty="0" smtClean="0">
                <a:solidFill>
                  <a:schemeClr val="accent1"/>
                </a:solidFill>
                <a:latin typeface="+mj-lt"/>
                <a:cs typeface="Arial" charset="0"/>
              </a:rPr>
              <a:t>at most</a:t>
            </a:r>
            <a:r>
              <a:rPr lang="en-US" dirty="0" smtClean="0">
                <a:latin typeface="+mj-lt"/>
                <a:cs typeface="Arial" charset="0"/>
              </a:rPr>
              <a:t> one transition during evaluation.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Output can be in the high impedance state during and after evaluation (PDN off), state is stored on C</a:t>
            </a:r>
            <a:r>
              <a:rPr lang="en-US" baseline="-25000" dirty="0" smtClean="0">
                <a:latin typeface="+mj-lt"/>
                <a:cs typeface="Arial" charset="0"/>
              </a:rPr>
              <a:t>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This behavior is fundamentally different than the static counterpart that always has a low resistance path between the output and one of the power rails.</a:t>
            </a:r>
            <a:endParaRPr lang="en-US" baseline="-25000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553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Properties of Dynamic Gates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305800" cy="4876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>
                <a:cs typeface="Arial" charset="0"/>
              </a:rPr>
              <a:t>Logic function is implemented by the PDN only</a:t>
            </a:r>
          </a:p>
          <a:p>
            <a:pPr lvl="1" eaLnBrk="1" hangingPunct="1"/>
            <a:r>
              <a:rPr lang="en-US" sz="2600" dirty="0" smtClean="0">
                <a:cs typeface="Arial" charset="0"/>
              </a:rPr>
              <a:t>number of transistors is N + 2 (versus 2N for static complementary CMOS)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Full swing outputs 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Non-</a:t>
            </a:r>
            <a:r>
              <a:rPr lang="en-US" dirty="0" err="1" smtClean="0">
                <a:cs typeface="Arial" charset="0"/>
              </a:rPr>
              <a:t>ratioed</a:t>
            </a:r>
            <a:r>
              <a:rPr lang="en-US" dirty="0" smtClean="0">
                <a:cs typeface="Arial" charset="0"/>
              </a:rPr>
              <a:t> - sizing of the devices does not affect the logic levels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Faster switching speeds</a:t>
            </a:r>
          </a:p>
          <a:p>
            <a:pPr lvl="1" eaLnBrk="1" hangingPunct="1"/>
            <a:r>
              <a:rPr lang="en-US" sz="2600" dirty="0" smtClean="0">
                <a:cs typeface="Arial" charset="0"/>
              </a:rPr>
              <a:t>reduced load capacitance due to </a:t>
            </a:r>
            <a:r>
              <a:rPr lang="en-US" sz="2600" dirty="0" smtClean="0">
                <a:solidFill>
                  <a:schemeClr val="accent1"/>
                </a:solidFill>
                <a:cs typeface="Arial" charset="0"/>
              </a:rPr>
              <a:t>lower input</a:t>
            </a:r>
            <a:r>
              <a:rPr lang="en-US" sz="2600" dirty="0" smtClean="0">
                <a:cs typeface="Arial" charset="0"/>
              </a:rPr>
              <a:t> capacitance (</a:t>
            </a:r>
            <a:r>
              <a:rPr lang="en-US" sz="2600" dirty="0" err="1" smtClean="0">
                <a:cs typeface="Arial" charset="0"/>
              </a:rPr>
              <a:t>C</a:t>
            </a:r>
            <a:r>
              <a:rPr lang="en-US" sz="2600" baseline="-25000" dirty="0" err="1" smtClean="0">
                <a:cs typeface="Arial" charset="0"/>
              </a:rPr>
              <a:t>in</a:t>
            </a:r>
            <a:r>
              <a:rPr lang="en-US" sz="2600" dirty="0" smtClean="0">
                <a:cs typeface="Arial" charset="0"/>
              </a:rPr>
              <a:t>)</a:t>
            </a:r>
          </a:p>
          <a:p>
            <a:pPr lvl="1" eaLnBrk="1" hangingPunct="1"/>
            <a:r>
              <a:rPr lang="en-US" sz="2600" dirty="0" smtClean="0">
                <a:cs typeface="Arial" charset="0"/>
              </a:rPr>
              <a:t>reduced load capacitance due to smaller output loading (</a:t>
            </a:r>
            <a:r>
              <a:rPr lang="en-US" sz="2600" dirty="0" err="1" smtClean="0">
                <a:cs typeface="Arial" charset="0"/>
              </a:rPr>
              <a:t>C</a:t>
            </a:r>
            <a:r>
              <a:rPr lang="en-US" sz="2600" baseline="-25000" dirty="0" err="1" smtClean="0">
                <a:cs typeface="Arial" charset="0"/>
              </a:rPr>
              <a:t>out</a:t>
            </a:r>
            <a:r>
              <a:rPr lang="en-US" sz="2600" dirty="0" smtClean="0">
                <a:cs typeface="Arial" charset="0"/>
              </a:rPr>
              <a:t>)</a:t>
            </a:r>
          </a:p>
          <a:p>
            <a:pPr lvl="1" eaLnBrk="1" hangingPunct="1">
              <a:buFontTx/>
              <a:buNone/>
            </a:pPr>
            <a:endParaRPr lang="en-US" sz="2600" baseline="-250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10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820738"/>
          </a:xfrm>
        </p:spPr>
        <p:txBody>
          <a:bodyPr/>
          <a:lstStyle/>
          <a:p>
            <a:pPr eaLnBrk="1" hangingPunct="1"/>
            <a:r>
              <a:rPr lang="en-US" b="1" smtClean="0"/>
              <a:t>Properties of Dynamic Gates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28800"/>
            <a:ext cx="8534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Arial" charset="0"/>
              </a:rPr>
              <a:t>Overall power dissipation usually </a:t>
            </a:r>
            <a:r>
              <a:rPr lang="en-US" sz="2800" b="1" dirty="0" smtClean="0">
                <a:cs typeface="Arial" charset="0"/>
              </a:rPr>
              <a:t>higher</a:t>
            </a:r>
            <a:r>
              <a:rPr lang="en-US" sz="2800" dirty="0" smtClean="0">
                <a:cs typeface="Arial" charset="0"/>
              </a:rPr>
              <a:t> than static CMOS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cs typeface="Arial" charset="0"/>
              </a:rPr>
              <a:t>no static current path ever exists between V</a:t>
            </a:r>
            <a:r>
              <a:rPr lang="en-US" sz="2800" baseline="-25000" dirty="0" smtClean="0">
                <a:cs typeface="Arial" charset="0"/>
              </a:rPr>
              <a:t>DD</a:t>
            </a:r>
            <a:r>
              <a:rPr lang="en-US" sz="2800" dirty="0" smtClean="0">
                <a:cs typeface="Arial" charset="0"/>
              </a:rPr>
              <a:t> and GND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cs typeface="Arial" charset="0"/>
              </a:rPr>
              <a:t>no </a:t>
            </a:r>
            <a:r>
              <a:rPr lang="en-US" sz="2800" dirty="0" err="1" smtClean="0">
                <a:cs typeface="Arial" charset="0"/>
              </a:rPr>
              <a:t>glitching</a:t>
            </a:r>
            <a:endParaRPr lang="en-US" sz="2800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solidFill>
                  <a:srgbClr val="CC0000"/>
                </a:solidFill>
                <a:cs typeface="Arial" charset="0"/>
              </a:rPr>
              <a:t>higher transition probabilities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solidFill>
                  <a:srgbClr val="CC0000"/>
                </a:solidFill>
                <a:cs typeface="Arial" charset="0"/>
              </a:rPr>
              <a:t>extra load on </a:t>
            </a:r>
            <a:r>
              <a:rPr lang="en-US" sz="2800" dirty="0" err="1" smtClean="0">
                <a:solidFill>
                  <a:srgbClr val="CC0000"/>
                </a:solidFill>
                <a:cs typeface="Arial" charset="0"/>
              </a:rPr>
              <a:t>Clk</a:t>
            </a:r>
            <a:endParaRPr lang="en-US" sz="2800" dirty="0" smtClean="0">
              <a:solidFill>
                <a:srgbClr val="CC0000"/>
              </a:solidFill>
              <a:cs typeface="Arial" charset="0"/>
            </a:endParaRPr>
          </a:p>
          <a:p>
            <a:pPr eaLnBrk="1" hangingPunct="1"/>
            <a:r>
              <a:rPr lang="en-US" sz="2800" dirty="0" smtClean="0">
                <a:cs typeface="Arial" charset="0"/>
              </a:rPr>
              <a:t>Needs a </a:t>
            </a:r>
            <a:r>
              <a:rPr lang="en-US" sz="2800" dirty="0" err="1" smtClean="0">
                <a:cs typeface="Arial" charset="0"/>
              </a:rPr>
              <a:t>precharge</a:t>
            </a:r>
            <a:r>
              <a:rPr lang="en-US" sz="2800" dirty="0" smtClean="0">
                <a:cs typeface="Arial" charset="0"/>
              </a:rPr>
              <a:t>/evaluate clock</a:t>
            </a:r>
          </a:p>
        </p:txBody>
      </p:sp>
    </p:spTree>
    <p:extLst>
      <p:ext uri="{BB962C8B-B14F-4D97-AF65-F5344CB8AC3E}">
        <p14:creationId xmlns:p14="http://schemas.microsoft.com/office/powerpoint/2010/main" val="2601033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808038"/>
            <a:ext cx="77724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Issues in Dynamic Design 1: Charge Leakage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1066800" y="2133600"/>
            <a:ext cx="533400" cy="762000"/>
            <a:chOff x="2064" y="2208"/>
            <a:chExt cx="336" cy="480"/>
          </a:xfrm>
        </p:grpSpPr>
        <p:sp>
          <p:nvSpPr>
            <p:cNvPr id="14420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1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2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3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4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5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6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7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4340" name="Group 12"/>
          <p:cNvGrpSpPr>
            <a:grpSpLocks/>
          </p:cNvGrpSpPr>
          <p:nvPr/>
        </p:nvGrpSpPr>
        <p:grpSpPr bwMode="auto">
          <a:xfrm>
            <a:off x="1066800" y="3048000"/>
            <a:ext cx="533400" cy="762000"/>
            <a:chOff x="2784" y="3264"/>
            <a:chExt cx="336" cy="480"/>
          </a:xfrm>
        </p:grpSpPr>
        <p:grpSp>
          <p:nvGrpSpPr>
            <p:cNvPr id="14412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4414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5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6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7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8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9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413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4341" name="Group 21"/>
          <p:cNvGrpSpPr>
            <a:grpSpLocks/>
          </p:cNvGrpSpPr>
          <p:nvPr/>
        </p:nvGrpSpPr>
        <p:grpSpPr bwMode="auto">
          <a:xfrm>
            <a:off x="1066800" y="3657600"/>
            <a:ext cx="533400" cy="762000"/>
            <a:chOff x="2784" y="3264"/>
            <a:chExt cx="336" cy="480"/>
          </a:xfrm>
        </p:grpSpPr>
        <p:grpSp>
          <p:nvGrpSpPr>
            <p:cNvPr id="14404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4406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07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08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09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0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1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405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4342" name="Group 30"/>
          <p:cNvGrpSpPr>
            <a:grpSpLocks/>
          </p:cNvGrpSpPr>
          <p:nvPr/>
        </p:nvGrpSpPr>
        <p:grpSpPr bwMode="auto">
          <a:xfrm>
            <a:off x="2438400" y="2895600"/>
            <a:ext cx="688975" cy="685800"/>
            <a:chOff x="1920" y="1872"/>
            <a:chExt cx="434" cy="432"/>
          </a:xfrm>
        </p:grpSpPr>
        <p:sp>
          <p:nvSpPr>
            <p:cNvPr id="14395" name="Line 3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396" name="Line 32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397" name="Line 33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4398" name="Group 34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4400" name="Group 35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4402" name="Line 36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4403" name="Line 37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4401" name="Line 38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399" name="Text Box 39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4343" name="Group 40"/>
          <p:cNvGrpSpPr>
            <a:grpSpLocks/>
          </p:cNvGrpSpPr>
          <p:nvPr/>
        </p:nvGrpSpPr>
        <p:grpSpPr bwMode="auto">
          <a:xfrm>
            <a:off x="1447800" y="4267200"/>
            <a:ext cx="304800" cy="304800"/>
            <a:chOff x="2400" y="3744"/>
            <a:chExt cx="192" cy="192"/>
          </a:xfrm>
        </p:grpSpPr>
        <p:grpSp>
          <p:nvGrpSpPr>
            <p:cNvPr id="14391" name="Group 41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4393" name="Line 42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94" name="Line 43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392" name="Line 44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4344" name="Line 45"/>
          <p:cNvSpPr>
            <a:spLocks noChangeShapeType="1"/>
          </p:cNvSpPr>
          <p:nvPr/>
        </p:nvSpPr>
        <p:spPr bwMode="auto">
          <a:xfrm>
            <a:off x="16002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5" name="Line 46"/>
          <p:cNvSpPr>
            <a:spLocks noChangeShapeType="1"/>
          </p:cNvSpPr>
          <p:nvPr/>
        </p:nvSpPr>
        <p:spPr bwMode="auto">
          <a:xfrm>
            <a:off x="1600200" y="2895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4346" name="Group 47"/>
          <p:cNvGrpSpPr>
            <a:grpSpLocks/>
          </p:cNvGrpSpPr>
          <p:nvPr/>
        </p:nvGrpSpPr>
        <p:grpSpPr bwMode="auto">
          <a:xfrm rot="-1808979">
            <a:off x="1828800" y="3276600"/>
            <a:ext cx="304800" cy="304800"/>
            <a:chOff x="1632" y="2928"/>
            <a:chExt cx="192" cy="192"/>
          </a:xfrm>
        </p:grpSpPr>
        <p:sp>
          <p:nvSpPr>
            <p:cNvPr id="14389" name="AutoShape 48"/>
            <p:cNvSpPr>
              <a:spLocks noChangeArrowheads="1"/>
            </p:cNvSpPr>
            <p:nvPr/>
          </p:nvSpPr>
          <p:spPr bwMode="auto">
            <a:xfrm>
              <a:off x="1632" y="2928"/>
              <a:ext cx="192" cy="192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4390" name="Line 49"/>
            <p:cNvSpPr>
              <a:spLocks noChangeShapeType="1"/>
            </p:cNvSpPr>
            <p:nvPr/>
          </p:nvSpPr>
          <p:spPr bwMode="auto">
            <a:xfrm>
              <a:off x="1632" y="292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4347" name="Line 50"/>
          <p:cNvSpPr>
            <a:spLocks noChangeShapeType="1"/>
          </p:cNvSpPr>
          <p:nvPr/>
        </p:nvSpPr>
        <p:spPr bwMode="auto">
          <a:xfrm>
            <a:off x="1600200" y="3124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8" name="Line 51"/>
          <p:cNvSpPr>
            <a:spLocks noChangeShapeType="1"/>
          </p:cNvSpPr>
          <p:nvPr/>
        </p:nvSpPr>
        <p:spPr bwMode="auto">
          <a:xfrm>
            <a:off x="1752600" y="3124200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9" name="Line 52"/>
          <p:cNvSpPr>
            <a:spLocks noChangeShapeType="1"/>
          </p:cNvSpPr>
          <p:nvPr/>
        </p:nvSpPr>
        <p:spPr bwMode="auto">
          <a:xfrm>
            <a:off x="2057400" y="3581400"/>
            <a:ext cx="76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4350" name="Group 53"/>
          <p:cNvGrpSpPr>
            <a:grpSpLocks/>
          </p:cNvGrpSpPr>
          <p:nvPr/>
        </p:nvGrpSpPr>
        <p:grpSpPr bwMode="auto">
          <a:xfrm>
            <a:off x="1981200" y="3886200"/>
            <a:ext cx="304800" cy="76200"/>
            <a:chOff x="2592" y="3504"/>
            <a:chExt cx="192" cy="48"/>
          </a:xfrm>
        </p:grpSpPr>
        <p:sp>
          <p:nvSpPr>
            <p:cNvPr id="14387" name="Line 54"/>
            <p:cNvSpPr>
              <a:spLocks noChangeShapeType="1"/>
            </p:cNvSpPr>
            <p:nvPr/>
          </p:nvSpPr>
          <p:spPr bwMode="auto">
            <a:xfrm>
              <a:off x="2592" y="350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388" name="Line 55"/>
            <p:cNvSpPr>
              <a:spLocks noChangeShapeType="1"/>
            </p:cNvSpPr>
            <p:nvPr/>
          </p:nvSpPr>
          <p:spPr bwMode="auto">
            <a:xfrm>
              <a:off x="2640" y="355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4351" name="Line 56"/>
          <p:cNvSpPr>
            <a:spLocks noChangeShapeType="1"/>
          </p:cNvSpPr>
          <p:nvPr/>
        </p:nvSpPr>
        <p:spPr bwMode="auto">
          <a:xfrm>
            <a:off x="2133600" y="3733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52" name="Line 57"/>
          <p:cNvSpPr>
            <a:spLocks noChangeShapeType="1"/>
          </p:cNvSpPr>
          <p:nvPr/>
        </p:nvSpPr>
        <p:spPr bwMode="auto">
          <a:xfrm>
            <a:off x="1447800" y="2133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53" name="Text Box 58"/>
          <p:cNvSpPr txBox="1">
            <a:spLocks noChangeArrowheads="1"/>
          </p:cNvSpPr>
          <p:nvPr/>
        </p:nvSpPr>
        <p:spPr bwMode="auto">
          <a:xfrm>
            <a:off x="381000" y="38100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4354" name="Text Box 59"/>
          <p:cNvSpPr txBox="1">
            <a:spLocks noChangeArrowheads="1"/>
          </p:cNvSpPr>
          <p:nvPr/>
        </p:nvSpPr>
        <p:spPr bwMode="auto">
          <a:xfrm>
            <a:off x="381000" y="22860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4355" name="Text Box 60"/>
          <p:cNvSpPr txBox="1">
            <a:spLocks noChangeArrowheads="1"/>
          </p:cNvSpPr>
          <p:nvPr/>
        </p:nvSpPr>
        <p:spPr bwMode="auto">
          <a:xfrm>
            <a:off x="2819400" y="2667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4356" name="Text Box 61"/>
          <p:cNvSpPr txBox="1">
            <a:spLocks noChangeArrowheads="1"/>
          </p:cNvSpPr>
          <p:nvPr/>
        </p:nvSpPr>
        <p:spPr bwMode="auto">
          <a:xfrm>
            <a:off x="685800" y="32004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4357" name="Text Box 62"/>
          <p:cNvSpPr txBox="1">
            <a:spLocks noChangeArrowheads="1"/>
          </p:cNvSpPr>
          <p:nvPr/>
        </p:nvSpPr>
        <p:spPr bwMode="auto">
          <a:xfrm>
            <a:off x="1295400" y="2362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4358" name="Text Box 63"/>
          <p:cNvSpPr txBox="1">
            <a:spLocks noChangeArrowheads="1"/>
          </p:cNvSpPr>
          <p:nvPr/>
        </p:nvSpPr>
        <p:spPr bwMode="auto">
          <a:xfrm>
            <a:off x="1295400" y="3886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4359" name="Line 64"/>
          <p:cNvSpPr>
            <a:spLocks noChangeShapeType="1"/>
          </p:cNvSpPr>
          <p:nvPr/>
        </p:nvSpPr>
        <p:spPr bwMode="auto">
          <a:xfrm>
            <a:off x="1676400" y="3200400"/>
            <a:ext cx="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cxnSp>
        <p:nvCxnSpPr>
          <p:cNvPr id="14360" name="AutoShape 65"/>
          <p:cNvCxnSpPr>
            <a:cxnSpLocks noChangeShapeType="1"/>
            <a:stCxn id="14397" idx="0"/>
            <a:endCxn id="14389" idx="5"/>
          </p:cNvCxnSpPr>
          <p:nvPr/>
        </p:nvCxnSpPr>
        <p:spPr bwMode="auto">
          <a:xfrm rot="-5400000" flipH="1" flipV="1">
            <a:off x="2147887" y="3098801"/>
            <a:ext cx="188913" cy="392112"/>
          </a:xfrm>
          <a:prstGeom prst="curvedConnector4">
            <a:avLst>
              <a:gd name="adj1" fmla="val -121009"/>
              <a:gd name="adj2" fmla="val 105667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1" name="Text Box 66"/>
          <p:cNvSpPr txBox="1">
            <a:spLocks noChangeArrowheads="1"/>
          </p:cNvSpPr>
          <p:nvPr/>
        </p:nvSpPr>
        <p:spPr bwMode="auto">
          <a:xfrm>
            <a:off x="609600" y="4800600"/>
            <a:ext cx="211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Leakage sources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4362" name="Line 67"/>
          <p:cNvSpPr>
            <a:spLocks noChangeShapeType="1"/>
          </p:cNvSpPr>
          <p:nvPr/>
        </p:nvSpPr>
        <p:spPr bwMode="auto">
          <a:xfrm>
            <a:off x="4419600" y="21336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3" name="Line 68"/>
          <p:cNvSpPr>
            <a:spLocks noChangeShapeType="1"/>
          </p:cNvSpPr>
          <p:nvPr/>
        </p:nvSpPr>
        <p:spPr bwMode="auto">
          <a:xfrm>
            <a:off x="4419600" y="34290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4" name="Text Box 69"/>
          <p:cNvSpPr txBox="1">
            <a:spLocks noChangeArrowheads="1"/>
          </p:cNvSpPr>
          <p:nvPr/>
        </p:nvSpPr>
        <p:spPr bwMode="auto">
          <a:xfrm>
            <a:off x="3810000" y="1828800"/>
            <a:ext cx="679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4365" name="Line 70"/>
          <p:cNvSpPr>
            <a:spLocks noChangeShapeType="1"/>
          </p:cNvSpPr>
          <p:nvPr/>
        </p:nvSpPr>
        <p:spPr bwMode="auto">
          <a:xfrm>
            <a:off x="44196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6" name="Line 71"/>
          <p:cNvSpPr>
            <a:spLocks noChangeShapeType="1"/>
          </p:cNvSpPr>
          <p:nvPr/>
        </p:nvSpPr>
        <p:spPr bwMode="auto">
          <a:xfrm>
            <a:off x="4648200" y="3429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7" name="Line 72"/>
          <p:cNvSpPr>
            <a:spLocks noChangeShapeType="1"/>
          </p:cNvSpPr>
          <p:nvPr/>
        </p:nvSpPr>
        <p:spPr bwMode="auto">
          <a:xfrm flipV="1">
            <a:off x="51054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8" name="Line 73"/>
          <p:cNvSpPr>
            <a:spLocks noChangeShapeType="1"/>
          </p:cNvSpPr>
          <p:nvPr/>
        </p:nvSpPr>
        <p:spPr bwMode="auto">
          <a:xfrm>
            <a:off x="5334000" y="2514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9" name="Line 74"/>
          <p:cNvSpPr>
            <a:spLocks noChangeShapeType="1"/>
          </p:cNvSpPr>
          <p:nvPr/>
        </p:nvSpPr>
        <p:spPr bwMode="auto">
          <a:xfrm>
            <a:off x="60198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0" name="Line 75"/>
          <p:cNvSpPr>
            <a:spLocks noChangeShapeType="1"/>
          </p:cNvSpPr>
          <p:nvPr/>
        </p:nvSpPr>
        <p:spPr bwMode="auto">
          <a:xfrm flipV="1">
            <a:off x="67056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1" name="Line 76"/>
          <p:cNvSpPr>
            <a:spLocks noChangeShapeType="1"/>
          </p:cNvSpPr>
          <p:nvPr/>
        </p:nvSpPr>
        <p:spPr bwMode="auto">
          <a:xfrm>
            <a:off x="6248400" y="3429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2" name="Line 77"/>
          <p:cNvSpPr>
            <a:spLocks noChangeShapeType="1"/>
          </p:cNvSpPr>
          <p:nvPr/>
        </p:nvSpPr>
        <p:spPr bwMode="auto">
          <a:xfrm>
            <a:off x="6934200" y="2514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3" name="Line 78"/>
          <p:cNvSpPr>
            <a:spLocks noChangeShapeType="1"/>
          </p:cNvSpPr>
          <p:nvPr/>
        </p:nvSpPr>
        <p:spPr bwMode="auto">
          <a:xfrm>
            <a:off x="76200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4" name="Line 79"/>
          <p:cNvSpPr>
            <a:spLocks noChangeShapeType="1"/>
          </p:cNvSpPr>
          <p:nvPr/>
        </p:nvSpPr>
        <p:spPr bwMode="auto">
          <a:xfrm>
            <a:off x="4419600" y="51054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5" name="Line 80"/>
          <p:cNvSpPr>
            <a:spLocks noChangeShapeType="1"/>
          </p:cNvSpPr>
          <p:nvPr/>
        </p:nvSpPr>
        <p:spPr bwMode="auto">
          <a:xfrm>
            <a:off x="4419600" y="3810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6" name="Text Box 81"/>
          <p:cNvSpPr txBox="1">
            <a:spLocks noChangeArrowheads="1"/>
          </p:cNvSpPr>
          <p:nvPr/>
        </p:nvSpPr>
        <p:spPr bwMode="auto">
          <a:xfrm>
            <a:off x="3886200" y="3657600"/>
            <a:ext cx="620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Out</a:t>
            </a:r>
          </a:p>
        </p:txBody>
      </p:sp>
      <p:sp>
        <p:nvSpPr>
          <p:cNvPr id="14377" name="Line 82"/>
          <p:cNvSpPr>
            <a:spLocks noChangeShapeType="1"/>
          </p:cNvSpPr>
          <p:nvPr/>
        </p:nvSpPr>
        <p:spPr bwMode="auto">
          <a:xfrm>
            <a:off x="5105400" y="41148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8" name="Arc 83"/>
          <p:cNvSpPr>
            <a:spLocks/>
          </p:cNvSpPr>
          <p:nvPr/>
        </p:nvSpPr>
        <p:spPr bwMode="auto">
          <a:xfrm flipH="1">
            <a:off x="4724400" y="4114800"/>
            <a:ext cx="381000" cy="304800"/>
          </a:xfrm>
          <a:custGeom>
            <a:avLst/>
            <a:gdLst>
              <a:gd name="T0" fmla="*/ 0 w 21600"/>
              <a:gd name="T1" fmla="*/ 0 h 21600"/>
              <a:gd name="T2" fmla="*/ 2090926042 w 21600"/>
              <a:gd name="T3" fmla="*/ 856443324 h 21600"/>
              <a:gd name="T4" fmla="*/ 0 w 21600"/>
              <a:gd name="T5" fmla="*/ 85644332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4379" name="Line 84"/>
          <p:cNvSpPr>
            <a:spLocks noChangeShapeType="1"/>
          </p:cNvSpPr>
          <p:nvPr/>
        </p:nvSpPr>
        <p:spPr bwMode="auto">
          <a:xfrm flipH="1">
            <a:off x="4495800" y="4419600"/>
            <a:ext cx="228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0" name="Arc 85"/>
          <p:cNvSpPr>
            <a:spLocks/>
          </p:cNvSpPr>
          <p:nvPr/>
        </p:nvSpPr>
        <p:spPr bwMode="auto">
          <a:xfrm flipH="1">
            <a:off x="6324600" y="4114800"/>
            <a:ext cx="381000" cy="304800"/>
          </a:xfrm>
          <a:custGeom>
            <a:avLst/>
            <a:gdLst>
              <a:gd name="T0" fmla="*/ 0 w 21600"/>
              <a:gd name="T1" fmla="*/ 0 h 21600"/>
              <a:gd name="T2" fmla="*/ 2090926042 w 21600"/>
              <a:gd name="T3" fmla="*/ 856443324 h 21600"/>
              <a:gd name="T4" fmla="*/ 0 w 21600"/>
              <a:gd name="T5" fmla="*/ 85644332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4381" name="Line 86"/>
          <p:cNvSpPr>
            <a:spLocks noChangeShapeType="1"/>
          </p:cNvSpPr>
          <p:nvPr/>
        </p:nvSpPr>
        <p:spPr bwMode="auto">
          <a:xfrm>
            <a:off x="6705600" y="41148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2" name="Text Box 87"/>
          <p:cNvSpPr txBox="1">
            <a:spLocks noChangeArrowheads="1"/>
          </p:cNvSpPr>
          <p:nvPr/>
        </p:nvSpPr>
        <p:spPr bwMode="auto">
          <a:xfrm>
            <a:off x="4724400" y="4267200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Precharge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4383" name="Text Box 88"/>
          <p:cNvSpPr txBox="1">
            <a:spLocks noChangeArrowheads="1"/>
          </p:cNvSpPr>
          <p:nvPr/>
        </p:nvSpPr>
        <p:spPr bwMode="auto">
          <a:xfrm>
            <a:off x="7315200" y="3581400"/>
            <a:ext cx="1173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Evaluate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4384" name="Line 89"/>
          <p:cNvSpPr>
            <a:spLocks noChangeShapeType="1"/>
          </p:cNvSpPr>
          <p:nvPr/>
        </p:nvSpPr>
        <p:spPr bwMode="auto">
          <a:xfrm flipH="1">
            <a:off x="4572000" y="4648200"/>
            <a:ext cx="533400" cy="152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5" name="Line 90"/>
          <p:cNvSpPr>
            <a:spLocks noChangeShapeType="1"/>
          </p:cNvSpPr>
          <p:nvPr/>
        </p:nvSpPr>
        <p:spPr bwMode="auto">
          <a:xfrm flipH="1">
            <a:off x="7086600" y="3886200"/>
            <a:ext cx="533400" cy="304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6" name="Rectangle 93" descr="25%"/>
          <p:cNvSpPr>
            <a:spLocks noChangeArrowheads="1"/>
          </p:cNvSpPr>
          <p:nvPr/>
        </p:nvSpPr>
        <p:spPr bwMode="auto">
          <a:xfrm>
            <a:off x="533400" y="5257800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cs typeface="Arial" charset="0"/>
              </a:rPr>
              <a:t>Leakage sources are reverse-biased diode and the sub-threshold leakage of the NMOS pull down device.</a:t>
            </a:r>
          </a:p>
        </p:txBody>
      </p:sp>
    </p:spTree>
    <p:extLst>
      <p:ext uri="{BB962C8B-B14F-4D97-AF65-F5344CB8AC3E}">
        <p14:creationId xmlns:p14="http://schemas.microsoft.com/office/powerpoint/2010/main" val="1051019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Exam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Seven to eight </a:t>
            </a:r>
            <a:r>
              <a:rPr lang="en-US" dirty="0" smtClean="0">
                <a:latin typeface="+mj-lt"/>
                <a:cs typeface="Arial" charset="0"/>
              </a:rPr>
              <a:t>problems with multiple parts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All topics will be almost equally represented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Will look similar to layout of sample exam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88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Solution to Charge Leakage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581400" y="1981200"/>
            <a:ext cx="533400" cy="762000"/>
            <a:chOff x="2064" y="2208"/>
            <a:chExt cx="336" cy="480"/>
          </a:xfrm>
        </p:grpSpPr>
        <p:sp>
          <p:nvSpPr>
            <p:cNvPr id="15435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6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7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8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9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40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41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42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5364" name="Group 12"/>
          <p:cNvGrpSpPr>
            <a:grpSpLocks/>
          </p:cNvGrpSpPr>
          <p:nvPr/>
        </p:nvGrpSpPr>
        <p:grpSpPr bwMode="auto">
          <a:xfrm>
            <a:off x="3581400" y="2667000"/>
            <a:ext cx="533400" cy="762000"/>
            <a:chOff x="2784" y="3264"/>
            <a:chExt cx="336" cy="480"/>
          </a:xfrm>
        </p:grpSpPr>
        <p:grpSp>
          <p:nvGrpSpPr>
            <p:cNvPr id="15427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5429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0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1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2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3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4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428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5365" name="Group 21"/>
          <p:cNvGrpSpPr>
            <a:grpSpLocks/>
          </p:cNvGrpSpPr>
          <p:nvPr/>
        </p:nvGrpSpPr>
        <p:grpSpPr bwMode="auto">
          <a:xfrm>
            <a:off x="3581400" y="3276600"/>
            <a:ext cx="533400" cy="762000"/>
            <a:chOff x="2784" y="3264"/>
            <a:chExt cx="336" cy="480"/>
          </a:xfrm>
        </p:grpSpPr>
        <p:grpSp>
          <p:nvGrpSpPr>
            <p:cNvPr id="15419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5421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2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3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4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5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6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420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5366" name="Group 30"/>
          <p:cNvGrpSpPr>
            <a:grpSpLocks/>
          </p:cNvGrpSpPr>
          <p:nvPr/>
        </p:nvGrpSpPr>
        <p:grpSpPr bwMode="auto">
          <a:xfrm>
            <a:off x="3581400" y="3886200"/>
            <a:ext cx="533400" cy="762000"/>
            <a:chOff x="2784" y="3264"/>
            <a:chExt cx="336" cy="480"/>
          </a:xfrm>
        </p:grpSpPr>
        <p:grpSp>
          <p:nvGrpSpPr>
            <p:cNvPr id="15411" name="Group 3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5413" name="Line 3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4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5" name="Line 3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6" name="Line 3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7" name="Line 3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8" name="Line 3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412" name="Line 3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5367" name="Group 39"/>
          <p:cNvGrpSpPr>
            <a:grpSpLocks/>
          </p:cNvGrpSpPr>
          <p:nvPr/>
        </p:nvGrpSpPr>
        <p:grpSpPr bwMode="auto">
          <a:xfrm flipH="1">
            <a:off x="4572000" y="1981200"/>
            <a:ext cx="533400" cy="762000"/>
            <a:chOff x="2064" y="2208"/>
            <a:chExt cx="336" cy="480"/>
          </a:xfrm>
        </p:grpSpPr>
        <p:sp>
          <p:nvSpPr>
            <p:cNvPr id="15403" name="Line 40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4" name="Line 41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5" name="Line 42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6" name="Line 43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7" name="Line 44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8" name="Line 45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9" name="Line 46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10" name="Oval 47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5368" name="Line 48"/>
          <p:cNvSpPr>
            <a:spLocks noChangeShapeType="1"/>
          </p:cNvSpPr>
          <p:nvPr/>
        </p:nvSpPr>
        <p:spPr bwMode="auto">
          <a:xfrm>
            <a:off x="4038600" y="1981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69" name="Line 49"/>
          <p:cNvSpPr>
            <a:spLocks noChangeShapeType="1"/>
          </p:cNvSpPr>
          <p:nvPr/>
        </p:nvSpPr>
        <p:spPr bwMode="auto">
          <a:xfrm>
            <a:off x="4114800" y="2743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5370" name="Group 50"/>
          <p:cNvGrpSpPr>
            <a:grpSpLocks/>
          </p:cNvGrpSpPr>
          <p:nvPr/>
        </p:nvGrpSpPr>
        <p:grpSpPr bwMode="auto">
          <a:xfrm>
            <a:off x="5257800" y="2590800"/>
            <a:ext cx="457200" cy="381000"/>
            <a:chOff x="3312" y="1632"/>
            <a:chExt cx="288" cy="240"/>
          </a:xfrm>
        </p:grpSpPr>
        <p:sp>
          <p:nvSpPr>
            <p:cNvPr id="15401" name="AutoShape 51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402" name="Oval 52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5371" name="Line 53"/>
          <p:cNvSpPr>
            <a:spLocks noChangeShapeType="1"/>
          </p:cNvSpPr>
          <p:nvPr/>
        </p:nvSpPr>
        <p:spPr bwMode="auto">
          <a:xfrm>
            <a:off x="5638800" y="2743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72" name="Line 54"/>
          <p:cNvSpPr>
            <a:spLocks noChangeShapeType="1"/>
          </p:cNvSpPr>
          <p:nvPr/>
        </p:nvSpPr>
        <p:spPr bwMode="auto">
          <a:xfrm>
            <a:off x="5029200" y="23622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73" name="Line 55"/>
          <p:cNvSpPr>
            <a:spLocks noChangeShapeType="1"/>
          </p:cNvSpPr>
          <p:nvPr/>
        </p:nvSpPr>
        <p:spPr bwMode="auto">
          <a:xfrm>
            <a:off x="6019800" y="2362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5374" name="Group 56"/>
          <p:cNvGrpSpPr>
            <a:grpSpLocks/>
          </p:cNvGrpSpPr>
          <p:nvPr/>
        </p:nvGrpSpPr>
        <p:grpSpPr bwMode="auto">
          <a:xfrm>
            <a:off x="4419600" y="2743200"/>
            <a:ext cx="688975" cy="685800"/>
            <a:chOff x="1920" y="1872"/>
            <a:chExt cx="434" cy="432"/>
          </a:xfrm>
        </p:grpSpPr>
        <p:sp>
          <p:nvSpPr>
            <p:cNvPr id="15392" name="Line 5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393" name="Line 58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394" name="Line 59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5395" name="Group 60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5397" name="Group 61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5399" name="Line 62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00" name="Line 63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5398" name="Line 64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396" name="Text Box 65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5375" name="Group 66"/>
          <p:cNvGrpSpPr>
            <a:grpSpLocks/>
          </p:cNvGrpSpPr>
          <p:nvPr/>
        </p:nvGrpSpPr>
        <p:grpSpPr bwMode="auto">
          <a:xfrm>
            <a:off x="3962400" y="4495800"/>
            <a:ext cx="304800" cy="304800"/>
            <a:chOff x="2400" y="3744"/>
            <a:chExt cx="192" cy="192"/>
          </a:xfrm>
        </p:grpSpPr>
        <p:grpSp>
          <p:nvGrpSpPr>
            <p:cNvPr id="15388" name="Group 67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5390" name="Line 68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91" name="Line 69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389" name="Line 70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5376" name="Text Box 71"/>
          <p:cNvSpPr txBox="1">
            <a:spLocks noChangeArrowheads="1"/>
          </p:cNvSpPr>
          <p:nvPr/>
        </p:nvSpPr>
        <p:spPr bwMode="auto">
          <a:xfrm>
            <a:off x="3048000" y="4114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5377" name="Text Box 72"/>
          <p:cNvSpPr txBox="1">
            <a:spLocks noChangeArrowheads="1"/>
          </p:cNvSpPr>
          <p:nvPr/>
        </p:nvSpPr>
        <p:spPr bwMode="auto">
          <a:xfrm>
            <a:off x="3048000" y="2133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5378" name="Text Box 73"/>
          <p:cNvSpPr txBox="1">
            <a:spLocks noChangeArrowheads="1"/>
          </p:cNvSpPr>
          <p:nvPr/>
        </p:nvSpPr>
        <p:spPr bwMode="auto">
          <a:xfrm>
            <a:off x="3810000" y="4114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5379" name="Text Box 74"/>
          <p:cNvSpPr txBox="1">
            <a:spLocks noChangeArrowheads="1"/>
          </p:cNvSpPr>
          <p:nvPr/>
        </p:nvSpPr>
        <p:spPr bwMode="auto">
          <a:xfrm>
            <a:off x="3810000" y="2209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5380" name="Text Box 75"/>
          <p:cNvSpPr txBox="1">
            <a:spLocks noChangeArrowheads="1"/>
          </p:cNvSpPr>
          <p:nvPr/>
        </p:nvSpPr>
        <p:spPr bwMode="auto">
          <a:xfrm>
            <a:off x="3200400" y="28194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5381" name="Text Box 76"/>
          <p:cNvSpPr txBox="1">
            <a:spLocks noChangeArrowheads="1"/>
          </p:cNvSpPr>
          <p:nvPr/>
        </p:nvSpPr>
        <p:spPr bwMode="auto">
          <a:xfrm>
            <a:off x="3200400" y="34290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15382" name="Text Box 77"/>
          <p:cNvSpPr txBox="1">
            <a:spLocks noChangeArrowheads="1"/>
          </p:cNvSpPr>
          <p:nvPr/>
        </p:nvSpPr>
        <p:spPr bwMode="auto">
          <a:xfrm>
            <a:off x="5840413" y="2822575"/>
            <a:ext cx="592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5383" name="Text Box 78"/>
          <p:cNvSpPr txBox="1">
            <a:spLocks noChangeArrowheads="1"/>
          </p:cNvSpPr>
          <p:nvPr/>
        </p:nvSpPr>
        <p:spPr bwMode="auto">
          <a:xfrm>
            <a:off x="4343400" y="22098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15384" name="Text Box 79"/>
          <p:cNvSpPr txBox="1">
            <a:spLocks noChangeArrowheads="1"/>
          </p:cNvSpPr>
          <p:nvPr/>
        </p:nvSpPr>
        <p:spPr bwMode="auto">
          <a:xfrm>
            <a:off x="457200" y="4876800"/>
            <a:ext cx="79692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cs typeface="Arial" charset="0"/>
              </a:rPr>
              <a:t>Same approach as level restorer for pass-transistor logic</a:t>
            </a:r>
          </a:p>
          <a:p>
            <a:pPr algn="l">
              <a:spcBef>
                <a:spcPct val="30000"/>
              </a:spcBef>
            </a:pPr>
            <a:r>
              <a:rPr lang="en-US" sz="2400">
                <a:cs typeface="Arial" charset="0"/>
              </a:rPr>
              <a:t>During precharge, Out is VDD and inverter out is GND, so keeper is on</a:t>
            </a:r>
          </a:p>
        </p:txBody>
      </p:sp>
      <p:sp>
        <p:nvSpPr>
          <p:cNvPr id="15385" name="Text Box 80"/>
          <p:cNvSpPr txBox="1">
            <a:spLocks noChangeArrowheads="1"/>
          </p:cNvSpPr>
          <p:nvPr/>
        </p:nvSpPr>
        <p:spPr bwMode="auto">
          <a:xfrm>
            <a:off x="5029200" y="16002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Keeper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5386" name="Line 81"/>
          <p:cNvSpPr>
            <a:spLocks noChangeShapeType="1"/>
          </p:cNvSpPr>
          <p:nvPr/>
        </p:nvSpPr>
        <p:spPr bwMode="auto">
          <a:xfrm flipH="1">
            <a:off x="4953000" y="1981200"/>
            <a:ext cx="457200" cy="228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7" name="Line 82"/>
          <p:cNvSpPr>
            <a:spLocks noChangeShapeType="1"/>
          </p:cNvSpPr>
          <p:nvPr/>
        </p:nvSpPr>
        <p:spPr bwMode="auto">
          <a:xfrm>
            <a:off x="5911850" y="2871788"/>
            <a:ext cx="411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1119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960438"/>
            <a:ext cx="77724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Issues in Dynamic Design 2: Charge Sharing</a:t>
            </a:r>
          </a:p>
        </p:txBody>
      </p:sp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4114800" y="2133600"/>
            <a:ext cx="46482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  <a:buFont typeface="Arial" charset="0"/>
              <a:buChar char="•"/>
            </a:pPr>
            <a:r>
              <a:rPr lang="en-US" sz="2800">
                <a:cs typeface="Arial" charset="0"/>
              </a:rPr>
              <a:t>Initially, C</a:t>
            </a:r>
            <a:r>
              <a:rPr lang="en-US" sz="2800" baseline="-25000">
                <a:cs typeface="Arial" charset="0"/>
              </a:rPr>
              <a:t>A</a:t>
            </a:r>
            <a:r>
              <a:rPr lang="en-US" sz="2800">
                <a:cs typeface="Arial" charset="0"/>
              </a:rPr>
              <a:t> discharged and C</a:t>
            </a:r>
            <a:r>
              <a:rPr lang="en-US" sz="2800" baseline="-25000">
                <a:cs typeface="Arial" charset="0"/>
              </a:rPr>
              <a:t>L</a:t>
            </a:r>
            <a:r>
              <a:rPr lang="en-US" sz="2800">
                <a:cs typeface="Arial" charset="0"/>
              </a:rPr>
              <a:t> fully charged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r>
              <a:rPr lang="en-US" sz="2800">
                <a:cs typeface="Arial" charset="0"/>
                <a:sym typeface="Symbol" pitchFamily="18" charset="2"/>
              </a:rPr>
              <a:t>Charge stored originally on C</a:t>
            </a:r>
            <a:r>
              <a:rPr lang="en-US" sz="2800" baseline="-25000">
                <a:cs typeface="Arial" charset="0"/>
                <a:sym typeface="Symbol" pitchFamily="18" charset="2"/>
              </a:rPr>
              <a:t>L</a:t>
            </a:r>
            <a:r>
              <a:rPr lang="en-US" sz="2800">
                <a:cs typeface="Arial" charset="0"/>
                <a:sym typeface="Symbol" pitchFamily="18" charset="2"/>
              </a:rPr>
              <a:t> is redistributed (shared) over C</a:t>
            </a:r>
            <a:r>
              <a:rPr lang="en-US" sz="2800" baseline="-25000">
                <a:cs typeface="Arial" charset="0"/>
                <a:sym typeface="Symbol" pitchFamily="18" charset="2"/>
              </a:rPr>
              <a:t>L</a:t>
            </a:r>
            <a:r>
              <a:rPr lang="en-US" sz="2800">
                <a:cs typeface="Arial" charset="0"/>
                <a:sym typeface="Symbol" pitchFamily="18" charset="2"/>
              </a:rPr>
              <a:t> and C</a:t>
            </a:r>
            <a:r>
              <a:rPr lang="en-US" sz="2800" baseline="-25000">
                <a:cs typeface="Arial" charset="0"/>
                <a:sym typeface="Symbol" pitchFamily="18" charset="2"/>
              </a:rPr>
              <a:t>A</a:t>
            </a:r>
            <a:r>
              <a:rPr lang="en-US" sz="2800">
                <a:cs typeface="Arial" charset="0"/>
                <a:sym typeface="Symbol" pitchFamily="18" charset="2"/>
              </a:rPr>
              <a:t> leading to reduced robustness</a:t>
            </a:r>
          </a:p>
        </p:txBody>
      </p:sp>
      <p:grpSp>
        <p:nvGrpSpPr>
          <p:cNvPr id="16388" name="Group 89"/>
          <p:cNvGrpSpPr>
            <a:grpSpLocks/>
          </p:cNvGrpSpPr>
          <p:nvPr/>
        </p:nvGrpSpPr>
        <p:grpSpPr bwMode="auto">
          <a:xfrm>
            <a:off x="703263" y="2133600"/>
            <a:ext cx="2954337" cy="2819400"/>
            <a:chOff x="457200" y="2362200"/>
            <a:chExt cx="2954338" cy="2819400"/>
          </a:xfrm>
        </p:grpSpPr>
        <p:grpSp>
          <p:nvGrpSpPr>
            <p:cNvPr id="16389" name="Group 3"/>
            <p:cNvGrpSpPr>
              <a:grpSpLocks/>
            </p:cNvGrpSpPr>
            <p:nvPr/>
          </p:nvGrpSpPr>
          <p:grpSpPr bwMode="auto">
            <a:xfrm>
              <a:off x="1295400" y="2362200"/>
              <a:ext cx="533400" cy="762000"/>
              <a:chOff x="2064" y="2208"/>
              <a:chExt cx="336" cy="480"/>
            </a:xfrm>
          </p:grpSpPr>
          <p:sp>
            <p:nvSpPr>
              <p:cNvPr id="16467" name="Line 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68" name="Line 5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69" name="Line 6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0" name="Line 7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1" name="Line 8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2" name="Line 9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3" name="Line 10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4" name="Oval 11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6390" name="Group 12"/>
            <p:cNvGrpSpPr>
              <a:grpSpLocks/>
            </p:cNvGrpSpPr>
            <p:nvPr/>
          </p:nvGrpSpPr>
          <p:grpSpPr bwMode="auto">
            <a:xfrm>
              <a:off x="1295400" y="3048000"/>
              <a:ext cx="533400" cy="762000"/>
              <a:chOff x="2784" y="3264"/>
              <a:chExt cx="336" cy="480"/>
            </a:xfrm>
          </p:grpSpPr>
          <p:grpSp>
            <p:nvGrpSpPr>
              <p:cNvPr id="16459" name="Group 13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6461" name="Line 1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2" name="Line 1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3" name="Line 16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4" name="Line 17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5" name="Line 18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6" name="Line 19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60" name="Line 20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391" name="Group 21"/>
            <p:cNvGrpSpPr>
              <a:grpSpLocks/>
            </p:cNvGrpSpPr>
            <p:nvPr/>
          </p:nvGrpSpPr>
          <p:grpSpPr bwMode="auto">
            <a:xfrm>
              <a:off x="1295400" y="3657600"/>
              <a:ext cx="533400" cy="762000"/>
              <a:chOff x="2784" y="3264"/>
              <a:chExt cx="336" cy="480"/>
            </a:xfrm>
          </p:grpSpPr>
          <p:grpSp>
            <p:nvGrpSpPr>
              <p:cNvPr id="16451" name="Group 22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6453" name="Line 2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4" name="Line 2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5" name="Line 25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6" name="Line 26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7" name="Line 27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8" name="Line 28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52" name="Line 29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392" name="Group 30"/>
            <p:cNvGrpSpPr>
              <a:grpSpLocks/>
            </p:cNvGrpSpPr>
            <p:nvPr/>
          </p:nvGrpSpPr>
          <p:grpSpPr bwMode="auto">
            <a:xfrm>
              <a:off x="1295400" y="4267200"/>
              <a:ext cx="533400" cy="762000"/>
              <a:chOff x="2784" y="3264"/>
              <a:chExt cx="336" cy="480"/>
            </a:xfrm>
          </p:grpSpPr>
          <p:grpSp>
            <p:nvGrpSpPr>
              <p:cNvPr id="16443" name="Group 31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6445" name="Line 32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6" name="Line 3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7" name="Line 34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8" name="Line 35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9" name="Line 36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0" name="Line 37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44" name="Line 38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393" name="Group 39"/>
            <p:cNvGrpSpPr>
              <a:grpSpLocks/>
            </p:cNvGrpSpPr>
            <p:nvPr/>
          </p:nvGrpSpPr>
          <p:grpSpPr bwMode="auto">
            <a:xfrm>
              <a:off x="2438400" y="3048000"/>
              <a:ext cx="688975" cy="685800"/>
              <a:chOff x="1920" y="1872"/>
              <a:chExt cx="434" cy="432"/>
            </a:xfrm>
          </p:grpSpPr>
          <p:sp>
            <p:nvSpPr>
              <p:cNvPr id="16434" name="Line 4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35" name="Line 41"/>
              <p:cNvSpPr>
                <a:spLocks noChangeShapeType="1"/>
              </p:cNvSpPr>
              <p:nvPr/>
            </p:nvSpPr>
            <p:spPr bwMode="auto">
              <a:xfrm>
                <a:off x="1920" y="21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36" name="Line 42"/>
              <p:cNvSpPr>
                <a:spLocks noChangeShapeType="1"/>
              </p:cNvSpPr>
              <p:nvPr/>
            </p:nvSpPr>
            <p:spPr bwMode="auto">
              <a:xfrm>
                <a:off x="1920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437" name="Group 43"/>
              <p:cNvGrpSpPr>
                <a:grpSpLocks/>
              </p:cNvGrpSpPr>
              <p:nvPr/>
            </p:nvGrpSpPr>
            <p:grpSpPr bwMode="auto">
              <a:xfrm>
                <a:off x="1920" y="2112"/>
                <a:ext cx="192" cy="192"/>
                <a:chOff x="2400" y="3744"/>
                <a:chExt cx="192" cy="192"/>
              </a:xfrm>
            </p:grpSpPr>
            <p:grpSp>
              <p:nvGrpSpPr>
                <p:cNvPr id="16439" name="Group 44"/>
                <p:cNvGrpSpPr>
                  <a:grpSpLocks/>
                </p:cNvGrpSpPr>
                <p:nvPr/>
              </p:nvGrpSpPr>
              <p:grpSpPr bwMode="auto">
                <a:xfrm>
                  <a:off x="2400" y="3888"/>
                  <a:ext cx="192" cy="48"/>
                  <a:chOff x="2592" y="3504"/>
                  <a:chExt cx="192" cy="48"/>
                </a:xfrm>
              </p:grpSpPr>
              <p:sp>
                <p:nvSpPr>
                  <p:cNvPr id="16441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50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644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3552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6440" name="Line 47"/>
                <p:cNvSpPr>
                  <a:spLocks noChangeShapeType="1"/>
                </p:cNvSpPr>
                <p:nvPr/>
              </p:nvSpPr>
              <p:spPr bwMode="auto">
                <a:xfrm>
                  <a:off x="2496" y="374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38" name="Text Box 48"/>
              <p:cNvSpPr txBox="1">
                <a:spLocks noChangeArrowheads="1"/>
              </p:cNvSpPr>
              <p:nvPr/>
            </p:nvSpPr>
            <p:spPr bwMode="auto">
              <a:xfrm>
                <a:off x="2064" y="2016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2000"/>
                  <a:t>C</a:t>
                </a:r>
                <a:r>
                  <a:rPr lang="en-US" sz="2000" baseline="-25000"/>
                  <a:t>L</a:t>
                </a:r>
              </a:p>
            </p:txBody>
          </p:sp>
        </p:grpSp>
        <p:grpSp>
          <p:nvGrpSpPr>
            <p:cNvPr id="16394" name="Group 49"/>
            <p:cNvGrpSpPr>
              <a:grpSpLocks/>
            </p:cNvGrpSpPr>
            <p:nvPr/>
          </p:nvGrpSpPr>
          <p:grpSpPr bwMode="auto">
            <a:xfrm>
              <a:off x="1676400" y="4876800"/>
              <a:ext cx="304800" cy="304800"/>
              <a:chOff x="2400" y="3744"/>
              <a:chExt cx="192" cy="192"/>
            </a:xfrm>
          </p:grpSpPr>
          <p:grpSp>
            <p:nvGrpSpPr>
              <p:cNvPr id="16430" name="Group 50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6432" name="Line 51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33" name="Line 52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31" name="Line 53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6395" name="Line 54"/>
            <p:cNvSpPr>
              <a:spLocks noChangeShapeType="1"/>
            </p:cNvSpPr>
            <p:nvPr/>
          </p:nvSpPr>
          <p:spPr bwMode="auto">
            <a:xfrm>
              <a:off x="1676400" y="23622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396" name="Text Box 55"/>
            <p:cNvSpPr txBox="1">
              <a:spLocks noChangeArrowheads="1"/>
            </p:cNvSpPr>
            <p:nvPr/>
          </p:nvSpPr>
          <p:spPr bwMode="auto">
            <a:xfrm>
              <a:off x="685800" y="4419600"/>
              <a:ext cx="5524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6397" name="Text Box 56"/>
            <p:cNvSpPr txBox="1">
              <a:spLocks noChangeArrowheads="1"/>
            </p:cNvSpPr>
            <p:nvPr/>
          </p:nvSpPr>
          <p:spPr bwMode="auto">
            <a:xfrm>
              <a:off x="685800" y="2514600"/>
              <a:ext cx="5524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6398" name="Line 57"/>
            <p:cNvSpPr>
              <a:spLocks noChangeShapeType="1"/>
            </p:cNvSpPr>
            <p:nvPr/>
          </p:nvSpPr>
          <p:spPr bwMode="auto">
            <a:xfrm>
              <a:off x="1828800" y="3048000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399" name="Line 58"/>
            <p:cNvSpPr>
              <a:spLocks noChangeShapeType="1"/>
            </p:cNvSpPr>
            <p:nvPr/>
          </p:nvSpPr>
          <p:spPr bwMode="auto">
            <a:xfrm>
              <a:off x="1828800" y="3733800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6400" name="Group 59"/>
            <p:cNvGrpSpPr>
              <a:grpSpLocks/>
            </p:cNvGrpSpPr>
            <p:nvPr/>
          </p:nvGrpSpPr>
          <p:grpSpPr bwMode="auto">
            <a:xfrm>
              <a:off x="2057400" y="3733800"/>
              <a:ext cx="604838" cy="538163"/>
              <a:chOff x="1920" y="1872"/>
              <a:chExt cx="685" cy="547"/>
            </a:xfrm>
          </p:grpSpPr>
          <p:sp>
            <p:nvSpPr>
              <p:cNvPr id="16421" name="Line 6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2" name="Line 61"/>
              <p:cNvSpPr>
                <a:spLocks noChangeShapeType="1"/>
              </p:cNvSpPr>
              <p:nvPr/>
            </p:nvSpPr>
            <p:spPr bwMode="auto">
              <a:xfrm>
                <a:off x="1920" y="21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3" name="Line 62"/>
              <p:cNvSpPr>
                <a:spLocks noChangeShapeType="1"/>
              </p:cNvSpPr>
              <p:nvPr/>
            </p:nvSpPr>
            <p:spPr bwMode="auto">
              <a:xfrm>
                <a:off x="1920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424" name="Group 63"/>
              <p:cNvGrpSpPr>
                <a:grpSpLocks/>
              </p:cNvGrpSpPr>
              <p:nvPr/>
            </p:nvGrpSpPr>
            <p:grpSpPr bwMode="auto">
              <a:xfrm>
                <a:off x="1920" y="2112"/>
                <a:ext cx="192" cy="192"/>
                <a:chOff x="2400" y="3744"/>
                <a:chExt cx="192" cy="192"/>
              </a:xfrm>
            </p:grpSpPr>
            <p:grpSp>
              <p:nvGrpSpPr>
                <p:cNvPr id="16426" name="Group 64"/>
                <p:cNvGrpSpPr>
                  <a:grpSpLocks/>
                </p:cNvGrpSpPr>
                <p:nvPr/>
              </p:nvGrpSpPr>
              <p:grpSpPr bwMode="auto">
                <a:xfrm>
                  <a:off x="2400" y="3888"/>
                  <a:ext cx="192" cy="48"/>
                  <a:chOff x="2592" y="3504"/>
                  <a:chExt cx="192" cy="48"/>
                </a:xfrm>
              </p:grpSpPr>
              <p:sp>
                <p:nvSpPr>
                  <p:cNvPr id="16428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50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6429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3552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6427" name="Line 67"/>
                <p:cNvSpPr>
                  <a:spLocks noChangeShapeType="1"/>
                </p:cNvSpPr>
                <p:nvPr/>
              </p:nvSpPr>
              <p:spPr bwMode="auto">
                <a:xfrm>
                  <a:off x="2496" y="374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25" name="Text Box 68"/>
              <p:cNvSpPr txBox="1">
                <a:spLocks noChangeArrowheads="1"/>
              </p:cNvSpPr>
              <p:nvPr/>
            </p:nvSpPr>
            <p:spPr bwMode="auto">
              <a:xfrm>
                <a:off x="2064" y="2016"/>
                <a:ext cx="54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2000"/>
                  <a:t>C</a:t>
                </a:r>
                <a:r>
                  <a:rPr lang="en-US" sz="2000" baseline="-25000"/>
                  <a:t>A</a:t>
                </a:r>
              </a:p>
            </p:txBody>
          </p:sp>
        </p:grpSp>
        <p:sp>
          <p:nvSpPr>
            <p:cNvPr id="16401" name="Line 69"/>
            <p:cNvSpPr>
              <a:spLocks noChangeShapeType="1"/>
            </p:cNvSpPr>
            <p:nvPr/>
          </p:nvSpPr>
          <p:spPr bwMode="auto">
            <a:xfrm>
              <a:off x="1828800" y="4343400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6402" name="Group 70"/>
            <p:cNvGrpSpPr>
              <a:grpSpLocks/>
            </p:cNvGrpSpPr>
            <p:nvPr/>
          </p:nvGrpSpPr>
          <p:grpSpPr bwMode="auto">
            <a:xfrm>
              <a:off x="2057400" y="4343400"/>
              <a:ext cx="604838" cy="538163"/>
              <a:chOff x="1920" y="1872"/>
              <a:chExt cx="685" cy="547"/>
            </a:xfrm>
          </p:grpSpPr>
          <p:sp>
            <p:nvSpPr>
              <p:cNvPr id="16412" name="Line 7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13" name="Line 72"/>
              <p:cNvSpPr>
                <a:spLocks noChangeShapeType="1"/>
              </p:cNvSpPr>
              <p:nvPr/>
            </p:nvSpPr>
            <p:spPr bwMode="auto">
              <a:xfrm>
                <a:off x="1920" y="21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14" name="Line 73"/>
              <p:cNvSpPr>
                <a:spLocks noChangeShapeType="1"/>
              </p:cNvSpPr>
              <p:nvPr/>
            </p:nvSpPr>
            <p:spPr bwMode="auto">
              <a:xfrm>
                <a:off x="1920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415" name="Group 74"/>
              <p:cNvGrpSpPr>
                <a:grpSpLocks/>
              </p:cNvGrpSpPr>
              <p:nvPr/>
            </p:nvGrpSpPr>
            <p:grpSpPr bwMode="auto">
              <a:xfrm>
                <a:off x="1920" y="2112"/>
                <a:ext cx="192" cy="192"/>
                <a:chOff x="2400" y="3744"/>
                <a:chExt cx="192" cy="192"/>
              </a:xfrm>
            </p:grpSpPr>
            <p:grpSp>
              <p:nvGrpSpPr>
                <p:cNvPr id="16417" name="Group 75"/>
                <p:cNvGrpSpPr>
                  <a:grpSpLocks/>
                </p:cNvGrpSpPr>
                <p:nvPr/>
              </p:nvGrpSpPr>
              <p:grpSpPr bwMode="auto">
                <a:xfrm>
                  <a:off x="2400" y="3888"/>
                  <a:ext cx="192" cy="48"/>
                  <a:chOff x="2592" y="3504"/>
                  <a:chExt cx="192" cy="48"/>
                </a:xfrm>
              </p:grpSpPr>
              <p:sp>
                <p:nvSpPr>
                  <p:cNvPr id="16419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50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6420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3552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6418" name="Line 78"/>
                <p:cNvSpPr>
                  <a:spLocks noChangeShapeType="1"/>
                </p:cNvSpPr>
                <p:nvPr/>
              </p:nvSpPr>
              <p:spPr bwMode="auto">
                <a:xfrm>
                  <a:off x="2496" y="374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16" name="Text Box 79"/>
              <p:cNvSpPr txBox="1">
                <a:spLocks noChangeArrowheads="1"/>
              </p:cNvSpPr>
              <p:nvPr/>
            </p:nvSpPr>
            <p:spPr bwMode="auto">
              <a:xfrm>
                <a:off x="2064" y="2016"/>
                <a:ext cx="54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2000"/>
                  <a:t>C</a:t>
                </a:r>
                <a:r>
                  <a:rPr lang="en-US" sz="2000" baseline="-25000"/>
                  <a:t>B</a:t>
                </a:r>
              </a:p>
            </p:txBody>
          </p:sp>
        </p:grpSp>
        <p:sp>
          <p:nvSpPr>
            <p:cNvPr id="16403" name="Text Box 80"/>
            <p:cNvSpPr txBox="1">
              <a:spLocks noChangeArrowheads="1"/>
            </p:cNvSpPr>
            <p:nvPr/>
          </p:nvSpPr>
          <p:spPr bwMode="auto">
            <a:xfrm>
              <a:off x="609600" y="3810000"/>
              <a:ext cx="6429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B=0</a:t>
              </a:r>
              <a:endParaRPr lang="en-US" sz="2000" baseline="-25000"/>
            </a:p>
          </p:txBody>
        </p:sp>
        <p:sp>
          <p:nvSpPr>
            <p:cNvPr id="16404" name="Text Box 81"/>
            <p:cNvSpPr txBox="1">
              <a:spLocks noChangeArrowheads="1"/>
            </p:cNvSpPr>
            <p:nvPr/>
          </p:nvSpPr>
          <p:spPr bwMode="auto">
            <a:xfrm>
              <a:off x="990600" y="3200400"/>
              <a:ext cx="354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A</a:t>
              </a:r>
              <a:endParaRPr lang="en-US" sz="2000" baseline="-25000"/>
            </a:p>
          </p:txBody>
        </p:sp>
        <p:sp>
          <p:nvSpPr>
            <p:cNvPr id="16405" name="Line 82"/>
            <p:cNvSpPr>
              <a:spLocks noChangeShapeType="1"/>
            </p:cNvSpPr>
            <p:nvPr/>
          </p:nvSpPr>
          <p:spPr bwMode="auto">
            <a:xfrm>
              <a:off x="457200" y="35052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406" name="Line 83"/>
            <p:cNvSpPr>
              <a:spLocks noChangeShapeType="1"/>
            </p:cNvSpPr>
            <p:nvPr/>
          </p:nvSpPr>
          <p:spPr bwMode="auto">
            <a:xfrm>
              <a:off x="914400" y="31242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407" name="Line 84"/>
            <p:cNvSpPr>
              <a:spLocks noChangeShapeType="1"/>
            </p:cNvSpPr>
            <p:nvPr/>
          </p:nvSpPr>
          <p:spPr bwMode="auto">
            <a:xfrm flipH="1">
              <a:off x="762000" y="3124200"/>
              <a:ext cx="152400" cy="381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408" name="Text Box 85"/>
            <p:cNvSpPr txBox="1">
              <a:spLocks noChangeArrowheads="1"/>
            </p:cNvSpPr>
            <p:nvPr/>
          </p:nvSpPr>
          <p:spPr bwMode="auto">
            <a:xfrm>
              <a:off x="2819400" y="2819400"/>
              <a:ext cx="5921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</a:t>
              </a:r>
              <a:endParaRPr lang="en-US" sz="2000" baseline="-25000"/>
            </a:p>
          </p:txBody>
        </p:sp>
        <p:sp>
          <p:nvSpPr>
            <p:cNvPr id="16409" name="Text Box 86"/>
            <p:cNvSpPr txBox="1">
              <a:spLocks noChangeArrowheads="1"/>
            </p:cNvSpPr>
            <p:nvPr/>
          </p:nvSpPr>
          <p:spPr bwMode="auto">
            <a:xfrm>
              <a:off x="1524000" y="2590800"/>
              <a:ext cx="45878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p</a:t>
              </a:r>
            </a:p>
          </p:txBody>
        </p:sp>
        <p:sp>
          <p:nvSpPr>
            <p:cNvPr id="16410" name="Text Box 87"/>
            <p:cNvSpPr txBox="1">
              <a:spLocks noChangeArrowheads="1"/>
            </p:cNvSpPr>
            <p:nvPr/>
          </p:nvSpPr>
          <p:spPr bwMode="auto">
            <a:xfrm>
              <a:off x="1524000" y="4495800"/>
              <a:ext cx="45878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e</a:t>
              </a:r>
            </a:p>
          </p:txBody>
        </p:sp>
        <p:cxnSp>
          <p:nvCxnSpPr>
            <p:cNvPr id="16411" name="AutoShape 89"/>
            <p:cNvCxnSpPr>
              <a:cxnSpLocks noChangeShapeType="1"/>
              <a:stCxn id="16436" idx="0"/>
            </p:cNvCxnSpPr>
            <p:nvPr/>
          </p:nvCxnSpPr>
          <p:spPr bwMode="auto">
            <a:xfrm rot="-5400000" flipH="1" flipV="1">
              <a:off x="2024062" y="3411538"/>
              <a:ext cx="473075" cy="355600"/>
            </a:xfrm>
            <a:prstGeom prst="curvedConnector5">
              <a:avLst>
                <a:gd name="adj1" fmla="val -48324"/>
                <a:gd name="adj2" fmla="val 127231"/>
                <a:gd name="adj3" fmla="val 114426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50406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Solution to Charge Redistribution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581400" y="1828800"/>
            <a:ext cx="533400" cy="762000"/>
            <a:chOff x="2064" y="2208"/>
            <a:chExt cx="336" cy="480"/>
          </a:xfrm>
        </p:grpSpPr>
        <p:sp>
          <p:nvSpPr>
            <p:cNvPr id="18494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5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6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7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8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9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500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501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8436" name="Group 12"/>
          <p:cNvGrpSpPr>
            <a:grpSpLocks/>
          </p:cNvGrpSpPr>
          <p:nvPr/>
        </p:nvGrpSpPr>
        <p:grpSpPr bwMode="auto">
          <a:xfrm>
            <a:off x="3581400" y="2514600"/>
            <a:ext cx="533400" cy="762000"/>
            <a:chOff x="2784" y="3264"/>
            <a:chExt cx="336" cy="480"/>
          </a:xfrm>
        </p:grpSpPr>
        <p:grpSp>
          <p:nvGrpSpPr>
            <p:cNvPr id="18486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8488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9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0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1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2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3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87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437" name="Group 21"/>
          <p:cNvGrpSpPr>
            <a:grpSpLocks/>
          </p:cNvGrpSpPr>
          <p:nvPr/>
        </p:nvGrpSpPr>
        <p:grpSpPr bwMode="auto">
          <a:xfrm>
            <a:off x="3581400" y="3124200"/>
            <a:ext cx="533400" cy="762000"/>
            <a:chOff x="2784" y="3264"/>
            <a:chExt cx="336" cy="480"/>
          </a:xfrm>
        </p:grpSpPr>
        <p:grpSp>
          <p:nvGrpSpPr>
            <p:cNvPr id="18478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8480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1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2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3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4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5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79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438" name="Group 30"/>
          <p:cNvGrpSpPr>
            <a:grpSpLocks/>
          </p:cNvGrpSpPr>
          <p:nvPr/>
        </p:nvGrpSpPr>
        <p:grpSpPr bwMode="auto">
          <a:xfrm>
            <a:off x="3581400" y="3733800"/>
            <a:ext cx="533400" cy="762000"/>
            <a:chOff x="2784" y="3264"/>
            <a:chExt cx="336" cy="480"/>
          </a:xfrm>
        </p:grpSpPr>
        <p:grpSp>
          <p:nvGrpSpPr>
            <p:cNvPr id="18470" name="Group 3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8472" name="Line 3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3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4" name="Line 3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5" name="Line 3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6" name="Line 3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7" name="Line 3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71" name="Line 3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439" name="Group 39"/>
          <p:cNvGrpSpPr>
            <a:grpSpLocks/>
          </p:cNvGrpSpPr>
          <p:nvPr/>
        </p:nvGrpSpPr>
        <p:grpSpPr bwMode="auto">
          <a:xfrm flipH="1">
            <a:off x="4572000" y="1828800"/>
            <a:ext cx="533400" cy="762000"/>
            <a:chOff x="2064" y="2208"/>
            <a:chExt cx="336" cy="480"/>
          </a:xfrm>
        </p:grpSpPr>
        <p:sp>
          <p:nvSpPr>
            <p:cNvPr id="18462" name="Line 40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3" name="Line 41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4" name="Line 42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5" name="Line 43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6" name="Line 44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7" name="Line 45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8" name="Line 46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9" name="Oval 47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8440" name="Line 48"/>
          <p:cNvSpPr>
            <a:spLocks noChangeShapeType="1"/>
          </p:cNvSpPr>
          <p:nvPr/>
        </p:nvSpPr>
        <p:spPr bwMode="auto">
          <a:xfrm>
            <a:off x="4038600" y="1828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41" name="Line 49"/>
          <p:cNvSpPr>
            <a:spLocks noChangeShapeType="1"/>
          </p:cNvSpPr>
          <p:nvPr/>
        </p:nvSpPr>
        <p:spPr bwMode="auto">
          <a:xfrm>
            <a:off x="4114800" y="2590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42" name="Line 50"/>
          <p:cNvSpPr>
            <a:spLocks noChangeShapeType="1"/>
          </p:cNvSpPr>
          <p:nvPr/>
        </p:nvSpPr>
        <p:spPr bwMode="auto">
          <a:xfrm>
            <a:off x="5029200" y="2209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8443" name="Group 51"/>
          <p:cNvGrpSpPr>
            <a:grpSpLocks/>
          </p:cNvGrpSpPr>
          <p:nvPr/>
        </p:nvGrpSpPr>
        <p:grpSpPr bwMode="auto">
          <a:xfrm>
            <a:off x="3962400" y="4343400"/>
            <a:ext cx="304800" cy="304800"/>
            <a:chOff x="2400" y="3744"/>
            <a:chExt cx="192" cy="192"/>
          </a:xfrm>
        </p:grpSpPr>
        <p:grpSp>
          <p:nvGrpSpPr>
            <p:cNvPr id="18458" name="Group 52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8460" name="Line 53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1" name="Line 54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59" name="Line 55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8444" name="Text Box 56"/>
          <p:cNvSpPr txBox="1">
            <a:spLocks noChangeArrowheads="1"/>
          </p:cNvSpPr>
          <p:nvPr/>
        </p:nvSpPr>
        <p:spPr bwMode="auto">
          <a:xfrm>
            <a:off x="2971800" y="39624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8445" name="Text Box 57"/>
          <p:cNvSpPr txBox="1">
            <a:spLocks noChangeArrowheads="1"/>
          </p:cNvSpPr>
          <p:nvPr/>
        </p:nvSpPr>
        <p:spPr bwMode="auto">
          <a:xfrm>
            <a:off x="2971800" y="1981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8446" name="Text Box 58"/>
          <p:cNvSpPr txBox="1">
            <a:spLocks noChangeArrowheads="1"/>
          </p:cNvSpPr>
          <p:nvPr/>
        </p:nvSpPr>
        <p:spPr bwMode="auto">
          <a:xfrm>
            <a:off x="3810000" y="39624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8447" name="Text Box 59"/>
          <p:cNvSpPr txBox="1">
            <a:spLocks noChangeArrowheads="1"/>
          </p:cNvSpPr>
          <p:nvPr/>
        </p:nvSpPr>
        <p:spPr bwMode="auto">
          <a:xfrm>
            <a:off x="3810000" y="20574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8448" name="Text Box 60"/>
          <p:cNvSpPr txBox="1">
            <a:spLocks noChangeArrowheads="1"/>
          </p:cNvSpPr>
          <p:nvPr/>
        </p:nvSpPr>
        <p:spPr bwMode="auto">
          <a:xfrm>
            <a:off x="3200400" y="26670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8449" name="Text Box 61"/>
          <p:cNvSpPr txBox="1">
            <a:spLocks noChangeArrowheads="1"/>
          </p:cNvSpPr>
          <p:nvPr/>
        </p:nvSpPr>
        <p:spPr bwMode="auto">
          <a:xfrm>
            <a:off x="3200400" y="3276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18450" name="Text Box 62"/>
          <p:cNvSpPr txBox="1">
            <a:spLocks noChangeArrowheads="1"/>
          </p:cNvSpPr>
          <p:nvPr/>
        </p:nvSpPr>
        <p:spPr bwMode="auto">
          <a:xfrm>
            <a:off x="5181600" y="23622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8451" name="Text Box 63"/>
          <p:cNvSpPr txBox="1">
            <a:spLocks noChangeArrowheads="1"/>
          </p:cNvSpPr>
          <p:nvPr/>
        </p:nvSpPr>
        <p:spPr bwMode="auto">
          <a:xfrm>
            <a:off x="4343400" y="20574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18452" name="Line 64"/>
          <p:cNvSpPr>
            <a:spLocks noChangeShapeType="1"/>
          </p:cNvSpPr>
          <p:nvPr/>
        </p:nvSpPr>
        <p:spPr bwMode="auto">
          <a:xfrm>
            <a:off x="4572000" y="2514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3" name="Line 65"/>
          <p:cNvSpPr>
            <a:spLocks noChangeShapeType="1"/>
          </p:cNvSpPr>
          <p:nvPr/>
        </p:nvSpPr>
        <p:spPr bwMode="auto">
          <a:xfrm>
            <a:off x="4114800" y="3200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4" name="Line 66"/>
          <p:cNvSpPr>
            <a:spLocks noChangeShapeType="1"/>
          </p:cNvSpPr>
          <p:nvPr/>
        </p:nvSpPr>
        <p:spPr bwMode="auto">
          <a:xfrm>
            <a:off x="4800600" y="2590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5" name="Line 67"/>
          <p:cNvSpPr>
            <a:spLocks noChangeShapeType="1"/>
          </p:cNvSpPr>
          <p:nvPr/>
        </p:nvSpPr>
        <p:spPr bwMode="auto">
          <a:xfrm>
            <a:off x="4343400" y="2590800"/>
            <a:ext cx="457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6" name="Text Box 68"/>
          <p:cNvSpPr txBox="1">
            <a:spLocks noChangeArrowheads="1"/>
          </p:cNvSpPr>
          <p:nvPr/>
        </p:nvSpPr>
        <p:spPr bwMode="auto">
          <a:xfrm>
            <a:off x="5410200" y="1981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8457" name="Rectangle 69"/>
          <p:cNvSpPr>
            <a:spLocks noChangeArrowheads="1"/>
          </p:cNvSpPr>
          <p:nvPr/>
        </p:nvSpPr>
        <p:spPr bwMode="auto">
          <a:xfrm>
            <a:off x="762000" y="4953000"/>
            <a:ext cx="7759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cs typeface="Arial" charset="0"/>
                <a:sym typeface="Symbol" pitchFamily="18" charset="2"/>
              </a:rPr>
              <a:t>Precharge internal nodes using a clock-driven transistor (at the cost of increased area and power)</a:t>
            </a:r>
          </a:p>
        </p:txBody>
      </p:sp>
    </p:spTree>
    <p:extLst>
      <p:ext uri="{BB962C8B-B14F-4D97-AF65-F5344CB8AC3E}">
        <p14:creationId xmlns:p14="http://schemas.microsoft.com/office/powerpoint/2010/main" val="1145128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772400" cy="7159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Issues in Dynamic Design 3: Clock </a:t>
            </a:r>
            <a:r>
              <a:rPr lang="en-US" b="1" dirty="0" err="1" smtClean="0"/>
              <a:t>Feedthrough</a:t>
            </a:r>
            <a:r>
              <a:rPr lang="en-US" b="1" dirty="0" smtClean="0"/>
              <a:t> (Charge Injection)</a:t>
            </a:r>
            <a:endParaRPr lang="en-US" b="1" dirty="0"/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1295400" y="2362200"/>
            <a:ext cx="533400" cy="762000"/>
            <a:chOff x="2064" y="2208"/>
            <a:chExt cx="336" cy="480"/>
          </a:xfrm>
        </p:grpSpPr>
        <p:sp>
          <p:nvSpPr>
            <p:cNvPr id="19519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0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1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2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3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4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5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6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9460" name="Group 12"/>
          <p:cNvGrpSpPr>
            <a:grpSpLocks/>
          </p:cNvGrpSpPr>
          <p:nvPr/>
        </p:nvGrpSpPr>
        <p:grpSpPr bwMode="auto">
          <a:xfrm>
            <a:off x="1295400" y="3048000"/>
            <a:ext cx="533400" cy="762000"/>
            <a:chOff x="2784" y="3264"/>
            <a:chExt cx="336" cy="480"/>
          </a:xfrm>
        </p:grpSpPr>
        <p:grpSp>
          <p:nvGrpSpPr>
            <p:cNvPr id="19511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9513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4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5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6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7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8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512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461" name="Group 21"/>
          <p:cNvGrpSpPr>
            <a:grpSpLocks/>
          </p:cNvGrpSpPr>
          <p:nvPr/>
        </p:nvGrpSpPr>
        <p:grpSpPr bwMode="auto">
          <a:xfrm>
            <a:off x="1295400" y="3657600"/>
            <a:ext cx="533400" cy="762000"/>
            <a:chOff x="2784" y="3264"/>
            <a:chExt cx="336" cy="480"/>
          </a:xfrm>
        </p:grpSpPr>
        <p:grpSp>
          <p:nvGrpSpPr>
            <p:cNvPr id="19503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9505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6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7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8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9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0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504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462" name="Group 30"/>
          <p:cNvGrpSpPr>
            <a:grpSpLocks/>
          </p:cNvGrpSpPr>
          <p:nvPr/>
        </p:nvGrpSpPr>
        <p:grpSpPr bwMode="auto">
          <a:xfrm>
            <a:off x="1295400" y="4267200"/>
            <a:ext cx="533400" cy="762000"/>
            <a:chOff x="2784" y="3264"/>
            <a:chExt cx="336" cy="480"/>
          </a:xfrm>
        </p:grpSpPr>
        <p:grpSp>
          <p:nvGrpSpPr>
            <p:cNvPr id="19495" name="Group 3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9497" name="Line 3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498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499" name="Line 3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0" name="Line 3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1" name="Line 3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2" name="Line 3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496" name="Line 3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463" name="Group 39"/>
          <p:cNvGrpSpPr>
            <a:grpSpLocks/>
          </p:cNvGrpSpPr>
          <p:nvPr/>
        </p:nvGrpSpPr>
        <p:grpSpPr bwMode="auto">
          <a:xfrm>
            <a:off x="2133600" y="3048000"/>
            <a:ext cx="688975" cy="685800"/>
            <a:chOff x="1920" y="1872"/>
            <a:chExt cx="434" cy="432"/>
          </a:xfrm>
        </p:grpSpPr>
        <p:sp>
          <p:nvSpPr>
            <p:cNvPr id="19486" name="Line 40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7" name="Line 41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8" name="Line 42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9489" name="Group 43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9491" name="Group 44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9493" name="Line 45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9494" name="Line 46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9492" name="Line 47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490" name="Text Box 48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9464" name="Group 49"/>
          <p:cNvGrpSpPr>
            <a:grpSpLocks/>
          </p:cNvGrpSpPr>
          <p:nvPr/>
        </p:nvGrpSpPr>
        <p:grpSpPr bwMode="auto">
          <a:xfrm>
            <a:off x="1676400" y="4876800"/>
            <a:ext cx="304800" cy="304800"/>
            <a:chOff x="2400" y="3744"/>
            <a:chExt cx="192" cy="192"/>
          </a:xfrm>
        </p:grpSpPr>
        <p:grpSp>
          <p:nvGrpSpPr>
            <p:cNvPr id="19482" name="Group 50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9484" name="Line 51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485" name="Line 52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483" name="Line 53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9465" name="Line 54"/>
          <p:cNvSpPr>
            <a:spLocks noChangeShapeType="1"/>
          </p:cNvSpPr>
          <p:nvPr/>
        </p:nvSpPr>
        <p:spPr bwMode="auto">
          <a:xfrm>
            <a:off x="1676400" y="2362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6" name="Text Box 55"/>
          <p:cNvSpPr txBox="1">
            <a:spLocks noChangeArrowheads="1"/>
          </p:cNvSpPr>
          <p:nvPr/>
        </p:nvSpPr>
        <p:spPr bwMode="auto">
          <a:xfrm>
            <a:off x="685800" y="4419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9467" name="Text Box 56"/>
          <p:cNvSpPr txBox="1">
            <a:spLocks noChangeArrowheads="1"/>
          </p:cNvSpPr>
          <p:nvPr/>
        </p:nvSpPr>
        <p:spPr bwMode="auto">
          <a:xfrm>
            <a:off x="304800" y="2514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9468" name="Line 57"/>
          <p:cNvSpPr>
            <a:spLocks noChangeShapeType="1"/>
          </p:cNvSpPr>
          <p:nvPr/>
        </p:nvSpPr>
        <p:spPr bwMode="auto">
          <a:xfrm>
            <a:off x="1828800" y="3048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9" name="Text Box 58"/>
          <p:cNvSpPr txBox="1">
            <a:spLocks noChangeArrowheads="1"/>
          </p:cNvSpPr>
          <p:nvPr/>
        </p:nvSpPr>
        <p:spPr bwMode="auto">
          <a:xfrm>
            <a:off x="990600" y="38100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19470" name="Text Box 59"/>
          <p:cNvSpPr txBox="1">
            <a:spLocks noChangeArrowheads="1"/>
          </p:cNvSpPr>
          <p:nvPr/>
        </p:nvSpPr>
        <p:spPr bwMode="auto">
          <a:xfrm>
            <a:off x="990600" y="32004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9471" name="Text Box 60"/>
          <p:cNvSpPr txBox="1">
            <a:spLocks noChangeArrowheads="1"/>
          </p:cNvSpPr>
          <p:nvPr/>
        </p:nvSpPr>
        <p:spPr bwMode="auto">
          <a:xfrm>
            <a:off x="2667000" y="28194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9472" name="Text Box 61"/>
          <p:cNvSpPr txBox="1">
            <a:spLocks noChangeArrowheads="1"/>
          </p:cNvSpPr>
          <p:nvPr/>
        </p:nvSpPr>
        <p:spPr bwMode="auto">
          <a:xfrm>
            <a:off x="1524000" y="2590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9473" name="Text Box 62"/>
          <p:cNvSpPr txBox="1">
            <a:spLocks noChangeArrowheads="1"/>
          </p:cNvSpPr>
          <p:nvPr/>
        </p:nvSpPr>
        <p:spPr bwMode="auto">
          <a:xfrm>
            <a:off x="1524000" y="4495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1143000" y="2743200"/>
            <a:ext cx="685800" cy="457200"/>
            <a:chOff x="720" y="1728"/>
            <a:chExt cx="432" cy="288"/>
          </a:xfrm>
        </p:grpSpPr>
        <p:sp>
          <p:nvSpPr>
            <p:cNvPr id="19477" name="Line 64"/>
            <p:cNvSpPr>
              <a:spLocks noChangeShapeType="1"/>
            </p:cNvSpPr>
            <p:nvPr/>
          </p:nvSpPr>
          <p:spPr bwMode="auto">
            <a:xfrm>
              <a:off x="720" y="1728"/>
              <a:ext cx="0" cy="19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78" name="Line 65"/>
            <p:cNvSpPr>
              <a:spLocks noChangeShapeType="1"/>
            </p:cNvSpPr>
            <p:nvPr/>
          </p:nvSpPr>
          <p:spPr bwMode="auto">
            <a:xfrm>
              <a:off x="720" y="1920"/>
              <a:ext cx="14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79" name="Line 66"/>
            <p:cNvSpPr>
              <a:spLocks noChangeShapeType="1"/>
            </p:cNvSpPr>
            <p:nvPr/>
          </p:nvSpPr>
          <p:spPr bwMode="auto">
            <a:xfrm>
              <a:off x="864" y="1824"/>
              <a:ext cx="0" cy="19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0" name="Line 67"/>
            <p:cNvSpPr>
              <a:spLocks noChangeShapeType="1"/>
            </p:cNvSpPr>
            <p:nvPr/>
          </p:nvSpPr>
          <p:spPr bwMode="auto">
            <a:xfrm>
              <a:off x="912" y="1824"/>
              <a:ext cx="0" cy="19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1" name="Line 68"/>
            <p:cNvSpPr>
              <a:spLocks noChangeShapeType="1"/>
            </p:cNvSpPr>
            <p:nvPr/>
          </p:nvSpPr>
          <p:spPr bwMode="auto">
            <a:xfrm>
              <a:off x="912" y="1920"/>
              <a:ext cx="240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9475" name="Line 69"/>
          <p:cNvSpPr>
            <a:spLocks noChangeShapeType="1"/>
          </p:cNvSpPr>
          <p:nvPr/>
        </p:nvSpPr>
        <p:spPr bwMode="auto">
          <a:xfrm>
            <a:off x="9144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632902" name="Text Box 70"/>
          <p:cNvSpPr txBox="1">
            <a:spLocks noChangeArrowheads="1"/>
          </p:cNvSpPr>
          <p:nvPr/>
        </p:nvSpPr>
        <p:spPr bwMode="auto">
          <a:xfrm>
            <a:off x="4114800" y="2133600"/>
            <a:ext cx="41148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ym typeface="Symbol" pitchFamily="18" charset="2"/>
              </a:rPr>
              <a:t>Coupling between Out and Clk input of the precharge device due to the gate to drain capacitance.  So voltage of Out can rise above V</a:t>
            </a:r>
            <a:r>
              <a:rPr lang="en-US" sz="2400" baseline="-25000">
                <a:sym typeface="Symbol" pitchFamily="18" charset="2"/>
              </a:rPr>
              <a:t>DD</a:t>
            </a:r>
            <a:r>
              <a:rPr lang="en-US" sz="2400">
                <a:sym typeface="Symbol" pitchFamily="18" charset="2"/>
              </a:rPr>
              <a:t>.  The fast rising (and falling edges) of the clock </a:t>
            </a:r>
            <a:r>
              <a:rPr lang="en-US" sz="2400">
                <a:solidFill>
                  <a:schemeClr val="accent1"/>
                </a:solidFill>
                <a:sym typeface="Symbol" pitchFamily="18" charset="2"/>
              </a:rPr>
              <a:t>couple</a:t>
            </a:r>
            <a:r>
              <a:rPr lang="en-US" sz="2400">
                <a:sym typeface="Symbol" pitchFamily="18" charset="2"/>
              </a:rPr>
              <a:t> to Out.</a:t>
            </a:r>
          </a:p>
        </p:txBody>
      </p:sp>
    </p:spTree>
    <p:extLst>
      <p:ext uri="{BB962C8B-B14F-4D97-AF65-F5344CB8AC3E}">
        <p14:creationId xmlns:p14="http://schemas.microsoft.com/office/powerpoint/2010/main" val="3475749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90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b="1" smtClean="0"/>
              <a:t>Clock Feedthrough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76600" y="1676400"/>
          <a:ext cx="51054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4" imgW="6096075" imgH="4067089" progId="MSGraph.Chart.8">
                  <p:embed followColorScheme="full"/>
                </p:oleObj>
              </mc:Choice>
              <mc:Fallback>
                <p:oleObj name="Chart" r:id="rId4" imgW="6096075" imgH="406708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676400"/>
                        <a:ext cx="51054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1143000" y="1824038"/>
            <a:ext cx="488950" cy="717550"/>
            <a:chOff x="2064" y="2208"/>
            <a:chExt cx="336" cy="480"/>
          </a:xfrm>
        </p:grpSpPr>
        <p:sp>
          <p:nvSpPr>
            <p:cNvPr id="20552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3" name="Line 6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4" name="Line 7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5" name="Line 8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6" name="Line 9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7" name="Line 10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8" name="Line 11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9" name="Oval 12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0485" name="Group 13"/>
          <p:cNvGrpSpPr>
            <a:grpSpLocks/>
          </p:cNvGrpSpPr>
          <p:nvPr/>
        </p:nvGrpSpPr>
        <p:grpSpPr bwMode="auto">
          <a:xfrm>
            <a:off x="1143000" y="2397125"/>
            <a:ext cx="488950" cy="717550"/>
            <a:chOff x="2784" y="3264"/>
            <a:chExt cx="336" cy="480"/>
          </a:xfrm>
        </p:grpSpPr>
        <p:grpSp>
          <p:nvGrpSpPr>
            <p:cNvPr id="20544" name="Group 1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46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7" name="Line 1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8" name="Line 1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9" name="Line 1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50" name="Line 1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51" name="Line 2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45" name="Line 2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6" name="Group 22"/>
          <p:cNvGrpSpPr>
            <a:grpSpLocks/>
          </p:cNvGrpSpPr>
          <p:nvPr/>
        </p:nvGrpSpPr>
        <p:grpSpPr bwMode="auto">
          <a:xfrm>
            <a:off x="1143000" y="2971800"/>
            <a:ext cx="488950" cy="717550"/>
            <a:chOff x="2784" y="3264"/>
            <a:chExt cx="336" cy="480"/>
          </a:xfrm>
        </p:grpSpPr>
        <p:grpSp>
          <p:nvGrpSpPr>
            <p:cNvPr id="20536" name="Group 2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38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9" name="Line 2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0" name="Line 2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1" name="Line 2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2" name="Line 2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3" name="Line 2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37" name="Line 3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7" name="Group 31"/>
          <p:cNvGrpSpPr>
            <a:grpSpLocks/>
          </p:cNvGrpSpPr>
          <p:nvPr/>
        </p:nvGrpSpPr>
        <p:grpSpPr bwMode="auto">
          <a:xfrm>
            <a:off x="1143000" y="3544888"/>
            <a:ext cx="488950" cy="717550"/>
            <a:chOff x="2784" y="3264"/>
            <a:chExt cx="336" cy="480"/>
          </a:xfrm>
        </p:grpSpPr>
        <p:grpSp>
          <p:nvGrpSpPr>
            <p:cNvPr id="20528" name="Group 3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30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1" name="Line 3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2" name="Line 3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3" name="Line 3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4" name="Line 3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5" name="Line 3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29" name="Line 3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8" name="Group 40"/>
          <p:cNvGrpSpPr>
            <a:grpSpLocks/>
          </p:cNvGrpSpPr>
          <p:nvPr/>
        </p:nvGrpSpPr>
        <p:grpSpPr bwMode="auto">
          <a:xfrm>
            <a:off x="1143000" y="4119563"/>
            <a:ext cx="488950" cy="715962"/>
            <a:chOff x="2784" y="3264"/>
            <a:chExt cx="336" cy="480"/>
          </a:xfrm>
        </p:grpSpPr>
        <p:grpSp>
          <p:nvGrpSpPr>
            <p:cNvPr id="20520" name="Group 4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22" name="Line 4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3" name="Line 4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4" name="Line 4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5" name="Line 4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6" name="Line 4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7" name="Line 4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21" name="Line 4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9" name="Group 49"/>
          <p:cNvGrpSpPr>
            <a:grpSpLocks/>
          </p:cNvGrpSpPr>
          <p:nvPr/>
        </p:nvGrpSpPr>
        <p:grpSpPr bwMode="auto">
          <a:xfrm>
            <a:off x="1143000" y="4621213"/>
            <a:ext cx="488950" cy="717550"/>
            <a:chOff x="2784" y="3264"/>
            <a:chExt cx="336" cy="480"/>
          </a:xfrm>
        </p:grpSpPr>
        <p:grpSp>
          <p:nvGrpSpPr>
            <p:cNvPr id="20512" name="Group 50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14" name="Line 51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5" name="Line 5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6" name="Line 53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7" name="Line 54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8" name="Line 55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9" name="Line 56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13" name="Line 57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90" name="Group 58"/>
          <p:cNvGrpSpPr>
            <a:grpSpLocks/>
          </p:cNvGrpSpPr>
          <p:nvPr/>
        </p:nvGrpSpPr>
        <p:grpSpPr bwMode="auto">
          <a:xfrm>
            <a:off x="1492250" y="5194300"/>
            <a:ext cx="279400" cy="287338"/>
            <a:chOff x="2400" y="3744"/>
            <a:chExt cx="192" cy="192"/>
          </a:xfrm>
        </p:grpSpPr>
        <p:grpSp>
          <p:nvGrpSpPr>
            <p:cNvPr id="20508" name="Group 59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0510" name="Line 60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1" name="Line 61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09" name="Line 62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0491" name="Line 63"/>
          <p:cNvSpPr>
            <a:spLocks noChangeShapeType="1"/>
          </p:cNvSpPr>
          <p:nvPr/>
        </p:nvSpPr>
        <p:spPr bwMode="auto">
          <a:xfrm>
            <a:off x="1492250" y="1824038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2" name="Line 64"/>
          <p:cNvSpPr>
            <a:spLocks noChangeShapeType="1"/>
          </p:cNvSpPr>
          <p:nvPr/>
        </p:nvSpPr>
        <p:spPr bwMode="auto">
          <a:xfrm>
            <a:off x="1631950" y="247015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3" name="Text Box 65"/>
          <p:cNvSpPr txBox="1">
            <a:spLocks noChangeArrowheads="1"/>
          </p:cNvSpPr>
          <p:nvPr/>
        </p:nvSpPr>
        <p:spPr bwMode="auto">
          <a:xfrm>
            <a:off x="582613" y="1966913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0494" name="Text Box 66"/>
          <p:cNvSpPr txBox="1">
            <a:spLocks noChangeArrowheads="1"/>
          </p:cNvSpPr>
          <p:nvPr/>
        </p:nvSpPr>
        <p:spPr bwMode="auto">
          <a:xfrm>
            <a:off x="582613" y="4764088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0495" name="Text Box 67"/>
          <p:cNvSpPr txBox="1">
            <a:spLocks noChangeArrowheads="1"/>
          </p:cNvSpPr>
          <p:nvPr/>
        </p:nvSpPr>
        <p:spPr bwMode="auto">
          <a:xfrm>
            <a:off x="639763" y="261302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1</a:t>
            </a:r>
          </a:p>
        </p:txBody>
      </p:sp>
      <p:sp>
        <p:nvSpPr>
          <p:cNvPr id="20496" name="Text Box 68"/>
          <p:cNvSpPr txBox="1">
            <a:spLocks noChangeArrowheads="1"/>
          </p:cNvSpPr>
          <p:nvPr/>
        </p:nvSpPr>
        <p:spPr bwMode="auto">
          <a:xfrm>
            <a:off x="639763" y="311467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2</a:t>
            </a:r>
          </a:p>
        </p:txBody>
      </p:sp>
      <p:sp>
        <p:nvSpPr>
          <p:cNvPr id="20497" name="Text Box 69"/>
          <p:cNvSpPr txBox="1">
            <a:spLocks noChangeArrowheads="1"/>
          </p:cNvSpPr>
          <p:nvPr/>
        </p:nvSpPr>
        <p:spPr bwMode="auto">
          <a:xfrm>
            <a:off x="639763" y="364807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3</a:t>
            </a:r>
          </a:p>
        </p:txBody>
      </p:sp>
      <p:sp>
        <p:nvSpPr>
          <p:cNvPr id="20498" name="Text Box 70"/>
          <p:cNvSpPr txBox="1">
            <a:spLocks noChangeArrowheads="1"/>
          </p:cNvSpPr>
          <p:nvPr/>
        </p:nvSpPr>
        <p:spPr bwMode="auto">
          <a:xfrm>
            <a:off x="639763" y="425767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4</a:t>
            </a:r>
          </a:p>
        </p:txBody>
      </p:sp>
      <p:sp>
        <p:nvSpPr>
          <p:cNvPr id="20499" name="Text Box 71"/>
          <p:cNvSpPr txBox="1">
            <a:spLocks noChangeArrowheads="1"/>
          </p:cNvSpPr>
          <p:nvPr/>
        </p:nvSpPr>
        <p:spPr bwMode="auto">
          <a:xfrm>
            <a:off x="1981200" y="2325688"/>
            <a:ext cx="593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20500" name="Text Box 72"/>
          <p:cNvSpPr txBox="1">
            <a:spLocks noChangeArrowheads="1"/>
          </p:cNvSpPr>
          <p:nvPr/>
        </p:nvSpPr>
        <p:spPr bwMode="auto">
          <a:xfrm>
            <a:off x="4114800" y="3657600"/>
            <a:ext cx="63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In &amp;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Clk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20501" name="Text Box 73"/>
          <p:cNvSpPr txBox="1">
            <a:spLocks noChangeArrowheads="1"/>
          </p:cNvSpPr>
          <p:nvPr/>
        </p:nvSpPr>
        <p:spPr bwMode="auto">
          <a:xfrm>
            <a:off x="5562600" y="43434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BA"/>
                </a:solidFill>
              </a:rPr>
              <a:t>Out</a:t>
            </a:r>
            <a:endParaRPr lang="en-US" sz="2000" baseline="-25000">
              <a:solidFill>
                <a:srgbClr val="0000BA"/>
              </a:solidFill>
            </a:endParaRPr>
          </a:p>
        </p:txBody>
      </p:sp>
      <p:sp>
        <p:nvSpPr>
          <p:cNvPr id="20502" name="Text Box 74"/>
          <p:cNvSpPr txBox="1">
            <a:spLocks noChangeArrowheads="1"/>
          </p:cNvSpPr>
          <p:nvPr/>
        </p:nvSpPr>
        <p:spPr bwMode="auto">
          <a:xfrm>
            <a:off x="5867400" y="5257800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Time, ns</a:t>
            </a:r>
            <a:endParaRPr lang="en-US" sz="1800" baseline="-25000"/>
          </a:p>
        </p:txBody>
      </p:sp>
      <p:sp>
        <p:nvSpPr>
          <p:cNvPr id="20503" name="Text Box 75"/>
          <p:cNvSpPr txBox="1">
            <a:spLocks noChangeArrowheads="1"/>
          </p:cNvSpPr>
          <p:nvPr/>
        </p:nvSpPr>
        <p:spPr bwMode="auto">
          <a:xfrm rot="-5486740">
            <a:off x="2751932" y="3725068"/>
            <a:ext cx="95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Voltage</a:t>
            </a:r>
            <a:endParaRPr lang="en-US" sz="1800" baseline="-25000"/>
          </a:p>
        </p:txBody>
      </p:sp>
      <p:sp>
        <p:nvSpPr>
          <p:cNvPr id="20504" name="Text Box 76"/>
          <p:cNvSpPr txBox="1">
            <a:spLocks noChangeArrowheads="1"/>
          </p:cNvSpPr>
          <p:nvPr/>
        </p:nvSpPr>
        <p:spPr bwMode="auto">
          <a:xfrm>
            <a:off x="4953000" y="1676400"/>
            <a:ext cx="224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 i="1"/>
              <a:t>Clock feedthrough</a:t>
            </a:r>
            <a:endParaRPr lang="en-US" sz="2000" i="1" baseline="-25000"/>
          </a:p>
        </p:txBody>
      </p:sp>
      <p:sp>
        <p:nvSpPr>
          <p:cNvPr id="20505" name="Text Box 77"/>
          <p:cNvSpPr txBox="1">
            <a:spLocks noChangeArrowheads="1"/>
          </p:cNvSpPr>
          <p:nvPr/>
        </p:nvSpPr>
        <p:spPr bwMode="auto">
          <a:xfrm>
            <a:off x="6553200" y="5638800"/>
            <a:ext cx="224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 i="1"/>
              <a:t>Clock feedthrough</a:t>
            </a:r>
            <a:endParaRPr lang="en-US" sz="2000" i="1" baseline="-25000"/>
          </a:p>
        </p:txBody>
      </p:sp>
      <p:sp>
        <p:nvSpPr>
          <p:cNvPr id="20506" name="Line 78"/>
          <p:cNvSpPr>
            <a:spLocks noChangeShapeType="1"/>
          </p:cNvSpPr>
          <p:nvPr/>
        </p:nvSpPr>
        <p:spPr bwMode="auto">
          <a:xfrm flipH="1">
            <a:off x="5105400" y="198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7" name="Line 79"/>
          <p:cNvSpPr>
            <a:spLocks noChangeShapeType="1"/>
          </p:cNvSpPr>
          <p:nvPr/>
        </p:nvSpPr>
        <p:spPr bwMode="auto">
          <a:xfrm flipH="1" flipV="1">
            <a:off x="6781800" y="49530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168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Cascading Dynamic Gates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1066800" y="1889125"/>
            <a:ext cx="533400" cy="762000"/>
            <a:chOff x="2064" y="2208"/>
            <a:chExt cx="336" cy="480"/>
          </a:xfrm>
        </p:grpSpPr>
        <p:sp>
          <p:nvSpPr>
            <p:cNvPr id="21615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6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7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8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9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20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21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22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1508" name="Group 12"/>
          <p:cNvGrpSpPr>
            <a:grpSpLocks/>
          </p:cNvGrpSpPr>
          <p:nvPr/>
        </p:nvGrpSpPr>
        <p:grpSpPr bwMode="auto">
          <a:xfrm>
            <a:off x="1066800" y="2803525"/>
            <a:ext cx="533400" cy="762000"/>
            <a:chOff x="2784" y="3264"/>
            <a:chExt cx="336" cy="480"/>
          </a:xfrm>
        </p:grpSpPr>
        <p:grpSp>
          <p:nvGrpSpPr>
            <p:cNvPr id="21607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609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0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1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2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3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4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608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09" name="Group 21"/>
          <p:cNvGrpSpPr>
            <a:grpSpLocks/>
          </p:cNvGrpSpPr>
          <p:nvPr/>
        </p:nvGrpSpPr>
        <p:grpSpPr bwMode="auto">
          <a:xfrm>
            <a:off x="1066800" y="3413125"/>
            <a:ext cx="533400" cy="762000"/>
            <a:chOff x="2784" y="3264"/>
            <a:chExt cx="336" cy="480"/>
          </a:xfrm>
        </p:grpSpPr>
        <p:grpSp>
          <p:nvGrpSpPr>
            <p:cNvPr id="21599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601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2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3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4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5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6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600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10" name="Group 30"/>
          <p:cNvGrpSpPr>
            <a:grpSpLocks/>
          </p:cNvGrpSpPr>
          <p:nvPr/>
        </p:nvGrpSpPr>
        <p:grpSpPr bwMode="auto">
          <a:xfrm>
            <a:off x="1447800" y="4022725"/>
            <a:ext cx="304800" cy="304800"/>
            <a:chOff x="2400" y="3744"/>
            <a:chExt cx="192" cy="192"/>
          </a:xfrm>
        </p:grpSpPr>
        <p:grpSp>
          <p:nvGrpSpPr>
            <p:cNvPr id="21595" name="Group 31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1597" name="Line 32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98" name="Line 33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96" name="Line 34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1511" name="Line 35"/>
          <p:cNvSpPr>
            <a:spLocks noChangeShapeType="1"/>
          </p:cNvSpPr>
          <p:nvPr/>
        </p:nvSpPr>
        <p:spPr bwMode="auto">
          <a:xfrm>
            <a:off x="1600200" y="2574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2" name="Line 36"/>
          <p:cNvSpPr>
            <a:spLocks noChangeShapeType="1"/>
          </p:cNvSpPr>
          <p:nvPr/>
        </p:nvSpPr>
        <p:spPr bwMode="auto">
          <a:xfrm>
            <a:off x="1600200" y="265112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3" name="Line 37"/>
          <p:cNvSpPr>
            <a:spLocks noChangeShapeType="1"/>
          </p:cNvSpPr>
          <p:nvPr/>
        </p:nvSpPr>
        <p:spPr bwMode="auto">
          <a:xfrm>
            <a:off x="1447800" y="188912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4" name="Text Box 38"/>
          <p:cNvSpPr txBox="1">
            <a:spLocks noChangeArrowheads="1"/>
          </p:cNvSpPr>
          <p:nvPr/>
        </p:nvSpPr>
        <p:spPr bwMode="auto">
          <a:xfrm>
            <a:off x="381000" y="35655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15" name="Text Box 39"/>
          <p:cNvSpPr txBox="1">
            <a:spLocks noChangeArrowheads="1"/>
          </p:cNvSpPr>
          <p:nvPr/>
        </p:nvSpPr>
        <p:spPr bwMode="auto">
          <a:xfrm>
            <a:off x="381000" y="20415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16" name="Text Box 40"/>
          <p:cNvSpPr txBox="1">
            <a:spLocks noChangeArrowheads="1"/>
          </p:cNvSpPr>
          <p:nvPr/>
        </p:nvSpPr>
        <p:spPr bwMode="auto">
          <a:xfrm>
            <a:off x="1676400" y="2574925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Out1</a:t>
            </a:r>
            <a:endParaRPr lang="en-US" sz="2000" baseline="-25000"/>
          </a:p>
        </p:txBody>
      </p:sp>
      <p:sp>
        <p:nvSpPr>
          <p:cNvPr id="21517" name="Text Box 41"/>
          <p:cNvSpPr txBox="1">
            <a:spLocks noChangeArrowheads="1"/>
          </p:cNvSpPr>
          <p:nvPr/>
        </p:nvSpPr>
        <p:spPr bwMode="auto">
          <a:xfrm>
            <a:off x="685800" y="2955925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endParaRPr lang="en-US" sz="2000" baseline="-25000"/>
          </a:p>
        </p:txBody>
      </p:sp>
      <p:sp>
        <p:nvSpPr>
          <p:cNvPr id="21518" name="Text Box 42"/>
          <p:cNvSpPr txBox="1">
            <a:spLocks noChangeArrowheads="1"/>
          </p:cNvSpPr>
          <p:nvPr/>
        </p:nvSpPr>
        <p:spPr bwMode="auto">
          <a:xfrm>
            <a:off x="1295400" y="2117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1519" name="Text Box 43"/>
          <p:cNvSpPr txBox="1">
            <a:spLocks noChangeArrowheads="1"/>
          </p:cNvSpPr>
          <p:nvPr/>
        </p:nvSpPr>
        <p:spPr bwMode="auto">
          <a:xfrm>
            <a:off x="1295400" y="3641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grpSp>
        <p:nvGrpSpPr>
          <p:cNvPr id="21520" name="Group 44"/>
          <p:cNvGrpSpPr>
            <a:grpSpLocks/>
          </p:cNvGrpSpPr>
          <p:nvPr/>
        </p:nvGrpSpPr>
        <p:grpSpPr bwMode="auto">
          <a:xfrm>
            <a:off x="2590800" y="1889125"/>
            <a:ext cx="533400" cy="762000"/>
            <a:chOff x="2064" y="2208"/>
            <a:chExt cx="336" cy="480"/>
          </a:xfrm>
        </p:grpSpPr>
        <p:sp>
          <p:nvSpPr>
            <p:cNvPr id="21587" name="Line 45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88" name="Line 46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89" name="Line 47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0" name="Line 48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1" name="Line 49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2" name="Line 50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3" name="Line 51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4" name="Oval 52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1521" name="Group 53"/>
          <p:cNvGrpSpPr>
            <a:grpSpLocks/>
          </p:cNvGrpSpPr>
          <p:nvPr/>
        </p:nvGrpSpPr>
        <p:grpSpPr bwMode="auto">
          <a:xfrm>
            <a:off x="2590800" y="2803525"/>
            <a:ext cx="533400" cy="762000"/>
            <a:chOff x="2784" y="3264"/>
            <a:chExt cx="336" cy="480"/>
          </a:xfrm>
        </p:grpSpPr>
        <p:grpSp>
          <p:nvGrpSpPr>
            <p:cNvPr id="21579" name="Group 5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581" name="Line 5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2" name="Line 5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3" name="Line 5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4" name="Line 5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5" name="Line 5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6" name="Line 6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80" name="Line 6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22" name="Group 62"/>
          <p:cNvGrpSpPr>
            <a:grpSpLocks/>
          </p:cNvGrpSpPr>
          <p:nvPr/>
        </p:nvGrpSpPr>
        <p:grpSpPr bwMode="auto">
          <a:xfrm>
            <a:off x="2590800" y="3413125"/>
            <a:ext cx="533400" cy="762000"/>
            <a:chOff x="2784" y="3264"/>
            <a:chExt cx="336" cy="480"/>
          </a:xfrm>
        </p:grpSpPr>
        <p:grpSp>
          <p:nvGrpSpPr>
            <p:cNvPr id="21571" name="Group 6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573" name="Line 6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4" name="Line 6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5" name="Line 6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6" name="Line 6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7" name="Line 6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8" name="Line 6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72" name="Line 7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23" name="Group 71"/>
          <p:cNvGrpSpPr>
            <a:grpSpLocks/>
          </p:cNvGrpSpPr>
          <p:nvPr/>
        </p:nvGrpSpPr>
        <p:grpSpPr bwMode="auto">
          <a:xfrm>
            <a:off x="2971800" y="4022725"/>
            <a:ext cx="304800" cy="304800"/>
            <a:chOff x="2400" y="3744"/>
            <a:chExt cx="192" cy="192"/>
          </a:xfrm>
        </p:grpSpPr>
        <p:grpSp>
          <p:nvGrpSpPr>
            <p:cNvPr id="21567" name="Group 72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1569" name="Line 73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0" name="Line 74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68" name="Line 75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1524" name="Line 76"/>
          <p:cNvSpPr>
            <a:spLocks noChangeShapeType="1"/>
          </p:cNvSpPr>
          <p:nvPr/>
        </p:nvSpPr>
        <p:spPr bwMode="auto">
          <a:xfrm>
            <a:off x="3124200" y="2574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5" name="Line 77"/>
          <p:cNvSpPr>
            <a:spLocks noChangeShapeType="1"/>
          </p:cNvSpPr>
          <p:nvPr/>
        </p:nvSpPr>
        <p:spPr bwMode="auto">
          <a:xfrm>
            <a:off x="2971800" y="188912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6" name="Text Box 78"/>
          <p:cNvSpPr txBox="1">
            <a:spLocks noChangeArrowheads="1"/>
          </p:cNvSpPr>
          <p:nvPr/>
        </p:nvSpPr>
        <p:spPr bwMode="auto">
          <a:xfrm>
            <a:off x="2819400" y="2117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1527" name="Text Box 79"/>
          <p:cNvSpPr txBox="1">
            <a:spLocks noChangeArrowheads="1"/>
          </p:cNvSpPr>
          <p:nvPr/>
        </p:nvSpPr>
        <p:spPr bwMode="auto">
          <a:xfrm>
            <a:off x="2819400" y="3641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1528" name="Text Box 80"/>
          <p:cNvSpPr txBox="1">
            <a:spLocks noChangeArrowheads="1"/>
          </p:cNvSpPr>
          <p:nvPr/>
        </p:nvSpPr>
        <p:spPr bwMode="auto">
          <a:xfrm>
            <a:off x="1981200" y="19653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29" name="Line 81"/>
          <p:cNvSpPr>
            <a:spLocks noChangeShapeType="1"/>
          </p:cNvSpPr>
          <p:nvPr/>
        </p:nvSpPr>
        <p:spPr bwMode="auto">
          <a:xfrm>
            <a:off x="2438400" y="265112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0" name="Line 82"/>
          <p:cNvSpPr>
            <a:spLocks noChangeShapeType="1"/>
          </p:cNvSpPr>
          <p:nvPr/>
        </p:nvSpPr>
        <p:spPr bwMode="auto">
          <a:xfrm>
            <a:off x="2438400" y="3184525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1" name="Text Box 83"/>
          <p:cNvSpPr txBox="1">
            <a:spLocks noChangeArrowheads="1"/>
          </p:cNvSpPr>
          <p:nvPr/>
        </p:nvSpPr>
        <p:spPr bwMode="auto">
          <a:xfrm>
            <a:off x="1981200" y="35655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32" name="Line 84"/>
          <p:cNvSpPr>
            <a:spLocks noChangeShapeType="1"/>
          </p:cNvSpPr>
          <p:nvPr/>
        </p:nvSpPr>
        <p:spPr bwMode="auto">
          <a:xfrm>
            <a:off x="3124200" y="265112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3" name="Text Box 85"/>
          <p:cNvSpPr txBox="1">
            <a:spLocks noChangeArrowheads="1"/>
          </p:cNvSpPr>
          <p:nvPr/>
        </p:nvSpPr>
        <p:spPr bwMode="auto">
          <a:xfrm>
            <a:off x="3276600" y="2346325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Out2</a:t>
            </a:r>
            <a:endParaRPr lang="en-US" sz="2000" baseline="-25000"/>
          </a:p>
        </p:txBody>
      </p:sp>
      <p:sp>
        <p:nvSpPr>
          <p:cNvPr id="21534" name="Line 86"/>
          <p:cNvSpPr>
            <a:spLocks noChangeShapeType="1"/>
          </p:cNvSpPr>
          <p:nvPr/>
        </p:nvSpPr>
        <p:spPr bwMode="auto">
          <a:xfrm>
            <a:off x="4572000" y="1660525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5" name="Line 87"/>
          <p:cNvSpPr>
            <a:spLocks noChangeShapeType="1"/>
          </p:cNvSpPr>
          <p:nvPr/>
        </p:nvSpPr>
        <p:spPr bwMode="auto">
          <a:xfrm>
            <a:off x="4572000" y="524192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6" name="Text Box 88"/>
          <p:cNvSpPr txBox="1">
            <a:spLocks noChangeArrowheads="1"/>
          </p:cNvSpPr>
          <p:nvPr/>
        </p:nvSpPr>
        <p:spPr bwMode="auto">
          <a:xfrm>
            <a:off x="4191000" y="1431925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endParaRPr lang="en-US" sz="2000" baseline="-25000"/>
          </a:p>
        </p:txBody>
      </p:sp>
      <p:sp>
        <p:nvSpPr>
          <p:cNvPr id="21537" name="Text Box 89"/>
          <p:cNvSpPr txBox="1">
            <a:spLocks noChangeArrowheads="1"/>
          </p:cNvSpPr>
          <p:nvPr/>
        </p:nvSpPr>
        <p:spPr bwMode="auto">
          <a:xfrm>
            <a:off x="7772400" y="5089525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t</a:t>
            </a:r>
            <a:endParaRPr lang="en-US" sz="2000" baseline="-25000"/>
          </a:p>
        </p:txBody>
      </p:sp>
      <p:grpSp>
        <p:nvGrpSpPr>
          <p:cNvPr id="16" name="Group 90"/>
          <p:cNvGrpSpPr>
            <a:grpSpLocks/>
          </p:cNvGrpSpPr>
          <p:nvPr/>
        </p:nvGrpSpPr>
        <p:grpSpPr bwMode="auto">
          <a:xfrm>
            <a:off x="4572000" y="1889125"/>
            <a:ext cx="2971800" cy="549275"/>
            <a:chOff x="2880" y="1344"/>
            <a:chExt cx="1872" cy="346"/>
          </a:xfrm>
        </p:grpSpPr>
        <p:sp>
          <p:nvSpPr>
            <p:cNvPr id="21561" name="Line 91"/>
            <p:cNvSpPr>
              <a:spLocks noChangeShapeType="1"/>
            </p:cNvSpPr>
            <p:nvPr/>
          </p:nvSpPr>
          <p:spPr bwMode="auto">
            <a:xfrm>
              <a:off x="2880" y="1680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2" name="Line 92"/>
            <p:cNvSpPr>
              <a:spLocks noChangeShapeType="1"/>
            </p:cNvSpPr>
            <p:nvPr/>
          </p:nvSpPr>
          <p:spPr bwMode="auto">
            <a:xfrm flipV="1">
              <a:off x="3456" y="1344"/>
              <a:ext cx="9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3" name="Line 93"/>
            <p:cNvSpPr>
              <a:spLocks noChangeShapeType="1"/>
            </p:cNvSpPr>
            <p:nvPr/>
          </p:nvSpPr>
          <p:spPr bwMode="auto">
            <a:xfrm>
              <a:off x="3552" y="1344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4" name="Line 94"/>
            <p:cNvSpPr>
              <a:spLocks noChangeShapeType="1"/>
            </p:cNvSpPr>
            <p:nvPr/>
          </p:nvSpPr>
          <p:spPr bwMode="auto">
            <a:xfrm>
              <a:off x="4320" y="1344"/>
              <a:ext cx="9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5" name="Line 95"/>
            <p:cNvSpPr>
              <a:spLocks noChangeShapeType="1"/>
            </p:cNvSpPr>
            <p:nvPr/>
          </p:nvSpPr>
          <p:spPr bwMode="auto">
            <a:xfrm>
              <a:off x="4416" y="168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6" name="Text Box 96"/>
            <p:cNvSpPr txBox="1">
              <a:spLocks noChangeArrowheads="1"/>
            </p:cNvSpPr>
            <p:nvPr/>
          </p:nvSpPr>
          <p:spPr bwMode="auto">
            <a:xfrm>
              <a:off x="2928" y="1440"/>
              <a:ext cx="3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</p:grpSp>
      <p:grpSp>
        <p:nvGrpSpPr>
          <p:cNvPr id="17" name="Group 97"/>
          <p:cNvGrpSpPr>
            <a:grpSpLocks/>
          </p:cNvGrpSpPr>
          <p:nvPr/>
        </p:nvGrpSpPr>
        <p:grpSpPr bwMode="auto">
          <a:xfrm>
            <a:off x="4572000" y="2651125"/>
            <a:ext cx="2971800" cy="549275"/>
            <a:chOff x="2880" y="1824"/>
            <a:chExt cx="1872" cy="346"/>
          </a:xfrm>
        </p:grpSpPr>
        <p:sp>
          <p:nvSpPr>
            <p:cNvPr id="21557" name="Line 98"/>
            <p:cNvSpPr>
              <a:spLocks noChangeShapeType="1"/>
            </p:cNvSpPr>
            <p:nvPr/>
          </p:nvSpPr>
          <p:spPr bwMode="auto">
            <a:xfrm>
              <a:off x="2880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8" name="Line 99"/>
            <p:cNvSpPr>
              <a:spLocks noChangeShapeType="1"/>
            </p:cNvSpPr>
            <p:nvPr/>
          </p:nvSpPr>
          <p:spPr bwMode="auto">
            <a:xfrm flipV="1">
              <a:off x="3168" y="1824"/>
              <a:ext cx="9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9" name="Line 100"/>
            <p:cNvSpPr>
              <a:spLocks noChangeShapeType="1"/>
            </p:cNvSpPr>
            <p:nvPr/>
          </p:nvSpPr>
          <p:spPr bwMode="auto">
            <a:xfrm>
              <a:off x="3264" y="1824"/>
              <a:ext cx="1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0" name="Text Box 101"/>
            <p:cNvSpPr txBox="1">
              <a:spLocks noChangeArrowheads="1"/>
            </p:cNvSpPr>
            <p:nvPr/>
          </p:nvSpPr>
          <p:spPr bwMode="auto">
            <a:xfrm>
              <a:off x="2928" y="192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endParaRPr lang="en-US" sz="2000" baseline="-25000"/>
            </a:p>
          </p:txBody>
        </p:sp>
      </p:grpSp>
      <p:grpSp>
        <p:nvGrpSpPr>
          <p:cNvPr id="18" name="Group 102"/>
          <p:cNvGrpSpPr>
            <a:grpSpLocks/>
          </p:cNvGrpSpPr>
          <p:nvPr/>
        </p:nvGrpSpPr>
        <p:grpSpPr bwMode="auto">
          <a:xfrm>
            <a:off x="4572000" y="3413125"/>
            <a:ext cx="3048000" cy="625475"/>
            <a:chOff x="2880" y="2304"/>
            <a:chExt cx="1920" cy="394"/>
          </a:xfrm>
        </p:grpSpPr>
        <p:sp>
          <p:nvSpPr>
            <p:cNvPr id="21553" name="Line 103"/>
            <p:cNvSpPr>
              <a:spLocks noChangeShapeType="1"/>
            </p:cNvSpPr>
            <p:nvPr/>
          </p:nvSpPr>
          <p:spPr bwMode="auto">
            <a:xfrm>
              <a:off x="2880" y="230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4" name="Line 104"/>
            <p:cNvSpPr>
              <a:spLocks noChangeShapeType="1"/>
            </p:cNvSpPr>
            <p:nvPr/>
          </p:nvSpPr>
          <p:spPr bwMode="auto">
            <a:xfrm>
              <a:off x="3792" y="2640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5" name="Freeform 105"/>
            <p:cNvSpPr>
              <a:spLocks/>
            </p:cNvSpPr>
            <p:nvPr/>
          </p:nvSpPr>
          <p:spPr bwMode="auto">
            <a:xfrm>
              <a:off x="3447" y="2304"/>
              <a:ext cx="375" cy="338"/>
            </a:xfrm>
            <a:custGeom>
              <a:avLst/>
              <a:gdLst>
                <a:gd name="T0" fmla="*/ 0 w 375"/>
                <a:gd name="T1" fmla="*/ 0 h 338"/>
                <a:gd name="T2" fmla="*/ 55 w 375"/>
                <a:gd name="T3" fmla="*/ 18 h 338"/>
                <a:gd name="T4" fmla="*/ 82 w 375"/>
                <a:gd name="T5" fmla="*/ 27 h 338"/>
                <a:gd name="T6" fmla="*/ 146 w 375"/>
                <a:gd name="T7" fmla="*/ 91 h 338"/>
                <a:gd name="T8" fmla="*/ 164 w 375"/>
                <a:gd name="T9" fmla="*/ 110 h 338"/>
                <a:gd name="T10" fmla="*/ 174 w 375"/>
                <a:gd name="T11" fmla="*/ 137 h 338"/>
                <a:gd name="T12" fmla="*/ 192 w 375"/>
                <a:gd name="T13" fmla="*/ 165 h 338"/>
                <a:gd name="T14" fmla="*/ 210 w 375"/>
                <a:gd name="T15" fmla="*/ 219 h 338"/>
                <a:gd name="T16" fmla="*/ 320 w 375"/>
                <a:gd name="T17" fmla="*/ 311 h 338"/>
                <a:gd name="T18" fmla="*/ 347 w 375"/>
                <a:gd name="T19" fmla="*/ 329 h 338"/>
                <a:gd name="T20" fmla="*/ 375 w 375"/>
                <a:gd name="T21" fmla="*/ 338 h 3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5"/>
                <a:gd name="T34" fmla="*/ 0 h 338"/>
                <a:gd name="T35" fmla="*/ 375 w 375"/>
                <a:gd name="T36" fmla="*/ 338 h 3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5" h="338">
                  <a:moveTo>
                    <a:pt x="0" y="0"/>
                  </a:moveTo>
                  <a:cubicBezTo>
                    <a:pt x="18" y="6"/>
                    <a:pt x="37" y="12"/>
                    <a:pt x="55" y="18"/>
                  </a:cubicBezTo>
                  <a:cubicBezTo>
                    <a:pt x="64" y="21"/>
                    <a:pt x="82" y="27"/>
                    <a:pt x="82" y="27"/>
                  </a:cubicBezTo>
                  <a:cubicBezTo>
                    <a:pt x="123" y="70"/>
                    <a:pt x="73" y="18"/>
                    <a:pt x="146" y="91"/>
                  </a:cubicBezTo>
                  <a:cubicBezTo>
                    <a:pt x="152" y="97"/>
                    <a:pt x="164" y="110"/>
                    <a:pt x="164" y="110"/>
                  </a:cubicBezTo>
                  <a:cubicBezTo>
                    <a:pt x="167" y="119"/>
                    <a:pt x="170" y="128"/>
                    <a:pt x="174" y="137"/>
                  </a:cubicBezTo>
                  <a:cubicBezTo>
                    <a:pt x="179" y="147"/>
                    <a:pt x="188" y="155"/>
                    <a:pt x="192" y="165"/>
                  </a:cubicBezTo>
                  <a:cubicBezTo>
                    <a:pt x="200" y="182"/>
                    <a:pt x="197" y="205"/>
                    <a:pt x="210" y="219"/>
                  </a:cubicBezTo>
                  <a:cubicBezTo>
                    <a:pt x="246" y="256"/>
                    <a:pt x="269" y="295"/>
                    <a:pt x="320" y="311"/>
                  </a:cubicBezTo>
                  <a:cubicBezTo>
                    <a:pt x="329" y="317"/>
                    <a:pt x="337" y="324"/>
                    <a:pt x="347" y="329"/>
                  </a:cubicBezTo>
                  <a:cubicBezTo>
                    <a:pt x="356" y="333"/>
                    <a:pt x="375" y="338"/>
                    <a:pt x="375" y="33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6" name="Text Box 106"/>
            <p:cNvSpPr txBox="1">
              <a:spLocks noChangeArrowheads="1"/>
            </p:cNvSpPr>
            <p:nvPr/>
          </p:nvSpPr>
          <p:spPr bwMode="auto">
            <a:xfrm>
              <a:off x="2928" y="2448"/>
              <a:ext cx="4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Out1</a:t>
              </a:r>
              <a:endParaRPr lang="en-US" sz="2000" baseline="-25000"/>
            </a:p>
          </p:txBody>
        </p:sp>
      </p:grpSp>
      <p:grpSp>
        <p:nvGrpSpPr>
          <p:cNvPr id="19" name="Group 107"/>
          <p:cNvGrpSpPr>
            <a:grpSpLocks/>
          </p:cNvGrpSpPr>
          <p:nvPr/>
        </p:nvGrpSpPr>
        <p:grpSpPr bwMode="auto">
          <a:xfrm>
            <a:off x="4572000" y="4251325"/>
            <a:ext cx="3862388" cy="549275"/>
            <a:chOff x="2880" y="2832"/>
            <a:chExt cx="2433" cy="346"/>
          </a:xfrm>
        </p:grpSpPr>
        <p:sp>
          <p:nvSpPr>
            <p:cNvPr id="21546" name="Line 108"/>
            <p:cNvSpPr>
              <a:spLocks noChangeShapeType="1"/>
            </p:cNvSpPr>
            <p:nvPr/>
          </p:nvSpPr>
          <p:spPr bwMode="auto">
            <a:xfrm>
              <a:off x="2880" y="2880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7" name="Line 109"/>
            <p:cNvSpPr>
              <a:spLocks noChangeShapeType="1"/>
            </p:cNvSpPr>
            <p:nvPr/>
          </p:nvSpPr>
          <p:spPr bwMode="auto">
            <a:xfrm>
              <a:off x="3648" y="3072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8" name="Freeform 110"/>
            <p:cNvSpPr>
              <a:spLocks/>
            </p:cNvSpPr>
            <p:nvPr/>
          </p:nvSpPr>
          <p:spPr bwMode="auto">
            <a:xfrm>
              <a:off x="3360" y="2880"/>
              <a:ext cx="329" cy="201"/>
            </a:xfrm>
            <a:custGeom>
              <a:avLst/>
              <a:gdLst>
                <a:gd name="T0" fmla="*/ 0 w 329"/>
                <a:gd name="T1" fmla="*/ 0 h 201"/>
                <a:gd name="T2" fmla="*/ 91 w 329"/>
                <a:gd name="T3" fmla="*/ 9 h 201"/>
                <a:gd name="T4" fmla="*/ 165 w 329"/>
                <a:gd name="T5" fmla="*/ 64 h 201"/>
                <a:gd name="T6" fmla="*/ 283 w 329"/>
                <a:gd name="T7" fmla="*/ 183 h 201"/>
                <a:gd name="T8" fmla="*/ 329 w 329"/>
                <a:gd name="T9" fmla="*/ 201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9"/>
                <a:gd name="T16" fmla="*/ 0 h 201"/>
                <a:gd name="T17" fmla="*/ 329 w 329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9" h="201">
                  <a:moveTo>
                    <a:pt x="0" y="0"/>
                  </a:moveTo>
                  <a:cubicBezTo>
                    <a:pt x="30" y="3"/>
                    <a:pt x="61" y="2"/>
                    <a:pt x="91" y="9"/>
                  </a:cubicBezTo>
                  <a:cubicBezTo>
                    <a:pt x="115" y="14"/>
                    <a:pt x="145" y="51"/>
                    <a:pt x="165" y="64"/>
                  </a:cubicBezTo>
                  <a:cubicBezTo>
                    <a:pt x="193" y="106"/>
                    <a:pt x="236" y="159"/>
                    <a:pt x="283" y="183"/>
                  </a:cubicBezTo>
                  <a:cubicBezTo>
                    <a:pt x="298" y="190"/>
                    <a:pt x="314" y="194"/>
                    <a:pt x="329" y="201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9" name="Text Box 111"/>
            <p:cNvSpPr txBox="1">
              <a:spLocks noChangeArrowheads="1"/>
            </p:cNvSpPr>
            <p:nvPr/>
          </p:nvSpPr>
          <p:spPr bwMode="auto">
            <a:xfrm>
              <a:off x="3024" y="2928"/>
              <a:ext cx="4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Out2</a:t>
              </a:r>
              <a:endParaRPr lang="en-US" sz="2000" baseline="-25000"/>
            </a:p>
          </p:txBody>
        </p:sp>
        <p:sp>
          <p:nvSpPr>
            <p:cNvPr id="21550" name="Line 112"/>
            <p:cNvSpPr>
              <a:spLocks noChangeShapeType="1"/>
            </p:cNvSpPr>
            <p:nvPr/>
          </p:nvSpPr>
          <p:spPr bwMode="auto">
            <a:xfrm>
              <a:off x="3504" y="2880"/>
              <a:ext cx="1296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1" name="Line 113"/>
            <p:cNvSpPr>
              <a:spLocks noChangeShapeType="1"/>
            </p:cNvSpPr>
            <p:nvPr/>
          </p:nvSpPr>
          <p:spPr bwMode="auto">
            <a:xfrm>
              <a:off x="4896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2" name="Text Box 114"/>
            <p:cNvSpPr txBox="1">
              <a:spLocks noChangeArrowheads="1"/>
            </p:cNvSpPr>
            <p:nvPr/>
          </p:nvSpPr>
          <p:spPr bwMode="auto">
            <a:xfrm>
              <a:off x="4992" y="2832"/>
              <a:ext cx="3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>
                  <a:sym typeface="Symbol" pitchFamily="18" charset="2"/>
                </a:rPr>
                <a:t></a:t>
              </a:r>
              <a:r>
                <a:rPr lang="en-US" sz="2000"/>
                <a:t>V</a:t>
              </a:r>
              <a:endParaRPr lang="en-US" sz="2000" baseline="-25000"/>
            </a:p>
          </p:txBody>
        </p:sp>
      </p:grpSp>
      <p:grpSp>
        <p:nvGrpSpPr>
          <p:cNvPr id="20" name="Group 115"/>
          <p:cNvGrpSpPr>
            <a:grpSpLocks/>
          </p:cNvGrpSpPr>
          <p:nvPr/>
        </p:nvGrpSpPr>
        <p:grpSpPr bwMode="auto">
          <a:xfrm>
            <a:off x="5867400" y="3489325"/>
            <a:ext cx="547688" cy="1143000"/>
            <a:chOff x="3696" y="2352"/>
            <a:chExt cx="345" cy="720"/>
          </a:xfrm>
        </p:grpSpPr>
        <p:sp>
          <p:nvSpPr>
            <p:cNvPr id="21544" name="Line 116"/>
            <p:cNvSpPr>
              <a:spLocks noChangeShapeType="1"/>
            </p:cNvSpPr>
            <p:nvPr/>
          </p:nvSpPr>
          <p:spPr bwMode="auto">
            <a:xfrm flipV="1">
              <a:off x="3696" y="2592"/>
              <a:ext cx="0" cy="48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5" name="Text Box 117"/>
            <p:cNvSpPr txBox="1">
              <a:spLocks noChangeArrowheads="1"/>
            </p:cNvSpPr>
            <p:nvPr/>
          </p:nvSpPr>
          <p:spPr bwMode="auto">
            <a:xfrm>
              <a:off x="3696" y="2352"/>
              <a:ext cx="3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V</a:t>
              </a:r>
              <a:r>
                <a:rPr lang="en-US" sz="2000" baseline="-25000"/>
                <a:t>Tn</a:t>
              </a:r>
            </a:p>
          </p:txBody>
        </p:sp>
      </p:grpSp>
      <p:sp>
        <p:nvSpPr>
          <p:cNvPr id="639094" name="Text Box 118"/>
          <p:cNvSpPr txBox="1">
            <a:spLocks noChangeArrowheads="1"/>
          </p:cNvSpPr>
          <p:nvPr/>
        </p:nvSpPr>
        <p:spPr bwMode="auto">
          <a:xfrm>
            <a:off x="1600200" y="5622925"/>
            <a:ext cx="662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accent1"/>
                </a:solidFill>
              </a:rPr>
              <a:t>Only 0 </a:t>
            </a:r>
            <a:r>
              <a:rPr lang="en-US" sz="2400">
                <a:solidFill>
                  <a:schemeClr val="accent1"/>
                </a:solidFill>
                <a:sym typeface="Symbol" pitchFamily="18" charset="2"/>
              </a:rPr>
              <a:t> 1 transitions allowed at inputs!</a:t>
            </a:r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14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909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Cascading Dynamic Gates</a:t>
            </a:r>
          </a:p>
        </p:txBody>
      </p:sp>
      <p:sp>
        <p:nvSpPr>
          <p:cNvPr id="22531" name="Rectangle 4" descr="25%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4582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Out2 should remain at V</a:t>
            </a:r>
            <a:r>
              <a:rPr lang="en-US" sz="2400" baseline="-25000" dirty="0" smtClean="0">
                <a:latin typeface="Arial" charset="0"/>
                <a:cs typeface="Arial" charset="0"/>
              </a:rPr>
              <a:t>DD</a:t>
            </a:r>
            <a:r>
              <a:rPr lang="en-US" sz="2400" dirty="0" smtClean="0">
                <a:latin typeface="Arial" charset="0"/>
                <a:cs typeface="Arial" charset="0"/>
              </a:rPr>
              <a:t> since Out1 transitions to 0 during evaluation.  However, since there is a finite propagation delay for the input to discharge Out1 to GND, the second output also starts to discharge.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The second dynamic inverter turns off (PDN) when Out1 reaches </a:t>
            </a:r>
            <a:r>
              <a:rPr lang="en-US" sz="2400" dirty="0" err="1" smtClean="0">
                <a:latin typeface="Arial" charset="0"/>
                <a:cs typeface="Arial" charset="0"/>
              </a:rPr>
              <a:t>V</a:t>
            </a:r>
            <a:r>
              <a:rPr lang="en-US" sz="2400" baseline="-25000" dirty="0" err="1" smtClean="0">
                <a:latin typeface="Arial" charset="0"/>
                <a:cs typeface="Arial" charset="0"/>
              </a:rPr>
              <a:t>Tn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Setting all inputs of the second gate to 0 during </a:t>
            </a:r>
            <a:r>
              <a:rPr lang="en-US" sz="2400" dirty="0" err="1" smtClean="0">
                <a:latin typeface="Arial" charset="0"/>
                <a:cs typeface="Arial" charset="0"/>
              </a:rPr>
              <a:t>precharge</a:t>
            </a:r>
            <a:r>
              <a:rPr lang="en-US" sz="2400" dirty="0" smtClean="0">
                <a:latin typeface="Arial" charset="0"/>
                <a:cs typeface="Arial" charset="0"/>
              </a:rPr>
              <a:t> will fix it.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Correct operation is guaranteed (ignoring charge redistribution and leakage) as long as the inputs can only make a single 0 → 1 transition during the evaluation period</a:t>
            </a:r>
          </a:p>
        </p:txBody>
      </p:sp>
    </p:spTree>
    <p:extLst>
      <p:ext uri="{BB962C8B-B14F-4D97-AF65-F5344CB8AC3E}">
        <p14:creationId xmlns:p14="http://schemas.microsoft.com/office/powerpoint/2010/main" val="37611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Domino Logic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352800" y="2895600"/>
            <a:ext cx="457200" cy="381000"/>
            <a:chOff x="3312" y="1632"/>
            <a:chExt cx="288" cy="240"/>
          </a:xfrm>
        </p:grpSpPr>
        <p:sp>
          <p:nvSpPr>
            <p:cNvPr id="23657" name="AutoShape 4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658" name="Oval 5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1981200" y="4343400"/>
            <a:ext cx="533400" cy="762000"/>
            <a:chOff x="2784" y="3264"/>
            <a:chExt cx="336" cy="480"/>
          </a:xfrm>
        </p:grpSpPr>
        <p:grpSp>
          <p:nvGrpSpPr>
            <p:cNvPr id="23649" name="Group 7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3651" name="Line 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2" name="Line 9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3" name="Line 10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4" name="Line 11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5" name="Line 12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6" name="Line 13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50" name="Line 14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557" name="Group 15"/>
          <p:cNvGrpSpPr>
            <a:grpSpLocks/>
          </p:cNvGrpSpPr>
          <p:nvPr/>
        </p:nvGrpSpPr>
        <p:grpSpPr bwMode="auto">
          <a:xfrm>
            <a:off x="1905000" y="2209800"/>
            <a:ext cx="533400" cy="762000"/>
            <a:chOff x="2064" y="2208"/>
            <a:chExt cx="336" cy="480"/>
          </a:xfrm>
        </p:grpSpPr>
        <p:sp>
          <p:nvSpPr>
            <p:cNvPr id="23641" name="Line 16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2" name="Line 17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3" name="Line 18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4" name="Line 19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5" name="Line 20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6" name="Line 21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7" name="Line 22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8" name="Oval 23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3558" name="Text Box 24"/>
          <p:cNvSpPr txBox="1">
            <a:spLocks noChangeArrowheads="1"/>
          </p:cNvSpPr>
          <p:nvPr/>
        </p:nvSpPr>
        <p:spPr bwMode="auto">
          <a:xfrm>
            <a:off x="1143000" y="32766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1</a:t>
            </a:r>
          </a:p>
        </p:txBody>
      </p:sp>
      <p:grpSp>
        <p:nvGrpSpPr>
          <p:cNvPr id="23559" name="Group 25"/>
          <p:cNvGrpSpPr>
            <a:grpSpLocks/>
          </p:cNvGrpSpPr>
          <p:nvPr/>
        </p:nvGrpSpPr>
        <p:grpSpPr bwMode="auto">
          <a:xfrm>
            <a:off x="2362200" y="4953000"/>
            <a:ext cx="304800" cy="304800"/>
            <a:chOff x="2400" y="3744"/>
            <a:chExt cx="192" cy="192"/>
          </a:xfrm>
        </p:grpSpPr>
        <p:grpSp>
          <p:nvGrpSpPr>
            <p:cNvPr id="23637" name="Group 26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3639" name="Line 27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40" name="Line 28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38" name="Line 29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3560" name="Line 30"/>
          <p:cNvSpPr>
            <a:spLocks noChangeShapeType="1"/>
          </p:cNvSpPr>
          <p:nvPr/>
        </p:nvSpPr>
        <p:spPr bwMode="auto">
          <a:xfrm>
            <a:off x="2286000" y="2209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1" name="Rectangle 31" descr="20%"/>
          <p:cNvSpPr>
            <a:spLocks noChangeArrowheads="1"/>
          </p:cNvSpPr>
          <p:nvPr/>
        </p:nvSpPr>
        <p:spPr bwMode="auto">
          <a:xfrm>
            <a:off x="1981200" y="3276600"/>
            <a:ext cx="1066800" cy="1143000"/>
          </a:xfrm>
          <a:prstGeom prst="rect">
            <a:avLst/>
          </a:prstGeom>
          <a:pattFill prst="pct20">
            <a:fgClr>
              <a:schemeClr val="bg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62" name="Line 32"/>
          <p:cNvSpPr>
            <a:spLocks noChangeShapeType="1"/>
          </p:cNvSpPr>
          <p:nvPr/>
        </p:nvSpPr>
        <p:spPr bwMode="auto">
          <a:xfrm>
            <a:off x="2438400" y="2895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3" name="Line 33"/>
          <p:cNvSpPr>
            <a:spLocks noChangeShapeType="1"/>
          </p:cNvSpPr>
          <p:nvPr/>
        </p:nvSpPr>
        <p:spPr bwMode="auto">
          <a:xfrm>
            <a:off x="1600200" y="3505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4" name="Line 34"/>
          <p:cNvSpPr>
            <a:spLocks noChangeShapeType="1"/>
          </p:cNvSpPr>
          <p:nvPr/>
        </p:nvSpPr>
        <p:spPr bwMode="auto">
          <a:xfrm>
            <a:off x="1600200" y="3886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5" name="Line 35"/>
          <p:cNvSpPr>
            <a:spLocks noChangeShapeType="1"/>
          </p:cNvSpPr>
          <p:nvPr/>
        </p:nvSpPr>
        <p:spPr bwMode="auto">
          <a:xfrm>
            <a:off x="1600200" y="4191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6" name="Text Box 36"/>
          <p:cNvSpPr txBox="1">
            <a:spLocks noChangeArrowheads="1"/>
          </p:cNvSpPr>
          <p:nvPr/>
        </p:nvSpPr>
        <p:spPr bwMode="auto">
          <a:xfrm>
            <a:off x="1143000" y="36576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2</a:t>
            </a:r>
          </a:p>
        </p:txBody>
      </p:sp>
      <p:sp>
        <p:nvSpPr>
          <p:cNvPr id="23567" name="Text Box 37"/>
          <p:cNvSpPr txBox="1">
            <a:spLocks noChangeArrowheads="1"/>
          </p:cNvSpPr>
          <p:nvPr/>
        </p:nvSpPr>
        <p:spPr bwMode="auto">
          <a:xfrm>
            <a:off x="2133600" y="36576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PDN</a:t>
            </a:r>
            <a:endParaRPr lang="en-US" sz="2000" baseline="-25000"/>
          </a:p>
        </p:txBody>
      </p:sp>
      <p:sp>
        <p:nvSpPr>
          <p:cNvPr id="23568" name="Text Box 38"/>
          <p:cNvSpPr txBox="1">
            <a:spLocks noChangeArrowheads="1"/>
          </p:cNvSpPr>
          <p:nvPr/>
        </p:nvSpPr>
        <p:spPr bwMode="auto">
          <a:xfrm>
            <a:off x="1143000" y="40386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3</a:t>
            </a:r>
          </a:p>
        </p:txBody>
      </p:sp>
      <p:sp>
        <p:nvSpPr>
          <p:cNvPr id="23569" name="Text Box 39"/>
          <p:cNvSpPr txBox="1">
            <a:spLocks noChangeArrowheads="1"/>
          </p:cNvSpPr>
          <p:nvPr/>
        </p:nvSpPr>
        <p:spPr bwMode="auto">
          <a:xfrm>
            <a:off x="2286000" y="45720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3570" name="Text Box 40"/>
          <p:cNvSpPr txBox="1">
            <a:spLocks noChangeArrowheads="1"/>
          </p:cNvSpPr>
          <p:nvPr/>
        </p:nvSpPr>
        <p:spPr bwMode="auto">
          <a:xfrm>
            <a:off x="2209800" y="24384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3571" name="Text Box 41"/>
          <p:cNvSpPr txBox="1">
            <a:spLocks noChangeArrowheads="1"/>
          </p:cNvSpPr>
          <p:nvPr/>
        </p:nvSpPr>
        <p:spPr bwMode="auto">
          <a:xfrm>
            <a:off x="1371600" y="45720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72" name="Text Box 42"/>
          <p:cNvSpPr txBox="1">
            <a:spLocks noChangeArrowheads="1"/>
          </p:cNvSpPr>
          <p:nvPr/>
        </p:nvSpPr>
        <p:spPr bwMode="auto">
          <a:xfrm>
            <a:off x="1295400" y="24384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73" name="Line 43"/>
          <p:cNvSpPr>
            <a:spLocks noChangeShapeType="1"/>
          </p:cNvSpPr>
          <p:nvPr/>
        </p:nvSpPr>
        <p:spPr bwMode="auto">
          <a:xfrm>
            <a:off x="2438400" y="3048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74" name="Text Box 44"/>
          <p:cNvSpPr txBox="1">
            <a:spLocks noChangeArrowheads="1"/>
          </p:cNvSpPr>
          <p:nvPr/>
        </p:nvSpPr>
        <p:spPr bwMode="auto">
          <a:xfrm>
            <a:off x="3657600" y="2590800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Out1</a:t>
            </a:r>
            <a:endParaRPr lang="en-US" sz="2000" baseline="-25000"/>
          </a:p>
        </p:txBody>
      </p:sp>
      <p:grpSp>
        <p:nvGrpSpPr>
          <p:cNvPr id="23575" name="Group 45"/>
          <p:cNvGrpSpPr>
            <a:grpSpLocks/>
          </p:cNvGrpSpPr>
          <p:nvPr/>
        </p:nvGrpSpPr>
        <p:grpSpPr bwMode="auto">
          <a:xfrm>
            <a:off x="5181600" y="4267200"/>
            <a:ext cx="533400" cy="762000"/>
            <a:chOff x="2784" y="3264"/>
            <a:chExt cx="336" cy="480"/>
          </a:xfrm>
        </p:grpSpPr>
        <p:grpSp>
          <p:nvGrpSpPr>
            <p:cNvPr id="23629" name="Group 4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3631" name="Line 4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2" name="Line 4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3" name="Line 4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4" name="Line 5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5" name="Line 5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6" name="Line 5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30" name="Line 5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576" name="Group 54"/>
          <p:cNvGrpSpPr>
            <a:grpSpLocks/>
          </p:cNvGrpSpPr>
          <p:nvPr/>
        </p:nvGrpSpPr>
        <p:grpSpPr bwMode="auto">
          <a:xfrm>
            <a:off x="5105400" y="2133600"/>
            <a:ext cx="533400" cy="762000"/>
            <a:chOff x="2064" y="2208"/>
            <a:chExt cx="336" cy="480"/>
          </a:xfrm>
        </p:grpSpPr>
        <p:sp>
          <p:nvSpPr>
            <p:cNvPr id="23621" name="Line 55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2" name="Line 56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3" name="Line 57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4" name="Line 58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5" name="Line 59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6" name="Line 60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7" name="Line 61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8" name="Oval 62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577" name="Group 63"/>
          <p:cNvGrpSpPr>
            <a:grpSpLocks/>
          </p:cNvGrpSpPr>
          <p:nvPr/>
        </p:nvGrpSpPr>
        <p:grpSpPr bwMode="auto">
          <a:xfrm>
            <a:off x="5562600" y="4876800"/>
            <a:ext cx="304800" cy="304800"/>
            <a:chOff x="2400" y="3744"/>
            <a:chExt cx="192" cy="192"/>
          </a:xfrm>
        </p:grpSpPr>
        <p:grpSp>
          <p:nvGrpSpPr>
            <p:cNvPr id="23617" name="Group 64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3619" name="Line 65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20" name="Line 66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18" name="Line 67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3578" name="Line 68"/>
          <p:cNvSpPr>
            <a:spLocks noChangeShapeType="1"/>
          </p:cNvSpPr>
          <p:nvPr/>
        </p:nvSpPr>
        <p:spPr bwMode="auto">
          <a:xfrm>
            <a:off x="5486400" y="2133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79" name="Rectangle 69" descr="20%"/>
          <p:cNvSpPr>
            <a:spLocks noChangeArrowheads="1"/>
          </p:cNvSpPr>
          <p:nvPr/>
        </p:nvSpPr>
        <p:spPr bwMode="auto">
          <a:xfrm>
            <a:off x="5181600" y="3200400"/>
            <a:ext cx="1066800" cy="1143000"/>
          </a:xfrm>
          <a:prstGeom prst="rect">
            <a:avLst/>
          </a:prstGeom>
          <a:pattFill prst="pct20">
            <a:fgClr>
              <a:schemeClr val="bg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0" name="Line 70"/>
          <p:cNvSpPr>
            <a:spLocks noChangeShapeType="1"/>
          </p:cNvSpPr>
          <p:nvPr/>
        </p:nvSpPr>
        <p:spPr bwMode="auto">
          <a:xfrm>
            <a:off x="5638800" y="2819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1" name="Line 71"/>
          <p:cNvSpPr>
            <a:spLocks noChangeShapeType="1"/>
          </p:cNvSpPr>
          <p:nvPr/>
        </p:nvSpPr>
        <p:spPr bwMode="auto">
          <a:xfrm>
            <a:off x="48006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2" name="Line 72"/>
          <p:cNvSpPr>
            <a:spLocks noChangeShapeType="1"/>
          </p:cNvSpPr>
          <p:nvPr/>
        </p:nvSpPr>
        <p:spPr bwMode="auto">
          <a:xfrm>
            <a:off x="4800600" y="3810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3" name="Line 73"/>
          <p:cNvSpPr>
            <a:spLocks noChangeShapeType="1"/>
          </p:cNvSpPr>
          <p:nvPr/>
        </p:nvSpPr>
        <p:spPr bwMode="auto">
          <a:xfrm>
            <a:off x="4800600" y="4114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4" name="Text Box 74"/>
          <p:cNvSpPr txBox="1">
            <a:spLocks noChangeArrowheads="1"/>
          </p:cNvSpPr>
          <p:nvPr/>
        </p:nvSpPr>
        <p:spPr bwMode="auto">
          <a:xfrm>
            <a:off x="4419600" y="3581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4</a:t>
            </a:r>
          </a:p>
        </p:txBody>
      </p:sp>
      <p:sp>
        <p:nvSpPr>
          <p:cNvPr id="23585" name="Text Box 75"/>
          <p:cNvSpPr txBox="1">
            <a:spLocks noChangeArrowheads="1"/>
          </p:cNvSpPr>
          <p:nvPr/>
        </p:nvSpPr>
        <p:spPr bwMode="auto">
          <a:xfrm>
            <a:off x="5334000" y="35814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PDN</a:t>
            </a:r>
            <a:endParaRPr lang="en-US" sz="2000" baseline="-25000"/>
          </a:p>
        </p:txBody>
      </p:sp>
      <p:sp>
        <p:nvSpPr>
          <p:cNvPr id="23586" name="Text Box 76"/>
          <p:cNvSpPr txBox="1">
            <a:spLocks noChangeArrowheads="1"/>
          </p:cNvSpPr>
          <p:nvPr/>
        </p:nvSpPr>
        <p:spPr bwMode="auto">
          <a:xfrm>
            <a:off x="4419600" y="3962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5</a:t>
            </a:r>
          </a:p>
        </p:txBody>
      </p:sp>
      <p:sp>
        <p:nvSpPr>
          <p:cNvPr id="23587" name="Text Box 77"/>
          <p:cNvSpPr txBox="1">
            <a:spLocks noChangeArrowheads="1"/>
          </p:cNvSpPr>
          <p:nvPr/>
        </p:nvSpPr>
        <p:spPr bwMode="auto">
          <a:xfrm>
            <a:off x="5486400" y="4495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3588" name="Text Box 78"/>
          <p:cNvSpPr txBox="1">
            <a:spLocks noChangeArrowheads="1"/>
          </p:cNvSpPr>
          <p:nvPr/>
        </p:nvSpPr>
        <p:spPr bwMode="auto">
          <a:xfrm>
            <a:off x="5410200" y="2362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3589" name="Text Box 79"/>
          <p:cNvSpPr txBox="1">
            <a:spLocks noChangeArrowheads="1"/>
          </p:cNvSpPr>
          <p:nvPr/>
        </p:nvSpPr>
        <p:spPr bwMode="auto">
          <a:xfrm>
            <a:off x="4572000" y="4495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90" name="Text Box 80"/>
          <p:cNvSpPr txBox="1">
            <a:spLocks noChangeArrowheads="1"/>
          </p:cNvSpPr>
          <p:nvPr/>
        </p:nvSpPr>
        <p:spPr bwMode="auto">
          <a:xfrm>
            <a:off x="4495800" y="2362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91" name="Line 81"/>
          <p:cNvSpPr>
            <a:spLocks noChangeShapeType="1"/>
          </p:cNvSpPr>
          <p:nvPr/>
        </p:nvSpPr>
        <p:spPr bwMode="auto">
          <a:xfrm>
            <a:off x="5638800" y="2971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92" name="Text Box 82"/>
          <p:cNvSpPr txBox="1">
            <a:spLocks noChangeArrowheads="1"/>
          </p:cNvSpPr>
          <p:nvPr/>
        </p:nvSpPr>
        <p:spPr bwMode="auto">
          <a:xfrm>
            <a:off x="7391400" y="2590800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Out2</a:t>
            </a:r>
            <a:endParaRPr lang="en-US" sz="2000" baseline="-25000"/>
          </a:p>
        </p:txBody>
      </p:sp>
      <p:sp>
        <p:nvSpPr>
          <p:cNvPr id="23593" name="Line 83"/>
          <p:cNvSpPr>
            <a:spLocks noChangeShapeType="1"/>
          </p:cNvSpPr>
          <p:nvPr/>
        </p:nvSpPr>
        <p:spPr bwMode="auto">
          <a:xfrm>
            <a:off x="3810000" y="3048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94" name="Line 84"/>
          <p:cNvSpPr>
            <a:spLocks noChangeShapeType="1"/>
          </p:cNvSpPr>
          <p:nvPr/>
        </p:nvSpPr>
        <p:spPr bwMode="auto">
          <a:xfrm>
            <a:off x="4343400" y="304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95" name="Line 85"/>
          <p:cNvSpPr>
            <a:spLocks noChangeShapeType="1"/>
          </p:cNvSpPr>
          <p:nvPr/>
        </p:nvSpPr>
        <p:spPr bwMode="auto">
          <a:xfrm>
            <a:off x="4343400" y="3429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3596" name="Group 86"/>
          <p:cNvGrpSpPr>
            <a:grpSpLocks/>
          </p:cNvGrpSpPr>
          <p:nvPr/>
        </p:nvGrpSpPr>
        <p:grpSpPr bwMode="auto">
          <a:xfrm>
            <a:off x="6629400" y="2819400"/>
            <a:ext cx="457200" cy="381000"/>
            <a:chOff x="3312" y="1632"/>
            <a:chExt cx="288" cy="240"/>
          </a:xfrm>
        </p:grpSpPr>
        <p:sp>
          <p:nvSpPr>
            <p:cNvPr id="23615" name="AutoShape 87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616" name="Oval 88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3597" name="Line 89"/>
          <p:cNvSpPr>
            <a:spLocks noChangeShapeType="1"/>
          </p:cNvSpPr>
          <p:nvPr/>
        </p:nvSpPr>
        <p:spPr bwMode="auto">
          <a:xfrm>
            <a:off x="7086600" y="2971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3598" name="Group 90"/>
          <p:cNvGrpSpPr>
            <a:grpSpLocks/>
          </p:cNvGrpSpPr>
          <p:nvPr/>
        </p:nvGrpSpPr>
        <p:grpSpPr bwMode="auto">
          <a:xfrm flipH="1">
            <a:off x="6096000" y="2133600"/>
            <a:ext cx="533400" cy="762000"/>
            <a:chOff x="2064" y="2208"/>
            <a:chExt cx="336" cy="480"/>
          </a:xfrm>
        </p:grpSpPr>
        <p:sp>
          <p:nvSpPr>
            <p:cNvPr id="23607" name="Line 91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08" name="Line 92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09" name="Line 93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0" name="Line 94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1" name="Line 95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2" name="Line 96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3" name="Line 97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4" name="Oval 98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3599" name="Line 99"/>
          <p:cNvSpPr>
            <a:spLocks noChangeShapeType="1"/>
          </p:cNvSpPr>
          <p:nvPr/>
        </p:nvSpPr>
        <p:spPr bwMode="auto">
          <a:xfrm>
            <a:off x="60960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600" name="Line 100"/>
          <p:cNvSpPr>
            <a:spLocks noChangeShapeType="1"/>
          </p:cNvSpPr>
          <p:nvPr/>
        </p:nvSpPr>
        <p:spPr bwMode="auto">
          <a:xfrm>
            <a:off x="7315200" y="2514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601" name="Line 101"/>
          <p:cNvSpPr>
            <a:spLocks noChangeShapeType="1"/>
          </p:cNvSpPr>
          <p:nvPr/>
        </p:nvSpPr>
        <p:spPr bwMode="auto">
          <a:xfrm>
            <a:off x="6553200" y="2514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602" name="Text Box 102"/>
          <p:cNvSpPr txBox="1">
            <a:spLocks noChangeArrowheads="1"/>
          </p:cNvSpPr>
          <p:nvPr/>
        </p:nvSpPr>
        <p:spPr bwMode="auto">
          <a:xfrm>
            <a:off x="5867400" y="23622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641127" name="Text Box 103"/>
          <p:cNvSpPr txBox="1">
            <a:spLocks noChangeArrowheads="1"/>
          </p:cNvSpPr>
          <p:nvPr/>
        </p:nvSpPr>
        <p:spPr bwMode="auto">
          <a:xfrm>
            <a:off x="2514600" y="2743200"/>
            <a:ext cx="723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</a:rPr>
              <a:t>1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 1</a:t>
            </a:r>
          </a:p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  <a:sym typeface="Symbol" pitchFamily="18" charset="2"/>
              </a:rPr>
              <a:t>1  0</a:t>
            </a:r>
          </a:p>
        </p:txBody>
      </p:sp>
      <p:sp>
        <p:nvSpPr>
          <p:cNvPr id="641128" name="Text Box 104"/>
          <p:cNvSpPr txBox="1">
            <a:spLocks noChangeArrowheads="1"/>
          </p:cNvSpPr>
          <p:nvPr/>
        </p:nvSpPr>
        <p:spPr bwMode="auto">
          <a:xfrm>
            <a:off x="4419600" y="3124200"/>
            <a:ext cx="723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</a:rPr>
              <a:t>0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 0</a:t>
            </a:r>
          </a:p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  <a:sym typeface="Symbol" pitchFamily="18" charset="2"/>
              </a:rPr>
              <a:t>0  1</a:t>
            </a:r>
          </a:p>
        </p:txBody>
      </p:sp>
      <p:sp>
        <p:nvSpPr>
          <p:cNvPr id="23605" name="Text Box 105" descr="25%"/>
          <p:cNvSpPr txBox="1">
            <a:spLocks noChangeArrowheads="1"/>
          </p:cNvSpPr>
          <p:nvPr/>
        </p:nvSpPr>
        <p:spPr bwMode="auto">
          <a:xfrm>
            <a:off x="762000" y="5486400"/>
            <a:ext cx="777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1800"/>
              <a:t>Ensures all inputs to the Domino gate are set to 0 at the end of the precharge period.  Hence, the only possible transition during evaluation is 0 → 1</a:t>
            </a:r>
          </a:p>
        </p:txBody>
      </p:sp>
      <p:sp>
        <p:nvSpPr>
          <p:cNvPr id="23606" name="Text Box 106" descr="25%"/>
          <p:cNvSpPr txBox="1">
            <a:spLocks noChangeArrowheads="1"/>
          </p:cNvSpPr>
          <p:nvPr/>
        </p:nvSpPr>
        <p:spPr bwMode="auto">
          <a:xfrm>
            <a:off x="768350" y="5822950"/>
            <a:ext cx="778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72786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127" grpId="0" autoUpdateAnimBg="0"/>
      <p:bldP spid="64112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Why Domino?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4267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990600" y="2286000"/>
            <a:ext cx="2438400" cy="2667000"/>
            <a:chOff x="336" y="1440"/>
            <a:chExt cx="1536" cy="1680"/>
          </a:xfrm>
        </p:grpSpPr>
        <p:grpSp>
          <p:nvGrpSpPr>
            <p:cNvPr id="24710" name="Group 6"/>
            <p:cNvGrpSpPr>
              <a:grpSpLocks/>
            </p:cNvGrpSpPr>
            <p:nvPr/>
          </p:nvGrpSpPr>
          <p:grpSpPr bwMode="auto">
            <a:xfrm>
              <a:off x="1231" y="1818"/>
              <a:ext cx="199" cy="210"/>
              <a:chOff x="3312" y="1632"/>
              <a:chExt cx="288" cy="240"/>
            </a:xfrm>
          </p:grpSpPr>
          <p:sp>
            <p:nvSpPr>
              <p:cNvPr id="24749" name="AutoShape 7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750" name="Oval 8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711" name="Group 9"/>
            <p:cNvGrpSpPr>
              <a:grpSpLocks/>
            </p:cNvGrpSpPr>
            <p:nvPr/>
          </p:nvGrpSpPr>
          <p:grpSpPr bwMode="auto">
            <a:xfrm>
              <a:off x="701" y="2616"/>
              <a:ext cx="232" cy="420"/>
              <a:chOff x="2784" y="3264"/>
              <a:chExt cx="336" cy="480"/>
            </a:xfrm>
          </p:grpSpPr>
          <p:grpSp>
            <p:nvGrpSpPr>
              <p:cNvPr id="24741" name="Group 10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743" name="Line 11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4" name="Line 12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5" name="Line 13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6" name="Line 14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7" name="Line 15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8" name="Line 16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742" name="Line 17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712" name="Group 18"/>
            <p:cNvGrpSpPr>
              <a:grpSpLocks/>
            </p:cNvGrpSpPr>
            <p:nvPr/>
          </p:nvGrpSpPr>
          <p:grpSpPr bwMode="auto">
            <a:xfrm>
              <a:off x="667" y="1440"/>
              <a:ext cx="232" cy="420"/>
              <a:chOff x="2064" y="2208"/>
              <a:chExt cx="336" cy="480"/>
            </a:xfrm>
          </p:grpSpPr>
          <p:sp>
            <p:nvSpPr>
              <p:cNvPr id="24733" name="Line 19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4" name="Line 20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5" name="Line 21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6" name="Line 22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7" name="Line 23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8" name="Line 24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9" name="Line 25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40" name="Oval 26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713" name="Group 27"/>
            <p:cNvGrpSpPr>
              <a:grpSpLocks/>
            </p:cNvGrpSpPr>
            <p:nvPr/>
          </p:nvGrpSpPr>
          <p:grpSpPr bwMode="auto">
            <a:xfrm>
              <a:off x="866" y="2952"/>
              <a:ext cx="133" cy="168"/>
              <a:chOff x="2400" y="3744"/>
              <a:chExt cx="192" cy="192"/>
            </a:xfrm>
          </p:grpSpPr>
          <p:grpSp>
            <p:nvGrpSpPr>
              <p:cNvPr id="24729" name="Group 28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731" name="Line 29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32" name="Line 30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730" name="Line 31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714" name="Line 32"/>
            <p:cNvSpPr>
              <a:spLocks noChangeShapeType="1"/>
            </p:cNvSpPr>
            <p:nvPr/>
          </p:nvSpPr>
          <p:spPr bwMode="auto">
            <a:xfrm>
              <a:off x="833" y="1440"/>
              <a:ext cx="13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5" name="Rectangle 33" descr="20%"/>
            <p:cNvSpPr>
              <a:spLocks noChangeArrowheads="1"/>
            </p:cNvSpPr>
            <p:nvPr/>
          </p:nvSpPr>
          <p:spPr bwMode="auto">
            <a:xfrm>
              <a:off x="701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716" name="Line 34"/>
            <p:cNvSpPr>
              <a:spLocks noChangeShapeType="1"/>
            </p:cNvSpPr>
            <p:nvPr/>
          </p:nvSpPr>
          <p:spPr bwMode="auto">
            <a:xfrm>
              <a:off x="899" y="1818"/>
              <a:ext cx="0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7" name="Line 35"/>
            <p:cNvSpPr>
              <a:spLocks noChangeShapeType="1"/>
            </p:cNvSpPr>
            <p:nvPr/>
          </p:nvSpPr>
          <p:spPr bwMode="auto">
            <a:xfrm>
              <a:off x="535" y="2154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8" name="Line 36"/>
            <p:cNvSpPr>
              <a:spLocks noChangeShapeType="1"/>
            </p:cNvSpPr>
            <p:nvPr/>
          </p:nvSpPr>
          <p:spPr bwMode="auto">
            <a:xfrm>
              <a:off x="535" y="2364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9" name="Line 37"/>
            <p:cNvSpPr>
              <a:spLocks noChangeShapeType="1"/>
            </p:cNvSpPr>
            <p:nvPr/>
          </p:nvSpPr>
          <p:spPr bwMode="auto">
            <a:xfrm>
              <a:off x="535" y="2532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0" name="Text Box 38"/>
            <p:cNvSpPr txBox="1">
              <a:spLocks noChangeArrowheads="1"/>
            </p:cNvSpPr>
            <p:nvPr/>
          </p:nvSpPr>
          <p:spPr bwMode="auto">
            <a:xfrm>
              <a:off x="336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721" name="Text Box 39"/>
            <p:cNvSpPr txBox="1">
              <a:spLocks noChangeArrowheads="1"/>
            </p:cNvSpPr>
            <p:nvPr/>
          </p:nvSpPr>
          <p:spPr bwMode="auto">
            <a:xfrm>
              <a:off x="720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722" name="Text Box 40"/>
            <p:cNvSpPr txBox="1">
              <a:spLocks noChangeArrowheads="1"/>
            </p:cNvSpPr>
            <p:nvPr/>
          </p:nvSpPr>
          <p:spPr bwMode="auto">
            <a:xfrm>
              <a:off x="336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sp>
          <p:nvSpPr>
            <p:cNvPr id="24723" name="Line 41"/>
            <p:cNvSpPr>
              <a:spLocks noChangeShapeType="1"/>
            </p:cNvSpPr>
            <p:nvPr/>
          </p:nvSpPr>
          <p:spPr bwMode="auto">
            <a:xfrm>
              <a:off x="899" y="1902"/>
              <a:ext cx="3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4" name="Line 42"/>
            <p:cNvSpPr>
              <a:spLocks noChangeShapeType="1"/>
            </p:cNvSpPr>
            <p:nvPr/>
          </p:nvSpPr>
          <p:spPr bwMode="auto">
            <a:xfrm>
              <a:off x="1430" y="1902"/>
              <a:ext cx="1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5" name="Line 43"/>
            <p:cNvSpPr>
              <a:spLocks noChangeShapeType="1"/>
            </p:cNvSpPr>
            <p:nvPr/>
          </p:nvSpPr>
          <p:spPr bwMode="auto">
            <a:xfrm>
              <a:off x="1562" y="1902"/>
              <a:ext cx="0" cy="2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6" name="Line 44"/>
            <p:cNvSpPr>
              <a:spLocks noChangeShapeType="1"/>
            </p:cNvSpPr>
            <p:nvPr/>
          </p:nvSpPr>
          <p:spPr bwMode="auto">
            <a:xfrm flipV="1">
              <a:off x="1562" y="2154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7" name="Line 45"/>
            <p:cNvSpPr>
              <a:spLocks noChangeShapeType="1"/>
            </p:cNvSpPr>
            <p:nvPr/>
          </p:nvSpPr>
          <p:spPr bwMode="auto">
            <a:xfrm>
              <a:off x="720" y="2832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8" name="Line 46"/>
            <p:cNvSpPr>
              <a:spLocks noChangeShapeType="1"/>
            </p:cNvSpPr>
            <p:nvPr/>
          </p:nvSpPr>
          <p:spPr bwMode="auto">
            <a:xfrm>
              <a:off x="768" y="1632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2667000" y="2286000"/>
            <a:ext cx="2438400" cy="2667000"/>
            <a:chOff x="1680" y="1440"/>
            <a:chExt cx="1536" cy="1680"/>
          </a:xfrm>
        </p:grpSpPr>
        <p:sp>
          <p:nvSpPr>
            <p:cNvPr id="24670" name="Text Box 48"/>
            <p:cNvSpPr txBox="1">
              <a:spLocks noChangeArrowheads="1"/>
            </p:cNvSpPr>
            <p:nvPr/>
          </p:nvSpPr>
          <p:spPr bwMode="auto">
            <a:xfrm>
              <a:off x="1680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671" name="Text Box 49"/>
            <p:cNvSpPr txBox="1">
              <a:spLocks noChangeArrowheads="1"/>
            </p:cNvSpPr>
            <p:nvPr/>
          </p:nvSpPr>
          <p:spPr bwMode="auto">
            <a:xfrm>
              <a:off x="1680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grpSp>
          <p:nvGrpSpPr>
            <p:cNvPr id="24672" name="Group 50"/>
            <p:cNvGrpSpPr>
              <a:grpSpLocks/>
            </p:cNvGrpSpPr>
            <p:nvPr/>
          </p:nvGrpSpPr>
          <p:grpSpPr bwMode="auto">
            <a:xfrm>
              <a:off x="2575" y="1818"/>
              <a:ext cx="199" cy="210"/>
              <a:chOff x="3312" y="1632"/>
              <a:chExt cx="288" cy="240"/>
            </a:xfrm>
          </p:grpSpPr>
          <p:sp>
            <p:nvSpPr>
              <p:cNvPr id="24708" name="AutoShape 51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709" name="Oval 52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73" name="Group 53"/>
            <p:cNvGrpSpPr>
              <a:grpSpLocks/>
            </p:cNvGrpSpPr>
            <p:nvPr/>
          </p:nvGrpSpPr>
          <p:grpSpPr bwMode="auto">
            <a:xfrm>
              <a:off x="2045" y="2616"/>
              <a:ext cx="232" cy="420"/>
              <a:chOff x="2784" y="3264"/>
              <a:chExt cx="336" cy="480"/>
            </a:xfrm>
          </p:grpSpPr>
          <p:grpSp>
            <p:nvGrpSpPr>
              <p:cNvPr id="24700" name="Group 54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702" name="Line 5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3" name="Line 56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4" name="Line 57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5" name="Line 58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6" name="Line 59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7" name="Line 60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701" name="Line 61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674" name="Group 62"/>
            <p:cNvGrpSpPr>
              <a:grpSpLocks/>
            </p:cNvGrpSpPr>
            <p:nvPr/>
          </p:nvGrpSpPr>
          <p:grpSpPr bwMode="auto">
            <a:xfrm>
              <a:off x="2011" y="1440"/>
              <a:ext cx="232" cy="420"/>
              <a:chOff x="2064" y="2208"/>
              <a:chExt cx="336" cy="480"/>
            </a:xfrm>
          </p:grpSpPr>
          <p:sp>
            <p:nvSpPr>
              <p:cNvPr id="24692" name="Line 63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3" name="Line 6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4" name="Line 65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5" name="Line 66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6" name="Line 67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7" name="Line 68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8" name="Line 69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9" name="Oval 70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75" name="Group 71"/>
            <p:cNvGrpSpPr>
              <a:grpSpLocks/>
            </p:cNvGrpSpPr>
            <p:nvPr/>
          </p:nvGrpSpPr>
          <p:grpSpPr bwMode="auto">
            <a:xfrm>
              <a:off x="2210" y="2952"/>
              <a:ext cx="133" cy="168"/>
              <a:chOff x="2400" y="3744"/>
              <a:chExt cx="192" cy="192"/>
            </a:xfrm>
          </p:grpSpPr>
          <p:grpSp>
            <p:nvGrpSpPr>
              <p:cNvPr id="24688" name="Group 72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690" name="Line 73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91" name="Line 74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89" name="Line 75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676" name="Line 76"/>
            <p:cNvSpPr>
              <a:spLocks noChangeShapeType="1"/>
            </p:cNvSpPr>
            <p:nvPr/>
          </p:nvSpPr>
          <p:spPr bwMode="auto">
            <a:xfrm>
              <a:off x="2177" y="1440"/>
              <a:ext cx="133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77" name="Rectangle 77" descr="20%"/>
            <p:cNvSpPr>
              <a:spLocks noChangeArrowheads="1"/>
            </p:cNvSpPr>
            <p:nvPr/>
          </p:nvSpPr>
          <p:spPr bwMode="auto">
            <a:xfrm>
              <a:off x="2045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678" name="Line 78"/>
            <p:cNvSpPr>
              <a:spLocks noChangeShapeType="1"/>
            </p:cNvSpPr>
            <p:nvPr/>
          </p:nvSpPr>
          <p:spPr bwMode="auto">
            <a:xfrm>
              <a:off x="2243" y="1818"/>
              <a:ext cx="0" cy="21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79" name="Line 79"/>
            <p:cNvSpPr>
              <a:spLocks noChangeShapeType="1"/>
            </p:cNvSpPr>
            <p:nvPr/>
          </p:nvSpPr>
          <p:spPr bwMode="auto">
            <a:xfrm>
              <a:off x="1879" y="2154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0" name="Line 80"/>
            <p:cNvSpPr>
              <a:spLocks noChangeShapeType="1"/>
            </p:cNvSpPr>
            <p:nvPr/>
          </p:nvSpPr>
          <p:spPr bwMode="auto">
            <a:xfrm>
              <a:off x="1879" y="2364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1" name="Line 81"/>
            <p:cNvSpPr>
              <a:spLocks noChangeShapeType="1"/>
            </p:cNvSpPr>
            <p:nvPr/>
          </p:nvSpPr>
          <p:spPr bwMode="auto">
            <a:xfrm>
              <a:off x="1879" y="2532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2" name="Text Box 82"/>
            <p:cNvSpPr txBox="1">
              <a:spLocks noChangeArrowheads="1"/>
            </p:cNvSpPr>
            <p:nvPr/>
          </p:nvSpPr>
          <p:spPr bwMode="auto">
            <a:xfrm>
              <a:off x="2064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683" name="Line 83"/>
            <p:cNvSpPr>
              <a:spLocks noChangeShapeType="1"/>
            </p:cNvSpPr>
            <p:nvPr/>
          </p:nvSpPr>
          <p:spPr bwMode="auto">
            <a:xfrm>
              <a:off x="2243" y="1902"/>
              <a:ext cx="332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4" name="Line 84"/>
            <p:cNvSpPr>
              <a:spLocks noChangeShapeType="1"/>
            </p:cNvSpPr>
            <p:nvPr/>
          </p:nvSpPr>
          <p:spPr bwMode="auto">
            <a:xfrm>
              <a:off x="2774" y="1902"/>
              <a:ext cx="132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5" name="Line 85"/>
            <p:cNvSpPr>
              <a:spLocks noChangeShapeType="1"/>
            </p:cNvSpPr>
            <p:nvPr/>
          </p:nvSpPr>
          <p:spPr bwMode="auto">
            <a:xfrm>
              <a:off x="2906" y="1902"/>
              <a:ext cx="0" cy="25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6" name="Line 86"/>
            <p:cNvSpPr>
              <a:spLocks noChangeShapeType="1"/>
            </p:cNvSpPr>
            <p:nvPr/>
          </p:nvSpPr>
          <p:spPr bwMode="auto">
            <a:xfrm>
              <a:off x="2064" y="2832"/>
              <a:ext cx="11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7" name="Line 87"/>
            <p:cNvSpPr>
              <a:spLocks noChangeShapeType="1"/>
            </p:cNvSpPr>
            <p:nvPr/>
          </p:nvSpPr>
          <p:spPr bwMode="auto">
            <a:xfrm>
              <a:off x="2112" y="1632"/>
              <a:ext cx="11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6" name="Group 88"/>
          <p:cNvGrpSpPr>
            <a:grpSpLocks/>
          </p:cNvGrpSpPr>
          <p:nvPr/>
        </p:nvGrpSpPr>
        <p:grpSpPr bwMode="auto">
          <a:xfrm>
            <a:off x="4343400" y="2286000"/>
            <a:ext cx="2438400" cy="2667000"/>
            <a:chOff x="2736" y="1440"/>
            <a:chExt cx="1536" cy="1680"/>
          </a:xfrm>
        </p:grpSpPr>
        <p:sp>
          <p:nvSpPr>
            <p:cNvPr id="24629" name="Line 89"/>
            <p:cNvSpPr>
              <a:spLocks noChangeShapeType="1"/>
            </p:cNvSpPr>
            <p:nvPr/>
          </p:nvSpPr>
          <p:spPr bwMode="auto">
            <a:xfrm flipV="1">
              <a:off x="2906" y="2154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24630" name="Group 90"/>
            <p:cNvGrpSpPr>
              <a:grpSpLocks/>
            </p:cNvGrpSpPr>
            <p:nvPr/>
          </p:nvGrpSpPr>
          <p:grpSpPr bwMode="auto">
            <a:xfrm>
              <a:off x="3631" y="1818"/>
              <a:ext cx="199" cy="210"/>
              <a:chOff x="3312" y="1632"/>
              <a:chExt cx="288" cy="240"/>
            </a:xfrm>
          </p:grpSpPr>
          <p:sp>
            <p:nvSpPr>
              <p:cNvPr id="24668" name="AutoShape 91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669" name="Oval 92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31" name="Group 93"/>
            <p:cNvGrpSpPr>
              <a:grpSpLocks/>
            </p:cNvGrpSpPr>
            <p:nvPr/>
          </p:nvGrpSpPr>
          <p:grpSpPr bwMode="auto">
            <a:xfrm>
              <a:off x="3101" y="2616"/>
              <a:ext cx="232" cy="420"/>
              <a:chOff x="2784" y="3264"/>
              <a:chExt cx="336" cy="480"/>
            </a:xfrm>
          </p:grpSpPr>
          <p:grpSp>
            <p:nvGrpSpPr>
              <p:cNvPr id="24660" name="Group 94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662" name="Line 9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3" name="Line 96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4" name="Line 97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5" name="Line 98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6" name="Line 99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7" name="Line 100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61" name="Line 101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632" name="Group 102"/>
            <p:cNvGrpSpPr>
              <a:grpSpLocks/>
            </p:cNvGrpSpPr>
            <p:nvPr/>
          </p:nvGrpSpPr>
          <p:grpSpPr bwMode="auto">
            <a:xfrm>
              <a:off x="3067" y="1440"/>
              <a:ext cx="232" cy="420"/>
              <a:chOff x="2064" y="2208"/>
              <a:chExt cx="336" cy="480"/>
            </a:xfrm>
          </p:grpSpPr>
          <p:sp>
            <p:nvSpPr>
              <p:cNvPr id="24652" name="Line 103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3" name="Line 10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4" name="Line 105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5" name="Line 106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6" name="Line 107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7" name="Line 108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8" name="Line 109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9" name="Oval 110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33" name="Group 111"/>
            <p:cNvGrpSpPr>
              <a:grpSpLocks/>
            </p:cNvGrpSpPr>
            <p:nvPr/>
          </p:nvGrpSpPr>
          <p:grpSpPr bwMode="auto">
            <a:xfrm>
              <a:off x="3266" y="2952"/>
              <a:ext cx="133" cy="168"/>
              <a:chOff x="2400" y="3744"/>
              <a:chExt cx="192" cy="192"/>
            </a:xfrm>
          </p:grpSpPr>
          <p:grpSp>
            <p:nvGrpSpPr>
              <p:cNvPr id="24648" name="Group 112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650" name="Line 113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51" name="Line 114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49" name="Line 115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634" name="Line 116"/>
            <p:cNvSpPr>
              <a:spLocks noChangeShapeType="1"/>
            </p:cNvSpPr>
            <p:nvPr/>
          </p:nvSpPr>
          <p:spPr bwMode="auto">
            <a:xfrm>
              <a:off x="3233" y="1440"/>
              <a:ext cx="133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5" name="Rectangle 117" descr="20%"/>
            <p:cNvSpPr>
              <a:spLocks noChangeArrowheads="1"/>
            </p:cNvSpPr>
            <p:nvPr/>
          </p:nvSpPr>
          <p:spPr bwMode="auto">
            <a:xfrm>
              <a:off x="3101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636" name="Line 118"/>
            <p:cNvSpPr>
              <a:spLocks noChangeShapeType="1"/>
            </p:cNvSpPr>
            <p:nvPr/>
          </p:nvSpPr>
          <p:spPr bwMode="auto">
            <a:xfrm>
              <a:off x="3299" y="1818"/>
              <a:ext cx="0" cy="21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7" name="Line 119"/>
            <p:cNvSpPr>
              <a:spLocks noChangeShapeType="1"/>
            </p:cNvSpPr>
            <p:nvPr/>
          </p:nvSpPr>
          <p:spPr bwMode="auto">
            <a:xfrm>
              <a:off x="2935" y="2154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8" name="Line 120"/>
            <p:cNvSpPr>
              <a:spLocks noChangeShapeType="1"/>
            </p:cNvSpPr>
            <p:nvPr/>
          </p:nvSpPr>
          <p:spPr bwMode="auto">
            <a:xfrm>
              <a:off x="2935" y="2364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9" name="Line 121"/>
            <p:cNvSpPr>
              <a:spLocks noChangeShapeType="1"/>
            </p:cNvSpPr>
            <p:nvPr/>
          </p:nvSpPr>
          <p:spPr bwMode="auto">
            <a:xfrm>
              <a:off x="2935" y="2532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0" name="Text Box 122"/>
            <p:cNvSpPr txBox="1">
              <a:spLocks noChangeArrowheads="1"/>
            </p:cNvSpPr>
            <p:nvPr/>
          </p:nvSpPr>
          <p:spPr bwMode="auto">
            <a:xfrm>
              <a:off x="2736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641" name="Text Box 123"/>
            <p:cNvSpPr txBox="1">
              <a:spLocks noChangeArrowheads="1"/>
            </p:cNvSpPr>
            <p:nvPr/>
          </p:nvSpPr>
          <p:spPr bwMode="auto">
            <a:xfrm>
              <a:off x="3120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642" name="Text Box 124"/>
            <p:cNvSpPr txBox="1">
              <a:spLocks noChangeArrowheads="1"/>
            </p:cNvSpPr>
            <p:nvPr/>
          </p:nvSpPr>
          <p:spPr bwMode="auto">
            <a:xfrm>
              <a:off x="2736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sp>
          <p:nvSpPr>
            <p:cNvPr id="24643" name="Line 125"/>
            <p:cNvSpPr>
              <a:spLocks noChangeShapeType="1"/>
            </p:cNvSpPr>
            <p:nvPr/>
          </p:nvSpPr>
          <p:spPr bwMode="auto">
            <a:xfrm>
              <a:off x="3299" y="1902"/>
              <a:ext cx="332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4" name="Line 126"/>
            <p:cNvSpPr>
              <a:spLocks noChangeShapeType="1"/>
            </p:cNvSpPr>
            <p:nvPr/>
          </p:nvSpPr>
          <p:spPr bwMode="auto">
            <a:xfrm>
              <a:off x="3830" y="1902"/>
              <a:ext cx="132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5" name="Line 127"/>
            <p:cNvSpPr>
              <a:spLocks noChangeShapeType="1"/>
            </p:cNvSpPr>
            <p:nvPr/>
          </p:nvSpPr>
          <p:spPr bwMode="auto">
            <a:xfrm>
              <a:off x="3962" y="1902"/>
              <a:ext cx="0" cy="252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6" name="Line 128"/>
            <p:cNvSpPr>
              <a:spLocks noChangeShapeType="1"/>
            </p:cNvSpPr>
            <p:nvPr/>
          </p:nvSpPr>
          <p:spPr bwMode="auto">
            <a:xfrm>
              <a:off x="3120" y="2832"/>
              <a:ext cx="1104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7" name="Line 129"/>
            <p:cNvSpPr>
              <a:spLocks noChangeShapeType="1"/>
            </p:cNvSpPr>
            <p:nvPr/>
          </p:nvSpPr>
          <p:spPr bwMode="auto">
            <a:xfrm>
              <a:off x="3168" y="1632"/>
              <a:ext cx="1104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" name="Group 130"/>
          <p:cNvGrpSpPr>
            <a:grpSpLocks/>
          </p:cNvGrpSpPr>
          <p:nvPr/>
        </p:nvGrpSpPr>
        <p:grpSpPr bwMode="auto">
          <a:xfrm>
            <a:off x="6019800" y="2286000"/>
            <a:ext cx="2438400" cy="2667000"/>
            <a:chOff x="3504" y="1440"/>
            <a:chExt cx="1536" cy="1680"/>
          </a:xfrm>
        </p:grpSpPr>
        <p:sp>
          <p:nvSpPr>
            <p:cNvPr id="24587" name="Line 131"/>
            <p:cNvSpPr>
              <a:spLocks noChangeShapeType="1"/>
            </p:cNvSpPr>
            <p:nvPr/>
          </p:nvSpPr>
          <p:spPr bwMode="auto">
            <a:xfrm flipV="1">
              <a:off x="3674" y="2154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24588" name="Group 132"/>
            <p:cNvGrpSpPr>
              <a:grpSpLocks/>
            </p:cNvGrpSpPr>
            <p:nvPr/>
          </p:nvGrpSpPr>
          <p:grpSpPr bwMode="auto">
            <a:xfrm>
              <a:off x="4399" y="1818"/>
              <a:ext cx="199" cy="210"/>
              <a:chOff x="3312" y="1632"/>
              <a:chExt cx="288" cy="240"/>
            </a:xfrm>
          </p:grpSpPr>
          <p:sp>
            <p:nvSpPr>
              <p:cNvPr id="24627" name="AutoShape 133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rgbClr val="0000B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628" name="Oval 134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589" name="Group 135"/>
            <p:cNvGrpSpPr>
              <a:grpSpLocks/>
            </p:cNvGrpSpPr>
            <p:nvPr/>
          </p:nvGrpSpPr>
          <p:grpSpPr bwMode="auto">
            <a:xfrm>
              <a:off x="3869" y="2616"/>
              <a:ext cx="232" cy="420"/>
              <a:chOff x="2784" y="3264"/>
              <a:chExt cx="336" cy="480"/>
            </a:xfrm>
          </p:grpSpPr>
          <p:grpSp>
            <p:nvGrpSpPr>
              <p:cNvPr id="24619" name="Group 136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621" name="Line 137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2" name="Line 138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3" name="Line 139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4" name="Line 140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5" name="Line 141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6" name="Line 142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20" name="Line 143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590" name="Group 144"/>
            <p:cNvGrpSpPr>
              <a:grpSpLocks/>
            </p:cNvGrpSpPr>
            <p:nvPr/>
          </p:nvGrpSpPr>
          <p:grpSpPr bwMode="auto">
            <a:xfrm>
              <a:off x="3835" y="1440"/>
              <a:ext cx="232" cy="420"/>
              <a:chOff x="2064" y="2208"/>
              <a:chExt cx="336" cy="480"/>
            </a:xfrm>
          </p:grpSpPr>
          <p:sp>
            <p:nvSpPr>
              <p:cNvPr id="24611" name="Line 145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2" name="Line 146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3" name="Line 147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4" name="Line 148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5" name="Line 149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6" name="Line 150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7" name="Line 151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8" name="Oval 152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591" name="Group 153"/>
            <p:cNvGrpSpPr>
              <a:grpSpLocks/>
            </p:cNvGrpSpPr>
            <p:nvPr/>
          </p:nvGrpSpPr>
          <p:grpSpPr bwMode="auto">
            <a:xfrm>
              <a:off x="4034" y="2952"/>
              <a:ext cx="133" cy="168"/>
              <a:chOff x="2400" y="3744"/>
              <a:chExt cx="192" cy="192"/>
            </a:xfrm>
          </p:grpSpPr>
          <p:grpSp>
            <p:nvGrpSpPr>
              <p:cNvPr id="24607" name="Group 154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609" name="Line 155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10" name="Line 156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08" name="Line 157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592" name="Line 158"/>
            <p:cNvSpPr>
              <a:spLocks noChangeShapeType="1"/>
            </p:cNvSpPr>
            <p:nvPr/>
          </p:nvSpPr>
          <p:spPr bwMode="auto">
            <a:xfrm>
              <a:off x="4001" y="1440"/>
              <a:ext cx="133" cy="0"/>
            </a:xfrm>
            <a:prstGeom prst="line">
              <a:avLst/>
            </a:prstGeom>
            <a:noFill/>
            <a:ln w="28575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3" name="Rectangle 159" descr="20%"/>
            <p:cNvSpPr>
              <a:spLocks noChangeArrowheads="1"/>
            </p:cNvSpPr>
            <p:nvPr/>
          </p:nvSpPr>
          <p:spPr bwMode="auto">
            <a:xfrm>
              <a:off x="3869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rgbClr val="0000B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594" name="Line 160"/>
            <p:cNvSpPr>
              <a:spLocks noChangeShapeType="1"/>
            </p:cNvSpPr>
            <p:nvPr/>
          </p:nvSpPr>
          <p:spPr bwMode="auto">
            <a:xfrm>
              <a:off x="4067" y="1818"/>
              <a:ext cx="0" cy="21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5" name="Line 161"/>
            <p:cNvSpPr>
              <a:spLocks noChangeShapeType="1"/>
            </p:cNvSpPr>
            <p:nvPr/>
          </p:nvSpPr>
          <p:spPr bwMode="auto">
            <a:xfrm>
              <a:off x="3703" y="2154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6" name="Line 162"/>
            <p:cNvSpPr>
              <a:spLocks noChangeShapeType="1"/>
            </p:cNvSpPr>
            <p:nvPr/>
          </p:nvSpPr>
          <p:spPr bwMode="auto">
            <a:xfrm>
              <a:off x="3703" y="2364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7" name="Line 163"/>
            <p:cNvSpPr>
              <a:spLocks noChangeShapeType="1"/>
            </p:cNvSpPr>
            <p:nvPr/>
          </p:nvSpPr>
          <p:spPr bwMode="auto">
            <a:xfrm>
              <a:off x="3703" y="2532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8" name="Text Box 164"/>
            <p:cNvSpPr txBox="1">
              <a:spLocks noChangeArrowheads="1"/>
            </p:cNvSpPr>
            <p:nvPr/>
          </p:nvSpPr>
          <p:spPr bwMode="auto">
            <a:xfrm>
              <a:off x="3504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599" name="Text Box 165"/>
            <p:cNvSpPr txBox="1">
              <a:spLocks noChangeArrowheads="1"/>
            </p:cNvSpPr>
            <p:nvPr/>
          </p:nvSpPr>
          <p:spPr bwMode="auto">
            <a:xfrm>
              <a:off x="3888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600" name="Text Box 166"/>
            <p:cNvSpPr txBox="1">
              <a:spLocks noChangeArrowheads="1"/>
            </p:cNvSpPr>
            <p:nvPr/>
          </p:nvSpPr>
          <p:spPr bwMode="auto">
            <a:xfrm>
              <a:off x="3504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sp>
          <p:nvSpPr>
            <p:cNvPr id="24601" name="Line 167"/>
            <p:cNvSpPr>
              <a:spLocks noChangeShapeType="1"/>
            </p:cNvSpPr>
            <p:nvPr/>
          </p:nvSpPr>
          <p:spPr bwMode="auto">
            <a:xfrm>
              <a:off x="4067" y="1902"/>
              <a:ext cx="332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2" name="Line 168"/>
            <p:cNvSpPr>
              <a:spLocks noChangeShapeType="1"/>
            </p:cNvSpPr>
            <p:nvPr/>
          </p:nvSpPr>
          <p:spPr bwMode="auto">
            <a:xfrm>
              <a:off x="4598" y="1902"/>
              <a:ext cx="132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3" name="Line 169"/>
            <p:cNvSpPr>
              <a:spLocks noChangeShapeType="1"/>
            </p:cNvSpPr>
            <p:nvPr/>
          </p:nvSpPr>
          <p:spPr bwMode="auto">
            <a:xfrm>
              <a:off x="4730" y="1902"/>
              <a:ext cx="0" cy="252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4" name="Line 170"/>
            <p:cNvSpPr>
              <a:spLocks noChangeShapeType="1"/>
            </p:cNvSpPr>
            <p:nvPr/>
          </p:nvSpPr>
          <p:spPr bwMode="auto">
            <a:xfrm flipV="1">
              <a:off x="4730" y="2154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5" name="Line 171"/>
            <p:cNvSpPr>
              <a:spLocks noChangeShapeType="1"/>
            </p:cNvSpPr>
            <p:nvPr/>
          </p:nvSpPr>
          <p:spPr bwMode="auto">
            <a:xfrm>
              <a:off x="3888" y="2832"/>
              <a:ext cx="1104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6" name="Line 172"/>
            <p:cNvSpPr>
              <a:spLocks noChangeShapeType="1"/>
            </p:cNvSpPr>
            <p:nvPr/>
          </p:nvSpPr>
          <p:spPr bwMode="auto">
            <a:xfrm>
              <a:off x="3936" y="1632"/>
              <a:ext cx="1104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643245" name="Text Box 173"/>
          <p:cNvSpPr txBox="1">
            <a:spLocks noChangeArrowheads="1"/>
          </p:cNvSpPr>
          <p:nvPr/>
        </p:nvSpPr>
        <p:spPr bwMode="auto">
          <a:xfrm>
            <a:off x="2819400" y="5715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/>
              <a:t>Like falling dominos!</a:t>
            </a:r>
          </a:p>
        </p:txBody>
      </p:sp>
      <p:sp>
        <p:nvSpPr>
          <p:cNvPr id="24586" name="Line 174"/>
          <p:cNvSpPr>
            <a:spLocks noChangeShapeType="1"/>
          </p:cNvSpPr>
          <p:nvPr/>
        </p:nvSpPr>
        <p:spPr bwMode="auto">
          <a:xfrm>
            <a:off x="914400" y="3429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35478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24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Properties of Domino Logic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20875"/>
            <a:ext cx="7772400" cy="2994025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Only non-inverting logic can be implemented</a:t>
            </a:r>
          </a:p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Very high speed</a:t>
            </a:r>
          </a:p>
          <a:p>
            <a:pPr lvl="1" eaLnBrk="1" hangingPunct="1"/>
            <a:r>
              <a:rPr lang="en-US" sz="2800" smtClean="0">
                <a:latin typeface="Arial" charset="0"/>
                <a:cs typeface="Arial" charset="0"/>
              </a:rPr>
              <a:t>static inverter can be skewed, only 0 → 1 transition</a:t>
            </a:r>
          </a:p>
          <a:p>
            <a:pPr lvl="1" eaLnBrk="1" hangingPunct="1"/>
            <a:r>
              <a:rPr lang="en-US" sz="2800" smtClean="0">
                <a:latin typeface="Arial" charset="0"/>
                <a:cs typeface="Arial" charset="0"/>
              </a:rPr>
              <a:t>Input capacitance reduced</a:t>
            </a:r>
          </a:p>
        </p:txBody>
      </p:sp>
    </p:spTree>
    <p:extLst>
      <p:ext uri="{BB962C8B-B14F-4D97-AF65-F5344CB8AC3E}">
        <p14:creationId xmlns:p14="http://schemas.microsoft.com/office/powerpoint/2010/main" val="3731364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Circuit Design Methodologies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Implementation Techniques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RTL Design and Synthesis</a:t>
            </a:r>
          </a:p>
        </p:txBody>
      </p:sp>
    </p:spTree>
    <p:extLst>
      <p:ext uri="{BB962C8B-B14F-4D97-AF65-F5344CB8AC3E}">
        <p14:creationId xmlns:p14="http://schemas.microsoft.com/office/powerpoint/2010/main" val="1235070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Differential (Dual Rail) Domino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819400" y="4191000"/>
            <a:ext cx="533400" cy="762000"/>
            <a:chOff x="2784" y="3264"/>
            <a:chExt cx="336" cy="480"/>
          </a:xfrm>
        </p:grpSpPr>
        <p:grpSp>
          <p:nvGrpSpPr>
            <p:cNvPr id="26748" name="Group 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50" name="Line 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1" name="Line 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2" name="Line 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3" name="Line 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4" name="Line 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5" name="Line 1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49" name="Line 1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6628" name="Group 12"/>
          <p:cNvGrpSpPr>
            <a:grpSpLocks/>
          </p:cNvGrpSpPr>
          <p:nvPr/>
        </p:nvGrpSpPr>
        <p:grpSpPr bwMode="auto">
          <a:xfrm>
            <a:off x="2819400" y="1981200"/>
            <a:ext cx="533400" cy="762000"/>
            <a:chOff x="2064" y="2208"/>
            <a:chExt cx="336" cy="480"/>
          </a:xfrm>
        </p:grpSpPr>
        <p:sp>
          <p:nvSpPr>
            <p:cNvPr id="26740" name="Line 13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1" name="Line 14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2" name="Line 15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3" name="Line 16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4" name="Line 17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5" name="Line 18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6" name="Line 19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7" name="Oval 20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29" name="Text Box 21"/>
          <p:cNvSpPr txBox="1">
            <a:spLocks noChangeArrowheads="1"/>
          </p:cNvSpPr>
          <p:nvPr/>
        </p:nvSpPr>
        <p:spPr bwMode="auto">
          <a:xfrm>
            <a:off x="2362200" y="31242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grpSp>
        <p:nvGrpSpPr>
          <p:cNvPr id="26630" name="Group 22"/>
          <p:cNvGrpSpPr>
            <a:grpSpLocks/>
          </p:cNvGrpSpPr>
          <p:nvPr/>
        </p:nvGrpSpPr>
        <p:grpSpPr bwMode="auto">
          <a:xfrm>
            <a:off x="3200400" y="4800600"/>
            <a:ext cx="304800" cy="304800"/>
            <a:chOff x="2400" y="3744"/>
            <a:chExt cx="192" cy="192"/>
          </a:xfrm>
        </p:grpSpPr>
        <p:grpSp>
          <p:nvGrpSpPr>
            <p:cNvPr id="26736" name="Group 23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6738" name="Line 24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9" name="Line 25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37" name="Line 26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31" name="Line 27"/>
          <p:cNvSpPr>
            <a:spLocks noChangeShapeType="1"/>
          </p:cNvSpPr>
          <p:nvPr/>
        </p:nvSpPr>
        <p:spPr bwMode="auto">
          <a:xfrm>
            <a:off x="3200400" y="1981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2" name="Line 28"/>
          <p:cNvSpPr>
            <a:spLocks noChangeShapeType="1"/>
          </p:cNvSpPr>
          <p:nvPr/>
        </p:nvSpPr>
        <p:spPr bwMode="auto">
          <a:xfrm>
            <a:off x="3352800" y="2667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3" name="Text Box 29"/>
          <p:cNvSpPr txBox="1">
            <a:spLocks noChangeArrowheads="1"/>
          </p:cNvSpPr>
          <p:nvPr/>
        </p:nvSpPr>
        <p:spPr bwMode="auto">
          <a:xfrm>
            <a:off x="2362200" y="37338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26634" name="Text Box 30"/>
          <p:cNvSpPr txBox="1">
            <a:spLocks noChangeArrowheads="1"/>
          </p:cNvSpPr>
          <p:nvPr/>
        </p:nvSpPr>
        <p:spPr bwMode="auto">
          <a:xfrm>
            <a:off x="3124200" y="44196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6635" name="Text Box 31"/>
          <p:cNvSpPr txBox="1">
            <a:spLocks noChangeArrowheads="1"/>
          </p:cNvSpPr>
          <p:nvPr/>
        </p:nvSpPr>
        <p:spPr bwMode="auto">
          <a:xfrm>
            <a:off x="3124200" y="2209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6636" name="Text Box 32"/>
          <p:cNvSpPr txBox="1">
            <a:spLocks noChangeArrowheads="1"/>
          </p:cNvSpPr>
          <p:nvPr/>
        </p:nvSpPr>
        <p:spPr bwMode="auto">
          <a:xfrm>
            <a:off x="2209800" y="4419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6637" name="Text Box 33"/>
          <p:cNvSpPr txBox="1">
            <a:spLocks noChangeArrowheads="1"/>
          </p:cNvSpPr>
          <p:nvPr/>
        </p:nvSpPr>
        <p:spPr bwMode="auto">
          <a:xfrm>
            <a:off x="2209800" y="2209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6638" name="Line 34"/>
          <p:cNvSpPr>
            <a:spLocks noChangeShapeType="1"/>
          </p:cNvSpPr>
          <p:nvPr/>
        </p:nvSpPr>
        <p:spPr bwMode="auto">
          <a:xfrm flipV="1">
            <a:off x="2590800" y="2743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9" name="Text Box 35"/>
          <p:cNvSpPr txBox="1">
            <a:spLocks noChangeArrowheads="1"/>
          </p:cNvSpPr>
          <p:nvPr/>
        </p:nvSpPr>
        <p:spPr bwMode="auto">
          <a:xfrm>
            <a:off x="228600" y="25146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 = AB</a:t>
            </a:r>
            <a:endParaRPr lang="en-US" sz="2000" baseline="-25000"/>
          </a:p>
        </p:txBody>
      </p:sp>
      <p:grpSp>
        <p:nvGrpSpPr>
          <p:cNvPr id="26640" name="Group 36"/>
          <p:cNvGrpSpPr>
            <a:grpSpLocks/>
          </p:cNvGrpSpPr>
          <p:nvPr/>
        </p:nvGrpSpPr>
        <p:grpSpPr bwMode="auto">
          <a:xfrm>
            <a:off x="2819400" y="3581400"/>
            <a:ext cx="533400" cy="762000"/>
            <a:chOff x="2784" y="3264"/>
            <a:chExt cx="336" cy="480"/>
          </a:xfrm>
        </p:grpSpPr>
        <p:grpSp>
          <p:nvGrpSpPr>
            <p:cNvPr id="26728" name="Group 37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30" name="Line 3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1" name="Line 39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2" name="Line 40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3" name="Line 41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4" name="Line 42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5" name="Line 43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29" name="Line 44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6641" name="Group 45"/>
          <p:cNvGrpSpPr>
            <a:grpSpLocks/>
          </p:cNvGrpSpPr>
          <p:nvPr/>
        </p:nvGrpSpPr>
        <p:grpSpPr bwMode="auto">
          <a:xfrm>
            <a:off x="2819400" y="2971800"/>
            <a:ext cx="533400" cy="762000"/>
            <a:chOff x="2784" y="3264"/>
            <a:chExt cx="336" cy="480"/>
          </a:xfrm>
        </p:grpSpPr>
        <p:grpSp>
          <p:nvGrpSpPr>
            <p:cNvPr id="26720" name="Group 4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22" name="Line 4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3" name="Line 4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4" name="Line 4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5" name="Line 5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6" name="Line 5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7" name="Line 5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21" name="Line 5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42" name="Text Box 54"/>
          <p:cNvSpPr txBox="1">
            <a:spLocks noChangeArrowheads="1"/>
          </p:cNvSpPr>
          <p:nvPr/>
        </p:nvSpPr>
        <p:spPr bwMode="auto">
          <a:xfrm>
            <a:off x="4419600" y="3352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!A</a:t>
            </a:r>
            <a:endParaRPr lang="en-US" sz="2000" baseline="-25000"/>
          </a:p>
        </p:txBody>
      </p:sp>
      <p:grpSp>
        <p:nvGrpSpPr>
          <p:cNvPr id="26643" name="Group 55"/>
          <p:cNvGrpSpPr>
            <a:grpSpLocks/>
          </p:cNvGrpSpPr>
          <p:nvPr/>
        </p:nvGrpSpPr>
        <p:grpSpPr bwMode="auto">
          <a:xfrm>
            <a:off x="4876800" y="3200400"/>
            <a:ext cx="533400" cy="762000"/>
            <a:chOff x="2784" y="3264"/>
            <a:chExt cx="336" cy="480"/>
          </a:xfrm>
        </p:grpSpPr>
        <p:grpSp>
          <p:nvGrpSpPr>
            <p:cNvPr id="26712" name="Group 5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14" name="Line 5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5" name="Line 5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6" name="Line 5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7" name="Line 6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8" name="Line 6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9" name="Line 6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13" name="Line 6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44" name="Text Box 64"/>
          <p:cNvSpPr txBox="1">
            <a:spLocks noChangeArrowheads="1"/>
          </p:cNvSpPr>
          <p:nvPr/>
        </p:nvSpPr>
        <p:spPr bwMode="auto">
          <a:xfrm>
            <a:off x="6477000" y="3352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!B</a:t>
            </a:r>
            <a:endParaRPr lang="en-US" sz="2000" baseline="-25000"/>
          </a:p>
        </p:txBody>
      </p:sp>
      <p:grpSp>
        <p:nvGrpSpPr>
          <p:cNvPr id="26645" name="Group 65"/>
          <p:cNvGrpSpPr>
            <a:grpSpLocks/>
          </p:cNvGrpSpPr>
          <p:nvPr/>
        </p:nvGrpSpPr>
        <p:grpSpPr bwMode="auto">
          <a:xfrm flipH="1">
            <a:off x="5943600" y="3200400"/>
            <a:ext cx="533400" cy="762000"/>
            <a:chOff x="2784" y="3264"/>
            <a:chExt cx="336" cy="480"/>
          </a:xfrm>
        </p:grpSpPr>
        <p:grpSp>
          <p:nvGrpSpPr>
            <p:cNvPr id="26704" name="Group 6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06" name="Line 6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07" name="Line 6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08" name="Line 6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09" name="Line 7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0" name="Line 7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1" name="Line 7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05" name="Line 7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46" name="Line 74"/>
          <p:cNvSpPr>
            <a:spLocks noChangeShapeType="1"/>
          </p:cNvSpPr>
          <p:nvPr/>
        </p:nvSpPr>
        <p:spPr bwMode="auto">
          <a:xfrm>
            <a:off x="5410200" y="3962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47" name="Line 75"/>
          <p:cNvSpPr>
            <a:spLocks noChangeShapeType="1"/>
          </p:cNvSpPr>
          <p:nvPr/>
        </p:nvSpPr>
        <p:spPr bwMode="auto">
          <a:xfrm>
            <a:off x="3352800" y="42672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48" name="Line 76"/>
          <p:cNvSpPr>
            <a:spLocks noChangeShapeType="1"/>
          </p:cNvSpPr>
          <p:nvPr/>
        </p:nvSpPr>
        <p:spPr bwMode="auto">
          <a:xfrm>
            <a:off x="5715000" y="3962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6649" name="Group 77"/>
          <p:cNvGrpSpPr>
            <a:grpSpLocks/>
          </p:cNvGrpSpPr>
          <p:nvPr/>
        </p:nvGrpSpPr>
        <p:grpSpPr bwMode="auto">
          <a:xfrm flipH="1">
            <a:off x="3810000" y="1981200"/>
            <a:ext cx="533400" cy="762000"/>
            <a:chOff x="2064" y="2208"/>
            <a:chExt cx="336" cy="480"/>
          </a:xfrm>
        </p:grpSpPr>
        <p:sp>
          <p:nvSpPr>
            <p:cNvPr id="26696" name="Line 78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7" name="Line 79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8" name="Line 80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9" name="Line 81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0" name="Line 82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1" name="Line 83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2" name="Line 84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3" name="Oval 85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50" name="Text Box 86"/>
          <p:cNvSpPr txBox="1">
            <a:spLocks noChangeArrowheads="1"/>
          </p:cNvSpPr>
          <p:nvPr/>
        </p:nvSpPr>
        <p:spPr bwMode="auto">
          <a:xfrm>
            <a:off x="3581400" y="22098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grpSp>
        <p:nvGrpSpPr>
          <p:cNvPr id="26651" name="Group 87"/>
          <p:cNvGrpSpPr>
            <a:grpSpLocks/>
          </p:cNvGrpSpPr>
          <p:nvPr/>
        </p:nvGrpSpPr>
        <p:grpSpPr bwMode="auto">
          <a:xfrm>
            <a:off x="4953000" y="1981200"/>
            <a:ext cx="533400" cy="762000"/>
            <a:chOff x="2064" y="2208"/>
            <a:chExt cx="336" cy="480"/>
          </a:xfrm>
        </p:grpSpPr>
        <p:sp>
          <p:nvSpPr>
            <p:cNvPr id="26688" name="Line 88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9" name="Line 89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0" name="Line 90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1" name="Line 91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2" name="Line 92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3" name="Line 93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4" name="Line 94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5" name="Oval 95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6652" name="Group 96"/>
          <p:cNvGrpSpPr>
            <a:grpSpLocks/>
          </p:cNvGrpSpPr>
          <p:nvPr/>
        </p:nvGrpSpPr>
        <p:grpSpPr bwMode="auto">
          <a:xfrm flipH="1">
            <a:off x="5943600" y="1981200"/>
            <a:ext cx="533400" cy="762000"/>
            <a:chOff x="2064" y="2208"/>
            <a:chExt cx="336" cy="480"/>
          </a:xfrm>
        </p:grpSpPr>
        <p:sp>
          <p:nvSpPr>
            <p:cNvPr id="26680" name="Line 97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1" name="Line 98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2" name="Line 99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3" name="Line 100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4" name="Line 101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5" name="Line 102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6" name="Line 103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7" name="Oval 104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53" name="Line 105"/>
          <p:cNvSpPr>
            <a:spLocks noChangeShapeType="1"/>
          </p:cNvSpPr>
          <p:nvPr/>
        </p:nvSpPr>
        <p:spPr bwMode="auto">
          <a:xfrm>
            <a:off x="5410200" y="3200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54" name="Line 106"/>
          <p:cNvSpPr>
            <a:spLocks noChangeShapeType="1"/>
          </p:cNvSpPr>
          <p:nvPr/>
        </p:nvSpPr>
        <p:spPr bwMode="auto">
          <a:xfrm>
            <a:off x="5943600" y="2667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55" name="Line 107"/>
          <p:cNvSpPr>
            <a:spLocks noChangeShapeType="1"/>
          </p:cNvSpPr>
          <p:nvPr/>
        </p:nvSpPr>
        <p:spPr bwMode="auto">
          <a:xfrm>
            <a:off x="4953000" y="2743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6656" name="Group 108"/>
          <p:cNvGrpSpPr>
            <a:grpSpLocks/>
          </p:cNvGrpSpPr>
          <p:nvPr/>
        </p:nvGrpSpPr>
        <p:grpSpPr bwMode="auto">
          <a:xfrm>
            <a:off x="6705600" y="2514600"/>
            <a:ext cx="457200" cy="381000"/>
            <a:chOff x="3312" y="1632"/>
            <a:chExt cx="288" cy="240"/>
          </a:xfrm>
        </p:grpSpPr>
        <p:sp>
          <p:nvSpPr>
            <p:cNvPr id="26678" name="AutoShape 109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679" name="Oval 110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6657" name="Group 111"/>
          <p:cNvGrpSpPr>
            <a:grpSpLocks/>
          </p:cNvGrpSpPr>
          <p:nvPr/>
        </p:nvGrpSpPr>
        <p:grpSpPr bwMode="auto">
          <a:xfrm flipH="1">
            <a:off x="2133600" y="2590800"/>
            <a:ext cx="457200" cy="381000"/>
            <a:chOff x="3312" y="1632"/>
            <a:chExt cx="288" cy="240"/>
          </a:xfrm>
        </p:grpSpPr>
        <p:sp>
          <p:nvSpPr>
            <p:cNvPr id="26676" name="AutoShape 112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677" name="Oval 113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58" name="Text Box 114"/>
          <p:cNvSpPr txBox="1">
            <a:spLocks noChangeArrowheads="1"/>
          </p:cNvSpPr>
          <p:nvPr/>
        </p:nvSpPr>
        <p:spPr bwMode="auto">
          <a:xfrm>
            <a:off x="6477000" y="2133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6659" name="Line 115"/>
          <p:cNvSpPr>
            <a:spLocks noChangeShapeType="1"/>
          </p:cNvSpPr>
          <p:nvPr/>
        </p:nvSpPr>
        <p:spPr bwMode="auto">
          <a:xfrm>
            <a:off x="18288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0" name="Line 116"/>
          <p:cNvSpPr>
            <a:spLocks noChangeShapeType="1"/>
          </p:cNvSpPr>
          <p:nvPr/>
        </p:nvSpPr>
        <p:spPr bwMode="auto">
          <a:xfrm>
            <a:off x="7086600" y="2667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1" name="Text Box 117"/>
          <p:cNvSpPr txBox="1">
            <a:spLocks noChangeArrowheads="1"/>
          </p:cNvSpPr>
          <p:nvPr/>
        </p:nvSpPr>
        <p:spPr bwMode="auto">
          <a:xfrm>
            <a:off x="7616825" y="24384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 = AB</a:t>
            </a:r>
            <a:endParaRPr lang="en-US" sz="2000" baseline="-25000"/>
          </a:p>
        </p:txBody>
      </p:sp>
      <p:sp>
        <p:nvSpPr>
          <p:cNvPr id="26662" name="Line 118"/>
          <p:cNvSpPr>
            <a:spLocks noChangeShapeType="1"/>
          </p:cNvSpPr>
          <p:nvPr/>
        </p:nvSpPr>
        <p:spPr bwMode="auto">
          <a:xfrm>
            <a:off x="5334000" y="1981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3" name="Text Box 119"/>
          <p:cNvSpPr txBox="1">
            <a:spLocks noChangeArrowheads="1"/>
          </p:cNvSpPr>
          <p:nvPr/>
        </p:nvSpPr>
        <p:spPr bwMode="auto">
          <a:xfrm>
            <a:off x="5181600" y="22098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26664" name="Text Box 120"/>
          <p:cNvSpPr txBox="1">
            <a:spLocks noChangeArrowheads="1"/>
          </p:cNvSpPr>
          <p:nvPr/>
        </p:nvSpPr>
        <p:spPr bwMode="auto">
          <a:xfrm>
            <a:off x="5791200" y="2209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6665" name="Line 121"/>
          <p:cNvSpPr>
            <a:spLocks noChangeShapeType="1"/>
          </p:cNvSpPr>
          <p:nvPr/>
        </p:nvSpPr>
        <p:spPr bwMode="auto">
          <a:xfrm flipH="1">
            <a:off x="4343400" y="23622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6" name="Line 122"/>
          <p:cNvSpPr>
            <a:spLocks noChangeShapeType="1"/>
          </p:cNvSpPr>
          <p:nvPr/>
        </p:nvSpPr>
        <p:spPr bwMode="auto">
          <a:xfrm>
            <a:off x="4343400" y="2362200"/>
            <a:ext cx="228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7" name="Line 123"/>
          <p:cNvSpPr>
            <a:spLocks noChangeShapeType="1"/>
          </p:cNvSpPr>
          <p:nvPr/>
        </p:nvSpPr>
        <p:spPr bwMode="auto">
          <a:xfrm>
            <a:off x="4800600" y="26670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8" name="Line 124"/>
          <p:cNvSpPr>
            <a:spLocks noChangeShapeType="1"/>
          </p:cNvSpPr>
          <p:nvPr/>
        </p:nvSpPr>
        <p:spPr bwMode="auto">
          <a:xfrm>
            <a:off x="4495800" y="2438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651389" name="Text Box 125"/>
          <p:cNvSpPr txBox="1">
            <a:spLocks noChangeArrowheads="1"/>
          </p:cNvSpPr>
          <p:nvPr/>
        </p:nvSpPr>
        <p:spPr bwMode="auto">
          <a:xfrm>
            <a:off x="1524000" y="5562600"/>
            <a:ext cx="662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accent1"/>
                </a:solidFill>
              </a:rPr>
              <a:t>Solves the problem of non-inverting logic</a:t>
            </a:r>
          </a:p>
        </p:txBody>
      </p:sp>
      <p:sp>
        <p:nvSpPr>
          <p:cNvPr id="651390" name="Text Box 126"/>
          <p:cNvSpPr txBox="1">
            <a:spLocks noChangeArrowheads="1"/>
          </p:cNvSpPr>
          <p:nvPr/>
        </p:nvSpPr>
        <p:spPr bwMode="auto">
          <a:xfrm>
            <a:off x="1828800" y="2667000"/>
            <a:ext cx="1095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1         0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51391" name="Text Box 127"/>
          <p:cNvSpPr txBox="1">
            <a:spLocks noChangeArrowheads="1"/>
          </p:cNvSpPr>
          <p:nvPr/>
        </p:nvSpPr>
        <p:spPr bwMode="auto">
          <a:xfrm>
            <a:off x="6324600" y="2667000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1           0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51392" name="Text Box 128"/>
          <p:cNvSpPr txBox="1">
            <a:spLocks noChangeArrowheads="1"/>
          </p:cNvSpPr>
          <p:nvPr/>
        </p:nvSpPr>
        <p:spPr bwMode="auto">
          <a:xfrm>
            <a:off x="5029200" y="19050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on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51393" name="Text Box 129"/>
          <p:cNvSpPr txBox="1">
            <a:spLocks noChangeArrowheads="1"/>
          </p:cNvSpPr>
          <p:nvPr/>
        </p:nvSpPr>
        <p:spPr bwMode="auto">
          <a:xfrm>
            <a:off x="3810000" y="18288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off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26674" name="Line 130"/>
          <p:cNvSpPr>
            <a:spLocks noChangeShapeType="1"/>
          </p:cNvSpPr>
          <p:nvPr/>
        </p:nvSpPr>
        <p:spPr bwMode="auto">
          <a:xfrm>
            <a:off x="7685088" y="2514600"/>
            <a:ext cx="411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75" name="Line 131"/>
          <p:cNvSpPr>
            <a:spLocks noChangeShapeType="1"/>
          </p:cNvSpPr>
          <p:nvPr/>
        </p:nvSpPr>
        <p:spPr bwMode="auto">
          <a:xfrm>
            <a:off x="8351838" y="2511425"/>
            <a:ext cx="411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35691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389" grpId="0" autoUpdateAnimBg="0"/>
      <p:bldP spid="651390" grpId="0" autoUpdateAnimBg="0"/>
      <p:bldP spid="651391" grpId="0" autoUpdateAnimBg="0"/>
      <p:bldP spid="651392" grpId="0" autoUpdateAnimBg="0"/>
      <p:bldP spid="65139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Circuits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Difference between latch and flip-flops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Design of latches and flip-flops using transmission gates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Different Design trade-offs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Role of non-overlapping clocks</a:t>
            </a:r>
          </a:p>
        </p:txBody>
      </p:sp>
    </p:spTree>
    <p:extLst>
      <p:ext uri="{BB962C8B-B14F-4D97-AF65-F5344CB8AC3E}">
        <p14:creationId xmlns:p14="http://schemas.microsoft.com/office/powerpoint/2010/main" val="42073342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Timing Definitions</a:t>
            </a:r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1377950" y="2233613"/>
            <a:ext cx="4610100" cy="776287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2147483647 h 489"/>
              <a:gd name="T4" fmla="*/ 2147483647 w 2904"/>
              <a:gd name="T5" fmla="*/ 2147483647 h 489"/>
              <a:gd name="T6" fmla="*/ 0 60000 65536"/>
              <a:gd name="T7" fmla="*/ 0 60000 65536"/>
              <a:gd name="T8" fmla="*/ 0 60000 65536"/>
              <a:gd name="T9" fmla="*/ 0 w 2904"/>
              <a:gd name="T10" fmla="*/ 0 h 489"/>
              <a:gd name="T11" fmla="*/ 2904 w 2904"/>
              <a:gd name="T12" fmla="*/ 489 h 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5962650" y="2978150"/>
            <a:ext cx="104775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0 h 12"/>
              <a:gd name="T4" fmla="*/ 0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0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4"/>
                  <a:pt x="17" y="5"/>
                  <a:pt x="20" y="6"/>
                </a:cubicBezTo>
                <a:cubicBezTo>
                  <a:pt x="17" y="7"/>
                  <a:pt x="13" y="7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1346200" y="2154238"/>
            <a:ext cx="63500" cy="106362"/>
          </a:xfrm>
          <a:custGeom>
            <a:avLst/>
            <a:gdLst>
              <a:gd name="T0" fmla="*/ 2147483647 w 12"/>
              <a:gd name="T1" fmla="*/ 2147483647 h 20"/>
              <a:gd name="T2" fmla="*/ 0 w 12"/>
              <a:gd name="T3" fmla="*/ 2147483647 h 20"/>
              <a:gd name="T4" fmla="*/ 0 w 12"/>
              <a:gd name="T5" fmla="*/ 2147483647 h 20"/>
              <a:gd name="T6" fmla="*/ 2147483647 w 12"/>
              <a:gd name="T7" fmla="*/ 2147483647 h 20"/>
              <a:gd name="T8" fmla="*/ 2147483647 w 12"/>
              <a:gd name="T9" fmla="*/ 0 h 20"/>
              <a:gd name="T10" fmla="*/ 2147483647 w 12"/>
              <a:gd name="T11" fmla="*/ 2147483647 h 20"/>
              <a:gd name="T12" fmla="*/ 2147483647 w 12"/>
              <a:gd name="T13" fmla="*/ 2147483647 h 20"/>
              <a:gd name="T14" fmla="*/ 2147483647 w 12"/>
              <a:gd name="T15" fmla="*/ 2147483647 h 20"/>
              <a:gd name="T16" fmla="*/ 2147483647 w 12"/>
              <a:gd name="T17" fmla="*/ 2147483647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"/>
              <a:gd name="T28" fmla="*/ 0 h 20"/>
              <a:gd name="T29" fmla="*/ 12 w 12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" h="20">
                <a:moveTo>
                  <a:pt x="6" y="17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4"/>
                  <a:pt x="6" y="0"/>
                </a:cubicBezTo>
                <a:cubicBezTo>
                  <a:pt x="7" y="4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991225" y="2755900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938213" y="2482850"/>
            <a:ext cx="3667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CLK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1377950" y="2371725"/>
            <a:ext cx="4625975" cy="638175"/>
          </a:xfrm>
          <a:custGeom>
            <a:avLst/>
            <a:gdLst>
              <a:gd name="T0" fmla="*/ 2147483647 w 2914"/>
              <a:gd name="T1" fmla="*/ 2147483647 h 402"/>
              <a:gd name="T2" fmla="*/ 2147483647 w 2914"/>
              <a:gd name="T3" fmla="*/ 2147483647 h 402"/>
              <a:gd name="T4" fmla="*/ 2147483647 w 2914"/>
              <a:gd name="T5" fmla="*/ 0 h 402"/>
              <a:gd name="T6" fmla="*/ 2147483647 w 2914"/>
              <a:gd name="T7" fmla="*/ 0 h 402"/>
              <a:gd name="T8" fmla="*/ 2147483647 w 2914"/>
              <a:gd name="T9" fmla="*/ 2147483647 h 402"/>
              <a:gd name="T10" fmla="*/ 2147483647 w 2914"/>
              <a:gd name="T11" fmla="*/ 2147483647 h 402"/>
              <a:gd name="T12" fmla="*/ 2147483647 w 2914"/>
              <a:gd name="T13" fmla="*/ 0 h 402"/>
              <a:gd name="T14" fmla="*/ 0 w 2914"/>
              <a:gd name="T15" fmla="*/ 0 h 40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14"/>
              <a:gd name="T25" fmla="*/ 0 h 402"/>
              <a:gd name="T26" fmla="*/ 2914 w 2914"/>
              <a:gd name="T27" fmla="*/ 402 h 40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14" h="402">
                <a:moveTo>
                  <a:pt x="2914" y="402"/>
                </a:moveTo>
                <a:lnTo>
                  <a:pt x="2688" y="402"/>
                </a:lnTo>
                <a:lnTo>
                  <a:pt x="2565" y="0"/>
                </a:lnTo>
                <a:lnTo>
                  <a:pt x="1416" y="0"/>
                </a:lnTo>
                <a:lnTo>
                  <a:pt x="1292" y="402"/>
                </a:lnTo>
                <a:lnTo>
                  <a:pt x="340" y="402"/>
                </a:lnTo>
                <a:lnTo>
                  <a:pt x="217" y="0"/>
                </a:lnTo>
                <a:lnTo>
                  <a:pt x="0" y="0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1377950" y="3222625"/>
            <a:ext cx="4610100" cy="776288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2147483647 h 489"/>
              <a:gd name="T4" fmla="*/ 2147483647 w 2904"/>
              <a:gd name="T5" fmla="*/ 2147483647 h 489"/>
              <a:gd name="T6" fmla="*/ 0 60000 65536"/>
              <a:gd name="T7" fmla="*/ 0 60000 65536"/>
              <a:gd name="T8" fmla="*/ 0 60000 65536"/>
              <a:gd name="T9" fmla="*/ 0 w 2904"/>
              <a:gd name="T10" fmla="*/ 0 h 489"/>
              <a:gd name="T11" fmla="*/ 2904 w 2904"/>
              <a:gd name="T12" fmla="*/ 489 h 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5962650" y="3967163"/>
            <a:ext cx="104775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0 h 12"/>
              <a:gd name="T4" fmla="*/ 0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0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4"/>
                  <a:pt x="17" y="5"/>
                  <a:pt x="20" y="6"/>
                </a:cubicBezTo>
                <a:cubicBezTo>
                  <a:pt x="17" y="7"/>
                  <a:pt x="13" y="7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1346200" y="3143250"/>
            <a:ext cx="63500" cy="104775"/>
          </a:xfrm>
          <a:custGeom>
            <a:avLst/>
            <a:gdLst>
              <a:gd name="T0" fmla="*/ 2147483647 w 12"/>
              <a:gd name="T1" fmla="*/ 2147483647 h 20"/>
              <a:gd name="T2" fmla="*/ 0 w 12"/>
              <a:gd name="T3" fmla="*/ 2147483647 h 20"/>
              <a:gd name="T4" fmla="*/ 0 w 12"/>
              <a:gd name="T5" fmla="*/ 2147483647 h 20"/>
              <a:gd name="T6" fmla="*/ 2147483647 w 12"/>
              <a:gd name="T7" fmla="*/ 2147483647 h 20"/>
              <a:gd name="T8" fmla="*/ 2147483647 w 12"/>
              <a:gd name="T9" fmla="*/ 0 h 20"/>
              <a:gd name="T10" fmla="*/ 2147483647 w 12"/>
              <a:gd name="T11" fmla="*/ 2147483647 h 20"/>
              <a:gd name="T12" fmla="*/ 2147483647 w 12"/>
              <a:gd name="T13" fmla="*/ 2147483647 h 20"/>
              <a:gd name="T14" fmla="*/ 2147483647 w 12"/>
              <a:gd name="T15" fmla="*/ 2147483647 h 20"/>
              <a:gd name="T16" fmla="*/ 2147483647 w 12"/>
              <a:gd name="T17" fmla="*/ 2147483647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"/>
              <a:gd name="T28" fmla="*/ 0 h 20"/>
              <a:gd name="T29" fmla="*/ 12 w 12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" h="20">
                <a:moveTo>
                  <a:pt x="6" y="17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4"/>
                  <a:pt x="6" y="0"/>
                </a:cubicBezTo>
                <a:cubicBezTo>
                  <a:pt x="7" y="4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991225" y="3744913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1173163" y="3471863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757613" y="4043363"/>
            <a:ext cx="4603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05238" y="4129088"/>
            <a:ext cx="571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000" i="1">
                <a:solidFill>
                  <a:srgbClr val="000000"/>
                </a:solidFill>
                <a:latin typeface="Times Ten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92550" y="4144963"/>
            <a:ext cx="1063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MathematicalPi 1" pitchFamily="82" charset="0"/>
              </a:rPr>
              <a:t>2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030663" y="4129088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000" i="1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673475" y="3011488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719513" y="3097213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>
                <a:solidFill>
                  <a:srgbClr val="000000"/>
                </a:solidFill>
                <a:latin typeface="Times Ten Roman" pitchFamily="18" charset="0"/>
              </a:rPr>
              <a:t>hold</a:t>
            </a:r>
            <a:endParaRPr lang="en-US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052763" y="3011488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3098800" y="3097213"/>
            <a:ext cx="180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>
                <a:solidFill>
                  <a:srgbClr val="000000"/>
                </a:solidFill>
                <a:latin typeface="Times Ten Roman" pitchFamily="18" charset="0"/>
              </a:rPr>
              <a:t>su</a:t>
            </a:r>
            <a:endParaRPr lang="en-US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>
            <a:off x="1377950" y="4237038"/>
            <a:ext cx="4610100" cy="776287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2147483647 h 489"/>
              <a:gd name="T4" fmla="*/ 2147483647 w 2904"/>
              <a:gd name="T5" fmla="*/ 2147483647 h 489"/>
              <a:gd name="T6" fmla="*/ 0 60000 65536"/>
              <a:gd name="T7" fmla="*/ 0 60000 65536"/>
              <a:gd name="T8" fmla="*/ 0 60000 65536"/>
              <a:gd name="T9" fmla="*/ 0 w 2904"/>
              <a:gd name="T10" fmla="*/ 0 h 489"/>
              <a:gd name="T11" fmla="*/ 2904 w 2904"/>
              <a:gd name="T12" fmla="*/ 489 h 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1" name="Freeform 23"/>
          <p:cNvSpPr>
            <a:spLocks/>
          </p:cNvSpPr>
          <p:nvPr/>
        </p:nvSpPr>
        <p:spPr bwMode="auto">
          <a:xfrm>
            <a:off x="5962650" y="4976813"/>
            <a:ext cx="104775" cy="68262"/>
          </a:xfrm>
          <a:custGeom>
            <a:avLst/>
            <a:gdLst>
              <a:gd name="T0" fmla="*/ 2147483647 w 20"/>
              <a:gd name="T1" fmla="*/ 2147483647 h 13"/>
              <a:gd name="T2" fmla="*/ 0 w 20"/>
              <a:gd name="T3" fmla="*/ 2147483647 h 13"/>
              <a:gd name="T4" fmla="*/ 0 w 20"/>
              <a:gd name="T5" fmla="*/ 0 h 13"/>
              <a:gd name="T6" fmla="*/ 2147483647 w 20"/>
              <a:gd name="T7" fmla="*/ 2147483647 h 13"/>
              <a:gd name="T8" fmla="*/ 2147483647 w 20"/>
              <a:gd name="T9" fmla="*/ 2147483647 h 13"/>
              <a:gd name="T10" fmla="*/ 2147483647 w 20"/>
              <a:gd name="T11" fmla="*/ 2147483647 h 13"/>
              <a:gd name="T12" fmla="*/ 0 w 20"/>
              <a:gd name="T13" fmla="*/ 2147483647 h 13"/>
              <a:gd name="T14" fmla="*/ 0 w 20"/>
              <a:gd name="T15" fmla="*/ 2147483647 h 13"/>
              <a:gd name="T16" fmla="*/ 2147483647 w 20"/>
              <a:gd name="T17" fmla="*/ 2147483647 h 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3"/>
              <a:gd name="T29" fmla="*/ 20 w 20"/>
              <a:gd name="T30" fmla="*/ 13 h 1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3">
                <a:moveTo>
                  <a:pt x="4" y="7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7" y="6"/>
                  <a:pt x="20" y="7"/>
                </a:cubicBezTo>
                <a:cubicBezTo>
                  <a:pt x="17" y="7"/>
                  <a:pt x="13" y="8"/>
                  <a:pt x="10" y="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lnTo>
                  <a:pt x="4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2" name="Freeform 24"/>
          <p:cNvSpPr>
            <a:spLocks/>
          </p:cNvSpPr>
          <p:nvPr/>
        </p:nvSpPr>
        <p:spPr bwMode="auto">
          <a:xfrm>
            <a:off x="1346200" y="4157663"/>
            <a:ext cx="63500" cy="106362"/>
          </a:xfrm>
          <a:custGeom>
            <a:avLst/>
            <a:gdLst>
              <a:gd name="T0" fmla="*/ 2147483647 w 12"/>
              <a:gd name="T1" fmla="*/ 2147483647 h 20"/>
              <a:gd name="T2" fmla="*/ 0 w 12"/>
              <a:gd name="T3" fmla="*/ 2147483647 h 20"/>
              <a:gd name="T4" fmla="*/ 0 w 12"/>
              <a:gd name="T5" fmla="*/ 2147483647 h 20"/>
              <a:gd name="T6" fmla="*/ 2147483647 w 12"/>
              <a:gd name="T7" fmla="*/ 2147483647 h 20"/>
              <a:gd name="T8" fmla="*/ 2147483647 w 12"/>
              <a:gd name="T9" fmla="*/ 0 h 20"/>
              <a:gd name="T10" fmla="*/ 2147483647 w 12"/>
              <a:gd name="T11" fmla="*/ 2147483647 h 20"/>
              <a:gd name="T12" fmla="*/ 2147483647 w 12"/>
              <a:gd name="T13" fmla="*/ 2147483647 h 20"/>
              <a:gd name="T14" fmla="*/ 2147483647 w 12"/>
              <a:gd name="T15" fmla="*/ 2147483647 h 20"/>
              <a:gd name="T16" fmla="*/ 2147483647 w 12"/>
              <a:gd name="T17" fmla="*/ 2147483647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"/>
              <a:gd name="T28" fmla="*/ 0 h 20"/>
              <a:gd name="T29" fmla="*/ 12 w 12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" h="20">
                <a:moveTo>
                  <a:pt x="6" y="16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3"/>
                  <a:pt x="6" y="0"/>
                </a:cubicBezTo>
                <a:cubicBezTo>
                  <a:pt x="7" y="3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5991225" y="4757738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1173163" y="4484688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4846638" y="4554538"/>
            <a:ext cx="523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DATA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4751388" y="4745038"/>
            <a:ext cx="6873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STABLE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 flipV="1">
            <a:off x="2752725" y="3286125"/>
            <a:ext cx="1588" cy="427038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8" name="Freeform 30"/>
          <p:cNvSpPr>
            <a:spLocks/>
          </p:cNvSpPr>
          <p:nvPr/>
        </p:nvSpPr>
        <p:spPr bwMode="auto">
          <a:xfrm>
            <a:off x="1377950" y="3402013"/>
            <a:ext cx="4673600" cy="596900"/>
          </a:xfrm>
          <a:custGeom>
            <a:avLst/>
            <a:gdLst>
              <a:gd name="T0" fmla="*/ 2147483647 w 2944"/>
              <a:gd name="T1" fmla="*/ 0 h 376"/>
              <a:gd name="T2" fmla="*/ 2147483647 w 2944"/>
              <a:gd name="T3" fmla="*/ 0 h 376"/>
              <a:gd name="T4" fmla="*/ 2147483647 w 2944"/>
              <a:gd name="T5" fmla="*/ 2147483647 h 376"/>
              <a:gd name="T6" fmla="*/ 2147483647 w 2944"/>
              <a:gd name="T7" fmla="*/ 2147483647 h 376"/>
              <a:gd name="T8" fmla="*/ 2147483647 w 2944"/>
              <a:gd name="T9" fmla="*/ 0 h 376"/>
              <a:gd name="T10" fmla="*/ 0 w 2944"/>
              <a:gd name="T11" fmla="*/ 0 h 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44"/>
              <a:gd name="T19" fmla="*/ 0 h 376"/>
              <a:gd name="T20" fmla="*/ 2944 w 2944"/>
              <a:gd name="T21" fmla="*/ 376 h 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44" h="376">
                <a:moveTo>
                  <a:pt x="2944" y="0"/>
                </a:moveTo>
                <a:lnTo>
                  <a:pt x="1825" y="0"/>
                </a:lnTo>
                <a:lnTo>
                  <a:pt x="1639" y="376"/>
                </a:lnTo>
                <a:lnTo>
                  <a:pt x="956" y="376"/>
                </a:lnTo>
                <a:lnTo>
                  <a:pt x="770" y="0"/>
                </a:lnTo>
                <a:lnTo>
                  <a:pt x="0" y="0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9" name="Freeform 31"/>
          <p:cNvSpPr>
            <a:spLocks/>
          </p:cNvSpPr>
          <p:nvPr/>
        </p:nvSpPr>
        <p:spPr bwMode="auto">
          <a:xfrm>
            <a:off x="1377950" y="3402013"/>
            <a:ext cx="4621213" cy="596900"/>
          </a:xfrm>
          <a:custGeom>
            <a:avLst/>
            <a:gdLst>
              <a:gd name="T0" fmla="*/ 2147483647 w 2911"/>
              <a:gd name="T1" fmla="*/ 2147483647 h 376"/>
              <a:gd name="T2" fmla="*/ 2147483647 w 2911"/>
              <a:gd name="T3" fmla="*/ 2147483647 h 376"/>
              <a:gd name="T4" fmla="*/ 2147483647 w 2911"/>
              <a:gd name="T5" fmla="*/ 0 h 376"/>
              <a:gd name="T6" fmla="*/ 2147483647 w 2911"/>
              <a:gd name="T7" fmla="*/ 0 h 376"/>
              <a:gd name="T8" fmla="*/ 2147483647 w 2911"/>
              <a:gd name="T9" fmla="*/ 2147483647 h 376"/>
              <a:gd name="T10" fmla="*/ 0 w 2911"/>
              <a:gd name="T11" fmla="*/ 2147483647 h 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11"/>
              <a:gd name="T19" fmla="*/ 0 h 376"/>
              <a:gd name="T20" fmla="*/ 2911 w 2911"/>
              <a:gd name="T21" fmla="*/ 376 h 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11" h="376">
                <a:moveTo>
                  <a:pt x="2911" y="376"/>
                </a:moveTo>
                <a:lnTo>
                  <a:pt x="1815" y="376"/>
                </a:lnTo>
                <a:lnTo>
                  <a:pt x="1629" y="0"/>
                </a:lnTo>
                <a:lnTo>
                  <a:pt x="963" y="0"/>
                </a:lnTo>
                <a:lnTo>
                  <a:pt x="776" y="376"/>
                </a:lnTo>
                <a:lnTo>
                  <a:pt x="0" y="376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V="1">
            <a:off x="4122738" y="3286125"/>
            <a:ext cx="1587" cy="427038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V="1">
            <a:off x="3519488" y="2714625"/>
            <a:ext cx="1587" cy="229870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2827338" y="3286125"/>
            <a:ext cx="617537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3" name="Freeform 35"/>
          <p:cNvSpPr>
            <a:spLocks/>
          </p:cNvSpPr>
          <p:nvPr/>
        </p:nvSpPr>
        <p:spPr bwMode="auto">
          <a:xfrm>
            <a:off x="3414713" y="3254375"/>
            <a:ext cx="104775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2147483647 h 12"/>
              <a:gd name="T4" fmla="*/ 2147483647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2147483647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1"/>
                  <a:pt x="0" y="1"/>
                  <a:pt x="0" y="1"/>
                </a:cubicBezTo>
                <a:cubicBezTo>
                  <a:pt x="1" y="0"/>
                  <a:pt x="1" y="0"/>
                  <a:pt x="1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7" y="6"/>
                  <a:pt x="20" y="6"/>
                </a:cubicBezTo>
                <a:cubicBezTo>
                  <a:pt x="17" y="7"/>
                  <a:pt x="13" y="8"/>
                  <a:pt x="10" y="8"/>
                </a:cubicBezTo>
                <a:cubicBezTo>
                  <a:pt x="1" y="12"/>
                  <a:pt x="1" y="12"/>
                  <a:pt x="1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4" name="Freeform 36"/>
          <p:cNvSpPr>
            <a:spLocks/>
          </p:cNvSpPr>
          <p:nvPr/>
        </p:nvSpPr>
        <p:spPr bwMode="auto">
          <a:xfrm>
            <a:off x="2752725" y="3254375"/>
            <a:ext cx="100013" cy="63500"/>
          </a:xfrm>
          <a:custGeom>
            <a:avLst/>
            <a:gdLst>
              <a:gd name="T0" fmla="*/ 2147483647 w 19"/>
              <a:gd name="T1" fmla="*/ 2147483647 h 12"/>
              <a:gd name="T2" fmla="*/ 2147483647 w 19"/>
              <a:gd name="T3" fmla="*/ 2147483647 h 12"/>
              <a:gd name="T4" fmla="*/ 2147483647 w 19"/>
              <a:gd name="T5" fmla="*/ 2147483647 h 12"/>
              <a:gd name="T6" fmla="*/ 2147483647 w 19"/>
              <a:gd name="T7" fmla="*/ 2147483647 h 12"/>
              <a:gd name="T8" fmla="*/ 0 w 19"/>
              <a:gd name="T9" fmla="*/ 2147483647 h 12"/>
              <a:gd name="T10" fmla="*/ 2147483647 w 19"/>
              <a:gd name="T11" fmla="*/ 2147483647 h 12"/>
              <a:gd name="T12" fmla="*/ 2147483647 w 19"/>
              <a:gd name="T13" fmla="*/ 0 h 12"/>
              <a:gd name="T14" fmla="*/ 2147483647 w 19"/>
              <a:gd name="T15" fmla="*/ 0 h 12"/>
              <a:gd name="T16" fmla="*/ 2147483647 w 19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2"/>
              <a:gd name="T29" fmla="*/ 19 w 19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2">
                <a:moveTo>
                  <a:pt x="16" y="6"/>
                </a:moveTo>
                <a:cubicBezTo>
                  <a:pt x="19" y="12"/>
                  <a:pt x="19" y="12"/>
                  <a:pt x="19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8"/>
                  <a:pt x="3" y="7"/>
                  <a:pt x="0" y="6"/>
                </a:cubicBezTo>
                <a:cubicBezTo>
                  <a:pt x="3" y="6"/>
                  <a:pt x="6" y="5"/>
                  <a:pt x="10" y="4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3594100" y="3286125"/>
            <a:ext cx="449263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6" name="Freeform 38"/>
          <p:cNvSpPr>
            <a:spLocks/>
          </p:cNvSpPr>
          <p:nvPr/>
        </p:nvSpPr>
        <p:spPr bwMode="auto">
          <a:xfrm>
            <a:off x="4016375" y="3254375"/>
            <a:ext cx="106363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2147483647 h 12"/>
              <a:gd name="T4" fmla="*/ 0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0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6" y="6"/>
                  <a:pt x="20" y="6"/>
                </a:cubicBezTo>
                <a:cubicBezTo>
                  <a:pt x="16" y="7"/>
                  <a:pt x="13" y="8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7" name="Freeform 39"/>
          <p:cNvSpPr>
            <a:spLocks/>
          </p:cNvSpPr>
          <p:nvPr/>
        </p:nvSpPr>
        <p:spPr bwMode="auto">
          <a:xfrm>
            <a:off x="3519488" y="3254375"/>
            <a:ext cx="100012" cy="63500"/>
          </a:xfrm>
          <a:custGeom>
            <a:avLst/>
            <a:gdLst>
              <a:gd name="T0" fmla="*/ 2147483647 w 19"/>
              <a:gd name="T1" fmla="*/ 2147483647 h 12"/>
              <a:gd name="T2" fmla="*/ 2147483647 w 19"/>
              <a:gd name="T3" fmla="*/ 2147483647 h 12"/>
              <a:gd name="T4" fmla="*/ 2147483647 w 19"/>
              <a:gd name="T5" fmla="*/ 2147483647 h 12"/>
              <a:gd name="T6" fmla="*/ 2147483647 w 19"/>
              <a:gd name="T7" fmla="*/ 2147483647 h 12"/>
              <a:gd name="T8" fmla="*/ 0 w 19"/>
              <a:gd name="T9" fmla="*/ 2147483647 h 12"/>
              <a:gd name="T10" fmla="*/ 2147483647 w 19"/>
              <a:gd name="T11" fmla="*/ 2147483647 h 12"/>
              <a:gd name="T12" fmla="*/ 2147483647 w 19"/>
              <a:gd name="T13" fmla="*/ 0 h 12"/>
              <a:gd name="T14" fmla="*/ 2147483647 w 19"/>
              <a:gd name="T15" fmla="*/ 0 h 12"/>
              <a:gd name="T16" fmla="*/ 2147483647 w 19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2"/>
              <a:gd name="T29" fmla="*/ 19 w 19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2">
                <a:moveTo>
                  <a:pt x="16" y="6"/>
                </a:moveTo>
                <a:cubicBezTo>
                  <a:pt x="19" y="12"/>
                  <a:pt x="19" y="12"/>
                  <a:pt x="19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8"/>
                  <a:pt x="3" y="7"/>
                  <a:pt x="0" y="6"/>
                </a:cubicBezTo>
                <a:cubicBezTo>
                  <a:pt x="3" y="6"/>
                  <a:pt x="6" y="5"/>
                  <a:pt x="10" y="4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 flipV="1">
            <a:off x="4338638" y="4311650"/>
            <a:ext cx="1587" cy="442913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9" name="Line 41"/>
          <p:cNvSpPr>
            <a:spLocks noChangeShapeType="1"/>
          </p:cNvSpPr>
          <p:nvPr/>
        </p:nvSpPr>
        <p:spPr bwMode="auto">
          <a:xfrm>
            <a:off x="3594100" y="4311650"/>
            <a:ext cx="671513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0" name="Freeform 42"/>
          <p:cNvSpPr>
            <a:spLocks/>
          </p:cNvSpPr>
          <p:nvPr/>
        </p:nvSpPr>
        <p:spPr bwMode="auto">
          <a:xfrm>
            <a:off x="4238625" y="4279900"/>
            <a:ext cx="100013" cy="57150"/>
          </a:xfrm>
          <a:custGeom>
            <a:avLst/>
            <a:gdLst>
              <a:gd name="T0" fmla="*/ 2147483647 w 19"/>
              <a:gd name="T1" fmla="*/ 2147483647 h 11"/>
              <a:gd name="T2" fmla="*/ 0 w 19"/>
              <a:gd name="T3" fmla="*/ 0 h 11"/>
              <a:gd name="T4" fmla="*/ 0 w 19"/>
              <a:gd name="T5" fmla="*/ 0 h 11"/>
              <a:gd name="T6" fmla="*/ 2147483647 w 19"/>
              <a:gd name="T7" fmla="*/ 2147483647 h 11"/>
              <a:gd name="T8" fmla="*/ 2147483647 w 19"/>
              <a:gd name="T9" fmla="*/ 2147483647 h 11"/>
              <a:gd name="T10" fmla="*/ 2147483647 w 19"/>
              <a:gd name="T11" fmla="*/ 2147483647 h 11"/>
              <a:gd name="T12" fmla="*/ 0 w 19"/>
              <a:gd name="T13" fmla="*/ 2147483647 h 11"/>
              <a:gd name="T14" fmla="*/ 0 w 19"/>
              <a:gd name="T15" fmla="*/ 2147483647 h 11"/>
              <a:gd name="T16" fmla="*/ 2147483647 w 19"/>
              <a:gd name="T17" fmla="*/ 2147483647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1"/>
              <a:gd name="T29" fmla="*/ 19 w 19"/>
              <a:gd name="T30" fmla="*/ 11 h 1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1">
                <a:moveTo>
                  <a:pt x="3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9" y="3"/>
                  <a:pt x="9" y="3"/>
                  <a:pt x="9" y="3"/>
                </a:cubicBezTo>
                <a:cubicBezTo>
                  <a:pt x="13" y="4"/>
                  <a:pt x="16" y="5"/>
                  <a:pt x="19" y="6"/>
                </a:cubicBezTo>
                <a:cubicBezTo>
                  <a:pt x="16" y="6"/>
                  <a:pt x="13" y="7"/>
                  <a:pt x="9" y="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lnTo>
                  <a:pt x="3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1" name="Freeform 43"/>
          <p:cNvSpPr>
            <a:spLocks/>
          </p:cNvSpPr>
          <p:nvPr/>
        </p:nvSpPr>
        <p:spPr bwMode="auto">
          <a:xfrm>
            <a:off x="3519488" y="4279900"/>
            <a:ext cx="100012" cy="57150"/>
          </a:xfrm>
          <a:custGeom>
            <a:avLst/>
            <a:gdLst>
              <a:gd name="T0" fmla="*/ 2147483647 w 19"/>
              <a:gd name="T1" fmla="*/ 2147483647 h 11"/>
              <a:gd name="T2" fmla="*/ 2147483647 w 19"/>
              <a:gd name="T3" fmla="*/ 2147483647 h 11"/>
              <a:gd name="T4" fmla="*/ 2147483647 w 19"/>
              <a:gd name="T5" fmla="*/ 2147483647 h 11"/>
              <a:gd name="T6" fmla="*/ 2147483647 w 19"/>
              <a:gd name="T7" fmla="*/ 2147483647 h 11"/>
              <a:gd name="T8" fmla="*/ 0 w 19"/>
              <a:gd name="T9" fmla="*/ 2147483647 h 11"/>
              <a:gd name="T10" fmla="*/ 2147483647 w 19"/>
              <a:gd name="T11" fmla="*/ 2147483647 h 11"/>
              <a:gd name="T12" fmla="*/ 2147483647 w 19"/>
              <a:gd name="T13" fmla="*/ 0 h 11"/>
              <a:gd name="T14" fmla="*/ 2147483647 w 19"/>
              <a:gd name="T15" fmla="*/ 0 h 11"/>
              <a:gd name="T16" fmla="*/ 2147483647 w 19"/>
              <a:gd name="T17" fmla="*/ 2147483647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1"/>
              <a:gd name="T29" fmla="*/ 19 w 19"/>
              <a:gd name="T30" fmla="*/ 11 h 1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1">
                <a:moveTo>
                  <a:pt x="16" y="6"/>
                </a:moveTo>
                <a:cubicBezTo>
                  <a:pt x="19" y="11"/>
                  <a:pt x="19" y="11"/>
                  <a:pt x="19" y="11"/>
                </a:cubicBezTo>
                <a:cubicBezTo>
                  <a:pt x="19" y="11"/>
                  <a:pt x="19" y="11"/>
                  <a:pt x="19" y="11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7"/>
                  <a:pt x="3" y="6"/>
                  <a:pt x="0" y="6"/>
                </a:cubicBezTo>
                <a:cubicBezTo>
                  <a:pt x="3" y="5"/>
                  <a:pt x="6" y="4"/>
                  <a:pt x="10" y="3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2" name="Freeform 44"/>
          <p:cNvSpPr>
            <a:spLocks/>
          </p:cNvSpPr>
          <p:nvPr/>
        </p:nvSpPr>
        <p:spPr bwMode="auto">
          <a:xfrm>
            <a:off x="1377950" y="4495800"/>
            <a:ext cx="4673600" cy="517525"/>
          </a:xfrm>
          <a:custGeom>
            <a:avLst/>
            <a:gdLst>
              <a:gd name="T0" fmla="*/ 2147483647 w 2944"/>
              <a:gd name="T1" fmla="*/ 0 h 326"/>
              <a:gd name="T2" fmla="*/ 2147483647 w 2944"/>
              <a:gd name="T3" fmla="*/ 0 h 326"/>
              <a:gd name="T4" fmla="*/ 2147483647 w 2944"/>
              <a:gd name="T5" fmla="*/ 2147483647 h 326"/>
              <a:gd name="T6" fmla="*/ 2147483647 w 2944"/>
              <a:gd name="T7" fmla="*/ 2147483647 h 326"/>
              <a:gd name="T8" fmla="*/ 2147483647 w 2944"/>
              <a:gd name="T9" fmla="*/ 0 h 326"/>
              <a:gd name="T10" fmla="*/ 0 w 2944"/>
              <a:gd name="T11" fmla="*/ 0 h 3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44"/>
              <a:gd name="T19" fmla="*/ 0 h 326"/>
              <a:gd name="T20" fmla="*/ 2944 w 2944"/>
              <a:gd name="T21" fmla="*/ 326 h 3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44" h="326">
                <a:moveTo>
                  <a:pt x="2944" y="0"/>
                </a:moveTo>
                <a:lnTo>
                  <a:pt x="1909" y="0"/>
                </a:lnTo>
                <a:lnTo>
                  <a:pt x="1825" y="326"/>
                </a:lnTo>
                <a:lnTo>
                  <a:pt x="1589" y="326"/>
                </a:lnTo>
                <a:lnTo>
                  <a:pt x="1506" y="0"/>
                </a:lnTo>
                <a:lnTo>
                  <a:pt x="0" y="0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3" name="Freeform 45"/>
          <p:cNvSpPr>
            <a:spLocks/>
          </p:cNvSpPr>
          <p:nvPr/>
        </p:nvSpPr>
        <p:spPr bwMode="auto">
          <a:xfrm>
            <a:off x="1377950" y="4495800"/>
            <a:ext cx="4605338" cy="517525"/>
          </a:xfrm>
          <a:custGeom>
            <a:avLst/>
            <a:gdLst>
              <a:gd name="T0" fmla="*/ 2147483647 w 2901"/>
              <a:gd name="T1" fmla="*/ 2147483647 h 326"/>
              <a:gd name="T2" fmla="*/ 2147483647 w 2901"/>
              <a:gd name="T3" fmla="*/ 2147483647 h 326"/>
              <a:gd name="T4" fmla="*/ 2147483647 w 2901"/>
              <a:gd name="T5" fmla="*/ 0 h 326"/>
              <a:gd name="T6" fmla="*/ 2147483647 w 2901"/>
              <a:gd name="T7" fmla="*/ 0 h 326"/>
              <a:gd name="T8" fmla="*/ 2147483647 w 2901"/>
              <a:gd name="T9" fmla="*/ 2147483647 h 326"/>
              <a:gd name="T10" fmla="*/ 0 w 2901"/>
              <a:gd name="T11" fmla="*/ 2147483647 h 3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01"/>
              <a:gd name="T19" fmla="*/ 0 h 326"/>
              <a:gd name="T20" fmla="*/ 2901 w 2901"/>
              <a:gd name="T21" fmla="*/ 326 h 3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01" h="326">
                <a:moveTo>
                  <a:pt x="2901" y="326"/>
                </a:moveTo>
                <a:lnTo>
                  <a:pt x="1909" y="326"/>
                </a:lnTo>
                <a:lnTo>
                  <a:pt x="1825" y="0"/>
                </a:lnTo>
                <a:lnTo>
                  <a:pt x="1589" y="0"/>
                </a:lnTo>
                <a:lnTo>
                  <a:pt x="1506" y="326"/>
                </a:lnTo>
                <a:lnTo>
                  <a:pt x="0" y="326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3186113" y="3500438"/>
            <a:ext cx="523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DATA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3090863" y="3687763"/>
            <a:ext cx="6873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STABLE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6" name="Rectangle 48"/>
          <p:cNvSpPr>
            <a:spLocks noChangeArrowheads="1"/>
          </p:cNvSpPr>
          <p:nvPr/>
        </p:nvSpPr>
        <p:spPr bwMode="auto">
          <a:xfrm>
            <a:off x="7070725" y="2722563"/>
            <a:ext cx="6048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>
                <a:solidFill>
                  <a:srgbClr val="000000"/>
                </a:solidFill>
                <a:latin typeface="Times Ten Roman" pitchFamily="18" charset="0"/>
              </a:rPr>
              <a:t>Register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7443788" y="3568700"/>
            <a:ext cx="3571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 i="1">
                <a:solidFill>
                  <a:srgbClr val="000000"/>
                </a:solidFill>
                <a:latin typeface="Times Ten Roman" pitchFamily="18" charset="0"/>
              </a:rPr>
              <a:t>CLK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7005638" y="2973388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 i="1">
                <a:solidFill>
                  <a:srgbClr val="000000"/>
                </a:solidFill>
                <a:latin typeface="Times Ten Roman" pitchFamily="18" charset="0"/>
              </a:rPr>
              <a:t>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7620000" y="2973388"/>
            <a:ext cx="1381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 i="1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40" name="Line 52"/>
          <p:cNvSpPr>
            <a:spLocks noChangeShapeType="1"/>
          </p:cNvSpPr>
          <p:nvPr/>
        </p:nvSpPr>
        <p:spPr bwMode="auto">
          <a:xfrm flipV="1">
            <a:off x="7378700" y="3538538"/>
            <a:ext cx="1588" cy="196850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1" name="Freeform 53"/>
          <p:cNvSpPr>
            <a:spLocks/>
          </p:cNvSpPr>
          <p:nvPr/>
        </p:nvSpPr>
        <p:spPr bwMode="auto">
          <a:xfrm>
            <a:off x="7337425" y="3438525"/>
            <a:ext cx="84138" cy="142875"/>
          </a:xfrm>
          <a:custGeom>
            <a:avLst/>
            <a:gdLst>
              <a:gd name="T0" fmla="*/ 2147483647 w 16"/>
              <a:gd name="T1" fmla="*/ 2147483647 h 27"/>
              <a:gd name="T2" fmla="*/ 0 w 16"/>
              <a:gd name="T3" fmla="*/ 2147483647 h 27"/>
              <a:gd name="T4" fmla="*/ 0 w 16"/>
              <a:gd name="T5" fmla="*/ 2147483647 h 27"/>
              <a:gd name="T6" fmla="*/ 2147483647 w 16"/>
              <a:gd name="T7" fmla="*/ 2147483647 h 27"/>
              <a:gd name="T8" fmla="*/ 2147483647 w 16"/>
              <a:gd name="T9" fmla="*/ 0 h 27"/>
              <a:gd name="T10" fmla="*/ 2147483647 w 16"/>
              <a:gd name="T11" fmla="*/ 2147483647 h 27"/>
              <a:gd name="T12" fmla="*/ 2147483647 w 16"/>
              <a:gd name="T13" fmla="*/ 2147483647 h 27"/>
              <a:gd name="T14" fmla="*/ 2147483647 w 16"/>
              <a:gd name="T15" fmla="*/ 2147483647 h 27"/>
              <a:gd name="T16" fmla="*/ 2147483647 w 16"/>
              <a:gd name="T17" fmla="*/ 2147483647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27"/>
              <a:gd name="T29" fmla="*/ 16 w 16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27">
                <a:moveTo>
                  <a:pt x="8" y="22"/>
                </a:moveTo>
                <a:cubicBezTo>
                  <a:pt x="0" y="27"/>
                  <a:pt x="0" y="27"/>
                  <a:pt x="0" y="27"/>
                </a:cubicBezTo>
                <a:cubicBezTo>
                  <a:pt x="0" y="26"/>
                  <a:pt x="0" y="26"/>
                  <a:pt x="0" y="26"/>
                </a:cubicBezTo>
                <a:cubicBezTo>
                  <a:pt x="5" y="13"/>
                  <a:pt x="5" y="13"/>
                  <a:pt x="5" y="13"/>
                </a:cubicBezTo>
                <a:cubicBezTo>
                  <a:pt x="6" y="9"/>
                  <a:pt x="7" y="4"/>
                  <a:pt x="8" y="0"/>
                </a:cubicBezTo>
                <a:cubicBezTo>
                  <a:pt x="9" y="4"/>
                  <a:pt x="10" y="9"/>
                  <a:pt x="11" y="13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7"/>
                  <a:pt x="16" y="27"/>
                  <a:pt x="16" y="27"/>
                </a:cubicBezTo>
                <a:lnTo>
                  <a:pt x="8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6940550" y="2682875"/>
            <a:ext cx="877888" cy="755650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3" name="Freeform 55"/>
          <p:cNvSpPr>
            <a:spLocks/>
          </p:cNvSpPr>
          <p:nvPr/>
        </p:nvSpPr>
        <p:spPr bwMode="auto">
          <a:xfrm>
            <a:off x="7226300" y="3286125"/>
            <a:ext cx="306388" cy="152400"/>
          </a:xfrm>
          <a:custGeom>
            <a:avLst/>
            <a:gdLst>
              <a:gd name="T0" fmla="*/ 2147483647 w 193"/>
              <a:gd name="T1" fmla="*/ 2147483647 h 96"/>
              <a:gd name="T2" fmla="*/ 2147483647 w 193"/>
              <a:gd name="T3" fmla="*/ 0 h 96"/>
              <a:gd name="T4" fmla="*/ 0 w 193"/>
              <a:gd name="T5" fmla="*/ 2147483647 h 96"/>
              <a:gd name="T6" fmla="*/ 0 60000 65536"/>
              <a:gd name="T7" fmla="*/ 0 60000 65536"/>
              <a:gd name="T8" fmla="*/ 0 60000 65536"/>
              <a:gd name="T9" fmla="*/ 0 w 193"/>
              <a:gd name="T10" fmla="*/ 0 h 96"/>
              <a:gd name="T11" fmla="*/ 193 w 193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" h="96">
                <a:moveTo>
                  <a:pt x="193" y="96"/>
                </a:moveTo>
                <a:lnTo>
                  <a:pt x="96" y="0"/>
                </a:lnTo>
                <a:lnTo>
                  <a:pt x="0" y="96"/>
                </a:lnTo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4" name="Line 56"/>
          <p:cNvSpPr>
            <a:spLocks noChangeShapeType="1"/>
          </p:cNvSpPr>
          <p:nvPr/>
        </p:nvSpPr>
        <p:spPr bwMode="auto">
          <a:xfrm>
            <a:off x="6538913" y="3068638"/>
            <a:ext cx="301625" cy="1587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5" name="Freeform 57"/>
          <p:cNvSpPr>
            <a:spLocks/>
          </p:cNvSpPr>
          <p:nvPr/>
        </p:nvSpPr>
        <p:spPr bwMode="auto">
          <a:xfrm>
            <a:off x="6802438" y="3025775"/>
            <a:ext cx="138112" cy="85725"/>
          </a:xfrm>
          <a:custGeom>
            <a:avLst/>
            <a:gdLst>
              <a:gd name="T0" fmla="*/ 2147483647 w 26"/>
              <a:gd name="T1" fmla="*/ 2147483647 h 16"/>
              <a:gd name="T2" fmla="*/ 0 w 26"/>
              <a:gd name="T3" fmla="*/ 2147483647 h 16"/>
              <a:gd name="T4" fmla="*/ 0 w 26"/>
              <a:gd name="T5" fmla="*/ 2147483647 h 16"/>
              <a:gd name="T6" fmla="*/ 2147483647 w 26"/>
              <a:gd name="T7" fmla="*/ 2147483647 h 16"/>
              <a:gd name="T8" fmla="*/ 2147483647 w 26"/>
              <a:gd name="T9" fmla="*/ 2147483647 h 16"/>
              <a:gd name="T10" fmla="*/ 2147483647 w 26"/>
              <a:gd name="T11" fmla="*/ 2147483647 h 16"/>
              <a:gd name="T12" fmla="*/ 0 w 26"/>
              <a:gd name="T13" fmla="*/ 0 h 16"/>
              <a:gd name="T14" fmla="*/ 0 w 26"/>
              <a:gd name="T15" fmla="*/ 0 h 16"/>
              <a:gd name="T16" fmla="*/ 2147483647 w 2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"/>
              <a:gd name="T28" fmla="*/ 0 h 16"/>
              <a:gd name="T29" fmla="*/ 26 w 2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" h="16">
                <a:moveTo>
                  <a:pt x="5" y="8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13" y="11"/>
                  <a:pt x="13" y="11"/>
                  <a:pt x="13" y="11"/>
                </a:cubicBezTo>
                <a:cubicBezTo>
                  <a:pt x="17" y="10"/>
                  <a:pt x="22" y="9"/>
                  <a:pt x="26" y="8"/>
                </a:cubicBezTo>
                <a:cubicBezTo>
                  <a:pt x="22" y="7"/>
                  <a:pt x="17" y="6"/>
                  <a:pt x="13" y="5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6" name="Line 58"/>
          <p:cNvSpPr>
            <a:spLocks noChangeShapeType="1"/>
          </p:cNvSpPr>
          <p:nvPr/>
        </p:nvSpPr>
        <p:spPr bwMode="auto">
          <a:xfrm>
            <a:off x="7818438" y="3068638"/>
            <a:ext cx="301625" cy="1587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7" name="Freeform 59"/>
          <p:cNvSpPr>
            <a:spLocks/>
          </p:cNvSpPr>
          <p:nvPr/>
        </p:nvSpPr>
        <p:spPr bwMode="auto">
          <a:xfrm>
            <a:off x="8081963" y="3025775"/>
            <a:ext cx="142875" cy="85725"/>
          </a:xfrm>
          <a:custGeom>
            <a:avLst/>
            <a:gdLst>
              <a:gd name="T0" fmla="*/ 2147483647 w 27"/>
              <a:gd name="T1" fmla="*/ 2147483647 h 16"/>
              <a:gd name="T2" fmla="*/ 0 w 27"/>
              <a:gd name="T3" fmla="*/ 2147483647 h 16"/>
              <a:gd name="T4" fmla="*/ 0 w 27"/>
              <a:gd name="T5" fmla="*/ 2147483647 h 16"/>
              <a:gd name="T6" fmla="*/ 2147483647 w 27"/>
              <a:gd name="T7" fmla="*/ 2147483647 h 16"/>
              <a:gd name="T8" fmla="*/ 2147483647 w 27"/>
              <a:gd name="T9" fmla="*/ 2147483647 h 16"/>
              <a:gd name="T10" fmla="*/ 2147483647 w 27"/>
              <a:gd name="T11" fmla="*/ 2147483647 h 16"/>
              <a:gd name="T12" fmla="*/ 0 w 27"/>
              <a:gd name="T13" fmla="*/ 0 h 16"/>
              <a:gd name="T14" fmla="*/ 0 w 27"/>
              <a:gd name="T15" fmla="*/ 0 h 16"/>
              <a:gd name="T16" fmla="*/ 2147483647 w 27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16"/>
              <a:gd name="T29" fmla="*/ 27 w 27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16">
                <a:moveTo>
                  <a:pt x="5" y="8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13" y="11"/>
                  <a:pt x="13" y="11"/>
                  <a:pt x="13" y="11"/>
                </a:cubicBezTo>
                <a:cubicBezTo>
                  <a:pt x="18" y="10"/>
                  <a:pt x="22" y="9"/>
                  <a:pt x="27" y="8"/>
                </a:cubicBezTo>
                <a:cubicBezTo>
                  <a:pt x="22" y="7"/>
                  <a:pt x="18" y="6"/>
                  <a:pt x="13" y="5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746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Storage Mechanisms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H="1">
            <a:off x="6143625" y="4441825"/>
            <a:ext cx="293688" cy="1588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6200775" y="4506913"/>
            <a:ext cx="18573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6245225" y="4564063"/>
            <a:ext cx="9048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291263" y="3810000"/>
            <a:ext cx="1587" cy="2809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162675" y="4090988"/>
            <a:ext cx="24923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291263" y="4179888"/>
            <a:ext cx="1587" cy="2682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6162675" y="4179888"/>
            <a:ext cx="24923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6897688" y="3554413"/>
            <a:ext cx="441325" cy="504825"/>
          </a:xfrm>
          <a:custGeom>
            <a:avLst/>
            <a:gdLst>
              <a:gd name="T0" fmla="*/ 0 w 278"/>
              <a:gd name="T1" fmla="*/ 2147483647 h 318"/>
              <a:gd name="T2" fmla="*/ 2147483647 w 278"/>
              <a:gd name="T3" fmla="*/ 2147483647 h 318"/>
              <a:gd name="T4" fmla="*/ 0 w 278"/>
              <a:gd name="T5" fmla="*/ 0 h 318"/>
              <a:gd name="T6" fmla="*/ 0 w 278"/>
              <a:gd name="T7" fmla="*/ 2147483647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278"/>
              <a:gd name="T13" fmla="*/ 0 h 318"/>
              <a:gd name="T14" fmla="*/ 278 w 278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8" h="318">
                <a:moveTo>
                  <a:pt x="0" y="318"/>
                </a:moveTo>
                <a:lnTo>
                  <a:pt x="278" y="161"/>
                </a:lnTo>
                <a:lnTo>
                  <a:pt x="0" y="0"/>
                </a:lnTo>
                <a:lnTo>
                  <a:pt x="0" y="318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7339013" y="3765550"/>
            <a:ext cx="90487" cy="88900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4967288" y="3810000"/>
            <a:ext cx="555625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4721225" y="3695700"/>
            <a:ext cx="1476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D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5489575" y="2881313"/>
            <a:ext cx="396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CLK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5894388" y="3810000"/>
            <a:ext cx="1003300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5708650" y="4179888"/>
            <a:ext cx="1588" cy="28733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5370513" y="4040188"/>
            <a:ext cx="677862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5541963" y="4173538"/>
            <a:ext cx="346075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5370513" y="3579813"/>
            <a:ext cx="677862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5541963" y="3438525"/>
            <a:ext cx="346075" cy="1588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5708650" y="3144838"/>
            <a:ext cx="1588" cy="19843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5522913" y="3579813"/>
            <a:ext cx="371475" cy="460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20503" name="Oval 23"/>
          <p:cNvSpPr>
            <a:spLocks noChangeArrowheads="1"/>
          </p:cNvSpPr>
          <p:nvPr/>
        </p:nvSpPr>
        <p:spPr bwMode="auto">
          <a:xfrm>
            <a:off x="5664200" y="3343275"/>
            <a:ext cx="88900" cy="88900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5489575" y="4535488"/>
            <a:ext cx="396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CLK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5484813" y="4538663"/>
            <a:ext cx="454025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8077200" y="3695700"/>
            <a:ext cx="1603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Q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8074025" y="3700463"/>
            <a:ext cx="173038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7429500" y="3810000"/>
            <a:ext cx="561975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5734050" y="1752600"/>
            <a:ext cx="1384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  <a:cs typeface="Arial" pitchFamily="34" charset="0"/>
              </a:rPr>
              <a:t>Dynamic</a:t>
            </a:r>
          </a:p>
        </p:txBody>
      </p:sp>
      <p:pic>
        <p:nvPicPr>
          <p:cNvPr id="20510" name="Picture 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3505200" cy="268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1808163" y="1752600"/>
            <a:ext cx="955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  <a:cs typeface="Arial" pitchFamily="34" charset="0"/>
              </a:rPr>
              <a:t>Static</a:t>
            </a:r>
          </a:p>
        </p:txBody>
      </p:sp>
      <p:sp>
        <p:nvSpPr>
          <p:cNvPr id="20512" name="Text Box 32" descr="25%"/>
          <p:cNvSpPr txBox="1">
            <a:spLocks noChangeArrowheads="1"/>
          </p:cNvSpPr>
          <p:nvPr/>
        </p:nvSpPr>
        <p:spPr bwMode="auto">
          <a:xfrm>
            <a:off x="533400" y="5334000"/>
            <a:ext cx="350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1800" b="1">
                <a:cs typeface="Arial" pitchFamily="34" charset="0"/>
              </a:rPr>
              <a:t>Needs a positive feedback loop to hold the data</a:t>
            </a:r>
          </a:p>
        </p:txBody>
      </p:sp>
      <p:sp>
        <p:nvSpPr>
          <p:cNvPr id="20513" name="Text Box 32" descr="25%"/>
          <p:cNvSpPr txBox="1">
            <a:spLocks noChangeArrowheads="1"/>
          </p:cNvSpPr>
          <p:nvPr/>
        </p:nvSpPr>
        <p:spPr bwMode="auto">
          <a:xfrm>
            <a:off x="4486275" y="5334000"/>
            <a:ext cx="350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1800" b="1">
                <a:cs typeface="Arial" pitchFamily="34" charset="0"/>
              </a:rPr>
              <a:t>Holds data by storing charge on capacitance</a:t>
            </a:r>
          </a:p>
        </p:txBody>
      </p:sp>
    </p:spTree>
    <p:extLst>
      <p:ext uri="{BB962C8B-B14F-4D97-AF65-F5344CB8AC3E}">
        <p14:creationId xmlns:p14="http://schemas.microsoft.com/office/powerpoint/2010/main" val="17906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Methodology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Different digital circuit design methodologies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Custom, semi-custom, array-based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Characteristics of CPLDs and FPGAs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Implementation of logic functions using MUX and LUTs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Hard and Soft Macro</a:t>
            </a:r>
          </a:p>
        </p:txBody>
      </p:sp>
    </p:spTree>
    <p:extLst>
      <p:ext uri="{BB962C8B-B14F-4D97-AF65-F5344CB8AC3E}">
        <p14:creationId xmlns:p14="http://schemas.microsoft.com/office/powerpoint/2010/main" val="22598508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Array-Based Programmable Logic</a:t>
            </a: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1066800" y="51816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="0" i="0"/>
              <a:t>PLA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4114800" y="5257800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="0" i="0"/>
              <a:t>PROM</a:t>
            </a: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7080250" y="52578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="0" i="0"/>
              <a:t>PAL</a:t>
            </a:r>
          </a:p>
        </p:txBody>
      </p:sp>
      <p:grpSp>
        <p:nvGrpSpPr>
          <p:cNvPr id="16390" name="Group 216"/>
          <p:cNvGrpSpPr>
            <a:grpSpLocks/>
          </p:cNvGrpSpPr>
          <p:nvPr/>
        </p:nvGrpSpPr>
        <p:grpSpPr bwMode="auto">
          <a:xfrm>
            <a:off x="388938" y="1695450"/>
            <a:ext cx="2663825" cy="3521075"/>
            <a:chOff x="245" y="1068"/>
            <a:chExt cx="1678" cy="2218"/>
          </a:xfrm>
        </p:grpSpPr>
        <p:sp>
          <p:nvSpPr>
            <p:cNvPr id="17124" name="Freeform 16"/>
            <p:cNvSpPr>
              <a:spLocks/>
            </p:cNvSpPr>
            <p:nvPr/>
          </p:nvSpPr>
          <p:spPr bwMode="auto">
            <a:xfrm>
              <a:off x="1821" y="2992"/>
              <a:ext cx="95" cy="105"/>
            </a:xfrm>
            <a:custGeom>
              <a:avLst/>
              <a:gdLst>
                <a:gd name="T0" fmla="*/ 1523 w 37"/>
                <a:gd name="T1" fmla="*/ 0 h 41"/>
                <a:gd name="T2" fmla="*/ 778 w 37"/>
                <a:gd name="T3" fmla="*/ 1765 h 41"/>
                <a:gd name="T4" fmla="*/ 85 w 37"/>
                <a:gd name="T5" fmla="*/ 0 h 41"/>
                <a:gd name="T6" fmla="*/ 778 w 37"/>
                <a:gd name="T7" fmla="*/ 131 h 41"/>
                <a:gd name="T8" fmla="*/ 1523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8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8" y="3"/>
                  </a:cubicBezTo>
                  <a:cubicBezTo>
                    <a:pt x="25" y="3"/>
                    <a:pt x="31" y="2"/>
                    <a:pt x="35" y="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5" name="Line 17"/>
            <p:cNvSpPr>
              <a:spLocks noChangeShapeType="1"/>
            </p:cNvSpPr>
            <p:nvPr/>
          </p:nvSpPr>
          <p:spPr bwMode="auto">
            <a:xfrm>
              <a:off x="286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6" name="Freeform 18"/>
            <p:cNvSpPr>
              <a:spLocks/>
            </p:cNvSpPr>
            <p:nvPr/>
          </p:nvSpPr>
          <p:spPr bwMode="auto">
            <a:xfrm>
              <a:off x="335" y="1267"/>
              <a:ext cx="41" cy="1671"/>
            </a:xfrm>
            <a:custGeom>
              <a:avLst/>
              <a:gdLst>
                <a:gd name="T0" fmla="*/ 41 w 41"/>
                <a:gd name="T1" fmla="*/ 1671 h 1671"/>
                <a:gd name="T2" fmla="*/ 41 w 41"/>
                <a:gd name="T3" fmla="*/ 46 h 1671"/>
                <a:gd name="T4" fmla="*/ 0 w 41"/>
                <a:gd name="T5" fmla="*/ 0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41" y="1671"/>
                  </a:moveTo>
                  <a:lnTo>
                    <a:pt x="41" y="4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7" name="Line 19"/>
            <p:cNvSpPr>
              <a:spLocks noChangeShapeType="1"/>
            </p:cNvSpPr>
            <p:nvPr/>
          </p:nvSpPr>
          <p:spPr bwMode="auto">
            <a:xfrm>
              <a:off x="464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8" name="Line 20"/>
            <p:cNvSpPr>
              <a:spLocks noChangeShapeType="1"/>
            </p:cNvSpPr>
            <p:nvPr/>
          </p:nvSpPr>
          <p:spPr bwMode="auto">
            <a:xfrm>
              <a:off x="641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9" name="Line 21"/>
            <p:cNvSpPr>
              <a:spLocks noChangeShapeType="1"/>
            </p:cNvSpPr>
            <p:nvPr/>
          </p:nvSpPr>
          <p:spPr bwMode="auto">
            <a:xfrm>
              <a:off x="818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0" name="Line 22"/>
            <p:cNvSpPr>
              <a:spLocks noChangeShapeType="1"/>
            </p:cNvSpPr>
            <p:nvPr/>
          </p:nvSpPr>
          <p:spPr bwMode="auto">
            <a:xfrm>
              <a:off x="993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1" name="Line 23"/>
            <p:cNvSpPr>
              <a:spLocks noChangeShapeType="1"/>
            </p:cNvSpPr>
            <p:nvPr/>
          </p:nvSpPr>
          <p:spPr bwMode="auto">
            <a:xfrm>
              <a:off x="1171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2" name="Freeform 24"/>
            <p:cNvSpPr>
              <a:spLocks/>
            </p:cNvSpPr>
            <p:nvPr/>
          </p:nvSpPr>
          <p:spPr bwMode="auto">
            <a:xfrm>
              <a:off x="273" y="1221"/>
              <a:ext cx="88" cy="77"/>
            </a:xfrm>
            <a:custGeom>
              <a:avLst/>
              <a:gdLst>
                <a:gd name="T0" fmla="*/ 0 w 88"/>
                <a:gd name="T1" fmla="*/ 0 h 77"/>
                <a:gd name="T2" fmla="*/ 44 w 88"/>
                <a:gd name="T3" fmla="*/ 77 h 77"/>
                <a:gd name="T4" fmla="*/ 88 w 88"/>
                <a:gd name="T5" fmla="*/ 0 h 77"/>
                <a:gd name="T6" fmla="*/ 0 w 88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77"/>
                <a:gd name="T14" fmla="*/ 88 w 88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77">
                  <a:moveTo>
                    <a:pt x="0" y="0"/>
                  </a:moveTo>
                  <a:lnTo>
                    <a:pt x="44" y="77"/>
                  </a:lnTo>
                  <a:lnTo>
                    <a:pt x="8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3" name="Oval 25"/>
            <p:cNvSpPr>
              <a:spLocks noChangeArrowheads="1"/>
            </p:cNvSpPr>
            <p:nvPr/>
          </p:nvSpPr>
          <p:spPr bwMode="auto">
            <a:xfrm>
              <a:off x="276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34" name="Line 26"/>
            <p:cNvSpPr>
              <a:spLocks noChangeShapeType="1"/>
            </p:cNvSpPr>
            <p:nvPr/>
          </p:nvSpPr>
          <p:spPr bwMode="auto">
            <a:xfrm flipV="1">
              <a:off x="317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5" name="Rectangle 27"/>
            <p:cNvSpPr>
              <a:spLocks noChangeArrowheads="1"/>
            </p:cNvSpPr>
            <p:nvPr/>
          </p:nvSpPr>
          <p:spPr bwMode="auto">
            <a:xfrm>
              <a:off x="286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36" name="Rectangle 28"/>
            <p:cNvSpPr>
              <a:spLocks noChangeArrowheads="1"/>
            </p:cNvSpPr>
            <p:nvPr/>
          </p:nvSpPr>
          <p:spPr bwMode="auto">
            <a:xfrm>
              <a:off x="318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5</a:t>
              </a:r>
              <a:endParaRPr lang="en-US" b="0"/>
            </a:p>
          </p:txBody>
        </p:sp>
        <p:sp>
          <p:nvSpPr>
            <p:cNvPr id="17137" name="Freeform 29"/>
            <p:cNvSpPr>
              <a:spLocks/>
            </p:cNvSpPr>
            <p:nvPr/>
          </p:nvSpPr>
          <p:spPr bwMode="auto">
            <a:xfrm>
              <a:off x="451" y="1221"/>
              <a:ext cx="87" cy="77"/>
            </a:xfrm>
            <a:custGeom>
              <a:avLst/>
              <a:gdLst>
                <a:gd name="T0" fmla="*/ 0 w 87"/>
                <a:gd name="T1" fmla="*/ 0 h 77"/>
                <a:gd name="T2" fmla="*/ 43 w 87"/>
                <a:gd name="T3" fmla="*/ 77 h 77"/>
                <a:gd name="T4" fmla="*/ 87 w 87"/>
                <a:gd name="T5" fmla="*/ 0 h 77"/>
                <a:gd name="T6" fmla="*/ 0 w 87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77"/>
                <a:gd name="T14" fmla="*/ 87 w 87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77">
                  <a:moveTo>
                    <a:pt x="0" y="0"/>
                  </a:moveTo>
                  <a:lnTo>
                    <a:pt x="43" y="77"/>
                  </a:lnTo>
                  <a:lnTo>
                    <a:pt x="8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8" name="Oval 30"/>
            <p:cNvSpPr>
              <a:spLocks noChangeArrowheads="1"/>
            </p:cNvSpPr>
            <p:nvPr/>
          </p:nvSpPr>
          <p:spPr bwMode="auto">
            <a:xfrm>
              <a:off x="453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39" name="Line 31"/>
            <p:cNvSpPr>
              <a:spLocks noChangeShapeType="1"/>
            </p:cNvSpPr>
            <p:nvPr/>
          </p:nvSpPr>
          <p:spPr bwMode="auto">
            <a:xfrm flipV="1">
              <a:off x="494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40" name="Rectangle 32"/>
            <p:cNvSpPr>
              <a:spLocks noChangeArrowheads="1"/>
            </p:cNvSpPr>
            <p:nvPr/>
          </p:nvSpPr>
          <p:spPr bwMode="auto">
            <a:xfrm>
              <a:off x="463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41" name="Rectangle 33"/>
            <p:cNvSpPr>
              <a:spLocks noChangeArrowheads="1"/>
            </p:cNvSpPr>
            <p:nvPr/>
          </p:nvSpPr>
          <p:spPr bwMode="auto">
            <a:xfrm>
              <a:off x="495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4</a:t>
              </a:r>
              <a:endParaRPr lang="en-US" b="0"/>
            </a:p>
          </p:txBody>
        </p:sp>
        <p:sp>
          <p:nvSpPr>
            <p:cNvPr id="17142" name="Rectangle 34"/>
            <p:cNvSpPr>
              <a:spLocks noChangeArrowheads="1"/>
            </p:cNvSpPr>
            <p:nvPr/>
          </p:nvSpPr>
          <p:spPr bwMode="auto">
            <a:xfrm>
              <a:off x="1819" y="3171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7143" name="Rectangle 35"/>
            <p:cNvSpPr>
              <a:spLocks noChangeArrowheads="1"/>
            </p:cNvSpPr>
            <p:nvPr/>
          </p:nvSpPr>
          <p:spPr bwMode="auto">
            <a:xfrm>
              <a:off x="1887" y="3209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7144" name="Freeform 36"/>
            <p:cNvSpPr>
              <a:spLocks/>
            </p:cNvSpPr>
            <p:nvPr/>
          </p:nvSpPr>
          <p:spPr bwMode="auto">
            <a:xfrm>
              <a:off x="628" y="1221"/>
              <a:ext cx="88" cy="77"/>
            </a:xfrm>
            <a:custGeom>
              <a:avLst/>
              <a:gdLst>
                <a:gd name="T0" fmla="*/ 0 w 88"/>
                <a:gd name="T1" fmla="*/ 0 h 77"/>
                <a:gd name="T2" fmla="*/ 44 w 88"/>
                <a:gd name="T3" fmla="*/ 77 h 77"/>
                <a:gd name="T4" fmla="*/ 88 w 88"/>
                <a:gd name="T5" fmla="*/ 0 h 77"/>
                <a:gd name="T6" fmla="*/ 0 w 88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77"/>
                <a:gd name="T14" fmla="*/ 88 w 88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77">
                  <a:moveTo>
                    <a:pt x="0" y="0"/>
                  </a:moveTo>
                  <a:lnTo>
                    <a:pt x="44" y="77"/>
                  </a:lnTo>
                  <a:lnTo>
                    <a:pt x="8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45" name="Oval 37"/>
            <p:cNvSpPr>
              <a:spLocks noChangeArrowheads="1"/>
            </p:cNvSpPr>
            <p:nvPr/>
          </p:nvSpPr>
          <p:spPr bwMode="auto">
            <a:xfrm>
              <a:off x="628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46" name="Line 38"/>
            <p:cNvSpPr>
              <a:spLocks noChangeShapeType="1"/>
            </p:cNvSpPr>
            <p:nvPr/>
          </p:nvSpPr>
          <p:spPr bwMode="auto">
            <a:xfrm flipV="1">
              <a:off x="672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47" name="Rectangle 39"/>
            <p:cNvSpPr>
              <a:spLocks noChangeArrowheads="1"/>
            </p:cNvSpPr>
            <p:nvPr/>
          </p:nvSpPr>
          <p:spPr bwMode="auto">
            <a:xfrm>
              <a:off x="640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48" name="Rectangle 40"/>
            <p:cNvSpPr>
              <a:spLocks noChangeArrowheads="1"/>
            </p:cNvSpPr>
            <p:nvPr/>
          </p:nvSpPr>
          <p:spPr bwMode="auto">
            <a:xfrm>
              <a:off x="672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7149" name="Freeform 41"/>
            <p:cNvSpPr>
              <a:spLocks/>
            </p:cNvSpPr>
            <p:nvPr/>
          </p:nvSpPr>
          <p:spPr bwMode="auto">
            <a:xfrm>
              <a:off x="803" y="1221"/>
              <a:ext cx="90" cy="77"/>
            </a:xfrm>
            <a:custGeom>
              <a:avLst/>
              <a:gdLst>
                <a:gd name="T0" fmla="*/ 0 w 90"/>
                <a:gd name="T1" fmla="*/ 0 h 77"/>
                <a:gd name="T2" fmla="*/ 46 w 90"/>
                <a:gd name="T3" fmla="*/ 77 h 77"/>
                <a:gd name="T4" fmla="*/ 90 w 90"/>
                <a:gd name="T5" fmla="*/ 0 h 77"/>
                <a:gd name="T6" fmla="*/ 0 w 90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77"/>
                <a:gd name="T14" fmla="*/ 90 w 90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77">
                  <a:moveTo>
                    <a:pt x="0" y="0"/>
                  </a:moveTo>
                  <a:lnTo>
                    <a:pt x="46" y="77"/>
                  </a:lnTo>
                  <a:lnTo>
                    <a:pt x="9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0" name="Oval 42"/>
            <p:cNvSpPr>
              <a:spLocks noChangeArrowheads="1"/>
            </p:cNvSpPr>
            <p:nvPr/>
          </p:nvSpPr>
          <p:spPr bwMode="auto">
            <a:xfrm>
              <a:off x="806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51" name="Line 43"/>
            <p:cNvSpPr>
              <a:spLocks noChangeShapeType="1"/>
            </p:cNvSpPr>
            <p:nvPr/>
          </p:nvSpPr>
          <p:spPr bwMode="auto">
            <a:xfrm flipV="1">
              <a:off x="849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2" name="Rectangle 44"/>
            <p:cNvSpPr>
              <a:spLocks noChangeArrowheads="1"/>
            </p:cNvSpPr>
            <p:nvPr/>
          </p:nvSpPr>
          <p:spPr bwMode="auto">
            <a:xfrm>
              <a:off x="817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53" name="Rectangle 45"/>
            <p:cNvSpPr>
              <a:spLocks noChangeArrowheads="1"/>
            </p:cNvSpPr>
            <p:nvPr/>
          </p:nvSpPr>
          <p:spPr bwMode="auto">
            <a:xfrm>
              <a:off x="849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7154" name="Freeform 46"/>
            <p:cNvSpPr>
              <a:spLocks/>
            </p:cNvSpPr>
            <p:nvPr/>
          </p:nvSpPr>
          <p:spPr bwMode="auto">
            <a:xfrm>
              <a:off x="980" y="1221"/>
              <a:ext cx="88" cy="77"/>
            </a:xfrm>
            <a:custGeom>
              <a:avLst/>
              <a:gdLst>
                <a:gd name="T0" fmla="*/ 0 w 88"/>
                <a:gd name="T1" fmla="*/ 0 h 77"/>
                <a:gd name="T2" fmla="*/ 44 w 88"/>
                <a:gd name="T3" fmla="*/ 77 h 77"/>
                <a:gd name="T4" fmla="*/ 88 w 88"/>
                <a:gd name="T5" fmla="*/ 0 h 77"/>
                <a:gd name="T6" fmla="*/ 0 w 88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77"/>
                <a:gd name="T14" fmla="*/ 88 w 88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77">
                  <a:moveTo>
                    <a:pt x="0" y="0"/>
                  </a:moveTo>
                  <a:lnTo>
                    <a:pt x="44" y="77"/>
                  </a:lnTo>
                  <a:lnTo>
                    <a:pt x="8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5" name="Oval 47"/>
            <p:cNvSpPr>
              <a:spLocks noChangeArrowheads="1"/>
            </p:cNvSpPr>
            <p:nvPr/>
          </p:nvSpPr>
          <p:spPr bwMode="auto">
            <a:xfrm>
              <a:off x="983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56" name="Line 48"/>
            <p:cNvSpPr>
              <a:spLocks noChangeShapeType="1"/>
            </p:cNvSpPr>
            <p:nvPr/>
          </p:nvSpPr>
          <p:spPr bwMode="auto">
            <a:xfrm flipV="1">
              <a:off x="1024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7" name="Rectangle 49"/>
            <p:cNvSpPr>
              <a:spLocks noChangeArrowheads="1"/>
            </p:cNvSpPr>
            <p:nvPr/>
          </p:nvSpPr>
          <p:spPr bwMode="auto">
            <a:xfrm>
              <a:off x="993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58" name="Rectangle 50"/>
            <p:cNvSpPr>
              <a:spLocks noChangeArrowheads="1"/>
            </p:cNvSpPr>
            <p:nvPr/>
          </p:nvSpPr>
          <p:spPr bwMode="auto">
            <a:xfrm>
              <a:off x="1025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7159" name="Freeform 51"/>
            <p:cNvSpPr>
              <a:spLocks/>
            </p:cNvSpPr>
            <p:nvPr/>
          </p:nvSpPr>
          <p:spPr bwMode="auto">
            <a:xfrm>
              <a:off x="1158" y="1221"/>
              <a:ext cx="87" cy="77"/>
            </a:xfrm>
            <a:custGeom>
              <a:avLst/>
              <a:gdLst>
                <a:gd name="T0" fmla="*/ 0 w 87"/>
                <a:gd name="T1" fmla="*/ 0 h 77"/>
                <a:gd name="T2" fmla="*/ 43 w 87"/>
                <a:gd name="T3" fmla="*/ 77 h 77"/>
                <a:gd name="T4" fmla="*/ 87 w 87"/>
                <a:gd name="T5" fmla="*/ 0 h 77"/>
                <a:gd name="T6" fmla="*/ 0 w 87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77"/>
                <a:gd name="T14" fmla="*/ 87 w 87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77">
                  <a:moveTo>
                    <a:pt x="0" y="0"/>
                  </a:moveTo>
                  <a:lnTo>
                    <a:pt x="43" y="77"/>
                  </a:lnTo>
                  <a:lnTo>
                    <a:pt x="8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0" name="Oval 52"/>
            <p:cNvSpPr>
              <a:spLocks noChangeArrowheads="1"/>
            </p:cNvSpPr>
            <p:nvPr/>
          </p:nvSpPr>
          <p:spPr bwMode="auto">
            <a:xfrm>
              <a:off x="1160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61" name="Line 53"/>
            <p:cNvSpPr>
              <a:spLocks noChangeShapeType="1"/>
            </p:cNvSpPr>
            <p:nvPr/>
          </p:nvSpPr>
          <p:spPr bwMode="auto">
            <a:xfrm flipV="1">
              <a:off x="1201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2" name="Rectangle 54"/>
            <p:cNvSpPr>
              <a:spLocks noChangeArrowheads="1"/>
            </p:cNvSpPr>
            <p:nvPr/>
          </p:nvSpPr>
          <p:spPr bwMode="auto">
            <a:xfrm>
              <a:off x="1170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63" name="Rectangle 55"/>
            <p:cNvSpPr>
              <a:spLocks noChangeArrowheads="1"/>
            </p:cNvSpPr>
            <p:nvPr/>
          </p:nvSpPr>
          <p:spPr bwMode="auto">
            <a:xfrm>
              <a:off x="1202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7164" name="Freeform 56"/>
            <p:cNvSpPr>
              <a:spLocks/>
            </p:cNvSpPr>
            <p:nvPr/>
          </p:nvSpPr>
          <p:spPr bwMode="auto">
            <a:xfrm>
              <a:off x="512" y="1267"/>
              <a:ext cx="42" cy="1671"/>
            </a:xfrm>
            <a:custGeom>
              <a:avLst/>
              <a:gdLst>
                <a:gd name="T0" fmla="*/ 42 w 42"/>
                <a:gd name="T1" fmla="*/ 1671 h 1671"/>
                <a:gd name="T2" fmla="*/ 42 w 42"/>
                <a:gd name="T3" fmla="*/ 46 h 1671"/>
                <a:gd name="T4" fmla="*/ 0 w 42"/>
                <a:gd name="T5" fmla="*/ 0 h 1671"/>
                <a:gd name="T6" fmla="*/ 0 60000 65536"/>
                <a:gd name="T7" fmla="*/ 0 60000 65536"/>
                <a:gd name="T8" fmla="*/ 0 60000 65536"/>
                <a:gd name="T9" fmla="*/ 0 w 42"/>
                <a:gd name="T10" fmla="*/ 0 h 1671"/>
                <a:gd name="T11" fmla="*/ 42 w 42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1671">
                  <a:moveTo>
                    <a:pt x="42" y="1671"/>
                  </a:moveTo>
                  <a:lnTo>
                    <a:pt x="42" y="4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5" name="Freeform 57"/>
            <p:cNvSpPr>
              <a:spLocks/>
            </p:cNvSpPr>
            <p:nvPr/>
          </p:nvSpPr>
          <p:spPr bwMode="auto">
            <a:xfrm>
              <a:off x="687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6" name="Freeform 58"/>
            <p:cNvSpPr>
              <a:spLocks/>
            </p:cNvSpPr>
            <p:nvPr/>
          </p:nvSpPr>
          <p:spPr bwMode="auto">
            <a:xfrm>
              <a:off x="865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7" name="Freeform 59"/>
            <p:cNvSpPr>
              <a:spLocks/>
            </p:cNvSpPr>
            <p:nvPr/>
          </p:nvSpPr>
          <p:spPr bwMode="auto">
            <a:xfrm>
              <a:off x="1042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8" name="Freeform 60"/>
            <p:cNvSpPr>
              <a:spLocks/>
            </p:cNvSpPr>
            <p:nvPr/>
          </p:nvSpPr>
          <p:spPr bwMode="auto">
            <a:xfrm>
              <a:off x="1217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9" name="Line 61"/>
            <p:cNvSpPr>
              <a:spLocks noChangeShapeType="1"/>
            </p:cNvSpPr>
            <p:nvPr/>
          </p:nvSpPr>
          <p:spPr bwMode="auto">
            <a:xfrm>
              <a:off x="1561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0" name="Line 62"/>
            <p:cNvSpPr>
              <a:spLocks noChangeShapeType="1"/>
            </p:cNvSpPr>
            <p:nvPr/>
          </p:nvSpPr>
          <p:spPr bwMode="auto">
            <a:xfrm>
              <a:off x="1767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1" name="Line 63"/>
            <p:cNvSpPr>
              <a:spLocks noChangeShapeType="1"/>
            </p:cNvSpPr>
            <p:nvPr/>
          </p:nvSpPr>
          <p:spPr bwMode="auto">
            <a:xfrm>
              <a:off x="1664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2" name="Line 64"/>
            <p:cNvSpPr>
              <a:spLocks noChangeShapeType="1"/>
            </p:cNvSpPr>
            <p:nvPr/>
          </p:nvSpPr>
          <p:spPr bwMode="auto">
            <a:xfrm>
              <a:off x="1867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3" name="Freeform 65"/>
            <p:cNvSpPr>
              <a:spLocks/>
            </p:cNvSpPr>
            <p:nvPr/>
          </p:nvSpPr>
          <p:spPr bwMode="auto">
            <a:xfrm>
              <a:off x="1358" y="1316"/>
              <a:ext cx="106" cy="84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5 h 33"/>
                <a:gd name="T6" fmla="*/ 1122 w 41"/>
                <a:gd name="T7" fmla="*/ 1387 h 33"/>
                <a:gd name="T8" fmla="*/ 0 w 41"/>
                <a:gd name="T9" fmla="*/ 1387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4" name="Line 66"/>
            <p:cNvSpPr>
              <a:spLocks noChangeShapeType="1"/>
            </p:cNvSpPr>
            <p:nvPr/>
          </p:nvSpPr>
          <p:spPr bwMode="auto">
            <a:xfrm>
              <a:off x="245" y="1359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5" name="Oval 67"/>
            <p:cNvSpPr>
              <a:spLocks noChangeArrowheads="1"/>
            </p:cNvSpPr>
            <p:nvPr/>
          </p:nvSpPr>
          <p:spPr bwMode="auto">
            <a:xfrm>
              <a:off x="268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6" name="Oval 68"/>
            <p:cNvSpPr>
              <a:spLocks noChangeArrowheads="1"/>
            </p:cNvSpPr>
            <p:nvPr/>
          </p:nvSpPr>
          <p:spPr bwMode="auto">
            <a:xfrm>
              <a:off x="358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7" name="Oval 69"/>
            <p:cNvSpPr>
              <a:spLocks noChangeArrowheads="1"/>
            </p:cNvSpPr>
            <p:nvPr/>
          </p:nvSpPr>
          <p:spPr bwMode="auto">
            <a:xfrm>
              <a:off x="446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8" name="Oval 70"/>
            <p:cNvSpPr>
              <a:spLocks noChangeArrowheads="1"/>
            </p:cNvSpPr>
            <p:nvPr/>
          </p:nvSpPr>
          <p:spPr bwMode="auto">
            <a:xfrm>
              <a:off x="536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9" name="Oval 71"/>
            <p:cNvSpPr>
              <a:spLocks noChangeArrowheads="1"/>
            </p:cNvSpPr>
            <p:nvPr/>
          </p:nvSpPr>
          <p:spPr bwMode="auto">
            <a:xfrm>
              <a:off x="623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0" name="Oval 72"/>
            <p:cNvSpPr>
              <a:spLocks noChangeArrowheads="1"/>
            </p:cNvSpPr>
            <p:nvPr/>
          </p:nvSpPr>
          <p:spPr bwMode="auto">
            <a:xfrm>
              <a:off x="710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1" name="Oval 73"/>
            <p:cNvSpPr>
              <a:spLocks noChangeArrowheads="1"/>
            </p:cNvSpPr>
            <p:nvPr/>
          </p:nvSpPr>
          <p:spPr bwMode="auto">
            <a:xfrm>
              <a:off x="800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2" name="Oval 74"/>
            <p:cNvSpPr>
              <a:spLocks noChangeArrowheads="1"/>
            </p:cNvSpPr>
            <p:nvPr/>
          </p:nvSpPr>
          <p:spPr bwMode="auto">
            <a:xfrm>
              <a:off x="888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3" name="Oval 75"/>
            <p:cNvSpPr>
              <a:spLocks noChangeArrowheads="1"/>
            </p:cNvSpPr>
            <p:nvPr/>
          </p:nvSpPr>
          <p:spPr bwMode="auto">
            <a:xfrm>
              <a:off x="975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4" name="Oval 76"/>
            <p:cNvSpPr>
              <a:spLocks noChangeArrowheads="1"/>
            </p:cNvSpPr>
            <p:nvPr/>
          </p:nvSpPr>
          <p:spPr bwMode="auto">
            <a:xfrm>
              <a:off x="1065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5" name="Oval 77"/>
            <p:cNvSpPr>
              <a:spLocks noChangeArrowheads="1"/>
            </p:cNvSpPr>
            <p:nvPr/>
          </p:nvSpPr>
          <p:spPr bwMode="auto">
            <a:xfrm>
              <a:off x="1153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6" name="Oval 78"/>
            <p:cNvSpPr>
              <a:spLocks noChangeArrowheads="1"/>
            </p:cNvSpPr>
            <p:nvPr/>
          </p:nvSpPr>
          <p:spPr bwMode="auto">
            <a:xfrm>
              <a:off x="1240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7" name="Oval 79"/>
            <p:cNvSpPr>
              <a:spLocks noChangeArrowheads="1"/>
            </p:cNvSpPr>
            <p:nvPr/>
          </p:nvSpPr>
          <p:spPr bwMode="auto">
            <a:xfrm>
              <a:off x="1543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8" name="Oval 80"/>
            <p:cNvSpPr>
              <a:spLocks noChangeArrowheads="1"/>
            </p:cNvSpPr>
            <p:nvPr/>
          </p:nvSpPr>
          <p:spPr bwMode="auto">
            <a:xfrm>
              <a:off x="1646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9" name="Oval 81"/>
            <p:cNvSpPr>
              <a:spLocks noChangeArrowheads="1"/>
            </p:cNvSpPr>
            <p:nvPr/>
          </p:nvSpPr>
          <p:spPr bwMode="auto">
            <a:xfrm>
              <a:off x="1749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0" name="Oval 82"/>
            <p:cNvSpPr>
              <a:spLocks noChangeArrowheads="1"/>
            </p:cNvSpPr>
            <p:nvPr/>
          </p:nvSpPr>
          <p:spPr bwMode="auto">
            <a:xfrm>
              <a:off x="1849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1" name="Line 83"/>
            <p:cNvSpPr>
              <a:spLocks noChangeShapeType="1"/>
            </p:cNvSpPr>
            <p:nvPr/>
          </p:nvSpPr>
          <p:spPr bwMode="auto">
            <a:xfrm>
              <a:off x="1464" y="1359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92" name="Freeform 84"/>
            <p:cNvSpPr>
              <a:spLocks/>
            </p:cNvSpPr>
            <p:nvPr/>
          </p:nvSpPr>
          <p:spPr bwMode="auto">
            <a:xfrm>
              <a:off x="1358" y="1418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93" name="Line 85"/>
            <p:cNvSpPr>
              <a:spLocks noChangeShapeType="1"/>
            </p:cNvSpPr>
            <p:nvPr/>
          </p:nvSpPr>
          <p:spPr bwMode="auto">
            <a:xfrm>
              <a:off x="245" y="1460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94" name="Oval 86"/>
            <p:cNvSpPr>
              <a:spLocks noChangeArrowheads="1"/>
            </p:cNvSpPr>
            <p:nvPr/>
          </p:nvSpPr>
          <p:spPr bwMode="auto">
            <a:xfrm>
              <a:off x="268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5" name="Oval 87"/>
            <p:cNvSpPr>
              <a:spLocks noChangeArrowheads="1"/>
            </p:cNvSpPr>
            <p:nvPr/>
          </p:nvSpPr>
          <p:spPr bwMode="auto">
            <a:xfrm>
              <a:off x="358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6" name="Oval 88"/>
            <p:cNvSpPr>
              <a:spLocks noChangeArrowheads="1"/>
            </p:cNvSpPr>
            <p:nvPr/>
          </p:nvSpPr>
          <p:spPr bwMode="auto">
            <a:xfrm>
              <a:off x="446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7" name="Oval 89"/>
            <p:cNvSpPr>
              <a:spLocks noChangeArrowheads="1"/>
            </p:cNvSpPr>
            <p:nvPr/>
          </p:nvSpPr>
          <p:spPr bwMode="auto">
            <a:xfrm>
              <a:off x="536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8" name="Oval 90"/>
            <p:cNvSpPr>
              <a:spLocks noChangeArrowheads="1"/>
            </p:cNvSpPr>
            <p:nvPr/>
          </p:nvSpPr>
          <p:spPr bwMode="auto">
            <a:xfrm>
              <a:off x="623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9" name="Oval 91"/>
            <p:cNvSpPr>
              <a:spLocks noChangeArrowheads="1"/>
            </p:cNvSpPr>
            <p:nvPr/>
          </p:nvSpPr>
          <p:spPr bwMode="auto">
            <a:xfrm>
              <a:off x="710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0" name="Oval 92"/>
            <p:cNvSpPr>
              <a:spLocks noChangeArrowheads="1"/>
            </p:cNvSpPr>
            <p:nvPr/>
          </p:nvSpPr>
          <p:spPr bwMode="auto">
            <a:xfrm>
              <a:off x="800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1" name="Oval 93"/>
            <p:cNvSpPr>
              <a:spLocks noChangeArrowheads="1"/>
            </p:cNvSpPr>
            <p:nvPr/>
          </p:nvSpPr>
          <p:spPr bwMode="auto">
            <a:xfrm>
              <a:off x="888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2" name="Oval 94"/>
            <p:cNvSpPr>
              <a:spLocks noChangeArrowheads="1"/>
            </p:cNvSpPr>
            <p:nvPr/>
          </p:nvSpPr>
          <p:spPr bwMode="auto">
            <a:xfrm>
              <a:off x="975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3" name="Oval 95"/>
            <p:cNvSpPr>
              <a:spLocks noChangeArrowheads="1"/>
            </p:cNvSpPr>
            <p:nvPr/>
          </p:nvSpPr>
          <p:spPr bwMode="auto">
            <a:xfrm>
              <a:off x="1065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" name="Oval 96"/>
            <p:cNvSpPr>
              <a:spLocks noChangeArrowheads="1"/>
            </p:cNvSpPr>
            <p:nvPr/>
          </p:nvSpPr>
          <p:spPr bwMode="auto">
            <a:xfrm>
              <a:off x="1153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5" name="Oval 97"/>
            <p:cNvSpPr>
              <a:spLocks noChangeArrowheads="1"/>
            </p:cNvSpPr>
            <p:nvPr/>
          </p:nvSpPr>
          <p:spPr bwMode="auto">
            <a:xfrm>
              <a:off x="1240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6" name="Oval 98"/>
            <p:cNvSpPr>
              <a:spLocks noChangeArrowheads="1"/>
            </p:cNvSpPr>
            <p:nvPr/>
          </p:nvSpPr>
          <p:spPr bwMode="auto">
            <a:xfrm>
              <a:off x="1543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7" name="Oval 99"/>
            <p:cNvSpPr>
              <a:spLocks noChangeArrowheads="1"/>
            </p:cNvSpPr>
            <p:nvPr/>
          </p:nvSpPr>
          <p:spPr bwMode="auto">
            <a:xfrm>
              <a:off x="1646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8" name="Oval 100"/>
            <p:cNvSpPr>
              <a:spLocks noChangeArrowheads="1"/>
            </p:cNvSpPr>
            <p:nvPr/>
          </p:nvSpPr>
          <p:spPr bwMode="auto">
            <a:xfrm>
              <a:off x="1749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9" name="Oval 101"/>
            <p:cNvSpPr>
              <a:spLocks noChangeArrowheads="1"/>
            </p:cNvSpPr>
            <p:nvPr/>
          </p:nvSpPr>
          <p:spPr bwMode="auto">
            <a:xfrm>
              <a:off x="1849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0" name="Line 102"/>
            <p:cNvSpPr>
              <a:spLocks noChangeShapeType="1"/>
            </p:cNvSpPr>
            <p:nvPr/>
          </p:nvSpPr>
          <p:spPr bwMode="auto">
            <a:xfrm>
              <a:off x="1464" y="1460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11" name="Freeform 103"/>
            <p:cNvSpPr>
              <a:spLocks/>
            </p:cNvSpPr>
            <p:nvPr/>
          </p:nvSpPr>
          <p:spPr bwMode="auto">
            <a:xfrm>
              <a:off x="1358" y="1521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12" name="Line 104"/>
            <p:cNvSpPr>
              <a:spLocks noChangeShapeType="1"/>
            </p:cNvSpPr>
            <p:nvPr/>
          </p:nvSpPr>
          <p:spPr bwMode="auto">
            <a:xfrm>
              <a:off x="245" y="1562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13" name="Oval 105"/>
            <p:cNvSpPr>
              <a:spLocks noChangeArrowheads="1"/>
            </p:cNvSpPr>
            <p:nvPr/>
          </p:nvSpPr>
          <p:spPr bwMode="auto">
            <a:xfrm>
              <a:off x="268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4" name="Oval 106"/>
            <p:cNvSpPr>
              <a:spLocks noChangeArrowheads="1"/>
            </p:cNvSpPr>
            <p:nvPr/>
          </p:nvSpPr>
          <p:spPr bwMode="auto">
            <a:xfrm>
              <a:off x="358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5" name="Oval 107"/>
            <p:cNvSpPr>
              <a:spLocks noChangeArrowheads="1"/>
            </p:cNvSpPr>
            <p:nvPr/>
          </p:nvSpPr>
          <p:spPr bwMode="auto">
            <a:xfrm>
              <a:off x="446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6" name="Oval 108"/>
            <p:cNvSpPr>
              <a:spLocks noChangeArrowheads="1"/>
            </p:cNvSpPr>
            <p:nvPr/>
          </p:nvSpPr>
          <p:spPr bwMode="auto">
            <a:xfrm>
              <a:off x="536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7" name="Oval 109"/>
            <p:cNvSpPr>
              <a:spLocks noChangeArrowheads="1"/>
            </p:cNvSpPr>
            <p:nvPr/>
          </p:nvSpPr>
          <p:spPr bwMode="auto">
            <a:xfrm>
              <a:off x="623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8" name="Oval 110"/>
            <p:cNvSpPr>
              <a:spLocks noChangeArrowheads="1"/>
            </p:cNvSpPr>
            <p:nvPr/>
          </p:nvSpPr>
          <p:spPr bwMode="auto">
            <a:xfrm>
              <a:off x="710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9" name="Oval 111"/>
            <p:cNvSpPr>
              <a:spLocks noChangeArrowheads="1"/>
            </p:cNvSpPr>
            <p:nvPr/>
          </p:nvSpPr>
          <p:spPr bwMode="auto">
            <a:xfrm>
              <a:off x="800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0" name="Oval 112"/>
            <p:cNvSpPr>
              <a:spLocks noChangeArrowheads="1"/>
            </p:cNvSpPr>
            <p:nvPr/>
          </p:nvSpPr>
          <p:spPr bwMode="auto">
            <a:xfrm>
              <a:off x="888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1" name="Oval 113"/>
            <p:cNvSpPr>
              <a:spLocks noChangeArrowheads="1"/>
            </p:cNvSpPr>
            <p:nvPr/>
          </p:nvSpPr>
          <p:spPr bwMode="auto">
            <a:xfrm>
              <a:off x="975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2" name="Oval 114"/>
            <p:cNvSpPr>
              <a:spLocks noChangeArrowheads="1"/>
            </p:cNvSpPr>
            <p:nvPr/>
          </p:nvSpPr>
          <p:spPr bwMode="auto">
            <a:xfrm>
              <a:off x="1065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3" name="Oval 115"/>
            <p:cNvSpPr>
              <a:spLocks noChangeArrowheads="1"/>
            </p:cNvSpPr>
            <p:nvPr/>
          </p:nvSpPr>
          <p:spPr bwMode="auto">
            <a:xfrm>
              <a:off x="1153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4" name="Oval 116"/>
            <p:cNvSpPr>
              <a:spLocks noChangeArrowheads="1"/>
            </p:cNvSpPr>
            <p:nvPr/>
          </p:nvSpPr>
          <p:spPr bwMode="auto">
            <a:xfrm>
              <a:off x="1240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5" name="Oval 117"/>
            <p:cNvSpPr>
              <a:spLocks noChangeArrowheads="1"/>
            </p:cNvSpPr>
            <p:nvPr/>
          </p:nvSpPr>
          <p:spPr bwMode="auto">
            <a:xfrm>
              <a:off x="1543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6" name="Oval 118"/>
            <p:cNvSpPr>
              <a:spLocks noChangeArrowheads="1"/>
            </p:cNvSpPr>
            <p:nvPr/>
          </p:nvSpPr>
          <p:spPr bwMode="auto">
            <a:xfrm>
              <a:off x="1646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7" name="Oval 119"/>
            <p:cNvSpPr>
              <a:spLocks noChangeArrowheads="1"/>
            </p:cNvSpPr>
            <p:nvPr/>
          </p:nvSpPr>
          <p:spPr bwMode="auto">
            <a:xfrm>
              <a:off x="1749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8" name="Oval 120"/>
            <p:cNvSpPr>
              <a:spLocks noChangeArrowheads="1"/>
            </p:cNvSpPr>
            <p:nvPr/>
          </p:nvSpPr>
          <p:spPr bwMode="auto">
            <a:xfrm>
              <a:off x="1849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9" name="Line 121"/>
            <p:cNvSpPr>
              <a:spLocks noChangeShapeType="1"/>
            </p:cNvSpPr>
            <p:nvPr/>
          </p:nvSpPr>
          <p:spPr bwMode="auto">
            <a:xfrm>
              <a:off x="1464" y="1562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30" name="Freeform 122"/>
            <p:cNvSpPr>
              <a:spLocks/>
            </p:cNvSpPr>
            <p:nvPr/>
          </p:nvSpPr>
          <p:spPr bwMode="auto">
            <a:xfrm>
              <a:off x="1358" y="1624"/>
              <a:ext cx="106" cy="82"/>
            </a:xfrm>
            <a:custGeom>
              <a:avLst/>
              <a:gdLst>
                <a:gd name="T0" fmla="*/ 0 w 41"/>
                <a:gd name="T1" fmla="*/ 0 h 32"/>
                <a:gd name="T2" fmla="*/ 1122 w 41"/>
                <a:gd name="T3" fmla="*/ 0 h 32"/>
                <a:gd name="T4" fmla="*/ 1830 w 41"/>
                <a:gd name="T5" fmla="*/ 689 h 32"/>
                <a:gd name="T6" fmla="*/ 1122 w 41"/>
                <a:gd name="T7" fmla="*/ 1379 h 32"/>
                <a:gd name="T8" fmla="*/ 0 w 41"/>
                <a:gd name="T9" fmla="*/ 1379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31" name="Line 123"/>
            <p:cNvSpPr>
              <a:spLocks noChangeShapeType="1"/>
            </p:cNvSpPr>
            <p:nvPr/>
          </p:nvSpPr>
          <p:spPr bwMode="auto">
            <a:xfrm>
              <a:off x="245" y="1665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32" name="Oval 124"/>
            <p:cNvSpPr>
              <a:spLocks noChangeArrowheads="1"/>
            </p:cNvSpPr>
            <p:nvPr/>
          </p:nvSpPr>
          <p:spPr bwMode="auto">
            <a:xfrm>
              <a:off x="268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3" name="Oval 125"/>
            <p:cNvSpPr>
              <a:spLocks noChangeArrowheads="1"/>
            </p:cNvSpPr>
            <p:nvPr/>
          </p:nvSpPr>
          <p:spPr bwMode="auto">
            <a:xfrm>
              <a:off x="358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4" name="Oval 126"/>
            <p:cNvSpPr>
              <a:spLocks noChangeArrowheads="1"/>
            </p:cNvSpPr>
            <p:nvPr/>
          </p:nvSpPr>
          <p:spPr bwMode="auto">
            <a:xfrm>
              <a:off x="446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5" name="Oval 127"/>
            <p:cNvSpPr>
              <a:spLocks noChangeArrowheads="1"/>
            </p:cNvSpPr>
            <p:nvPr/>
          </p:nvSpPr>
          <p:spPr bwMode="auto">
            <a:xfrm>
              <a:off x="536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6" name="Oval 128"/>
            <p:cNvSpPr>
              <a:spLocks noChangeArrowheads="1"/>
            </p:cNvSpPr>
            <p:nvPr/>
          </p:nvSpPr>
          <p:spPr bwMode="auto">
            <a:xfrm>
              <a:off x="623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7" name="Oval 129"/>
            <p:cNvSpPr>
              <a:spLocks noChangeArrowheads="1"/>
            </p:cNvSpPr>
            <p:nvPr/>
          </p:nvSpPr>
          <p:spPr bwMode="auto">
            <a:xfrm>
              <a:off x="710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8" name="Oval 130"/>
            <p:cNvSpPr>
              <a:spLocks noChangeArrowheads="1"/>
            </p:cNvSpPr>
            <p:nvPr/>
          </p:nvSpPr>
          <p:spPr bwMode="auto">
            <a:xfrm>
              <a:off x="800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9" name="Oval 131"/>
            <p:cNvSpPr>
              <a:spLocks noChangeArrowheads="1"/>
            </p:cNvSpPr>
            <p:nvPr/>
          </p:nvSpPr>
          <p:spPr bwMode="auto">
            <a:xfrm>
              <a:off x="888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0" name="Oval 132"/>
            <p:cNvSpPr>
              <a:spLocks noChangeArrowheads="1"/>
            </p:cNvSpPr>
            <p:nvPr/>
          </p:nvSpPr>
          <p:spPr bwMode="auto">
            <a:xfrm>
              <a:off x="975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1" name="Oval 133"/>
            <p:cNvSpPr>
              <a:spLocks noChangeArrowheads="1"/>
            </p:cNvSpPr>
            <p:nvPr/>
          </p:nvSpPr>
          <p:spPr bwMode="auto">
            <a:xfrm>
              <a:off x="1065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2" name="Oval 134"/>
            <p:cNvSpPr>
              <a:spLocks noChangeArrowheads="1"/>
            </p:cNvSpPr>
            <p:nvPr/>
          </p:nvSpPr>
          <p:spPr bwMode="auto">
            <a:xfrm>
              <a:off x="1153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3" name="Oval 135"/>
            <p:cNvSpPr>
              <a:spLocks noChangeArrowheads="1"/>
            </p:cNvSpPr>
            <p:nvPr/>
          </p:nvSpPr>
          <p:spPr bwMode="auto">
            <a:xfrm>
              <a:off x="1240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4" name="Oval 136"/>
            <p:cNvSpPr>
              <a:spLocks noChangeArrowheads="1"/>
            </p:cNvSpPr>
            <p:nvPr/>
          </p:nvSpPr>
          <p:spPr bwMode="auto">
            <a:xfrm>
              <a:off x="1543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5" name="Oval 137"/>
            <p:cNvSpPr>
              <a:spLocks noChangeArrowheads="1"/>
            </p:cNvSpPr>
            <p:nvPr/>
          </p:nvSpPr>
          <p:spPr bwMode="auto">
            <a:xfrm>
              <a:off x="1646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6" name="Oval 138"/>
            <p:cNvSpPr>
              <a:spLocks noChangeArrowheads="1"/>
            </p:cNvSpPr>
            <p:nvPr/>
          </p:nvSpPr>
          <p:spPr bwMode="auto">
            <a:xfrm>
              <a:off x="1749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7" name="Oval 139"/>
            <p:cNvSpPr>
              <a:spLocks noChangeArrowheads="1"/>
            </p:cNvSpPr>
            <p:nvPr/>
          </p:nvSpPr>
          <p:spPr bwMode="auto">
            <a:xfrm>
              <a:off x="1849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8" name="Line 140"/>
            <p:cNvSpPr>
              <a:spLocks noChangeShapeType="1"/>
            </p:cNvSpPr>
            <p:nvPr/>
          </p:nvSpPr>
          <p:spPr bwMode="auto">
            <a:xfrm>
              <a:off x="1464" y="1665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49" name="Freeform 141"/>
            <p:cNvSpPr>
              <a:spLocks/>
            </p:cNvSpPr>
            <p:nvPr/>
          </p:nvSpPr>
          <p:spPr bwMode="auto">
            <a:xfrm>
              <a:off x="1358" y="1724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50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50" name="Line 142"/>
            <p:cNvSpPr>
              <a:spLocks noChangeShapeType="1"/>
            </p:cNvSpPr>
            <p:nvPr/>
          </p:nvSpPr>
          <p:spPr bwMode="auto">
            <a:xfrm>
              <a:off x="245" y="1768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51" name="Oval 143"/>
            <p:cNvSpPr>
              <a:spLocks noChangeArrowheads="1"/>
            </p:cNvSpPr>
            <p:nvPr/>
          </p:nvSpPr>
          <p:spPr bwMode="auto">
            <a:xfrm>
              <a:off x="268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2" name="Oval 144"/>
            <p:cNvSpPr>
              <a:spLocks noChangeArrowheads="1"/>
            </p:cNvSpPr>
            <p:nvPr/>
          </p:nvSpPr>
          <p:spPr bwMode="auto">
            <a:xfrm>
              <a:off x="358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3" name="Oval 145"/>
            <p:cNvSpPr>
              <a:spLocks noChangeArrowheads="1"/>
            </p:cNvSpPr>
            <p:nvPr/>
          </p:nvSpPr>
          <p:spPr bwMode="auto">
            <a:xfrm>
              <a:off x="446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4" name="Oval 146"/>
            <p:cNvSpPr>
              <a:spLocks noChangeArrowheads="1"/>
            </p:cNvSpPr>
            <p:nvPr/>
          </p:nvSpPr>
          <p:spPr bwMode="auto">
            <a:xfrm>
              <a:off x="536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5" name="Oval 147"/>
            <p:cNvSpPr>
              <a:spLocks noChangeArrowheads="1"/>
            </p:cNvSpPr>
            <p:nvPr/>
          </p:nvSpPr>
          <p:spPr bwMode="auto">
            <a:xfrm>
              <a:off x="623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6" name="Oval 148"/>
            <p:cNvSpPr>
              <a:spLocks noChangeArrowheads="1"/>
            </p:cNvSpPr>
            <p:nvPr/>
          </p:nvSpPr>
          <p:spPr bwMode="auto">
            <a:xfrm>
              <a:off x="710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7" name="Oval 149"/>
            <p:cNvSpPr>
              <a:spLocks noChangeArrowheads="1"/>
            </p:cNvSpPr>
            <p:nvPr/>
          </p:nvSpPr>
          <p:spPr bwMode="auto">
            <a:xfrm>
              <a:off x="800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8" name="Oval 150"/>
            <p:cNvSpPr>
              <a:spLocks noChangeArrowheads="1"/>
            </p:cNvSpPr>
            <p:nvPr/>
          </p:nvSpPr>
          <p:spPr bwMode="auto">
            <a:xfrm>
              <a:off x="888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9" name="Oval 151"/>
            <p:cNvSpPr>
              <a:spLocks noChangeArrowheads="1"/>
            </p:cNvSpPr>
            <p:nvPr/>
          </p:nvSpPr>
          <p:spPr bwMode="auto">
            <a:xfrm>
              <a:off x="975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0" name="Oval 152"/>
            <p:cNvSpPr>
              <a:spLocks noChangeArrowheads="1"/>
            </p:cNvSpPr>
            <p:nvPr/>
          </p:nvSpPr>
          <p:spPr bwMode="auto">
            <a:xfrm>
              <a:off x="1065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1" name="Oval 153"/>
            <p:cNvSpPr>
              <a:spLocks noChangeArrowheads="1"/>
            </p:cNvSpPr>
            <p:nvPr/>
          </p:nvSpPr>
          <p:spPr bwMode="auto">
            <a:xfrm>
              <a:off x="1153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2" name="Oval 154"/>
            <p:cNvSpPr>
              <a:spLocks noChangeArrowheads="1"/>
            </p:cNvSpPr>
            <p:nvPr/>
          </p:nvSpPr>
          <p:spPr bwMode="auto">
            <a:xfrm>
              <a:off x="1240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3" name="Oval 155"/>
            <p:cNvSpPr>
              <a:spLocks noChangeArrowheads="1"/>
            </p:cNvSpPr>
            <p:nvPr/>
          </p:nvSpPr>
          <p:spPr bwMode="auto">
            <a:xfrm>
              <a:off x="1543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4" name="Oval 156"/>
            <p:cNvSpPr>
              <a:spLocks noChangeArrowheads="1"/>
            </p:cNvSpPr>
            <p:nvPr/>
          </p:nvSpPr>
          <p:spPr bwMode="auto">
            <a:xfrm>
              <a:off x="1646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5" name="Oval 157"/>
            <p:cNvSpPr>
              <a:spLocks noChangeArrowheads="1"/>
            </p:cNvSpPr>
            <p:nvPr/>
          </p:nvSpPr>
          <p:spPr bwMode="auto">
            <a:xfrm>
              <a:off x="1749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6" name="Oval 158"/>
            <p:cNvSpPr>
              <a:spLocks noChangeArrowheads="1"/>
            </p:cNvSpPr>
            <p:nvPr/>
          </p:nvSpPr>
          <p:spPr bwMode="auto">
            <a:xfrm>
              <a:off x="1849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7" name="Line 159"/>
            <p:cNvSpPr>
              <a:spLocks noChangeShapeType="1"/>
            </p:cNvSpPr>
            <p:nvPr/>
          </p:nvSpPr>
          <p:spPr bwMode="auto">
            <a:xfrm>
              <a:off x="1464" y="1768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68" name="Freeform 160"/>
            <p:cNvSpPr>
              <a:spLocks/>
            </p:cNvSpPr>
            <p:nvPr/>
          </p:nvSpPr>
          <p:spPr bwMode="auto">
            <a:xfrm>
              <a:off x="1358" y="1827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69" name="Line 161"/>
            <p:cNvSpPr>
              <a:spLocks noChangeShapeType="1"/>
            </p:cNvSpPr>
            <p:nvPr/>
          </p:nvSpPr>
          <p:spPr bwMode="auto">
            <a:xfrm>
              <a:off x="245" y="1868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70" name="Oval 162"/>
            <p:cNvSpPr>
              <a:spLocks noChangeArrowheads="1"/>
            </p:cNvSpPr>
            <p:nvPr/>
          </p:nvSpPr>
          <p:spPr bwMode="auto">
            <a:xfrm>
              <a:off x="268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1" name="Oval 163"/>
            <p:cNvSpPr>
              <a:spLocks noChangeArrowheads="1"/>
            </p:cNvSpPr>
            <p:nvPr/>
          </p:nvSpPr>
          <p:spPr bwMode="auto">
            <a:xfrm>
              <a:off x="358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2" name="Oval 164"/>
            <p:cNvSpPr>
              <a:spLocks noChangeArrowheads="1"/>
            </p:cNvSpPr>
            <p:nvPr/>
          </p:nvSpPr>
          <p:spPr bwMode="auto">
            <a:xfrm>
              <a:off x="446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3" name="Oval 165"/>
            <p:cNvSpPr>
              <a:spLocks noChangeArrowheads="1"/>
            </p:cNvSpPr>
            <p:nvPr/>
          </p:nvSpPr>
          <p:spPr bwMode="auto">
            <a:xfrm>
              <a:off x="536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4" name="Oval 166"/>
            <p:cNvSpPr>
              <a:spLocks noChangeArrowheads="1"/>
            </p:cNvSpPr>
            <p:nvPr/>
          </p:nvSpPr>
          <p:spPr bwMode="auto">
            <a:xfrm>
              <a:off x="623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5" name="Oval 167"/>
            <p:cNvSpPr>
              <a:spLocks noChangeArrowheads="1"/>
            </p:cNvSpPr>
            <p:nvPr/>
          </p:nvSpPr>
          <p:spPr bwMode="auto">
            <a:xfrm>
              <a:off x="710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6" name="Oval 168"/>
            <p:cNvSpPr>
              <a:spLocks noChangeArrowheads="1"/>
            </p:cNvSpPr>
            <p:nvPr/>
          </p:nvSpPr>
          <p:spPr bwMode="auto">
            <a:xfrm>
              <a:off x="800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7" name="Oval 169"/>
            <p:cNvSpPr>
              <a:spLocks noChangeArrowheads="1"/>
            </p:cNvSpPr>
            <p:nvPr/>
          </p:nvSpPr>
          <p:spPr bwMode="auto">
            <a:xfrm>
              <a:off x="888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8" name="Oval 170"/>
            <p:cNvSpPr>
              <a:spLocks noChangeArrowheads="1"/>
            </p:cNvSpPr>
            <p:nvPr/>
          </p:nvSpPr>
          <p:spPr bwMode="auto">
            <a:xfrm>
              <a:off x="975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9" name="Oval 171"/>
            <p:cNvSpPr>
              <a:spLocks noChangeArrowheads="1"/>
            </p:cNvSpPr>
            <p:nvPr/>
          </p:nvSpPr>
          <p:spPr bwMode="auto">
            <a:xfrm>
              <a:off x="1065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0" name="Oval 172"/>
            <p:cNvSpPr>
              <a:spLocks noChangeArrowheads="1"/>
            </p:cNvSpPr>
            <p:nvPr/>
          </p:nvSpPr>
          <p:spPr bwMode="auto">
            <a:xfrm>
              <a:off x="1153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1" name="Oval 173"/>
            <p:cNvSpPr>
              <a:spLocks noChangeArrowheads="1"/>
            </p:cNvSpPr>
            <p:nvPr/>
          </p:nvSpPr>
          <p:spPr bwMode="auto">
            <a:xfrm>
              <a:off x="1240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2" name="Oval 174"/>
            <p:cNvSpPr>
              <a:spLocks noChangeArrowheads="1"/>
            </p:cNvSpPr>
            <p:nvPr/>
          </p:nvSpPr>
          <p:spPr bwMode="auto">
            <a:xfrm>
              <a:off x="1543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3" name="Oval 175"/>
            <p:cNvSpPr>
              <a:spLocks noChangeArrowheads="1"/>
            </p:cNvSpPr>
            <p:nvPr/>
          </p:nvSpPr>
          <p:spPr bwMode="auto">
            <a:xfrm>
              <a:off x="1646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4" name="Oval 176"/>
            <p:cNvSpPr>
              <a:spLocks noChangeArrowheads="1"/>
            </p:cNvSpPr>
            <p:nvPr/>
          </p:nvSpPr>
          <p:spPr bwMode="auto">
            <a:xfrm>
              <a:off x="1749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5" name="Oval 177"/>
            <p:cNvSpPr>
              <a:spLocks noChangeArrowheads="1"/>
            </p:cNvSpPr>
            <p:nvPr/>
          </p:nvSpPr>
          <p:spPr bwMode="auto">
            <a:xfrm>
              <a:off x="1849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6" name="Line 178"/>
            <p:cNvSpPr>
              <a:spLocks noChangeShapeType="1"/>
            </p:cNvSpPr>
            <p:nvPr/>
          </p:nvSpPr>
          <p:spPr bwMode="auto">
            <a:xfrm>
              <a:off x="1464" y="1868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87" name="Freeform 179"/>
            <p:cNvSpPr>
              <a:spLocks/>
            </p:cNvSpPr>
            <p:nvPr/>
          </p:nvSpPr>
          <p:spPr bwMode="auto">
            <a:xfrm>
              <a:off x="1358" y="1930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88" name="Line 180"/>
            <p:cNvSpPr>
              <a:spLocks noChangeShapeType="1"/>
            </p:cNvSpPr>
            <p:nvPr/>
          </p:nvSpPr>
          <p:spPr bwMode="auto">
            <a:xfrm>
              <a:off x="245" y="1971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89" name="Oval 181"/>
            <p:cNvSpPr>
              <a:spLocks noChangeArrowheads="1"/>
            </p:cNvSpPr>
            <p:nvPr/>
          </p:nvSpPr>
          <p:spPr bwMode="auto">
            <a:xfrm>
              <a:off x="268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0" name="Oval 182"/>
            <p:cNvSpPr>
              <a:spLocks noChangeArrowheads="1"/>
            </p:cNvSpPr>
            <p:nvPr/>
          </p:nvSpPr>
          <p:spPr bwMode="auto">
            <a:xfrm>
              <a:off x="358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1" name="Oval 183"/>
            <p:cNvSpPr>
              <a:spLocks noChangeArrowheads="1"/>
            </p:cNvSpPr>
            <p:nvPr/>
          </p:nvSpPr>
          <p:spPr bwMode="auto">
            <a:xfrm>
              <a:off x="446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2" name="Oval 184"/>
            <p:cNvSpPr>
              <a:spLocks noChangeArrowheads="1"/>
            </p:cNvSpPr>
            <p:nvPr/>
          </p:nvSpPr>
          <p:spPr bwMode="auto">
            <a:xfrm>
              <a:off x="536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3" name="Oval 185"/>
            <p:cNvSpPr>
              <a:spLocks noChangeArrowheads="1"/>
            </p:cNvSpPr>
            <p:nvPr/>
          </p:nvSpPr>
          <p:spPr bwMode="auto">
            <a:xfrm>
              <a:off x="623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4" name="Oval 186"/>
            <p:cNvSpPr>
              <a:spLocks noChangeArrowheads="1"/>
            </p:cNvSpPr>
            <p:nvPr/>
          </p:nvSpPr>
          <p:spPr bwMode="auto">
            <a:xfrm>
              <a:off x="710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5" name="Oval 187"/>
            <p:cNvSpPr>
              <a:spLocks noChangeArrowheads="1"/>
            </p:cNvSpPr>
            <p:nvPr/>
          </p:nvSpPr>
          <p:spPr bwMode="auto">
            <a:xfrm>
              <a:off x="800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6" name="Oval 188"/>
            <p:cNvSpPr>
              <a:spLocks noChangeArrowheads="1"/>
            </p:cNvSpPr>
            <p:nvPr/>
          </p:nvSpPr>
          <p:spPr bwMode="auto">
            <a:xfrm>
              <a:off x="888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7" name="Oval 189"/>
            <p:cNvSpPr>
              <a:spLocks noChangeArrowheads="1"/>
            </p:cNvSpPr>
            <p:nvPr/>
          </p:nvSpPr>
          <p:spPr bwMode="auto">
            <a:xfrm>
              <a:off x="975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8" name="Oval 190"/>
            <p:cNvSpPr>
              <a:spLocks noChangeArrowheads="1"/>
            </p:cNvSpPr>
            <p:nvPr/>
          </p:nvSpPr>
          <p:spPr bwMode="auto">
            <a:xfrm>
              <a:off x="1065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9" name="Oval 191"/>
            <p:cNvSpPr>
              <a:spLocks noChangeArrowheads="1"/>
            </p:cNvSpPr>
            <p:nvPr/>
          </p:nvSpPr>
          <p:spPr bwMode="auto">
            <a:xfrm>
              <a:off x="1153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0" name="Oval 192"/>
            <p:cNvSpPr>
              <a:spLocks noChangeArrowheads="1"/>
            </p:cNvSpPr>
            <p:nvPr/>
          </p:nvSpPr>
          <p:spPr bwMode="auto">
            <a:xfrm>
              <a:off x="1240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1" name="Oval 193"/>
            <p:cNvSpPr>
              <a:spLocks noChangeArrowheads="1"/>
            </p:cNvSpPr>
            <p:nvPr/>
          </p:nvSpPr>
          <p:spPr bwMode="auto">
            <a:xfrm>
              <a:off x="1543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2" name="Oval 194"/>
            <p:cNvSpPr>
              <a:spLocks noChangeArrowheads="1"/>
            </p:cNvSpPr>
            <p:nvPr/>
          </p:nvSpPr>
          <p:spPr bwMode="auto">
            <a:xfrm>
              <a:off x="1646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3" name="Oval 195"/>
            <p:cNvSpPr>
              <a:spLocks noChangeArrowheads="1"/>
            </p:cNvSpPr>
            <p:nvPr/>
          </p:nvSpPr>
          <p:spPr bwMode="auto">
            <a:xfrm>
              <a:off x="1749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4" name="Oval 196"/>
            <p:cNvSpPr>
              <a:spLocks noChangeArrowheads="1"/>
            </p:cNvSpPr>
            <p:nvPr/>
          </p:nvSpPr>
          <p:spPr bwMode="auto">
            <a:xfrm>
              <a:off x="1849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5" name="Line 197"/>
            <p:cNvSpPr>
              <a:spLocks noChangeShapeType="1"/>
            </p:cNvSpPr>
            <p:nvPr/>
          </p:nvSpPr>
          <p:spPr bwMode="auto">
            <a:xfrm>
              <a:off x="1464" y="1971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306" name="Freeform 198"/>
            <p:cNvSpPr>
              <a:spLocks/>
            </p:cNvSpPr>
            <p:nvPr/>
          </p:nvSpPr>
          <p:spPr bwMode="auto">
            <a:xfrm>
              <a:off x="1358" y="2033"/>
              <a:ext cx="106" cy="82"/>
            </a:xfrm>
            <a:custGeom>
              <a:avLst/>
              <a:gdLst>
                <a:gd name="T0" fmla="*/ 0 w 41"/>
                <a:gd name="T1" fmla="*/ 0 h 32"/>
                <a:gd name="T2" fmla="*/ 1122 w 41"/>
                <a:gd name="T3" fmla="*/ 0 h 32"/>
                <a:gd name="T4" fmla="*/ 1830 w 41"/>
                <a:gd name="T5" fmla="*/ 689 h 32"/>
                <a:gd name="T6" fmla="*/ 1122 w 41"/>
                <a:gd name="T7" fmla="*/ 1379 h 32"/>
                <a:gd name="T8" fmla="*/ 0 w 41"/>
                <a:gd name="T9" fmla="*/ 1379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307" name="Line 199"/>
            <p:cNvSpPr>
              <a:spLocks noChangeShapeType="1"/>
            </p:cNvSpPr>
            <p:nvPr/>
          </p:nvSpPr>
          <p:spPr bwMode="auto">
            <a:xfrm>
              <a:off x="245" y="2074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308" name="Oval 200"/>
            <p:cNvSpPr>
              <a:spLocks noChangeArrowheads="1"/>
            </p:cNvSpPr>
            <p:nvPr/>
          </p:nvSpPr>
          <p:spPr bwMode="auto">
            <a:xfrm>
              <a:off x="268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9" name="Oval 201"/>
            <p:cNvSpPr>
              <a:spLocks noChangeArrowheads="1"/>
            </p:cNvSpPr>
            <p:nvPr/>
          </p:nvSpPr>
          <p:spPr bwMode="auto">
            <a:xfrm>
              <a:off x="358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0" name="Oval 202"/>
            <p:cNvSpPr>
              <a:spLocks noChangeArrowheads="1"/>
            </p:cNvSpPr>
            <p:nvPr/>
          </p:nvSpPr>
          <p:spPr bwMode="auto">
            <a:xfrm>
              <a:off x="446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1" name="Oval 203"/>
            <p:cNvSpPr>
              <a:spLocks noChangeArrowheads="1"/>
            </p:cNvSpPr>
            <p:nvPr/>
          </p:nvSpPr>
          <p:spPr bwMode="auto">
            <a:xfrm>
              <a:off x="536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2" name="Oval 204"/>
            <p:cNvSpPr>
              <a:spLocks noChangeArrowheads="1"/>
            </p:cNvSpPr>
            <p:nvPr/>
          </p:nvSpPr>
          <p:spPr bwMode="auto">
            <a:xfrm>
              <a:off x="623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3" name="Oval 205"/>
            <p:cNvSpPr>
              <a:spLocks noChangeArrowheads="1"/>
            </p:cNvSpPr>
            <p:nvPr/>
          </p:nvSpPr>
          <p:spPr bwMode="auto">
            <a:xfrm>
              <a:off x="710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4" name="Oval 206"/>
            <p:cNvSpPr>
              <a:spLocks noChangeArrowheads="1"/>
            </p:cNvSpPr>
            <p:nvPr/>
          </p:nvSpPr>
          <p:spPr bwMode="auto">
            <a:xfrm>
              <a:off x="800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5" name="Oval 207"/>
            <p:cNvSpPr>
              <a:spLocks noChangeArrowheads="1"/>
            </p:cNvSpPr>
            <p:nvPr/>
          </p:nvSpPr>
          <p:spPr bwMode="auto">
            <a:xfrm>
              <a:off x="888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6" name="Oval 208"/>
            <p:cNvSpPr>
              <a:spLocks noChangeArrowheads="1"/>
            </p:cNvSpPr>
            <p:nvPr/>
          </p:nvSpPr>
          <p:spPr bwMode="auto">
            <a:xfrm>
              <a:off x="975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7" name="Oval 209"/>
            <p:cNvSpPr>
              <a:spLocks noChangeArrowheads="1"/>
            </p:cNvSpPr>
            <p:nvPr/>
          </p:nvSpPr>
          <p:spPr bwMode="auto">
            <a:xfrm>
              <a:off x="1065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8" name="Oval 210"/>
            <p:cNvSpPr>
              <a:spLocks noChangeArrowheads="1"/>
            </p:cNvSpPr>
            <p:nvPr/>
          </p:nvSpPr>
          <p:spPr bwMode="auto">
            <a:xfrm>
              <a:off x="1153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9" name="Oval 211"/>
            <p:cNvSpPr>
              <a:spLocks noChangeArrowheads="1"/>
            </p:cNvSpPr>
            <p:nvPr/>
          </p:nvSpPr>
          <p:spPr bwMode="auto">
            <a:xfrm>
              <a:off x="1240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0" name="Oval 212"/>
            <p:cNvSpPr>
              <a:spLocks noChangeArrowheads="1"/>
            </p:cNvSpPr>
            <p:nvPr/>
          </p:nvSpPr>
          <p:spPr bwMode="auto">
            <a:xfrm>
              <a:off x="1543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1" name="Oval 213"/>
            <p:cNvSpPr>
              <a:spLocks noChangeArrowheads="1"/>
            </p:cNvSpPr>
            <p:nvPr/>
          </p:nvSpPr>
          <p:spPr bwMode="auto">
            <a:xfrm>
              <a:off x="1646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2" name="Oval 214"/>
            <p:cNvSpPr>
              <a:spLocks noChangeArrowheads="1"/>
            </p:cNvSpPr>
            <p:nvPr/>
          </p:nvSpPr>
          <p:spPr bwMode="auto">
            <a:xfrm>
              <a:off x="1749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3" name="Oval 215"/>
            <p:cNvSpPr>
              <a:spLocks noChangeArrowheads="1"/>
            </p:cNvSpPr>
            <p:nvPr/>
          </p:nvSpPr>
          <p:spPr bwMode="auto">
            <a:xfrm>
              <a:off x="1849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1" name="Line 217"/>
          <p:cNvSpPr>
            <a:spLocks noChangeShapeType="1"/>
          </p:cNvSpPr>
          <p:nvPr/>
        </p:nvSpPr>
        <p:spPr bwMode="auto">
          <a:xfrm>
            <a:off x="2324100" y="3292475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2" name="Freeform 218"/>
          <p:cNvSpPr>
            <a:spLocks/>
          </p:cNvSpPr>
          <p:nvPr/>
        </p:nvSpPr>
        <p:spPr bwMode="auto">
          <a:xfrm>
            <a:off x="2155825" y="3386138"/>
            <a:ext cx="168275" cy="134937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8"/>
                  <a:pt x="41" y="17"/>
                </a:cubicBezTo>
                <a:cubicBezTo>
                  <a:pt x="41" y="26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3" name="Line 219"/>
          <p:cNvSpPr>
            <a:spLocks noChangeShapeType="1"/>
          </p:cNvSpPr>
          <p:nvPr/>
        </p:nvSpPr>
        <p:spPr bwMode="auto">
          <a:xfrm>
            <a:off x="388938" y="3455988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4" name="Oval 220"/>
          <p:cNvSpPr>
            <a:spLocks noChangeArrowheads="1"/>
          </p:cNvSpPr>
          <p:nvPr/>
        </p:nvSpPr>
        <p:spPr bwMode="auto">
          <a:xfrm>
            <a:off x="42545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Oval 221"/>
          <p:cNvSpPr>
            <a:spLocks noChangeArrowheads="1"/>
          </p:cNvSpPr>
          <p:nvPr/>
        </p:nvSpPr>
        <p:spPr bwMode="auto">
          <a:xfrm>
            <a:off x="5683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Oval 222"/>
          <p:cNvSpPr>
            <a:spLocks noChangeArrowheads="1"/>
          </p:cNvSpPr>
          <p:nvPr/>
        </p:nvSpPr>
        <p:spPr bwMode="auto">
          <a:xfrm>
            <a:off x="7080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Oval 223"/>
          <p:cNvSpPr>
            <a:spLocks noChangeArrowheads="1"/>
          </p:cNvSpPr>
          <p:nvPr/>
        </p:nvSpPr>
        <p:spPr bwMode="auto">
          <a:xfrm>
            <a:off x="8509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Oval 224"/>
          <p:cNvSpPr>
            <a:spLocks noChangeArrowheads="1"/>
          </p:cNvSpPr>
          <p:nvPr/>
        </p:nvSpPr>
        <p:spPr bwMode="auto">
          <a:xfrm>
            <a:off x="989013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Oval 225"/>
          <p:cNvSpPr>
            <a:spLocks noChangeArrowheads="1"/>
          </p:cNvSpPr>
          <p:nvPr/>
        </p:nvSpPr>
        <p:spPr bwMode="auto">
          <a:xfrm>
            <a:off x="11271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Oval 226"/>
          <p:cNvSpPr>
            <a:spLocks noChangeArrowheads="1"/>
          </p:cNvSpPr>
          <p:nvPr/>
        </p:nvSpPr>
        <p:spPr bwMode="auto">
          <a:xfrm>
            <a:off x="12700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Oval 227"/>
          <p:cNvSpPr>
            <a:spLocks noChangeArrowheads="1"/>
          </p:cNvSpPr>
          <p:nvPr/>
        </p:nvSpPr>
        <p:spPr bwMode="auto">
          <a:xfrm>
            <a:off x="14097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Oval 228"/>
          <p:cNvSpPr>
            <a:spLocks noChangeArrowheads="1"/>
          </p:cNvSpPr>
          <p:nvPr/>
        </p:nvSpPr>
        <p:spPr bwMode="auto">
          <a:xfrm>
            <a:off x="1547813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Oval 229"/>
          <p:cNvSpPr>
            <a:spLocks noChangeArrowheads="1"/>
          </p:cNvSpPr>
          <p:nvPr/>
        </p:nvSpPr>
        <p:spPr bwMode="auto">
          <a:xfrm>
            <a:off x="169068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Oval 230"/>
          <p:cNvSpPr>
            <a:spLocks noChangeArrowheads="1"/>
          </p:cNvSpPr>
          <p:nvPr/>
        </p:nvSpPr>
        <p:spPr bwMode="auto">
          <a:xfrm>
            <a:off x="183038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Oval 231"/>
          <p:cNvSpPr>
            <a:spLocks noChangeArrowheads="1"/>
          </p:cNvSpPr>
          <p:nvPr/>
        </p:nvSpPr>
        <p:spPr bwMode="auto">
          <a:xfrm>
            <a:off x="19685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Oval 232"/>
          <p:cNvSpPr>
            <a:spLocks noChangeArrowheads="1"/>
          </p:cNvSpPr>
          <p:nvPr/>
        </p:nvSpPr>
        <p:spPr bwMode="auto">
          <a:xfrm>
            <a:off x="2449513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3"/>
          <p:cNvSpPr>
            <a:spLocks noChangeArrowheads="1"/>
          </p:cNvSpPr>
          <p:nvPr/>
        </p:nvSpPr>
        <p:spPr bwMode="auto">
          <a:xfrm>
            <a:off x="26130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Oval 234"/>
          <p:cNvSpPr>
            <a:spLocks noChangeArrowheads="1"/>
          </p:cNvSpPr>
          <p:nvPr/>
        </p:nvSpPr>
        <p:spPr bwMode="auto">
          <a:xfrm>
            <a:off x="277653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Oval 235"/>
          <p:cNvSpPr>
            <a:spLocks noChangeArrowheads="1"/>
          </p:cNvSpPr>
          <p:nvPr/>
        </p:nvSpPr>
        <p:spPr bwMode="auto">
          <a:xfrm>
            <a:off x="293528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236"/>
          <p:cNvSpPr>
            <a:spLocks noChangeShapeType="1"/>
          </p:cNvSpPr>
          <p:nvPr/>
        </p:nvSpPr>
        <p:spPr bwMode="auto">
          <a:xfrm>
            <a:off x="2324100" y="3455988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11" name="Freeform 237"/>
          <p:cNvSpPr>
            <a:spLocks/>
          </p:cNvSpPr>
          <p:nvPr/>
        </p:nvSpPr>
        <p:spPr bwMode="auto">
          <a:xfrm>
            <a:off x="2155825" y="3549650"/>
            <a:ext cx="168275" cy="134938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12" name="Line 238"/>
          <p:cNvSpPr>
            <a:spLocks noChangeShapeType="1"/>
          </p:cNvSpPr>
          <p:nvPr/>
        </p:nvSpPr>
        <p:spPr bwMode="auto">
          <a:xfrm>
            <a:off x="388938" y="3614738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13" name="Oval 239"/>
          <p:cNvSpPr>
            <a:spLocks noChangeArrowheads="1"/>
          </p:cNvSpPr>
          <p:nvPr/>
        </p:nvSpPr>
        <p:spPr bwMode="auto">
          <a:xfrm>
            <a:off x="42545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Oval 240"/>
          <p:cNvSpPr>
            <a:spLocks noChangeArrowheads="1"/>
          </p:cNvSpPr>
          <p:nvPr/>
        </p:nvSpPr>
        <p:spPr bwMode="auto">
          <a:xfrm>
            <a:off x="5683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Oval 241"/>
          <p:cNvSpPr>
            <a:spLocks noChangeArrowheads="1"/>
          </p:cNvSpPr>
          <p:nvPr/>
        </p:nvSpPr>
        <p:spPr bwMode="auto">
          <a:xfrm>
            <a:off x="7080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Oval 242"/>
          <p:cNvSpPr>
            <a:spLocks noChangeArrowheads="1"/>
          </p:cNvSpPr>
          <p:nvPr/>
        </p:nvSpPr>
        <p:spPr bwMode="auto">
          <a:xfrm>
            <a:off x="8509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Oval 243"/>
          <p:cNvSpPr>
            <a:spLocks noChangeArrowheads="1"/>
          </p:cNvSpPr>
          <p:nvPr/>
        </p:nvSpPr>
        <p:spPr bwMode="auto">
          <a:xfrm>
            <a:off x="989013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8" name="Oval 244"/>
          <p:cNvSpPr>
            <a:spLocks noChangeArrowheads="1"/>
          </p:cNvSpPr>
          <p:nvPr/>
        </p:nvSpPr>
        <p:spPr bwMode="auto">
          <a:xfrm>
            <a:off x="11271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Oval 245"/>
          <p:cNvSpPr>
            <a:spLocks noChangeArrowheads="1"/>
          </p:cNvSpPr>
          <p:nvPr/>
        </p:nvSpPr>
        <p:spPr bwMode="auto">
          <a:xfrm>
            <a:off x="12700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Oval 246"/>
          <p:cNvSpPr>
            <a:spLocks noChangeArrowheads="1"/>
          </p:cNvSpPr>
          <p:nvPr/>
        </p:nvSpPr>
        <p:spPr bwMode="auto">
          <a:xfrm>
            <a:off x="14097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Oval 247"/>
          <p:cNvSpPr>
            <a:spLocks noChangeArrowheads="1"/>
          </p:cNvSpPr>
          <p:nvPr/>
        </p:nvSpPr>
        <p:spPr bwMode="auto">
          <a:xfrm>
            <a:off x="1547813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Oval 248"/>
          <p:cNvSpPr>
            <a:spLocks noChangeArrowheads="1"/>
          </p:cNvSpPr>
          <p:nvPr/>
        </p:nvSpPr>
        <p:spPr bwMode="auto">
          <a:xfrm>
            <a:off x="169068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3" name="Oval 249"/>
          <p:cNvSpPr>
            <a:spLocks noChangeArrowheads="1"/>
          </p:cNvSpPr>
          <p:nvPr/>
        </p:nvSpPr>
        <p:spPr bwMode="auto">
          <a:xfrm>
            <a:off x="183038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Oval 250"/>
          <p:cNvSpPr>
            <a:spLocks noChangeArrowheads="1"/>
          </p:cNvSpPr>
          <p:nvPr/>
        </p:nvSpPr>
        <p:spPr bwMode="auto">
          <a:xfrm>
            <a:off x="19685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Oval 251"/>
          <p:cNvSpPr>
            <a:spLocks noChangeArrowheads="1"/>
          </p:cNvSpPr>
          <p:nvPr/>
        </p:nvSpPr>
        <p:spPr bwMode="auto">
          <a:xfrm>
            <a:off x="2449513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Oval 252"/>
          <p:cNvSpPr>
            <a:spLocks noChangeArrowheads="1"/>
          </p:cNvSpPr>
          <p:nvPr/>
        </p:nvSpPr>
        <p:spPr bwMode="auto">
          <a:xfrm>
            <a:off x="26130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Oval 253"/>
          <p:cNvSpPr>
            <a:spLocks noChangeArrowheads="1"/>
          </p:cNvSpPr>
          <p:nvPr/>
        </p:nvSpPr>
        <p:spPr bwMode="auto">
          <a:xfrm>
            <a:off x="277653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Oval 254"/>
          <p:cNvSpPr>
            <a:spLocks noChangeArrowheads="1"/>
          </p:cNvSpPr>
          <p:nvPr/>
        </p:nvSpPr>
        <p:spPr bwMode="auto">
          <a:xfrm>
            <a:off x="293528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255"/>
          <p:cNvSpPr>
            <a:spLocks noChangeShapeType="1"/>
          </p:cNvSpPr>
          <p:nvPr/>
        </p:nvSpPr>
        <p:spPr bwMode="auto">
          <a:xfrm>
            <a:off x="2324100" y="3614738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30" name="Freeform 256"/>
          <p:cNvSpPr>
            <a:spLocks/>
          </p:cNvSpPr>
          <p:nvPr/>
        </p:nvSpPr>
        <p:spPr bwMode="auto">
          <a:xfrm>
            <a:off x="2155825" y="3713163"/>
            <a:ext cx="168275" cy="134937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31" name="Line 257"/>
          <p:cNvSpPr>
            <a:spLocks noChangeShapeType="1"/>
          </p:cNvSpPr>
          <p:nvPr/>
        </p:nvSpPr>
        <p:spPr bwMode="auto">
          <a:xfrm>
            <a:off x="388938" y="3778250"/>
            <a:ext cx="1766887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32" name="Oval 258"/>
          <p:cNvSpPr>
            <a:spLocks noChangeArrowheads="1"/>
          </p:cNvSpPr>
          <p:nvPr/>
        </p:nvSpPr>
        <p:spPr bwMode="auto">
          <a:xfrm>
            <a:off x="42545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Oval 259"/>
          <p:cNvSpPr>
            <a:spLocks noChangeArrowheads="1"/>
          </p:cNvSpPr>
          <p:nvPr/>
        </p:nvSpPr>
        <p:spPr bwMode="auto">
          <a:xfrm>
            <a:off x="5683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4" name="Oval 260"/>
          <p:cNvSpPr>
            <a:spLocks noChangeArrowheads="1"/>
          </p:cNvSpPr>
          <p:nvPr/>
        </p:nvSpPr>
        <p:spPr bwMode="auto">
          <a:xfrm>
            <a:off x="7080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Oval 261"/>
          <p:cNvSpPr>
            <a:spLocks noChangeArrowheads="1"/>
          </p:cNvSpPr>
          <p:nvPr/>
        </p:nvSpPr>
        <p:spPr bwMode="auto">
          <a:xfrm>
            <a:off x="8509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6" name="Oval 262"/>
          <p:cNvSpPr>
            <a:spLocks noChangeArrowheads="1"/>
          </p:cNvSpPr>
          <p:nvPr/>
        </p:nvSpPr>
        <p:spPr bwMode="auto">
          <a:xfrm>
            <a:off x="989013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Oval 263"/>
          <p:cNvSpPr>
            <a:spLocks noChangeArrowheads="1"/>
          </p:cNvSpPr>
          <p:nvPr/>
        </p:nvSpPr>
        <p:spPr bwMode="auto">
          <a:xfrm>
            <a:off x="11271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8" name="Oval 264"/>
          <p:cNvSpPr>
            <a:spLocks noChangeArrowheads="1"/>
          </p:cNvSpPr>
          <p:nvPr/>
        </p:nvSpPr>
        <p:spPr bwMode="auto">
          <a:xfrm>
            <a:off x="12700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Oval 265"/>
          <p:cNvSpPr>
            <a:spLocks noChangeArrowheads="1"/>
          </p:cNvSpPr>
          <p:nvPr/>
        </p:nvSpPr>
        <p:spPr bwMode="auto">
          <a:xfrm>
            <a:off x="14097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0" name="Oval 266"/>
          <p:cNvSpPr>
            <a:spLocks noChangeArrowheads="1"/>
          </p:cNvSpPr>
          <p:nvPr/>
        </p:nvSpPr>
        <p:spPr bwMode="auto">
          <a:xfrm>
            <a:off x="1547813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Oval 267"/>
          <p:cNvSpPr>
            <a:spLocks noChangeArrowheads="1"/>
          </p:cNvSpPr>
          <p:nvPr/>
        </p:nvSpPr>
        <p:spPr bwMode="auto">
          <a:xfrm>
            <a:off x="169068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2" name="Oval 268"/>
          <p:cNvSpPr>
            <a:spLocks noChangeArrowheads="1"/>
          </p:cNvSpPr>
          <p:nvPr/>
        </p:nvSpPr>
        <p:spPr bwMode="auto">
          <a:xfrm>
            <a:off x="183038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Oval 269"/>
          <p:cNvSpPr>
            <a:spLocks noChangeArrowheads="1"/>
          </p:cNvSpPr>
          <p:nvPr/>
        </p:nvSpPr>
        <p:spPr bwMode="auto">
          <a:xfrm>
            <a:off x="19685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4" name="Oval 270"/>
          <p:cNvSpPr>
            <a:spLocks noChangeArrowheads="1"/>
          </p:cNvSpPr>
          <p:nvPr/>
        </p:nvSpPr>
        <p:spPr bwMode="auto">
          <a:xfrm>
            <a:off x="2449513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Oval 271"/>
          <p:cNvSpPr>
            <a:spLocks noChangeArrowheads="1"/>
          </p:cNvSpPr>
          <p:nvPr/>
        </p:nvSpPr>
        <p:spPr bwMode="auto">
          <a:xfrm>
            <a:off x="26130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6" name="Oval 272"/>
          <p:cNvSpPr>
            <a:spLocks noChangeArrowheads="1"/>
          </p:cNvSpPr>
          <p:nvPr/>
        </p:nvSpPr>
        <p:spPr bwMode="auto">
          <a:xfrm>
            <a:off x="277653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7" name="Oval 273"/>
          <p:cNvSpPr>
            <a:spLocks noChangeArrowheads="1"/>
          </p:cNvSpPr>
          <p:nvPr/>
        </p:nvSpPr>
        <p:spPr bwMode="auto">
          <a:xfrm>
            <a:off x="293528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8" name="Line 274"/>
          <p:cNvSpPr>
            <a:spLocks noChangeShapeType="1"/>
          </p:cNvSpPr>
          <p:nvPr/>
        </p:nvSpPr>
        <p:spPr bwMode="auto">
          <a:xfrm>
            <a:off x="2324100" y="3778250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49" name="Freeform 275"/>
          <p:cNvSpPr>
            <a:spLocks/>
          </p:cNvSpPr>
          <p:nvPr/>
        </p:nvSpPr>
        <p:spPr bwMode="auto">
          <a:xfrm>
            <a:off x="2155825" y="3876675"/>
            <a:ext cx="168275" cy="130175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50" name="Line 276"/>
          <p:cNvSpPr>
            <a:spLocks noChangeShapeType="1"/>
          </p:cNvSpPr>
          <p:nvPr/>
        </p:nvSpPr>
        <p:spPr bwMode="auto">
          <a:xfrm>
            <a:off x="388938" y="3941763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51" name="Oval 277"/>
          <p:cNvSpPr>
            <a:spLocks noChangeArrowheads="1"/>
          </p:cNvSpPr>
          <p:nvPr/>
        </p:nvSpPr>
        <p:spPr bwMode="auto">
          <a:xfrm>
            <a:off x="42545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2" name="Oval 278"/>
          <p:cNvSpPr>
            <a:spLocks noChangeArrowheads="1"/>
          </p:cNvSpPr>
          <p:nvPr/>
        </p:nvSpPr>
        <p:spPr bwMode="auto">
          <a:xfrm>
            <a:off x="5683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3" name="Oval 279"/>
          <p:cNvSpPr>
            <a:spLocks noChangeArrowheads="1"/>
          </p:cNvSpPr>
          <p:nvPr/>
        </p:nvSpPr>
        <p:spPr bwMode="auto">
          <a:xfrm>
            <a:off x="7080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4" name="Oval 280"/>
          <p:cNvSpPr>
            <a:spLocks noChangeArrowheads="1"/>
          </p:cNvSpPr>
          <p:nvPr/>
        </p:nvSpPr>
        <p:spPr bwMode="auto">
          <a:xfrm>
            <a:off x="8509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5" name="Oval 281"/>
          <p:cNvSpPr>
            <a:spLocks noChangeArrowheads="1"/>
          </p:cNvSpPr>
          <p:nvPr/>
        </p:nvSpPr>
        <p:spPr bwMode="auto">
          <a:xfrm>
            <a:off x="989013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Oval 282"/>
          <p:cNvSpPr>
            <a:spLocks noChangeArrowheads="1"/>
          </p:cNvSpPr>
          <p:nvPr/>
        </p:nvSpPr>
        <p:spPr bwMode="auto">
          <a:xfrm>
            <a:off x="11271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Oval 283"/>
          <p:cNvSpPr>
            <a:spLocks noChangeArrowheads="1"/>
          </p:cNvSpPr>
          <p:nvPr/>
        </p:nvSpPr>
        <p:spPr bwMode="auto">
          <a:xfrm>
            <a:off x="12700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8" name="Oval 284"/>
          <p:cNvSpPr>
            <a:spLocks noChangeArrowheads="1"/>
          </p:cNvSpPr>
          <p:nvPr/>
        </p:nvSpPr>
        <p:spPr bwMode="auto">
          <a:xfrm>
            <a:off x="14097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Oval 285"/>
          <p:cNvSpPr>
            <a:spLocks noChangeArrowheads="1"/>
          </p:cNvSpPr>
          <p:nvPr/>
        </p:nvSpPr>
        <p:spPr bwMode="auto">
          <a:xfrm>
            <a:off x="1547813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0" name="Oval 286"/>
          <p:cNvSpPr>
            <a:spLocks noChangeArrowheads="1"/>
          </p:cNvSpPr>
          <p:nvPr/>
        </p:nvSpPr>
        <p:spPr bwMode="auto">
          <a:xfrm>
            <a:off x="169068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Oval 287"/>
          <p:cNvSpPr>
            <a:spLocks noChangeArrowheads="1"/>
          </p:cNvSpPr>
          <p:nvPr/>
        </p:nvSpPr>
        <p:spPr bwMode="auto">
          <a:xfrm>
            <a:off x="183038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Oval 288"/>
          <p:cNvSpPr>
            <a:spLocks noChangeArrowheads="1"/>
          </p:cNvSpPr>
          <p:nvPr/>
        </p:nvSpPr>
        <p:spPr bwMode="auto">
          <a:xfrm>
            <a:off x="19685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3" name="Oval 289"/>
          <p:cNvSpPr>
            <a:spLocks noChangeArrowheads="1"/>
          </p:cNvSpPr>
          <p:nvPr/>
        </p:nvSpPr>
        <p:spPr bwMode="auto">
          <a:xfrm>
            <a:off x="2449513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Oval 290"/>
          <p:cNvSpPr>
            <a:spLocks noChangeArrowheads="1"/>
          </p:cNvSpPr>
          <p:nvPr/>
        </p:nvSpPr>
        <p:spPr bwMode="auto">
          <a:xfrm>
            <a:off x="26130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5" name="Oval 291"/>
          <p:cNvSpPr>
            <a:spLocks noChangeArrowheads="1"/>
          </p:cNvSpPr>
          <p:nvPr/>
        </p:nvSpPr>
        <p:spPr bwMode="auto">
          <a:xfrm>
            <a:off x="277653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Oval 292"/>
          <p:cNvSpPr>
            <a:spLocks noChangeArrowheads="1"/>
          </p:cNvSpPr>
          <p:nvPr/>
        </p:nvSpPr>
        <p:spPr bwMode="auto">
          <a:xfrm>
            <a:off x="293528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Line 293"/>
          <p:cNvSpPr>
            <a:spLocks noChangeShapeType="1"/>
          </p:cNvSpPr>
          <p:nvPr/>
        </p:nvSpPr>
        <p:spPr bwMode="auto">
          <a:xfrm>
            <a:off x="2324100" y="3941763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68" name="Freeform 294"/>
          <p:cNvSpPr>
            <a:spLocks/>
          </p:cNvSpPr>
          <p:nvPr/>
        </p:nvSpPr>
        <p:spPr bwMode="auto">
          <a:xfrm>
            <a:off x="2155825" y="4035425"/>
            <a:ext cx="168275" cy="134938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8"/>
                  <a:pt x="41" y="17"/>
                </a:cubicBezTo>
                <a:cubicBezTo>
                  <a:pt x="41" y="26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69" name="Line 295"/>
          <p:cNvSpPr>
            <a:spLocks noChangeShapeType="1"/>
          </p:cNvSpPr>
          <p:nvPr/>
        </p:nvSpPr>
        <p:spPr bwMode="auto">
          <a:xfrm>
            <a:off x="388938" y="4105275"/>
            <a:ext cx="1766887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70" name="Oval 296"/>
          <p:cNvSpPr>
            <a:spLocks noChangeArrowheads="1"/>
          </p:cNvSpPr>
          <p:nvPr/>
        </p:nvSpPr>
        <p:spPr bwMode="auto">
          <a:xfrm>
            <a:off x="42545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Oval 297"/>
          <p:cNvSpPr>
            <a:spLocks noChangeArrowheads="1"/>
          </p:cNvSpPr>
          <p:nvPr/>
        </p:nvSpPr>
        <p:spPr bwMode="auto">
          <a:xfrm>
            <a:off x="5683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Oval 298"/>
          <p:cNvSpPr>
            <a:spLocks noChangeArrowheads="1"/>
          </p:cNvSpPr>
          <p:nvPr/>
        </p:nvSpPr>
        <p:spPr bwMode="auto">
          <a:xfrm>
            <a:off x="7080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3" name="Oval 299"/>
          <p:cNvSpPr>
            <a:spLocks noChangeArrowheads="1"/>
          </p:cNvSpPr>
          <p:nvPr/>
        </p:nvSpPr>
        <p:spPr bwMode="auto">
          <a:xfrm>
            <a:off x="8509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Oval 300"/>
          <p:cNvSpPr>
            <a:spLocks noChangeArrowheads="1"/>
          </p:cNvSpPr>
          <p:nvPr/>
        </p:nvSpPr>
        <p:spPr bwMode="auto">
          <a:xfrm>
            <a:off x="989013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5" name="Oval 301"/>
          <p:cNvSpPr>
            <a:spLocks noChangeArrowheads="1"/>
          </p:cNvSpPr>
          <p:nvPr/>
        </p:nvSpPr>
        <p:spPr bwMode="auto">
          <a:xfrm>
            <a:off x="11271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Oval 302"/>
          <p:cNvSpPr>
            <a:spLocks noChangeArrowheads="1"/>
          </p:cNvSpPr>
          <p:nvPr/>
        </p:nvSpPr>
        <p:spPr bwMode="auto">
          <a:xfrm>
            <a:off x="12700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Oval 303"/>
          <p:cNvSpPr>
            <a:spLocks noChangeArrowheads="1"/>
          </p:cNvSpPr>
          <p:nvPr/>
        </p:nvSpPr>
        <p:spPr bwMode="auto">
          <a:xfrm>
            <a:off x="14097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8" name="Oval 304"/>
          <p:cNvSpPr>
            <a:spLocks noChangeArrowheads="1"/>
          </p:cNvSpPr>
          <p:nvPr/>
        </p:nvSpPr>
        <p:spPr bwMode="auto">
          <a:xfrm>
            <a:off x="1547813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Oval 305"/>
          <p:cNvSpPr>
            <a:spLocks noChangeArrowheads="1"/>
          </p:cNvSpPr>
          <p:nvPr/>
        </p:nvSpPr>
        <p:spPr bwMode="auto">
          <a:xfrm>
            <a:off x="169068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0" name="Oval 306"/>
          <p:cNvSpPr>
            <a:spLocks noChangeArrowheads="1"/>
          </p:cNvSpPr>
          <p:nvPr/>
        </p:nvSpPr>
        <p:spPr bwMode="auto">
          <a:xfrm>
            <a:off x="183038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Oval 307"/>
          <p:cNvSpPr>
            <a:spLocks noChangeArrowheads="1"/>
          </p:cNvSpPr>
          <p:nvPr/>
        </p:nvSpPr>
        <p:spPr bwMode="auto">
          <a:xfrm>
            <a:off x="19685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Oval 308"/>
          <p:cNvSpPr>
            <a:spLocks noChangeArrowheads="1"/>
          </p:cNvSpPr>
          <p:nvPr/>
        </p:nvSpPr>
        <p:spPr bwMode="auto">
          <a:xfrm>
            <a:off x="2449513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3" name="Oval 309"/>
          <p:cNvSpPr>
            <a:spLocks noChangeArrowheads="1"/>
          </p:cNvSpPr>
          <p:nvPr/>
        </p:nvSpPr>
        <p:spPr bwMode="auto">
          <a:xfrm>
            <a:off x="26130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Oval 310"/>
          <p:cNvSpPr>
            <a:spLocks noChangeArrowheads="1"/>
          </p:cNvSpPr>
          <p:nvPr/>
        </p:nvSpPr>
        <p:spPr bwMode="auto">
          <a:xfrm>
            <a:off x="277653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5" name="Oval 311"/>
          <p:cNvSpPr>
            <a:spLocks noChangeArrowheads="1"/>
          </p:cNvSpPr>
          <p:nvPr/>
        </p:nvSpPr>
        <p:spPr bwMode="auto">
          <a:xfrm>
            <a:off x="293528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Line 312"/>
          <p:cNvSpPr>
            <a:spLocks noChangeShapeType="1"/>
          </p:cNvSpPr>
          <p:nvPr/>
        </p:nvSpPr>
        <p:spPr bwMode="auto">
          <a:xfrm>
            <a:off x="2324100" y="4105275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87" name="Freeform 313"/>
          <p:cNvSpPr>
            <a:spLocks/>
          </p:cNvSpPr>
          <p:nvPr/>
        </p:nvSpPr>
        <p:spPr bwMode="auto">
          <a:xfrm>
            <a:off x="2155825" y="4198938"/>
            <a:ext cx="168275" cy="133350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88" name="Line 314"/>
          <p:cNvSpPr>
            <a:spLocks noChangeShapeType="1"/>
          </p:cNvSpPr>
          <p:nvPr/>
        </p:nvSpPr>
        <p:spPr bwMode="auto">
          <a:xfrm>
            <a:off x="388938" y="4264025"/>
            <a:ext cx="1766887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89" name="Oval 315"/>
          <p:cNvSpPr>
            <a:spLocks noChangeArrowheads="1"/>
          </p:cNvSpPr>
          <p:nvPr/>
        </p:nvSpPr>
        <p:spPr bwMode="auto">
          <a:xfrm>
            <a:off x="42545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Oval 316"/>
          <p:cNvSpPr>
            <a:spLocks noChangeArrowheads="1"/>
          </p:cNvSpPr>
          <p:nvPr/>
        </p:nvSpPr>
        <p:spPr bwMode="auto">
          <a:xfrm>
            <a:off x="5683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1" name="Oval 317"/>
          <p:cNvSpPr>
            <a:spLocks noChangeArrowheads="1"/>
          </p:cNvSpPr>
          <p:nvPr/>
        </p:nvSpPr>
        <p:spPr bwMode="auto">
          <a:xfrm>
            <a:off x="7080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Oval 318"/>
          <p:cNvSpPr>
            <a:spLocks noChangeArrowheads="1"/>
          </p:cNvSpPr>
          <p:nvPr/>
        </p:nvSpPr>
        <p:spPr bwMode="auto">
          <a:xfrm>
            <a:off x="8509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3" name="Oval 319"/>
          <p:cNvSpPr>
            <a:spLocks noChangeArrowheads="1"/>
          </p:cNvSpPr>
          <p:nvPr/>
        </p:nvSpPr>
        <p:spPr bwMode="auto">
          <a:xfrm>
            <a:off x="989013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Oval 320"/>
          <p:cNvSpPr>
            <a:spLocks noChangeArrowheads="1"/>
          </p:cNvSpPr>
          <p:nvPr/>
        </p:nvSpPr>
        <p:spPr bwMode="auto">
          <a:xfrm>
            <a:off x="11271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5" name="Oval 321"/>
          <p:cNvSpPr>
            <a:spLocks noChangeArrowheads="1"/>
          </p:cNvSpPr>
          <p:nvPr/>
        </p:nvSpPr>
        <p:spPr bwMode="auto">
          <a:xfrm>
            <a:off x="12700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6" name="Oval 322"/>
          <p:cNvSpPr>
            <a:spLocks noChangeArrowheads="1"/>
          </p:cNvSpPr>
          <p:nvPr/>
        </p:nvSpPr>
        <p:spPr bwMode="auto">
          <a:xfrm>
            <a:off x="14097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7" name="Oval 323"/>
          <p:cNvSpPr>
            <a:spLocks noChangeArrowheads="1"/>
          </p:cNvSpPr>
          <p:nvPr/>
        </p:nvSpPr>
        <p:spPr bwMode="auto">
          <a:xfrm>
            <a:off x="1547813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8" name="Oval 324"/>
          <p:cNvSpPr>
            <a:spLocks noChangeArrowheads="1"/>
          </p:cNvSpPr>
          <p:nvPr/>
        </p:nvSpPr>
        <p:spPr bwMode="auto">
          <a:xfrm>
            <a:off x="169068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9" name="Oval 325"/>
          <p:cNvSpPr>
            <a:spLocks noChangeArrowheads="1"/>
          </p:cNvSpPr>
          <p:nvPr/>
        </p:nvSpPr>
        <p:spPr bwMode="auto">
          <a:xfrm>
            <a:off x="183038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0" name="Oval 326"/>
          <p:cNvSpPr>
            <a:spLocks noChangeArrowheads="1"/>
          </p:cNvSpPr>
          <p:nvPr/>
        </p:nvSpPr>
        <p:spPr bwMode="auto">
          <a:xfrm>
            <a:off x="19685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1" name="Oval 327"/>
          <p:cNvSpPr>
            <a:spLocks noChangeArrowheads="1"/>
          </p:cNvSpPr>
          <p:nvPr/>
        </p:nvSpPr>
        <p:spPr bwMode="auto">
          <a:xfrm>
            <a:off x="2449513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2" name="Oval 328"/>
          <p:cNvSpPr>
            <a:spLocks noChangeArrowheads="1"/>
          </p:cNvSpPr>
          <p:nvPr/>
        </p:nvSpPr>
        <p:spPr bwMode="auto">
          <a:xfrm>
            <a:off x="26130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3" name="Oval 329"/>
          <p:cNvSpPr>
            <a:spLocks noChangeArrowheads="1"/>
          </p:cNvSpPr>
          <p:nvPr/>
        </p:nvSpPr>
        <p:spPr bwMode="auto">
          <a:xfrm>
            <a:off x="277653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4" name="Oval 330"/>
          <p:cNvSpPr>
            <a:spLocks noChangeArrowheads="1"/>
          </p:cNvSpPr>
          <p:nvPr/>
        </p:nvSpPr>
        <p:spPr bwMode="auto">
          <a:xfrm>
            <a:off x="293528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5" name="Line 331"/>
          <p:cNvSpPr>
            <a:spLocks noChangeShapeType="1"/>
          </p:cNvSpPr>
          <p:nvPr/>
        </p:nvSpPr>
        <p:spPr bwMode="auto">
          <a:xfrm>
            <a:off x="2324100" y="4264025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06" name="Freeform 332"/>
          <p:cNvSpPr>
            <a:spLocks/>
          </p:cNvSpPr>
          <p:nvPr/>
        </p:nvSpPr>
        <p:spPr bwMode="auto">
          <a:xfrm>
            <a:off x="2155825" y="4360863"/>
            <a:ext cx="168275" cy="134937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07" name="Line 333"/>
          <p:cNvSpPr>
            <a:spLocks noChangeShapeType="1"/>
          </p:cNvSpPr>
          <p:nvPr/>
        </p:nvSpPr>
        <p:spPr bwMode="auto">
          <a:xfrm>
            <a:off x="388938" y="4427538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08" name="Oval 334"/>
          <p:cNvSpPr>
            <a:spLocks noChangeArrowheads="1"/>
          </p:cNvSpPr>
          <p:nvPr/>
        </p:nvSpPr>
        <p:spPr bwMode="auto">
          <a:xfrm>
            <a:off x="42545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9" name="Oval 335"/>
          <p:cNvSpPr>
            <a:spLocks noChangeArrowheads="1"/>
          </p:cNvSpPr>
          <p:nvPr/>
        </p:nvSpPr>
        <p:spPr bwMode="auto">
          <a:xfrm>
            <a:off x="5683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0" name="Oval 336"/>
          <p:cNvSpPr>
            <a:spLocks noChangeArrowheads="1"/>
          </p:cNvSpPr>
          <p:nvPr/>
        </p:nvSpPr>
        <p:spPr bwMode="auto">
          <a:xfrm>
            <a:off x="7080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1" name="Oval 337"/>
          <p:cNvSpPr>
            <a:spLocks noChangeArrowheads="1"/>
          </p:cNvSpPr>
          <p:nvPr/>
        </p:nvSpPr>
        <p:spPr bwMode="auto">
          <a:xfrm>
            <a:off x="8509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2" name="Oval 338"/>
          <p:cNvSpPr>
            <a:spLocks noChangeArrowheads="1"/>
          </p:cNvSpPr>
          <p:nvPr/>
        </p:nvSpPr>
        <p:spPr bwMode="auto">
          <a:xfrm>
            <a:off x="989013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3" name="Oval 339"/>
          <p:cNvSpPr>
            <a:spLocks noChangeArrowheads="1"/>
          </p:cNvSpPr>
          <p:nvPr/>
        </p:nvSpPr>
        <p:spPr bwMode="auto">
          <a:xfrm>
            <a:off x="11271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4" name="Oval 340"/>
          <p:cNvSpPr>
            <a:spLocks noChangeArrowheads="1"/>
          </p:cNvSpPr>
          <p:nvPr/>
        </p:nvSpPr>
        <p:spPr bwMode="auto">
          <a:xfrm>
            <a:off x="12700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5" name="Oval 341"/>
          <p:cNvSpPr>
            <a:spLocks noChangeArrowheads="1"/>
          </p:cNvSpPr>
          <p:nvPr/>
        </p:nvSpPr>
        <p:spPr bwMode="auto">
          <a:xfrm>
            <a:off x="14097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6" name="Oval 342"/>
          <p:cNvSpPr>
            <a:spLocks noChangeArrowheads="1"/>
          </p:cNvSpPr>
          <p:nvPr/>
        </p:nvSpPr>
        <p:spPr bwMode="auto">
          <a:xfrm>
            <a:off x="1547813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7" name="Oval 343"/>
          <p:cNvSpPr>
            <a:spLocks noChangeArrowheads="1"/>
          </p:cNvSpPr>
          <p:nvPr/>
        </p:nvSpPr>
        <p:spPr bwMode="auto">
          <a:xfrm>
            <a:off x="169068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8" name="Oval 344"/>
          <p:cNvSpPr>
            <a:spLocks noChangeArrowheads="1"/>
          </p:cNvSpPr>
          <p:nvPr/>
        </p:nvSpPr>
        <p:spPr bwMode="auto">
          <a:xfrm>
            <a:off x="183038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9" name="Oval 345"/>
          <p:cNvSpPr>
            <a:spLocks noChangeArrowheads="1"/>
          </p:cNvSpPr>
          <p:nvPr/>
        </p:nvSpPr>
        <p:spPr bwMode="auto">
          <a:xfrm>
            <a:off x="19685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0" name="Oval 346"/>
          <p:cNvSpPr>
            <a:spLocks noChangeArrowheads="1"/>
          </p:cNvSpPr>
          <p:nvPr/>
        </p:nvSpPr>
        <p:spPr bwMode="auto">
          <a:xfrm>
            <a:off x="2449513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1" name="Oval 347"/>
          <p:cNvSpPr>
            <a:spLocks noChangeArrowheads="1"/>
          </p:cNvSpPr>
          <p:nvPr/>
        </p:nvSpPr>
        <p:spPr bwMode="auto">
          <a:xfrm>
            <a:off x="26130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2" name="Oval 348"/>
          <p:cNvSpPr>
            <a:spLocks noChangeArrowheads="1"/>
          </p:cNvSpPr>
          <p:nvPr/>
        </p:nvSpPr>
        <p:spPr bwMode="auto">
          <a:xfrm>
            <a:off x="277653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3" name="Oval 349"/>
          <p:cNvSpPr>
            <a:spLocks noChangeArrowheads="1"/>
          </p:cNvSpPr>
          <p:nvPr/>
        </p:nvSpPr>
        <p:spPr bwMode="auto">
          <a:xfrm>
            <a:off x="293528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4" name="Line 350"/>
          <p:cNvSpPr>
            <a:spLocks noChangeShapeType="1"/>
          </p:cNvSpPr>
          <p:nvPr/>
        </p:nvSpPr>
        <p:spPr bwMode="auto">
          <a:xfrm>
            <a:off x="2324100" y="4427538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25" name="Freeform 351"/>
          <p:cNvSpPr>
            <a:spLocks/>
          </p:cNvSpPr>
          <p:nvPr/>
        </p:nvSpPr>
        <p:spPr bwMode="auto">
          <a:xfrm>
            <a:off x="2155825" y="4524375"/>
            <a:ext cx="168275" cy="131763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26" name="Line 352"/>
          <p:cNvSpPr>
            <a:spLocks noChangeShapeType="1"/>
          </p:cNvSpPr>
          <p:nvPr/>
        </p:nvSpPr>
        <p:spPr bwMode="auto">
          <a:xfrm>
            <a:off x="388938" y="4589463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27" name="Oval 353"/>
          <p:cNvSpPr>
            <a:spLocks noChangeArrowheads="1"/>
          </p:cNvSpPr>
          <p:nvPr/>
        </p:nvSpPr>
        <p:spPr bwMode="auto">
          <a:xfrm>
            <a:off x="42545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8" name="Oval 354"/>
          <p:cNvSpPr>
            <a:spLocks noChangeArrowheads="1"/>
          </p:cNvSpPr>
          <p:nvPr/>
        </p:nvSpPr>
        <p:spPr bwMode="auto">
          <a:xfrm>
            <a:off x="5683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9" name="Oval 355"/>
          <p:cNvSpPr>
            <a:spLocks noChangeArrowheads="1"/>
          </p:cNvSpPr>
          <p:nvPr/>
        </p:nvSpPr>
        <p:spPr bwMode="auto">
          <a:xfrm>
            <a:off x="7080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0" name="Oval 356"/>
          <p:cNvSpPr>
            <a:spLocks noChangeArrowheads="1"/>
          </p:cNvSpPr>
          <p:nvPr/>
        </p:nvSpPr>
        <p:spPr bwMode="auto">
          <a:xfrm>
            <a:off x="8509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1" name="Oval 357"/>
          <p:cNvSpPr>
            <a:spLocks noChangeArrowheads="1"/>
          </p:cNvSpPr>
          <p:nvPr/>
        </p:nvSpPr>
        <p:spPr bwMode="auto">
          <a:xfrm>
            <a:off x="989013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2" name="Oval 358"/>
          <p:cNvSpPr>
            <a:spLocks noChangeArrowheads="1"/>
          </p:cNvSpPr>
          <p:nvPr/>
        </p:nvSpPr>
        <p:spPr bwMode="auto">
          <a:xfrm>
            <a:off x="11271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3" name="Oval 359"/>
          <p:cNvSpPr>
            <a:spLocks noChangeArrowheads="1"/>
          </p:cNvSpPr>
          <p:nvPr/>
        </p:nvSpPr>
        <p:spPr bwMode="auto">
          <a:xfrm>
            <a:off x="12700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4" name="Oval 360"/>
          <p:cNvSpPr>
            <a:spLocks noChangeArrowheads="1"/>
          </p:cNvSpPr>
          <p:nvPr/>
        </p:nvSpPr>
        <p:spPr bwMode="auto">
          <a:xfrm>
            <a:off x="14097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5" name="Oval 361"/>
          <p:cNvSpPr>
            <a:spLocks noChangeArrowheads="1"/>
          </p:cNvSpPr>
          <p:nvPr/>
        </p:nvSpPr>
        <p:spPr bwMode="auto">
          <a:xfrm>
            <a:off x="1547813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6" name="Oval 362"/>
          <p:cNvSpPr>
            <a:spLocks noChangeArrowheads="1"/>
          </p:cNvSpPr>
          <p:nvPr/>
        </p:nvSpPr>
        <p:spPr bwMode="auto">
          <a:xfrm>
            <a:off x="169068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7" name="Oval 363"/>
          <p:cNvSpPr>
            <a:spLocks noChangeArrowheads="1"/>
          </p:cNvSpPr>
          <p:nvPr/>
        </p:nvSpPr>
        <p:spPr bwMode="auto">
          <a:xfrm>
            <a:off x="183038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8" name="Oval 364"/>
          <p:cNvSpPr>
            <a:spLocks noChangeArrowheads="1"/>
          </p:cNvSpPr>
          <p:nvPr/>
        </p:nvSpPr>
        <p:spPr bwMode="auto">
          <a:xfrm>
            <a:off x="19685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9" name="Oval 365"/>
          <p:cNvSpPr>
            <a:spLocks noChangeArrowheads="1"/>
          </p:cNvSpPr>
          <p:nvPr/>
        </p:nvSpPr>
        <p:spPr bwMode="auto">
          <a:xfrm>
            <a:off x="2449513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0" name="Oval 366"/>
          <p:cNvSpPr>
            <a:spLocks noChangeArrowheads="1"/>
          </p:cNvSpPr>
          <p:nvPr/>
        </p:nvSpPr>
        <p:spPr bwMode="auto">
          <a:xfrm>
            <a:off x="26130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1" name="Oval 367"/>
          <p:cNvSpPr>
            <a:spLocks noChangeArrowheads="1"/>
          </p:cNvSpPr>
          <p:nvPr/>
        </p:nvSpPr>
        <p:spPr bwMode="auto">
          <a:xfrm>
            <a:off x="277653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2" name="Oval 368"/>
          <p:cNvSpPr>
            <a:spLocks noChangeArrowheads="1"/>
          </p:cNvSpPr>
          <p:nvPr/>
        </p:nvSpPr>
        <p:spPr bwMode="auto">
          <a:xfrm>
            <a:off x="293528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3" name="Line 369"/>
          <p:cNvSpPr>
            <a:spLocks noChangeShapeType="1"/>
          </p:cNvSpPr>
          <p:nvPr/>
        </p:nvSpPr>
        <p:spPr bwMode="auto">
          <a:xfrm>
            <a:off x="2324100" y="4589463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4" name="Line 370"/>
          <p:cNvSpPr>
            <a:spLocks noChangeShapeType="1"/>
          </p:cNvSpPr>
          <p:nvPr/>
        </p:nvSpPr>
        <p:spPr bwMode="auto">
          <a:xfrm>
            <a:off x="2963863" y="4916488"/>
            <a:ext cx="1587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5" name="Freeform 371"/>
          <p:cNvSpPr>
            <a:spLocks/>
          </p:cNvSpPr>
          <p:nvPr/>
        </p:nvSpPr>
        <p:spPr bwMode="auto">
          <a:xfrm>
            <a:off x="2727325" y="4749800"/>
            <a:ext cx="150813" cy="1666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5" y="0"/>
                </a:moveTo>
                <a:cubicBezTo>
                  <a:pt x="35" y="5"/>
                  <a:pt x="37" y="31"/>
                  <a:pt x="19" y="41"/>
                </a:cubicBezTo>
                <a:cubicBezTo>
                  <a:pt x="0" y="31"/>
                  <a:pt x="2" y="5"/>
                  <a:pt x="2" y="0"/>
                </a:cubicBezTo>
                <a:cubicBezTo>
                  <a:pt x="6" y="2"/>
                  <a:pt x="12" y="3"/>
                  <a:pt x="19" y="3"/>
                </a:cubicBezTo>
                <a:cubicBezTo>
                  <a:pt x="26" y="3"/>
                  <a:pt x="32" y="2"/>
                  <a:pt x="35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6" name="Rectangle 372"/>
          <p:cNvSpPr>
            <a:spLocks noChangeArrowheads="1"/>
          </p:cNvSpPr>
          <p:nvPr/>
        </p:nvSpPr>
        <p:spPr bwMode="auto">
          <a:xfrm>
            <a:off x="2725738" y="5033963"/>
            <a:ext cx="984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547" name="Rectangle 373"/>
          <p:cNvSpPr>
            <a:spLocks noChangeArrowheads="1"/>
          </p:cNvSpPr>
          <p:nvPr/>
        </p:nvSpPr>
        <p:spPr bwMode="auto">
          <a:xfrm>
            <a:off x="2833688" y="50942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i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16548" name="Line 374"/>
          <p:cNvSpPr>
            <a:spLocks noChangeShapeType="1"/>
          </p:cNvSpPr>
          <p:nvPr/>
        </p:nvSpPr>
        <p:spPr bwMode="auto">
          <a:xfrm>
            <a:off x="2805113" y="4916488"/>
            <a:ext cx="1587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9" name="Freeform 375"/>
          <p:cNvSpPr>
            <a:spLocks/>
          </p:cNvSpPr>
          <p:nvPr/>
        </p:nvSpPr>
        <p:spPr bwMode="auto">
          <a:xfrm>
            <a:off x="2563813" y="4749800"/>
            <a:ext cx="152400" cy="1666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5" y="0"/>
                </a:moveTo>
                <a:cubicBezTo>
                  <a:pt x="35" y="5"/>
                  <a:pt x="37" y="31"/>
                  <a:pt x="19" y="41"/>
                </a:cubicBezTo>
                <a:cubicBezTo>
                  <a:pt x="0" y="31"/>
                  <a:pt x="2" y="5"/>
                  <a:pt x="3" y="0"/>
                </a:cubicBezTo>
                <a:cubicBezTo>
                  <a:pt x="6" y="2"/>
                  <a:pt x="12" y="3"/>
                  <a:pt x="19" y="3"/>
                </a:cubicBezTo>
                <a:cubicBezTo>
                  <a:pt x="26" y="3"/>
                  <a:pt x="32" y="2"/>
                  <a:pt x="35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0" name="Rectangle 376"/>
          <p:cNvSpPr>
            <a:spLocks noChangeArrowheads="1"/>
          </p:cNvSpPr>
          <p:nvPr/>
        </p:nvSpPr>
        <p:spPr bwMode="auto">
          <a:xfrm>
            <a:off x="2562225" y="5033963"/>
            <a:ext cx="984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551" name="Rectangle 377"/>
          <p:cNvSpPr>
            <a:spLocks noChangeArrowheads="1"/>
          </p:cNvSpPr>
          <p:nvPr/>
        </p:nvSpPr>
        <p:spPr bwMode="auto">
          <a:xfrm>
            <a:off x="2671763" y="50942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i="0">
                <a:solidFill>
                  <a:srgbClr val="000000"/>
                </a:solidFill>
              </a:rPr>
              <a:t>2</a:t>
            </a:r>
            <a:endParaRPr lang="en-US" b="0"/>
          </a:p>
        </p:txBody>
      </p:sp>
      <p:sp>
        <p:nvSpPr>
          <p:cNvPr id="16552" name="Line 378"/>
          <p:cNvSpPr>
            <a:spLocks noChangeShapeType="1"/>
          </p:cNvSpPr>
          <p:nvPr/>
        </p:nvSpPr>
        <p:spPr bwMode="auto">
          <a:xfrm>
            <a:off x="2641600" y="4916488"/>
            <a:ext cx="1588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3" name="Freeform 379"/>
          <p:cNvSpPr>
            <a:spLocks/>
          </p:cNvSpPr>
          <p:nvPr/>
        </p:nvSpPr>
        <p:spPr bwMode="auto">
          <a:xfrm>
            <a:off x="2405063" y="4749800"/>
            <a:ext cx="147637" cy="166688"/>
          </a:xfrm>
          <a:custGeom>
            <a:avLst/>
            <a:gdLst>
              <a:gd name="T0" fmla="*/ 2147483647 w 36"/>
              <a:gd name="T1" fmla="*/ 0 h 41"/>
              <a:gd name="T2" fmla="*/ 2147483647 w 36"/>
              <a:gd name="T3" fmla="*/ 2147483647 h 41"/>
              <a:gd name="T4" fmla="*/ 2147483647 w 36"/>
              <a:gd name="T5" fmla="*/ 0 h 41"/>
              <a:gd name="T6" fmla="*/ 2147483647 w 36"/>
              <a:gd name="T7" fmla="*/ 2147483647 h 41"/>
              <a:gd name="T8" fmla="*/ 2147483647 w 36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1"/>
              <a:gd name="T17" fmla="*/ 36 w 36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1">
                <a:moveTo>
                  <a:pt x="34" y="0"/>
                </a:moveTo>
                <a:cubicBezTo>
                  <a:pt x="34" y="5"/>
                  <a:pt x="36" y="31"/>
                  <a:pt x="18" y="41"/>
                </a:cubicBezTo>
                <a:cubicBezTo>
                  <a:pt x="0" y="31"/>
                  <a:pt x="2" y="5"/>
                  <a:pt x="2" y="0"/>
                </a:cubicBezTo>
                <a:cubicBezTo>
                  <a:pt x="5" y="2"/>
                  <a:pt x="11" y="3"/>
                  <a:pt x="18" y="3"/>
                </a:cubicBezTo>
                <a:cubicBezTo>
                  <a:pt x="25" y="3"/>
                  <a:pt x="31" y="2"/>
                  <a:pt x="34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4" name="Rectangle 380"/>
          <p:cNvSpPr>
            <a:spLocks noChangeArrowheads="1"/>
          </p:cNvSpPr>
          <p:nvPr/>
        </p:nvSpPr>
        <p:spPr bwMode="auto">
          <a:xfrm>
            <a:off x="2400300" y="5033963"/>
            <a:ext cx="984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555" name="Rectangle 381"/>
          <p:cNvSpPr>
            <a:spLocks noChangeArrowheads="1"/>
          </p:cNvSpPr>
          <p:nvPr/>
        </p:nvSpPr>
        <p:spPr bwMode="auto">
          <a:xfrm>
            <a:off x="2508250" y="50942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i="0">
                <a:solidFill>
                  <a:srgbClr val="000000"/>
                </a:solidFill>
              </a:rPr>
              <a:t>3</a:t>
            </a:r>
            <a:endParaRPr lang="en-US" b="0"/>
          </a:p>
        </p:txBody>
      </p:sp>
      <p:sp>
        <p:nvSpPr>
          <p:cNvPr id="16556" name="Line 382"/>
          <p:cNvSpPr>
            <a:spLocks noChangeShapeType="1"/>
          </p:cNvSpPr>
          <p:nvPr/>
        </p:nvSpPr>
        <p:spPr bwMode="auto">
          <a:xfrm>
            <a:off x="2478088" y="4916488"/>
            <a:ext cx="1587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7" name="Rectangle 383"/>
          <p:cNvSpPr>
            <a:spLocks noChangeArrowheads="1"/>
          </p:cNvSpPr>
          <p:nvPr/>
        </p:nvSpPr>
        <p:spPr bwMode="auto">
          <a:xfrm>
            <a:off x="468313" y="4775200"/>
            <a:ext cx="153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Programmable AND array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558" name="Freeform 385"/>
          <p:cNvSpPr>
            <a:spLocks/>
          </p:cNvSpPr>
          <p:nvPr/>
        </p:nvSpPr>
        <p:spPr bwMode="auto">
          <a:xfrm>
            <a:off x="433388" y="4703763"/>
            <a:ext cx="1587500" cy="46037"/>
          </a:xfrm>
          <a:custGeom>
            <a:avLst/>
            <a:gdLst>
              <a:gd name="T0" fmla="*/ 0 w 389"/>
              <a:gd name="T1" fmla="*/ 0 h 11"/>
              <a:gd name="T2" fmla="*/ 2147483647 w 389"/>
              <a:gd name="T3" fmla="*/ 2147483647 h 11"/>
              <a:gd name="T4" fmla="*/ 2147483647 w 389"/>
              <a:gd name="T5" fmla="*/ 2147483647 h 11"/>
              <a:gd name="T6" fmla="*/ 2147483647 w 389"/>
              <a:gd name="T7" fmla="*/ 2147483647 h 11"/>
              <a:gd name="T8" fmla="*/ 2147483647 w 389"/>
              <a:gd name="T9" fmla="*/ 2147483647 h 11"/>
              <a:gd name="T10" fmla="*/ 2147483647 w 389"/>
              <a:gd name="T11" fmla="*/ 2147483647 h 11"/>
              <a:gd name="T12" fmla="*/ 2147483647 w 389"/>
              <a:gd name="T13" fmla="*/ 2147483647 h 11"/>
              <a:gd name="T14" fmla="*/ 2147483647 w 389"/>
              <a:gd name="T15" fmla="*/ 0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9"/>
              <a:gd name="T25" fmla="*/ 0 h 11"/>
              <a:gd name="T26" fmla="*/ 389 w 389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9" h="11">
                <a:moveTo>
                  <a:pt x="0" y="0"/>
                </a:moveTo>
                <a:cubicBezTo>
                  <a:pt x="1" y="4"/>
                  <a:pt x="4" y="5"/>
                  <a:pt x="10" y="5"/>
                </a:cubicBezTo>
                <a:cubicBezTo>
                  <a:pt x="184" y="5"/>
                  <a:pt x="184" y="5"/>
                  <a:pt x="184" y="5"/>
                </a:cubicBezTo>
                <a:cubicBezTo>
                  <a:pt x="190" y="5"/>
                  <a:pt x="193" y="6"/>
                  <a:pt x="194" y="11"/>
                </a:cubicBezTo>
                <a:cubicBezTo>
                  <a:pt x="194" y="11"/>
                  <a:pt x="194" y="11"/>
                  <a:pt x="194" y="11"/>
                </a:cubicBezTo>
                <a:cubicBezTo>
                  <a:pt x="196" y="6"/>
                  <a:pt x="199" y="5"/>
                  <a:pt x="205" y="5"/>
                </a:cubicBezTo>
                <a:cubicBezTo>
                  <a:pt x="379" y="5"/>
                  <a:pt x="379" y="5"/>
                  <a:pt x="379" y="5"/>
                </a:cubicBezTo>
                <a:cubicBezTo>
                  <a:pt x="385" y="5"/>
                  <a:pt x="388" y="4"/>
                  <a:pt x="389" y="0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9" name="Rectangle 386"/>
          <p:cNvSpPr>
            <a:spLocks noChangeArrowheads="1"/>
          </p:cNvSpPr>
          <p:nvPr/>
        </p:nvSpPr>
        <p:spPr bwMode="auto">
          <a:xfrm>
            <a:off x="2297113" y="1677988"/>
            <a:ext cx="8858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Programmable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560" name="Rectangle 387"/>
          <p:cNvSpPr>
            <a:spLocks noChangeArrowheads="1"/>
          </p:cNvSpPr>
          <p:nvPr/>
        </p:nvSpPr>
        <p:spPr bwMode="auto">
          <a:xfrm>
            <a:off x="2297113" y="1825625"/>
            <a:ext cx="533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OR array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561" name="Freeform 388"/>
          <p:cNvSpPr>
            <a:spLocks/>
          </p:cNvSpPr>
          <p:nvPr/>
        </p:nvSpPr>
        <p:spPr bwMode="auto">
          <a:xfrm>
            <a:off x="2449513" y="1995488"/>
            <a:ext cx="539750" cy="44450"/>
          </a:xfrm>
          <a:custGeom>
            <a:avLst/>
            <a:gdLst>
              <a:gd name="T0" fmla="*/ 2147483647 w 132"/>
              <a:gd name="T1" fmla="*/ 2147483647 h 11"/>
              <a:gd name="T2" fmla="*/ 2147483647 w 132"/>
              <a:gd name="T3" fmla="*/ 2147483647 h 11"/>
              <a:gd name="T4" fmla="*/ 2147483647 w 132"/>
              <a:gd name="T5" fmla="*/ 2147483647 h 11"/>
              <a:gd name="T6" fmla="*/ 2147483647 w 132"/>
              <a:gd name="T7" fmla="*/ 0 h 11"/>
              <a:gd name="T8" fmla="*/ 2147483647 w 132"/>
              <a:gd name="T9" fmla="*/ 0 h 11"/>
              <a:gd name="T10" fmla="*/ 2147483647 w 132"/>
              <a:gd name="T11" fmla="*/ 2147483647 h 11"/>
              <a:gd name="T12" fmla="*/ 2147483647 w 132"/>
              <a:gd name="T13" fmla="*/ 2147483647 h 11"/>
              <a:gd name="T14" fmla="*/ 0 w 132"/>
              <a:gd name="T15" fmla="*/ 2147483647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2"/>
              <a:gd name="T25" fmla="*/ 0 h 11"/>
              <a:gd name="T26" fmla="*/ 132 w 132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2" h="11">
                <a:moveTo>
                  <a:pt x="132" y="11"/>
                </a:moveTo>
                <a:cubicBezTo>
                  <a:pt x="131" y="7"/>
                  <a:pt x="128" y="6"/>
                  <a:pt x="122" y="6"/>
                </a:cubicBezTo>
                <a:cubicBezTo>
                  <a:pt x="76" y="6"/>
                  <a:pt x="76" y="6"/>
                  <a:pt x="76" y="6"/>
                </a:cubicBezTo>
                <a:cubicBezTo>
                  <a:pt x="70" y="6"/>
                  <a:pt x="67" y="5"/>
                  <a:pt x="66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5"/>
                  <a:pt x="61" y="6"/>
                  <a:pt x="56" y="6"/>
                </a:cubicBezTo>
                <a:cubicBezTo>
                  <a:pt x="9" y="6"/>
                  <a:pt x="9" y="6"/>
                  <a:pt x="9" y="6"/>
                </a:cubicBezTo>
                <a:cubicBezTo>
                  <a:pt x="4" y="6"/>
                  <a:pt x="1" y="7"/>
                  <a:pt x="0" y="11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6562" name="Group 597"/>
          <p:cNvGrpSpPr>
            <a:grpSpLocks/>
          </p:cNvGrpSpPr>
          <p:nvPr/>
        </p:nvGrpSpPr>
        <p:grpSpPr bwMode="auto">
          <a:xfrm>
            <a:off x="6153150" y="1858963"/>
            <a:ext cx="2609850" cy="3384550"/>
            <a:chOff x="3733" y="1171"/>
            <a:chExt cx="1644" cy="2132"/>
          </a:xfrm>
        </p:grpSpPr>
        <p:sp>
          <p:nvSpPr>
            <p:cNvPr id="16924" name="Freeform 397"/>
            <p:cNvSpPr>
              <a:spLocks/>
            </p:cNvSpPr>
            <p:nvPr/>
          </p:nvSpPr>
          <p:spPr bwMode="auto">
            <a:xfrm>
              <a:off x="5285" y="3034"/>
              <a:ext cx="87" cy="97"/>
            </a:xfrm>
            <a:custGeom>
              <a:avLst/>
              <a:gdLst>
                <a:gd name="T0" fmla="*/ 1068 w 37"/>
                <a:gd name="T1" fmla="*/ 0 h 41"/>
                <a:gd name="T2" fmla="*/ 585 w 37"/>
                <a:gd name="T3" fmla="*/ 1282 h 41"/>
                <a:gd name="T4" fmla="*/ 66 w 37"/>
                <a:gd name="T5" fmla="*/ 0 h 41"/>
                <a:gd name="T6" fmla="*/ 585 w 37"/>
                <a:gd name="T7" fmla="*/ 95 h 41"/>
                <a:gd name="T8" fmla="*/ 1068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9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6" y="2"/>
                    <a:pt x="12" y="3"/>
                    <a:pt x="19" y="3"/>
                  </a:cubicBezTo>
                  <a:cubicBezTo>
                    <a:pt x="25" y="3"/>
                    <a:pt x="31" y="2"/>
                    <a:pt x="35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5" name="Line 398"/>
            <p:cNvSpPr>
              <a:spLocks noChangeShapeType="1"/>
            </p:cNvSpPr>
            <p:nvPr/>
          </p:nvSpPr>
          <p:spPr bwMode="auto">
            <a:xfrm>
              <a:off x="3773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6" name="Freeform 399"/>
            <p:cNvSpPr>
              <a:spLocks/>
            </p:cNvSpPr>
            <p:nvPr/>
          </p:nvSpPr>
          <p:spPr bwMode="auto">
            <a:xfrm>
              <a:off x="3816" y="1355"/>
              <a:ext cx="37" cy="1630"/>
            </a:xfrm>
            <a:custGeom>
              <a:avLst/>
              <a:gdLst>
                <a:gd name="T0" fmla="*/ 37 w 37"/>
                <a:gd name="T1" fmla="*/ 1630 h 1630"/>
                <a:gd name="T2" fmla="*/ 37 w 37"/>
                <a:gd name="T3" fmla="*/ 42 h 1630"/>
                <a:gd name="T4" fmla="*/ 0 w 37"/>
                <a:gd name="T5" fmla="*/ 0 h 1630"/>
                <a:gd name="T6" fmla="*/ 0 60000 65536"/>
                <a:gd name="T7" fmla="*/ 0 60000 65536"/>
                <a:gd name="T8" fmla="*/ 0 60000 65536"/>
                <a:gd name="T9" fmla="*/ 0 w 37"/>
                <a:gd name="T10" fmla="*/ 0 h 1630"/>
                <a:gd name="T11" fmla="*/ 37 w 37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630">
                  <a:moveTo>
                    <a:pt x="37" y="1630"/>
                  </a:moveTo>
                  <a:lnTo>
                    <a:pt x="37" y="4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7" name="Line 400"/>
            <p:cNvSpPr>
              <a:spLocks noChangeShapeType="1"/>
            </p:cNvSpPr>
            <p:nvPr/>
          </p:nvSpPr>
          <p:spPr bwMode="auto">
            <a:xfrm>
              <a:off x="3948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8" name="Line 401"/>
            <p:cNvSpPr>
              <a:spLocks noChangeShapeType="1"/>
            </p:cNvSpPr>
            <p:nvPr/>
          </p:nvSpPr>
          <p:spPr bwMode="auto">
            <a:xfrm>
              <a:off x="4125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9" name="Line 402"/>
            <p:cNvSpPr>
              <a:spLocks noChangeShapeType="1"/>
            </p:cNvSpPr>
            <p:nvPr/>
          </p:nvSpPr>
          <p:spPr bwMode="auto">
            <a:xfrm>
              <a:off x="4302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0" name="Line 403"/>
            <p:cNvSpPr>
              <a:spLocks noChangeShapeType="1"/>
            </p:cNvSpPr>
            <p:nvPr/>
          </p:nvSpPr>
          <p:spPr bwMode="auto">
            <a:xfrm>
              <a:off x="4479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1" name="Line 404"/>
            <p:cNvSpPr>
              <a:spLocks noChangeShapeType="1"/>
            </p:cNvSpPr>
            <p:nvPr/>
          </p:nvSpPr>
          <p:spPr bwMode="auto">
            <a:xfrm>
              <a:off x="4654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2" name="Freeform 405"/>
            <p:cNvSpPr>
              <a:spLocks/>
            </p:cNvSpPr>
            <p:nvPr/>
          </p:nvSpPr>
          <p:spPr bwMode="auto">
            <a:xfrm>
              <a:off x="3759" y="1312"/>
              <a:ext cx="83" cy="69"/>
            </a:xfrm>
            <a:custGeom>
              <a:avLst/>
              <a:gdLst>
                <a:gd name="T0" fmla="*/ 0 w 83"/>
                <a:gd name="T1" fmla="*/ 0 h 69"/>
                <a:gd name="T2" fmla="*/ 40 w 83"/>
                <a:gd name="T3" fmla="*/ 69 h 69"/>
                <a:gd name="T4" fmla="*/ 83 w 83"/>
                <a:gd name="T5" fmla="*/ 0 h 69"/>
                <a:gd name="T6" fmla="*/ 0 w 83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69"/>
                <a:gd name="T14" fmla="*/ 83 w 83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69">
                  <a:moveTo>
                    <a:pt x="0" y="0"/>
                  </a:moveTo>
                  <a:lnTo>
                    <a:pt x="40" y="69"/>
                  </a:lnTo>
                  <a:lnTo>
                    <a:pt x="8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3" name="Oval 406"/>
            <p:cNvSpPr>
              <a:spLocks noChangeArrowheads="1"/>
            </p:cNvSpPr>
            <p:nvPr/>
          </p:nvSpPr>
          <p:spPr bwMode="auto">
            <a:xfrm>
              <a:off x="3761" y="1345"/>
              <a:ext cx="21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34" name="Line 407"/>
            <p:cNvSpPr>
              <a:spLocks noChangeShapeType="1"/>
            </p:cNvSpPr>
            <p:nvPr/>
          </p:nvSpPr>
          <p:spPr bwMode="auto">
            <a:xfrm flipV="1">
              <a:off x="3799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5" name="Rectangle 408"/>
            <p:cNvSpPr>
              <a:spLocks noChangeArrowheads="1"/>
            </p:cNvSpPr>
            <p:nvPr/>
          </p:nvSpPr>
          <p:spPr bwMode="auto">
            <a:xfrm>
              <a:off x="3771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36" name="Rectangle 409"/>
            <p:cNvSpPr>
              <a:spLocks noChangeArrowheads="1"/>
            </p:cNvSpPr>
            <p:nvPr/>
          </p:nvSpPr>
          <p:spPr bwMode="auto">
            <a:xfrm>
              <a:off x="3801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5</a:t>
              </a:r>
              <a:endParaRPr lang="en-US" b="0"/>
            </a:p>
          </p:txBody>
        </p:sp>
        <p:sp>
          <p:nvSpPr>
            <p:cNvPr id="16937" name="Freeform 410"/>
            <p:cNvSpPr>
              <a:spLocks/>
            </p:cNvSpPr>
            <p:nvPr/>
          </p:nvSpPr>
          <p:spPr bwMode="auto">
            <a:xfrm>
              <a:off x="3936" y="1312"/>
              <a:ext cx="80" cy="69"/>
            </a:xfrm>
            <a:custGeom>
              <a:avLst/>
              <a:gdLst>
                <a:gd name="T0" fmla="*/ 0 w 80"/>
                <a:gd name="T1" fmla="*/ 0 h 69"/>
                <a:gd name="T2" fmla="*/ 40 w 80"/>
                <a:gd name="T3" fmla="*/ 69 h 69"/>
                <a:gd name="T4" fmla="*/ 80 w 80"/>
                <a:gd name="T5" fmla="*/ 0 h 69"/>
                <a:gd name="T6" fmla="*/ 0 w 80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9"/>
                <a:gd name="T14" fmla="*/ 80 w 80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9">
                  <a:moveTo>
                    <a:pt x="0" y="0"/>
                  </a:moveTo>
                  <a:lnTo>
                    <a:pt x="40" y="6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8" name="Oval 411"/>
            <p:cNvSpPr>
              <a:spLocks noChangeArrowheads="1"/>
            </p:cNvSpPr>
            <p:nvPr/>
          </p:nvSpPr>
          <p:spPr bwMode="auto">
            <a:xfrm>
              <a:off x="3938" y="1345"/>
              <a:ext cx="22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39" name="Line 412"/>
            <p:cNvSpPr>
              <a:spLocks noChangeShapeType="1"/>
            </p:cNvSpPr>
            <p:nvPr/>
          </p:nvSpPr>
          <p:spPr bwMode="auto">
            <a:xfrm flipV="1">
              <a:off x="3976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40" name="Rectangle 413"/>
            <p:cNvSpPr>
              <a:spLocks noChangeArrowheads="1"/>
            </p:cNvSpPr>
            <p:nvPr/>
          </p:nvSpPr>
          <p:spPr bwMode="auto">
            <a:xfrm>
              <a:off x="3948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41" name="Rectangle 414"/>
            <p:cNvSpPr>
              <a:spLocks noChangeArrowheads="1"/>
            </p:cNvSpPr>
            <p:nvPr/>
          </p:nvSpPr>
          <p:spPr bwMode="auto">
            <a:xfrm>
              <a:off x="3977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4</a:t>
              </a:r>
              <a:endParaRPr lang="en-US" b="0"/>
            </a:p>
          </p:txBody>
        </p:sp>
        <p:sp>
          <p:nvSpPr>
            <p:cNvPr id="16942" name="Rectangle 415"/>
            <p:cNvSpPr>
              <a:spLocks noChangeArrowheads="1"/>
            </p:cNvSpPr>
            <p:nvPr/>
          </p:nvSpPr>
          <p:spPr bwMode="auto">
            <a:xfrm>
              <a:off x="5283" y="3198"/>
              <a:ext cx="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943" name="Rectangle 416"/>
            <p:cNvSpPr>
              <a:spLocks noChangeArrowheads="1"/>
            </p:cNvSpPr>
            <p:nvPr/>
          </p:nvSpPr>
          <p:spPr bwMode="auto">
            <a:xfrm>
              <a:off x="5346" y="3236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944" name="Freeform 417"/>
            <p:cNvSpPr>
              <a:spLocks/>
            </p:cNvSpPr>
            <p:nvPr/>
          </p:nvSpPr>
          <p:spPr bwMode="auto">
            <a:xfrm>
              <a:off x="4113" y="1312"/>
              <a:ext cx="80" cy="69"/>
            </a:xfrm>
            <a:custGeom>
              <a:avLst/>
              <a:gdLst>
                <a:gd name="T0" fmla="*/ 0 w 80"/>
                <a:gd name="T1" fmla="*/ 0 h 69"/>
                <a:gd name="T2" fmla="*/ 40 w 80"/>
                <a:gd name="T3" fmla="*/ 69 h 69"/>
                <a:gd name="T4" fmla="*/ 80 w 80"/>
                <a:gd name="T5" fmla="*/ 0 h 69"/>
                <a:gd name="T6" fmla="*/ 0 w 80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9"/>
                <a:gd name="T14" fmla="*/ 80 w 80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9">
                  <a:moveTo>
                    <a:pt x="0" y="0"/>
                  </a:moveTo>
                  <a:lnTo>
                    <a:pt x="40" y="6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45" name="Oval 418"/>
            <p:cNvSpPr>
              <a:spLocks noChangeArrowheads="1"/>
            </p:cNvSpPr>
            <p:nvPr/>
          </p:nvSpPr>
          <p:spPr bwMode="auto">
            <a:xfrm>
              <a:off x="4116" y="1345"/>
              <a:ext cx="21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46" name="Line 419"/>
            <p:cNvSpPr>
              <a:spLocks noChangeShapeType="1"/>
            </p:cNvSpPr>
            <p:nvPr/>
          </p:nvSpPr>
          <p:spPr bwMode="auto">
            <a:xfrm flipV="1">
              <a:off x="4153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47" name="Rectangle 420"/>
            <p:cNvSpPr>
              <a:spLocks noChangeArrowheads="1"/>
            </p:cNvSpPr>
            <p:nvPr/>
          </p:nvSpPr>
          <p:spPr bwMode="auto">
            <a:xfrm>
              <a:off x="4124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48" name="Rectangle 421"/>
            <p:cNvSpPr>
              <a:spLocks noChangeArrowheads="1"/>
            </p:cNvSpPr>
            <p:nvPr/>
          </p:nvSpPr>
          <p:spPr bwMode="auto">
            <a:xfrm>
              <a:off x="4154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6949" name="Freeform 422"/>
            <p:cNvSpPr>
              <a:spLocks/>
            </p:cNvSpPr>
            <p:nvPr/>
          </p:nvSpPr>
          <p:spPr bwMode="auto">
            <a:xfrm>
              <a:off x="4290" y="1312"/>
              <a:ext cx="81" cy="69"/>
            </a:xfrm>
            <a:custGeom>
              <a:avLst/>
              <a:gdLst>
                <a:gd name="T0" fmla="*/ 0 w 81"/>
                <a:gd name="T1" fmla="*/ 0 h 69"/>
                <a:gd name="T2" fmla="*/ 40 w 81"/>
                <a:gd name="T3" fmla="*/ 69 h 69"/>
                <a:gd name="T4" fmla="*/ 81 w 81"/>
                <a:gd name="T5" fmla="*/ 0 h 69"/>
                <a:gd name="T6" fmla="*/ 0 w 81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69"/>
                <a:gd name="T14" fmla="*/ 81 w 81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69">
                  <a:moveTo>
                    <a:pt x="0" y="0"/>
                  </a:moveTo>
                  <a:lnTo>
                    <a:pt x="40" y="69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0" name="Oval 423"/>
            <p:cNvSpPr>
              <a:spLocks noChangeArrowheads="1"/>
            </p:cNvSpPr>
            <p:nvPr/>
          </p:nvSpPr>
          <p:spPr bwMode="auto">
            <a:xfrm>
              <a:off x="4290" y="1345"/>
              <a:ext cx="22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51" name="Line 424"/>
            <p:cNvSpPr>
              <a:spLocks noChangeShapeType="1"/>
            </p:cNvSpPr>
            <p:nvPr/>
          </p:nvSpPr>
          <p:spPr bwMode="auto">
            <a:xfrm flipV="1">
              <a:off x="4330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2" name="Rectangle 425"/>
            <p:cNvSpPr>
              <a:spLocks noChangeArrowheads="1"/>
            </p:cNvSpPr>
            <p:nvPr/>
          </p:nvSpPr>
          <p:spPr bwMode="auto">
            <a:xfrm>
              <a:off x="4301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53" name="Rectangle 426"/>
            <p:cNvSpPr>
              <a:spLocks noChangeArrowheads="1"/>
            </p:cNvSpPr>
            <p:nvPr/>
          </p:nvSpPr>
          <p:spPr bwMode="auto">
            <a:xfrm>
              <a:off x="4330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6954" name="Freeform 427"/>
            <p:cNvSpPr>
              <a:spLocks/>
            </p:cNvSpPr>
            <p:nvPr/>
          </p:nvSpPr>
          <p:spPr bwMode="auto">
            <a:xfrm>
              <a:off x="4465" y="1312"/>
              <a:ext cx="80" cy="69"/>
            </a:xfrm>
            <a:custGeom>
              <a:avLst/>
              <a:gdLst>
                <a:gd name="T0" fmla="*/ 0 w 80"/>
                <a:gd name="T1" fmla="*/ 0 h 69"/>
                <a:gd name="T2" fmla="*/ 40 w 80"/>
                <a:gd name="T3" fmla="*/ 69 h 69"/>
                <a:gd name="T4" fmla="*/ 80 w 80"/>
                <a:gd name="T5" fmla="*/ 0 h 69"/>
                <a:gd name="T6" fmla="*/ 0 w 80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9"/>
                <a:gd name="T14" fmla="*/ 80 w 80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9">
                  <a:moveTo>
                    <a:pt x="0" y="0"/>
                  </a:moveTo>
                  <a:lnTo>
                    <a:pt x="40" y="6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5" name="Oval 428"/>
            <p:cNvSpPr>
              <a:spLocks noChangeArrowheads="1"/>
            </p:cNvSpPr>
            <p:nvPr/>
          </p:nvSpPr>
          <p:spPr bwMode="auto">
            <a:xfrm>
              <a:off x="4467" y="1345"/>
              <a:ext cx="22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56" name="Line 429"/>
            <p:cNvSpPr>
              <a:spLocks noChangeShapeType="1"/>
            </p:cNvSpPr>
            <p:nvPr/>
          </p:nvSpPr>
          <p:spPr bwMode="auto">
            <a:xfrm flipV="1">
              <a:off x="4505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7" name="Rectangle 430"/>
            <p:cNvSpPr>
              <a:spLocks noChangeArrowheads="1"/>
            </p:cNvSpPr>
            <p:nvPr/>
          </p:nvSpPr>
          <p:spPr bwMode="auto">
            <a:xfrm>
              <a:off x="4477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58" name="Rectangle 431"/>
            <p:cNvSpPr>
              <a:spLocks noChangeArrowheads="1"/>
            </p:cNvSpPr>
            <p:nvPr/>
          </p:nvSpPr>
          <p:spPr bwMode="auto">
            <a:xfrm>
              <a:off x="4507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6959" name="Freeform 432"/>
            <p:cNvSpPr>
              <a:spLocks/>
            </p:cNvSpPr>
            <p:nvPr/>
          </p:nvSpPr>
          <p:spPr bwMode="auto">
            <a:xfrm>
              <a:off x="4642" y="1312"/>
              <a:ext cx="81" cy="69"/>
            </a:xfrm>
            <a:custGeom>
              <a:avLst/>
              <a:gdLst>
                <a:gd name="T0" fmla="*/ 0 w 81"/>
                <a:gd name="T1" fmla="*/ 0 h 69"/>
                <a:gd name="T2" fmla="*/ 40 w 81"/>
                <a:gd name="T3" fmla="*/ 69 h 69"/>
                <a:gd name="T4" fmla="*/ 81 w 81"/>
                <a:gd name="T5" fmla="*/ 0 h 69"/>
                <a:gd name="T6" fmla="*/ 0 w 81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69"/>
                <a:gd name="T14" fmla="*/ 81 w 81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69">
                  <a:moveTo>
                    <a:pt x="0" y="0"/>
                  </a:moveTo>
                  <a:lnTo>
                    <a:pt x="40" y="69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0" name="Oval 433"/>
            <p:cNvSpPr>
              <a:spLocks noChangeArrowheads="1"/>
            </p:cNvSpPr>
            <p:nvPr/>
          </p:nvSpPr>
          <p:spPr bwMode="auto">
            <a:xfrm>
              <a:off x="4645" y="1345"/>
              <a:ext cx="21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61" name="Line 434"/>
            <p:cNvSpPr>
              <a:spLocks noChangeShapeType="1"/>
            </p:cNvSpPr>
            <p:nvPr/>
          </p:nvSpPr>
          <p:spPr bwMode="auto">
            <a:xfrm flipV="1">
              <a:off x="4682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2" name="Rectangle 435"/>
            <p:cNvSpPr>
              <a:spLocks noChangeArrowheads="1"/>
            </p:cNvSpPr>
            <p:nvPr/>
          </p:nvSpPr>
          <p:spPr bwMode="auto">
            <a:xfrm>
              <a:off x="4654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63" name="Rectangle 436"/>
            <p:cNvSpPr>
              <a:spLocks noChangeArrowheads="1"/>
            </p:cNvSpPr>
            <p:nvPr/>
          </p:nvSpPr>
          <p:spPr bwMode="auto">
            <a:xfrm>
              <a:off x="4683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964" name="Freeform 437"/>
            <p:cNvSpPr>
              <a:spLocks/>
            </p:cNvSpPr>
            <p:nvPr/>
          </p:nvSpPr>
          <p:spPr bwMode="auto">
            <a:xfrm>
              <a:off x="3993" y="1355"/>
              <a:ext cx="37" cy="1630"/>
            </a:xfrm>
            <a:custGeom>
              <a:avLst/>
              <a:gdLst>
                <a:gd name="T0" fmla="*/ 37 w 37"/>
                <a:gd name="T1" fmla="*/ 1630 h 1630"/>
                <a:gd name="T2" fmla="*/ 37 w 37"/>
                <a:gd name="T3" fmla="*/ 42 h 1630"/>
                <a:gd name="T4" fmla="*/ 0 w 37"/>
                <a:gd name="T5" fmla="*/ 0 h 1630"/>
                <a:gd name="T6" fmla="*/ 0 60000 65536"/>
                <a:gd name="T7" fmla="*/ 0 60000 65536"/>
                <a:gd name="T8" fmla="*/ 0 60000 65536"/>
                <a:gd name="T9" fmla="*/ 0 w 37"/>
                <a:gd name="T10" fmla="*/ 0 h 1630"/>
                <a:gd name="T11" fmla="*/ 37 w 37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630">
                  <a:moveTo>
                    <a:pt x="37" y="1630"/>
                  </a:moveTo>
                  <a:lnTo>
                    <a:pt x="37" y="4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5" name="Freeform 438"/>
            <p:cNvSpPr>
              <a:spLocks/>
            </p:cNvSpPr>
            <p:nvPr/>
          </p:nvSpPr>
          <p:spPr bwMode="auto">
            <a:xfrm>
              <a:off x="4167" y="1355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2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2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6" name="Freeform 439"/>
            <p:cNvSpPr>
              <a:spLocks/>
            </p:cNvSpPr>
            <p:nvPr/>
          </p:nvSpPr>
          <p:spPr bwMode="auto">
            <a:xfrm>
              <a:off x="4345" y="1355"/>
              <a:ext cx="37" cy="1630"/>
            </a:xfrm>
            <a:custGeom>
              <a:avLst/>
              <a:gdLst>
                <a:gd name="T0" fmla="*/ 0 w 37"/>
                <a:gd name="T1" fmla="*/ 0 h 1630"/>
                <a:gd name="T2" fmla="*/ 37 w 37"/>
                <a:gd name="T3" fmla="*/ 42 h 1630"/>
                <a:gd name="T4" fmla="*/ 37 w 37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7"/>
                <a:gd name="T10" fmla="*/ 0 h 1630"/>
                <a:gd name="T11" fmla="*/ 37 w 37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630">
                  <a:moveTo>
                    <a:pt x="0" y="0"/>
                  </a:moveTo>
                  <a:lnTo>
                    <a:pt x="37" y="42"/>
                  </a:lnTo>
                  <a:lnTo>
                    <a:pt x="37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7" name="Freeform 440"/>
            <p:cNvSpPr>
              <a:spLocks/>
            </p:cNvSpPr>
            <p:nvPr/>
          </p:nvSpPr>
          <p:spPr bwMode="auto">
            <a:xfrm>
              <a:off x="4522" y="1355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2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2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8" name="Freeform 441"/>
            <p:cNvSpPr>
              <a:spLocks/>
            </p:cNvSpPr>
            <p:nvPr/>
          </p:nvSpPr>
          <p:spPr bwMode="auto">
            <a:xfrm>
              <a:off x="4699" y="1355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2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2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9" name="Line 442"/>
            <p:cNvSpPr>
              <a:spLocks noChangeShapeType="1"/>
            </p:cNvSpPr>
            <p:nvPr/>
          </p:nvSpPr>
          <p:spPr bwMode="auto">
            <a:xfrm>
              <a:off x="5046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0" name="Line 443"/>
            <p:cNvSpPr>
              <a:spLocks noChangeShapeType="1"/>
            </p:cNvSpPr>
            <p:nvPr/>
          </p:nvSpPr>
          <p:spPr bwMode="auto">
            <a:xfrm>
              <a:off x="5235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1" name="Line 444"/>
            <p:cNvSpPr>
              <a:spLocks noChangeShapeType="1"/>
            </p:cNvSpPr>
            <p:nvPr/>
          </p:nvSpPr>
          <p:spPr bwMode="auto">
            <a:xfrm>
              <a:off x="5141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2" name="Line 445"/>
            <p:cNvSpPr>
              <a:spLocks noChangeShapeType="1"/>
            </p:cNvSpPr>
            <p:nvPr/>
          </p:nvSpPr>
          <p:spPr bwMode="auto">
            <a:xfrm>
              <a:off x="5330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3" name="Freeform 446"/>
            <p:cNvSpPr>
              <a:spLocks/>
            </p:cNvSpPr>
            <p:nvPr/>
          </p:nvSpPr>
          <p:spPr bwMode="auto">
            <a:xfrm>
              <a:off x="4836" y="1400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03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4" name="Line 447"/>
            <p:cNvSpPr>
              <a:spLocks noChangeShapeType="1"/>
            </p:cNvSpPr>
            <p:nvPr/>
          </p:nvSpPr>
          <p:spPr bwMode="auto">
            <a:xfrm>
              <a:off x="3733" y="1438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5" name="Oval 448"/>
            <p:cNvSpPr>
              <a:spLocks noChangeArrowheads="1"/>
            </p:cNvSpPr>
            <p:nvPr/>
          </p:nvSpPr>
          <p:spPr bwMode="auto">
            <a:xfrm>
              <a:off x="3757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6" name="Oval 449"/>
            <p:cNvSpPr>
              <a:spLocks noChangeArrowheads="1"/>
            </p:cNvSpPr>
            <p:nvPr/>
          </p:nvSpPr>
          <p:spPr bwMode="auto">
            <a:xfrm>
              <a:off x="3837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7" name="Oval 450"/>
            <p:cNvSpPr>
              <a:spLocks noChangeArrowheads="1"/>
            </p:cNvSpPr>
            <p:nvPr/>
          </p:nvSpPr>
          <p:spPr bwMode="auto">
            <a:xfrm>
              <a:off x="3931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8" name="Oval 451"/>
            <p:cNvSpPr>
              <a:spLocks noChangeArrowheads="1"/>
            </p:cNvSpPr>
            <p:nvPr/>
          </p:nvSpPr>
          <p:spPr bwMode="auto">
            <a:xfrm>
              <a:off x="4014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9" name="Oval 452"/>
            <p:cNvSpPr>
              <a:spLocks noChangeArrowheads="1"/>
            </p:cNvSpPr>
            <p:nvPr/>
          </p:nvSpPr>
          <p:spPr bwMode="auto">
            <a:xfrm>
              <a:off x="4108" y="1421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0" name="Oval 453"/>
            <p:cNvSpPr>
              <a:spLocks noChangeArrowheads="1"/>
            </p:cNvSpPr>
            <p:nvPr/>
          </p:nvSpPr>
          <p:spPr bwMode="auto">
            <a:xfrm>
              <a:off x="4189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1" name="Oval 454"/>
            <p:cNvSpPr>
              <a:spLocks noChangeArrowheads="1"/>
            </p:cNvSpPr>
            <p:nvPr/>
          </p:nvSpPr>
          <p:spPr bwMode="auto">
            <a:xfrm>
              <a:off x="4286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2" name="Oval 455"/>
            <p:cNvSpPr>
              <a:spLocks noChangeArrowheads="1"/>
            </p:cNvSpPr>
            <p:nvPr/>
          </p:nvSpPr>
          <p:spPr bwMode="auto">
            <a:xfrm>
              <a:off x="4366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3" name="Oval 456"/>
            <p:cNvSpPr>
              <a:spLocks noChangeArrowheads="1"/>
            </p:cNvSpPr>
            <p:nvPr/>
          </p:nvSpPr>
          <p:spPr bwMode="auto">
            <a:xfrm>
              <a:off x="4463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4" name="Oval 457"/>
            <p:cNvSpPr>
              <a:spLocks noChangeArrowheads="1"/>
            </p:cNvSpPr>
            <p:nvPr/>
          </p:nvSpPr>
          <p:spPr bwMode="auto">
            <a:xfrm>
              <a:off x="4543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5" name="Oval 458"/>
            <p:cNvSpPr>
              <a:spLocks noChangeArrowheads="1"/>
            </p:cNvSpPr>
            <p:nvPr/>
          </p:nvSpPr>
          <p:spPr bwMode="auto">
            <a:xfrm>
              <a:off x="4638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6" name="Oval 459"/>
            <p:cNvSpPr>
              <a:spLocks noChangeArrowheads="1"/>
            </p:cNvSpPr>
            <p:nvPr/>
          </p:nvSpPr>
          <p:spPr bwMode="auto">
            <a:xfrm>
              <a:off x="4720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7" name="Line 460"/>
            <p:cNvSpPr>
              <a:spLocks noChangeShapeType="1"/>
            </p:cNvSpPr>
            <p:nvPr/>
          </p:nvSpPr>
          <p:spPr bwMode="auto">
            <a:xfrm>
              <a:off x="4933" y="1438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88" name="Freeform 461"/>
            <p:cNvSpPr>
              <a:spLocks/>
            </p:cNvSpPr>
            <p:nvPr/>
          </p:nvSpPr>
          <p:spPr bwMode="auto">
            <a:xfrm>
              <a:off x="4836" y="1499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89" name="Line 462"/>
            <p:cNvSpPr>
              <a:spLocks noChangeShapeType="1"/>
            </p:cNvSpPr>
            <p:nvPr/>
          </p:nvSpPr>
          <p:spPr bwMode="auto">
            <a:xfrm>
              <a:off x="3733" y="1539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90" name="Oval 463"/>
            <p:cNvSpPr>
              <a:spLocks noChangeArrowheads="1"/>
            </p:cNvSpPr>
            <p:nvPr/>
          </p:nvSpPr>
          <p:spPr bwMode="auto">
            <a:xfrm>
              <a:off x="3757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1" name="Oval 464"/>
            <p:cNvSpPr>
              <a:spLocks noChangeArrowheads="1"/>
            </p:cNvSpPr>
            <p:nvPr/>
          </p:nvSpPr>
          <p:spPr bwMode="auto">
            <a:xfrm>
              <a:off x="3837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2" name="Oval 465"/>
            <p:cNvSpPr>
              <a:spLocks noChangeArrowheads="1"/>
            </p:cNvSpPr>
            <p:nvPr/>
          </p:nvSpPr>
          <p:spPr bwMode="auto">
            <a:xfrm>
              <a:off x="3931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3" name="Oval 466"/>
            <p:cNvSpPr>
              <a:spLocks noChangeArrowheads="1"/>
            </p:cNvSpPr>
            <p:nvPr/>
          </p:nvSpPr>
          <p:spPr bwMode="auto">
            <a:xfrm>
              <a:off x="4014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4" name="Oval 467"/>
            <p:cNvSpPr>
              <a:spLocks noChangeArrowheads="1"/>
            </p:cNvSpPr>
            <p:nvPr/>
          </p:nvSpPr>
          <p:spPr bwMode="auto">
            <a:xfrm>
              <a:off x="4108" y="15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5" name="Oval 468"/>
            <p:cNvSpPr>
              <a:spLocks noChangeArrowheads="1"/>
            </p:cNvSpPr>
            <p:nvPr/>
          </p:nvSpPr>
          <p:spPr bwMode="auto">
            <a:xfrm>
              <a:off x="4189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6" name="Oval 469"/>
            <p:cNvSpPr>
              <a:spLocks noChangeArrowheads="1"/>
            </p:cNvSpPr>
            <p:nvPr/>
          </p:nvSpPr>
          <p:spPr bwMode="auto">
            <a:xfrm>
              <a:off x="4286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7" name="Oval 470"/>
            <p:cNvSpPr>
              <a:spLocks noChangeArrowheads="1"/>
            </p:cNvSpPr>
            <p:nvPr/>
          </p:nvSpPr>
          <p:spPr bwMode="auto">
            <a:xfrm>
              <a:off x="4366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8" name="Oval 471"/>
            <p:cNvSpPr>
              <a:spLocks noChangeArrowheads="1"/>
            </p:cNvSpPr>
            <p:nvPr/>
          </p:nvSpPr>
          <p:spPr bwMode="auto">
            <a:xfrm>
              <a:off x="4463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9" name="Oval 472"/>
            <p:cNvSpPr>
              <a:spLocks noChangeArrowheads="1"/>
            </p:cNvSpPr>
            <p:nvPr/>
          </p:nvSpPr>
          <p:spPr bwMode="auto">
            <a:xfrm>
              <a:off x="4543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0" name="Oval 473"/>
            <p:cNvSpPr>
              <a:spLocks noChangeArrowheads="1"/>
            </p:cNvSpPr>
            <p:nvPr/>
          </p:nvSpPr>
          <p:spPr bwMode="auto">
            <a:xfrm>
              <a:off x="4638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1" name="Oval 474"/>
            <p:cNvSpPr>
              <a:spLocks noChangeArrowheads="1"/>
            </p:cNvSpPr>
            <p:nvPr/>
          </p:nvSpPr>
          <p:spPr bwMode="auto">
            <a:xfrm>
              <a:off x="4720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2" name="Line 475"/>
            <p:cNvSpPr>
              <a:spLocks noChangeShapeType="1"/>
            </p:cNvSpPr>
            <p:nvPr/>
          </p:nvSpPr>
          <p:spPr bwMode="auto">
            <a:xfrm>
              <a:off x="4933" y="1539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03" name="Freeform 476"/>
            <p:cNvSpPr>
              <a:spLocks/>
            </p:cNvSpPr>
            <p:nvPr/>
          </p:nvSpPr>
          <p:spPr bwMode="auto">
            <a:xfrm>
              <a:off x="4836" y="1601"/>
              <a:ext cx="97" cy="77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469 h 33"/>
                <a:gd name="T6" fmla="*/ 783 w 41"/>
                <a:gd name="T7" fmla="*/ 980 h 33"/>
                <a:gd name="T8" fmla="*/ 0 w 41"/>
                <a:gd name="T9" fmla="*/ 980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04" name="Line 477"/>
            <p:cNvSpPr>
              <a:spLocks noChangeShapeType="1"/>
            </p:cNvSpPr>
            <p:nvPr/>
          </p:nvSpPr>
          <p:spPr bwMode="auto">
            <a:xfrm>
              <a:off x="3733" y="1638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05" name="Oval 478"/>
            <p:cNvSpPr>
              <a:spLocks noChangeArrowheads="1"/>
            </p:cNvSpPr>
            <p:nvPr/>
          </p:nvSpPr>
          <p:spPr bwMode="auto">
            <a:xfrm>
              <a:off x="3757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6" name="Oval 479"/>
            <p:cNvSpPr>
              <a:spLocks noChangeArrowheads="1"/>
            </p:cNvSpPr>
            <p:nvPr/>
          </p:nvSpPr>
          <p:spPr bwMode="auto">
            <a:xfrm>
              <a:off x="3837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7" name="Oval 480"/>
            <p:cNvSpPr>
              <a:spLocks noChangeArrowheads="1"/>
            </p:cNvSpPr>
            <p:nvPr/>
          </p:nvSpPr>
          <p:spPr bwMode="auto">
            <a:xfrm>
              <a:off x="3931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8" name="Oval 481"/>
            <p:cNvSpPr>
              <a:spLocks noChangeArrowheads="1"/>
            </p:cNvSpPr>
            <p:nvPr/>
          </p:nvSpPr>
          <p:spPr bwMode="auto">
            <a:xfrm>
              <a:off x="4014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9" name="Oval 482"/>
            <p:cNvSpPr>
              <a:spLocks noChangeArrowheads="1"/>
            </p:cNvSpPr>
            <p:nvPr/>
          </p:nvSpPr>
          <p:spPr bwMode="auto">
            <a:xfrm>
              <a:off x="4108" y="1622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0" name="Oval 483"/>
            <p:cNvSpPr>
              <a:spLocks noChangeArrowheads="1"/>
            </p:cNvSpPr>
            <p:nvPr/>
          </p:nvSpPr>
          <p:spPr bwMode="auto">
            <a:xfrm>
              <a:off x="4189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1" name="Oval 484"/>
            <p:cNvSpPr>
              <a:spLocks noChangeArrowheads="1"/>
            </p:cNvSpPr>
            <p:nvPr/>
          </p:nvSpPr>
          <p:spPr bwMode="auto">
            <a:xfrm>
              <a:off x="4286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2" name="Oval 485"/>
            <p:cNvSpPr>
              <a:spLocks noChangeArrowheads="1"/>
            </p:cNvSpPr>
            <p:nvPr/>
          </p:nvSpPr>
          <p:spPr bwMode="auto">
            <a:xfrm>
              <a:off x="4366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3" name="Oval 486"/>
            <p:cNvSpPr>
              <a:spLocks noChangeArrowheads="1"/>
            </p:cNvSpPr>
            <p:nvPr/>
          </p:nvSpPr>
          <p:spPr bwMode="auto">
            <a:xfrm>
              <a:off x="4463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4" name="Oval 487"/>
            <p:cNvSpPr>
              <a:spLocks noChangeArrowheads="1"/>
            </p:cNvSpPr>
            <p:nvPr/>
          </p:nvSpPr>
          <p:spPr bwMode="auto">
            <a:xfrm>
              <a:off x="4543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5" name="Oval 488"/>
            <p:cNvSpPr>
              <a:spLocks noChangeArrowheads="1"/>
            </p:cNvSpPr>
            <p:nvPr/>
          </p:nvSpPr>
          <p:spPr bwMode="auto">
            <a:xfrm>
              <a:off x="4638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6" name="Oval 489"/>
            <p:cNvSpPr>
              <a:spLocks noChangeArrowheads="1"/>
            </p:cNvSpPr>
            <p:nvPr/>
          </p:nvSpPr>
          <p:spPr bwMode="auto">
            <a:xfrm>
              <a:off x="4720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7" name="Line 490"/>
            <p:cNvSpPr>
              <a:spLocks noChangeShapeType="1"/>
            </p:cNvSpPr>
            <p:nvPr/>
          </p:nvSpPr>
          <p:spPr bwMode="auto">
            <a:xfrm>
              <a:off x="4933" y="1638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18" name="Freeform 491"/>
            <p:cNvSpPr>
              <a:spLocks/>
            </p:cNvSpPr>
            <p:nvPr/>
          </p:nvSpPr>
          <p:spPr bwMode="auto">
            <a:xfrm>
              <a:off x="4836" y="1700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19" name="Line 492"/>
            <p:cNvSpPr>
              <a:spLocks noChangeShapeType="1"/>
            </p:cNvSpPr>
            <p:nvPr/>
          </p:nvSpPr>
          <p:spPr bwMode="auto">
            <a:xfrm>
              <a:off x="3733" y="1740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20" name="Oval 493"/>
            <p:cNvSpPr>
              <a:spLocks noChangeArrowheads="1"/>
            </p:cNvSpPr>
            <p:nvPr/>
          </p:nvSpPr>
          <p:spPr bwMode="auto">
            <a:xfrm>
              <a:off x="3757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1" name="Oval 494"/>
            <p:cNvSpPr>
              <a:spLocks noChangeArrowheads="1"/>
            </p:cNvSpPr>
            <p:nvPr/>
          </p:nvSpPr>
          <p:spPr bwMode="auto">
            <a:xfrm>
              <a:off x="3837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2" name="Oval 495"/>
            <p:cNvSpPr>
              <a:spLocks noChangeArrowheads="1"/>
            </p:cNvSpPr>
            <p:nvPr/>
          </p:nvSpPr>
          <p:spPr bwMode="auto">
            <a:xfrm>
              <a:off x="3931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3" name="Oval 496"/>
            <p:cNvSpPr>
              <a:spLocks noChangeArrowheads="1"/>
            </p:cNvSpPr>
            <p:nvPr/>
          </p:nvSpPr>
          <p:spPr bwMode="auto">
            <a:xfrm>
              <a:off x="4014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4" name="Oval 497"/>
            <p:cNvSpPr>
              <a:spLocks noChangeArrowheads="1"/>
            </p:cNvSpPr>
            <p:nvPr/>
          </p:nvSpPr>
          <p:spPr bwMode="auto">
            <a:xfrm>
              <a:off x="4108" y="17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5" name="Oval 498"/>
            <p:cNvSpPr>
              <a:spLocks noChangeArrowheads="1"/>
            </p:cNvSpPr>
            <p:nvPr/>
          </p:nvSpPr>
          <p:spPr bwMode="auto">
            <a:xfrm>
              <a:off x="4189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6" name="Oval 499"/>
            <p:cNvSpPr>
              <a:spLocks noChangeArrowheads="1"/>
            </p:cNvSpPr>
            <p:nvPr/>
          </p:nvSpPr>
          <p:spPr bwMode="auto">
            <a:xfrm>
              <a:off x="4286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7" name="Oval 500"/>
            <p:cNvSpPr>
              <a:spLocks noChangeArrowheads="1"/>
            </p:cNvSpPr>
            <p:nvPr/>
          </p:nvSpPr>
          <p:spPr bwMode="auto">
            <a:xfrm>
              <a:off x="4366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8" name="Oval 501"/>
            <p:cNvSpPr>
              <a:spLocks noChangeArrowheads="1"/>
            </p:cNvSpPr>
            <p:nvPr/>
          </p:nvSpPr>
          <p:spPr bwMode="auto">
            <a:xfrm>
              <a:off x="4463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9" name="Oval 502"/>
            <p:cNvSpPr>
              <a:spLocks noChangeArrowheads="1"/>
            </p:cNvSpPr>
            <p:nvPr/>
          </p:nvSpPr>
          <p:spPr bwMode="auto">
            <a:xfrm>
              <a:off x="4543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0" name="Oval 503"/>
            <p:cNvSpPr>
              <a:spLocks noChangeArrowheads="1"/>
            </p:cNvSpPr>
            <p:nvPr/>
          </p:nvSpPr>
          <p:spPr bwMode="auto">
            <a:xfrm>
              <a:off x="4638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1" name="Oval 504"/>
            <p:cNvSpPr>
              <a:spLocks noChangeArrowheads="1"/>
            </p:cNvSpPr>
            <p:nvPr/>
          </p:nvSpPr>
          <p:spPr bwMode="auto">
            <a:xfrm>
              <a:off x="4720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2" name="Line 505"/>
            <p:cNvSpPr>
              <a:spLocks noChangeShapeType="1"/>
            </p:cNvSpPr>
            <p:nvPr/>
          </p:nvSpPr>
          <p:spPr bwMode="auto">
            <a:xfrm>
              <a:off x="4933" y="1740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33" name="Freeform 506"/>
            <p:cNvSpPr>
              <a:spLocks/>
            </p:cNvSpPr>
            <p:nvPr/>
          </p:nvSpPr>
          <p:spPr bwMode="auto">
            <a:xfrm>
              <a:off x="4836" y="1801"/>
              <a:ext cx="97" cy="76"/>
            </a:xfrm>
            <a:custGeom>
              <a:avLst/>
              <a:gdLst>
                <a:gd name="T0" fmla="*/ 0 w 41"/>
                <a:gd name="T1" fmla="*/ 0 h 32"/>
                <a:gd name="T2" fmla="*/ 783 w 41"/>
                <a:gd name="T3" fmla="*/ 0 h 32"/>
                <a:gd name="T4" fmla="*/ 1282 w 41"/>
                <a:gd name="T5" fmla="*/ 508 h 32"/>
                <a:gd name="T6" fmla="*/ 783 w 41"/>
                <a:gd name="T7" fmla="*/ 1017 h 32"/>
                <a:gd name="T8" fmla="*/ 0 w 41"/>
                <a:gd name="T9" fmla="*/ 1017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34" name="Line 507"/>
            <p:cNvSpPr>
              <a:spLocks noChangeShapeType="1"/>
            </p:cNvSpPr>
            <p:nvPr/>
          </p:nvSpPr>
          <p:spPr bwMode="auto">
            <a:xfrm>
              <a:off x="3733" y="1839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35" name="Oval 508"/>
            <p:cNvSpPr>
              <a:spLocks noChangeArrowheads="1"/>
            </p:cNvSpPr>
            <p:nvPr/>
          </p:nvSpPr>
          <p:spPr bwMode="auto">
            <a:xfrm>
              <a:off x="3757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6" name="Oval 509"/>
            <p:cNvSpPr>
              <a:spLocks noChangeArrowheads="1"/>
            </p:cNvSpPr>
            <p:nvPr/>
          </p:nvSpPr>
          <p:spPr bwMode="auto">
            <a:xfrm>
              <a:off x="3837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7" name="Oval 510"/>
            <p:cNvSpPr>
              <a:spLocks noChangeArrowheads="1"/>
            </p:cNvSpPr>
            <p:nvPr/>
          </p:nvSpPr>
          <p:spPr bwMode="auto">
            <a:xfrm>
              <a:off x="3931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8" name="Oval 511"/>
            <p:cNvSpPr>
              <a:spLocks noChangeArrowheads="1"/>
            </p:cNvSpPr>
            <p:nvPr/>
          </p:nvSpPr>
          <p:spPr bwMode="auto">
            <a:xfrm>
              <a:off x="4014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9" name="Oval 512"/>
            <p:cNvSpPr>
              <a:spLocks noChangeArrowheads="1"/>
            </p:cNvSpPr>
            <p:nvPr/>
          </p:nvSpPr>
          <p:spPr bwMode="auto">
            <a:xfrm>
              <a:off x="4108" y="18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0" name="Oval 513"/>
            <p:cNvSpPr>
              <a:spLocks noChangeArrowheads="1"/>
            </p:cNvSpPr>
            <p:nvPr/>
          </p:nvSpPr>
          <p:spPr bwMode="auto">
            <a:xfrm>
              <a:off x="4189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1" name="Oval 514"/>
            <p:cNvSpPr>
              <a:spLocks noChangeArrowheads="1"/>
            </p:cNvSpPr>
            <p:nvPr/>
          </p:nvSpPr>
          <p:spPr bwMode="auto">
            <a:xfrm>
              <a:off x="4286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2" name="Oval 515"/>
            <p:cNvSpPr>
              <a:spLocks noChangeArrowheads="1"/>
            </p:cNvSpPr>
            <p:nvPr/>
          </p:nvSpPr>
          <p:spPr bwMode="auto">
            <a:xfrm>
              <a:off x="4366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3" name="Oval 516"/>
            <p:cNvSpPr>
              <a:spLocks noChangeArrowheads="1"/>
            </p:cNvSpPr>
            <p:nvPr/>
          </p:nvSpPr>
          <p:spPr bwMode="auto">
            <a:xfrm>
              <a:off x="4463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4" name="Oval 517"/>
            <p:cNvSpPr>
              <a:spLocks noChangeArrowheads="1"/>
            </p:cNvSpPr>
            <p:nvPr/>
          </p:nvSpPr>
          <p:spPr bwMode="auto">
            <a:xfrm>
              <a:off x="4543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5" name="Oval 518"/>
            <p:cNvSpPr>
              <a:spLocks noChangeArrowheads="1"/>
            </p:cNvSpPr>
            <p:nvPr/>
          </p:nvSpPr>
          <p:spPr bwMode="auto">
            <a:xfrm>
              <a:off x="4638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6" name="Oval 519"/>
            <p:cNvSpPr>
              <a:spLocks noChangeArrowheads="1"/>
            </p:cNvSpPr>
            <p:nvPr/>
          </p:nvSpPr>
          <p:spPr bwMode="auto">
            <a:xfrm>
              <a:off x="4720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7" name="Line 520"/>
            <p:cNvSpPr>
              <a:spLocks noChangeShapeType="1"/>
            </p:cNvSpPr>
            <p:nvPr/>
          </p:nvSpPr>
          <p:spPr bwMode="auto">
            <a:xfrm>
              <a:off x="4933" y="1839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48" name="Freeform 521"/>
            <p:cNvSpPr>
              <a:spLocks/>
            </p:cNvSpPr>
            <p:nvPr/>
          </p:nvSpPr>
          <p:spPr bwMode="auto">
            <a:xfrm>
              <a:off x="4836" y="1901"/>
              <a:ext cx="97" cy="77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469 h 33"/>
                <a:gd name="T6" fmla="*/ 783 w 41"/>
                <a:gd name="T7" fmla="*/ 980 h 33"/>
                <a:gd name="T8" fmla="*/ 0 w 41"/>
                <a:gd name="T9" fmla="*/ 980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49" name="Line 522"/>
            <p:cNvSpPr>
              <a:spLocks noChangeShapeType="1"/>
            </p:cNvSpPr>
            <p:nvPr/>
          </p:nvSpPr>
          <p:spPr bwMode="auto">
            <a:xfrm>
              <a:off x="3733" y="1938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50" name="Oval 523"/>
            <p:cNvSpPr>
              <a:spLocks noChangeArrowheads="1"/>
            </p:cNvSpPr>
            <p:nvPr/>
          </p:nvSpPr>
          <p:spPr bwMode="auto">
            <a:xfrm>
              <a:off x="3757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1" name="Oval 524"/>
            <p:cNvSpPr>
              <a:spLocks noChangeArrowheads="1"/>
            </p:cNvSpPr>
            <p:nvPr/>
          </p:nvSpPr>
          <p:spPr bwMode="auto">
            <a:xfrm>
              <a:off x="3837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2" name="Oval 525"/>
            <p:cNvSpPr>
              <a:spLocks noChangeArrowheads="1"/>
            </p:cNvSpPr>
            <p:nvPr/>
          </p:nvSpPr>
          <p:spPr bwMode="auto">
            <a:xfrm>
              <a:off x="3931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3" name="Oval 526"/>
            <p:cNvSpPr>
              <a:spLocks noChangeArrowheads="1"/>
            </p:cNvSpPr>
            <p:nvPr/>
          </p:nvSpPr>
          <p:spPr bwMode="auto">
            <a:xfrm>
              <a:off x="4014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4" name="Oval 527"/>
            <p:cNvSpPr>
              <a:spLocks noChangeArrowheads="1"/>
            </p:cNvSpPr>
            <p:nvPr/>
          </p:nvSpPr>
          <p:spPr bwMode="auto">
            <a:xfrm>
              <a:off x="4108" y="1922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5" name="Oval 528"/>
            <p:cNvSpPr>
              <a:spLocks noChangeArrowheads="1"/>
            </p:cNvSpPr>
            <p:nvPr/>
          </p:nvSpPr>
          <p:spPr bwMode="auto">
            <a:xfrm>
              <a:off x="4189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6" name="Oval 529"/>
            <p:cNvSpPr>
              <a:spLocks noChangeArrowheads="1"/>
            </p:cNvSpPr>
            <p:nvPr/>
          </p:nvSpPr>
          <p:spPr bwMode="auto">
            <a:xfrm>
              <a:off x="4286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7" name="Oval 530"/>
            <p:cNvSpPr>
              <a:spLocks noChangeArrowheads="1"/>
            </p:cNvSpPr>
            <p:nvPr/>
          </p:nvSpPr>
          <p:spPr bwMode="auto">
            <a:xfrm>
              <a:off x="4366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8" name="Oval 531"/>
            <p:cNvSpPr>
              <a:spLocks noChangeArrowheads="1"/>
            </p:cNvSpPr>
            <p:nvPr/>
          </p:nvSpPr>
          <p:spPr bwMode="auto">
            <a:xfrm>
              <a:off x="4463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9" name="Oval 532"/>
            <p:cNvSpPr>
              <a:spLocks noChangeArrowheads="1"/>
            </p:cNvSpPr>
            <p:nvPr/>
          </p:nvSpPr>
          <p:spPr bwMode="auto">
            <a:xfrm>
              <a:off x="4543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0" name="Oval 533"/>
            <p:cNvSpPr>
              <a:spLocks noChangeArrowheads="1"/>
            </p:cNvSpPr>
            <p:nvPr/>
          </p:nvSpPr>
          <p:spPr bwMode="auto">
            <a:xfrm>
              <a:off x="4638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1" name="Oval 534"/>
            <p:cNvSpPr>
              <a:spLocks noChangeArrowheads="1"/>
            </p:cNvSpPr>
            <p:nvPr/>
          </p:nvSpPr>
          <p:spPr bwMode="auto">
            <a:xfrm>
              <a:off x="4720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2" name="Line 535"/>
            <p:cNvSpPr>
              <a:spLocks noChangeShapeType="1"/>
            </p:cNvSpPr>
            <p:nvPr/>
          </p:nvSpPr>
          <p:spPr bwMode="auto">
            <a:xfrm>
              <a:off x="4933" y="1938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63" name="Freeform 536"/>
            <p:cNvSpPr>
              <a:spLocks/>
            </p:cNvSpPr>
            <p:nvPr/>
          </p:nvSpPr>
          <p:spPr bwMode="auto">
            <a:xfrm>
              <a:off x="4836" y="2002"/>
              <a:ext cx="97" cy="76"/>
            </a:xfrm>
            <a:custGeom>
              <a:avLst/>
              <a:gdLst>
                <a:gd name="T0" fmla="*/ 0 w 41"/>
                <a:gd name="T1" fmla="*/ 0 h 32"/>
                <a:gd name="T2" fmla="*/ 783 w 41"/>
                <a:gd name="T3" fmla="*/ 0 h 32"/>
                <a:gd name="T4" fmla="*/ 1282 w 41"/>
                <a:gd name="T5" fmla="*/ 508 h 32"/>
                <a:gd name="T6" fmla="*/ 783 w 41"/>
                <a:gd name="T7" fmla="*/ 1017 h 32"/>
                <a:gd name="T8" fmla="*/ 0 w 41"/>
                <a:gd name="T9" fmla="*/ 1017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64" name="Line 537"/>
            <p:cNvSpPr>
              <a:spLocks noChangeShapeType="1"/>
            </p:cNvSpPr>
            <p:nvPr/>
          </p:nvSpPr>
          <p:spPr bwMode="auto">
            <a:xfrm>
              <a:off x="3733" y="2040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65" name="Oval 538"/>
            <p:cNvSpPr>
              <a:spLocks noChangeArrowheads="1"/>
            </p:cNvSpPr>
            <p:nvPr/>
          </p:nvSpPr>
          <p:spPr bwMode="auto">
            <a:xfrm>
              <a:off x="3757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6" name="Oval 539"/>
            <p:cNvSpPr>
              <a:spLocks noChangeArrowheads="1"/>
            </p:cNvSpPr>
            <p:nvPr/>
          </p:nvSpPr>
          <p:spPr bwMode="auto">
            <a:xfrm>
              <a:off x="3837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7" name="Oval 540"/>
            <p:cNvSpPr>
              <a:spLocks noChangeArrowheads="1"/>
            </p:cNvSpPr>
            <p:nvPr/>
          </p:nvSpPr>
          <p:spPr bwMode="auto">
            <a:xfrm>
              <a:off x="3931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8" name="Oval 541"/>
            <p:cNvSpPr>
              <a:spLocks noChangeArrowheads="1"/>
            </p:cNvSpPr>
            <p:nvPr/>
          </p:nvSpPr>
          <p:spPr bwMode="auto">
            <a:xfrm>
              <a:off x="4014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9" name="Oval 542"/>
            <p:cNvSpPr>
              <a:spLocks noChangeArrowheads="1"/>
            </p:cNvSpPr>
            <p:nvPr/>
          </p:nvSpPr>
          <p:spPr bwMode="auto">
            <a:xfrm>
              <a:off x="4108" y="20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0" name="Oval 543"/>
            <p:cNvSpPr>
              <a:spLocks noChangeArrowheads="1"/>
            </p:cNvSpPr>
            <p:nvPr/>
          </p:nvSpPr>
          <p:spPr bwMode="auto">
            <a:xfrm>
              <a:off x="4189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1" name="Oval 544"/>
            <p:cNvSpPr>
              <a:spLocks noChangeArrowheads="1"/>
            </p:cNvSpPr>
            <p:nvPr/>
          </p:nvSpPr>
          <p:spPr bwMode="auto">
            <a:xfrm>
              <a:off x="4286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2" name="Oval 545"/>
            <p:cNvSpPr>
              <a:spLocks noChangeArrowheads="1"/>
            </p:cNvSpPr>
            <p:nvPr/>
          </p:nvSpPr>
          <p:spPr bwMode="auto">
            <a:xfrm>
              <a:off x="4366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3" name="Oval 546"/>
            <p:cNvSpPr>
              <a:spLocks noChangeArrowheads="1"/>
            </p:cNvSpPr>
            <p:nvPr/>
          </p:nvSpPr>
          <p:spPr bwMode="auto">
            <a:xfrm>
              <a:off x="4463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4" name="Oval 547"/>
            <p:cNvSpPr>
              <a:spLocks noChangeArrowheads="1"/>
            </p:cNvSpPr>
            <p:nvPr/>
          </p:nvSpPr>
          <p:spPr bwMode="auto">
            <a:xfrm>
              <a:off x="4543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5" name="Oval 548"/>
            <p:cNvSpPr>
              <a:spLocks noChangeArrowheads="1"/>
            </p:cNvSpPr>
            <p:nvPr/>
          </p:nvSpPr>
          <p:spPr bwMode="auto">
            <a:xfrm>
              <a:off x="4638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6" name="Oval 549"/>
            <p:cNvSpPr>
              <a:spLocks noChangeArrowheads="1"/>
            </p:cNvSpPr>
            <p:nvPr/>
          </p:nvSpPr>
          <p:spPr bwMode="auto">
            <a:xfrm>
              <a:off x="4720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7" name="Line 550"/>
            <p:cNvSpPr>
              <a:spLocks noChangeShapeType="1"/>
            </p:cNvSpPr>
            <p:nvPr/>
          </p:nvSpPr>
          <p:spPr bwMode="auto">
            <a:xfrm>
              <a:off x="4933" y="2040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78" name="Freeform 551"/>
            <p:cNvSpPr>
              <a:spLocks/>
            </p:cNvSpPr>
            <p:nvPr/>
          </p:nvSpPr>
          <p:spPr bwMode="auto">
            <a:xfrm>
              <a:off x="4836" y="2101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03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79" name="Line 552"/>
            <p:cNvSpPr>
              <a:spLocks noChangeShapeType="1"/>
            </p:cNvSpPr>
            <p:nvPr/>
          </p:nvSpPr>
          <p:spPr bwMode="auto">
            <a:xfrm>
              <a:off x="3733" y="2139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80" name="Oval 553"/>
            <p:cNvSpPr>
              <a:spLocks noChangeArrowheads="1"/>
            </p:cNvSpPr>
            <p:nvPr/>
          </p:nvSpPr>
          <p:spPr bwMode="auto">
            <a:xfrm>
              <a:off x="3757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1" name="Oval 554"/>
            <p:cNvSpPr>
              <a:spLocks noChangeArrowheads="1"/>
            </p:cNvSpPr>
            <p:nvPr/>
          </p:nvSpPr>
          <p:spPr bwMode="auto">
            <a:xfrm>
              <a:off x="3837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2" name="Oval 555"/>
            <p:cNvSpPr>
              <a:spLocks noChangeArrowheads="1"/>
            </p:cNvSpPr>
            <p:nvPr/>
          </p:nvSpPr>
          <p:spPr bwMode="auto">
            <a:xfrm>
              <a:off x="3931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3" name="Oval 556"/>
            <p:cNvSpPr>
              <a:spLocks noChangeArrowheads="1"/>
            </p:cNvSpPr>
            <p:nvPr/>
          </p:nvSpPr>
          <p:spPr bwMode="auto">
            <a:xfrm>
              <a:off x="4014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4" name="Oval 557"/>
            <p:cNvSpPr>
              <a:spLocks noChangeArrowheads="1"/>
            </p:cNvSpPr>
            <p:nvPr/>
          </p:nvSpPr>
          <p:spPr bwMode="auto">
            <a:xfrm>
              <a:off x="4108" y="21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5" name="Oval 558"/>
            <p:cNvSpPr>
              <a:spLocks noChangeArrowheads="1"/>
            </p:cNvSpPr>
            <p:nvPr/>
          </p:nvSpPr>
          <p:spPr bwMode="auto">
            <a:xfrm>
              <a:off x="4189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6" name="Oval 559"/>
            <p:cNvSpPr>
              <a:spLocks noChangeArrowheads="1"/>
            </p:cNvSpPr>
            <p:nvPr/>
          </p:nvSpPr>
          <p:spPr bwMode="auto">
            <a:xfrm>
              <a:off x="4286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7" name="Oval 560"/>
            <p:cNvSpPr>
              <a:spLocks noChangeArrowheads="1"/>
            </p:cNvSpPr>
            <p:nvPr/>
          </p:nvSpPr>
          <p:spPr bwMode="auto">
            <a:xfrm>
              <a:off x="4366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8" name="Oval 561"/>
            <p:cNvSpPr>
              <a:spLocks noChangeArrowheads="1"/>
            </p:cNvSpPr>
            <p:nvPr/>
          </p:nvSpPr>
          <p:spPr bwMode="auto">
            <a:xfrm>
              <a:off x="4463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9" name="Oval 562"/>
            <p:cNvSpPr>
              <a:spLocks noChangeArrowheads="1"/>
            </p:cNvSpPr>
            <p:nvPr/>
          </p:nvSpPr>
          <p:spPr bwMode="auto">
            <a:xfrm>
              <a:off x="4543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0" name="Oval 563"/>
            <p:cNvSpPr>
              <a:spLocks noChangeArrowheads="1"/>
            </p:cNvSpPr>
            <p:nvPr/>
          </p:nvSpPr>
          <p:spPr bwMode="auto">
            <a:xfrm>
              <a:off x="4638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1" name="Oval 564"/>
            <p:cNvSpPr>
              <a:spLocks noChangeArrowheads="1"/>
            </p:cNvSpPr>
            <p:nvPr/>
          </p:nvSpPr>
          <p:spPr bwMode="auto">
            <a:xfrm>
              <a:off x="4720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2" name="Line 565"/>
            <p:cNvSpPr>
              <a:spLocks noChangeShapeType="1"/>
            </p:cNvSpPr>
            <p:nvPr/>
          </p:nvSpPr>
          <p:spPr bwMode="auto">
            <a:xfrm>
              <a:off x="4933" y="2139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93" name="Freeform 566"/>
            <p:cNvSpPr>
              <a:spLocks/>
            </p:cNvSpPr>
            <p:nvPr/>
          </p:nvSpPr>
          <p:spPr bwMode="auto">
            <a:xfrm>
              <a:off x="4836" y="2200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94" name="Line 567"/>
            <p:cNvSpPr>
              <a:spLocks noChangeShapeType="1"/>
            </p:cNvSpPr>
            <p:nvPr/>
          </p:nvSpPr>
          <p:spPr bwMode="auto">
            <a:xfrm>
              <a:off x="3733" y="2241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95" name="Oval 568"/>
            <p:cNvSpPr>
              <a:spLocks noChangeArrowheads="1"/>
            </p:cNvSpPr>
            <p:nvPr/>
          </p:nvSpPr>
          <p:spPr bwMode="auto">
            <a:xfrm>
              <a:off x="3757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6" name="Oval 569"/>
            <p:cNvSpPr>
              <a:spLocks noChangeArrowheads="1"/>
            </p:cNvSpPr>
            <p:nvPr/>
          </p:nvSpPr>
          <p:spPr bwMode="auto">
            <a:xfrm>
              <a:off x="3837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7" name="Oval 570"/>
            <p:cNvSpPr>
              <a:spLocks noChangeArrowheads="1"/>
            </p:cNvSpPr>
            <p:nvPr/>
          </p:nvSpPr>
          <p:spPr bwMode="auto">
            <a:xfrm>
              <a:off x="3931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8" name="Oval 571"/>
            <p:cNvSpPr>
              <a:spLocks noChangeArrowheads="1"/>
            </p:cNvSpPr>
            <p:nvPr/>
          </p:nvSpPr>
          <p:spPr bwMode="auto">
            <a:xfrm>
              <a:off x="4014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9" name="Oval 572"/>
            <p:cNvSpPr>
              <a:spLocks noChangeArrowheads="1"/>
            </p:cNvSpPr>
            <p:nvPr/>
          </p:nvSpPr>
          <p:spPr bwMode="auto">
            <a:xfrm>
              <a:off x="4108" y="2224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0" name="Oval 573"/>
            <p:cNvSpPr>
              <a:spLocks noChangeArrowheads="1"/>
            </p:cNvSpPr>
            <p:nvPr/>
          </p:nvSpPr>
          <p:spPr bwMode="auto">
            <a:xfrm>
              <a:off x="4189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1" name="Oval 574"/>
            <p:cNvSpPr>
              <a:spLocks noChangeArrowheads="1"/>
            </p:cNvSpPr>
            <p:nvPr/>
          </p:nvSpPr>
          <p:spPr bwMode="auto">
            <a:xfrm>
              <a:off x="4286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2" name="Oval 575"/>
            <p:cNvSpPr>
              <a:spLocks noChangeArrowheads="1"/>
            </p:cNvSpPr>
            <p:nvPr/>
          </p:nvSpPr>
          <p:spPr bwMode="auto">
            <a:xfrm>
              <a:off x="4366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3" name="Oval 576"/>
            <p:cNvSpPr>
              <a:spLocks noChangeArrowheads="1"/>
            </p:cNvSpPr>
            <p:nvPr/>
          </p:nvSpPr>
          <p:spPr bwMode="auto">
            <a:xfrm>
              <a:off x="4463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4" name="Oval 577"/>
            <p:cNvSpPr>
              <a:spLocks noChangeArrowheads="1"/>
            </p:cNvSpPr>
            <p:nvPr/>
          </p:nvSpPr>
          <p:spPr bwMode="auto">
            <a:xfrm>
              <a:off x="4543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5" name="Oval 578"/>
            <p:cNvSpPr>
              <a:spLocks noChangeArrowheads="1"/>
            </p:cNvSpPr>
            <p:nvPr/>
          </p:nvSpPr>
          <p:spPr bwMode="auto">
            <a:xfrm>
              <a:off x="4638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6" name="Oval 579"/>
            <p:cNvSpPr>
              <a:spLocks noChangeArrowheads="1"/>
            </p:cNvSpPr>
            <p:nvPr/>
          </p:nvSpPr>
          <p:spPr bwMode="auto">
            <a:xfrm>
              <a:off x="4720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7" name="Line 580"/>
            <p:cNvSpPr>
              <a:spLocks noChangeShapeType="1"/>
            </p:cNvSpPr>
            <p:nvPr/>
          </p:nvSpPr>
          <p:spPr bwMode="auto">
            <a:xfrm>
              <a:off x="4933" y="2241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08" name="Freeform 581"/>
            <p:cNvSpPr>
              <a:spLocks/>
            </p:cNvSpPr>
            <p:nvPr/>
          </p:nvSpPr>
          <p:spPr bwMode="auto">
            <a:xfrm>
              <a:off x="4836" y="2302"/>
              <a:ext cx="97" cy="76"/>
            </a:xfrm>
            <a:custGeom>
              <a:avLst/>
              <a:gdLst>
                <a:gd name="T0" fmla="*/ 0 w 41"/>
                <a:gd name="T1" fmla="*/ 0 h 32"/>
                <a:gd name="T2" fmla="*/ 783 w 41"/>
                <a:gd name="T3" fmla="*/ 0 h 32"/>
                <a:gd name="T4" fmla="*/ 1282 w 41"/>
                <a:gd name="T5" fmla="*/ 508 h 32"/>
                <a:gd name="T6" fmla="*/ 783 w 41"/>
                <a:gd name="T7" fmla="*/ 1017 h 32"/>
                <a:gd name="T8" fmla="*/ 0 w 41"/>
                <a:gd name="T9" fmla="*/ 1017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09" name="Line 582"/>
            <p:cNvSpPr>
              <a:spLocks noChangeShapeType="1"/>
            </p:cNvSpPr>
            <p:nvPr/>
          </p:nvSpPr>
          <p:spPr bwMode="auto">
            <a:xfrm>
              <a:off x="3733" y="2340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10" name="Oval 583"/>
            <p:cNvSpPr>
              <a:spLocks noChangeArrowheads="1"/>
            </p:cNvSpPr>
            <p:nvPr/>
          </p:nvSpPr>
          <p:spPr bwMode="auto">
            <a:xfrm>
              <a:off x="3757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1" name="Oval 584"/>
            <p:cNvSpPr>
              <a:spLocks noChangeArrowheads="1"/>
            </p:cNvSpPr>
            <p:nvPr/>
          </p:nvSpPr>
          <p:spPr bwMode="auto">
            <a:xfrm>
              <a:off x="3837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2" name="Oval 585"/>
            <p:cNvSpPr>
              <a:spLocks noChangeArrowheads="1"/>
            </p:cNvSpPr>
            <p:nvPr/>
          </p:nvSpPr>
          <p:spPr bwMode="auto">
            <a:xfrm>
              <a:off x="3931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3" name="Oval 586"/>
            <p:cNvSpPr>
              <a:spLocks noChangeArrowheads="1"/>
            </p:cNvSpPr>
            <p:nvPr/>
          </p:nvSpPr>
          <p:spPr bwMode="auto">
            <a:xfrm>
              <a:off x="4014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4" name="Oval 587"/>
            <p:cNvSpPr>
              <a:spLocks noChangeArrowheads="1"/>
            </p:cNvSpPr>
            <p:nvPr/>
          </p:nvSpPr>
          <p:spPr bwMode="auto">
            <a:xfrm>
              <a:off x="4108" y="23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5" name="Oval 588"/>
            <p:cNvSpPr>
              <a:spLocks noChangeArrowheads="1"/>
            </p:cNvSpPr>
            <p:nvPr/>
          </p:nvSpPr>
          <p:spPr bwMode="auto">
            <a:xfrm>
              <a:off x="4189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6" name="Oval 589"/>
            <p:cNvSpPr>
              <a:spLocks noChangeArrowheads="1"/>
            </p:cNvSpPr>
            <p:nvPr/>
          </p:nvSpPr>
          <p:spPr bwMode="auto">
            <a:xfrm>
              <a:off x="4286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7" name="Oval 590"/>
            <p:cNvSpPr>
              <a:spLocks noChangeArrowheads="1"/>
            </p:cNvSpPr>
            <p:nvPr/>
          </p:nvSpPr>
          <p:spPr bwMode="auto">
            <a:xfrm>
              <a:off x="4366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8" name="Oval 591"/>
            <p:cNvSpPr>
              <a:spLocks noChangeArrowheads="1"/>
            </p:cNvSpPr>
            <p:nvPr/>
          </p:nvSpPr>
          <p:spPr bwMode="auto">
            <a:xfrm>
              <a:off x="4463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9" name="Oval 592"/>
            <p:cNvSpPr>
              <a:spLocks noChangeArrowheads="1"/>
            </p:cNvSpPr>
            <p:nvPr/>
          </p:nvSpPr>
          <p:spPr bwMode="auto">
            <a:xfrm>
              <a:off x="4543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20" name="Oval 593"/>
            <p:cNvSpPr>
              <a:spLocks noChangeArrowheads="1"/>
            </p:cNvSpPr>
            <p:nvPr/>
          </p:nvSpPr>
          <p:spPr bwMode="auto">
            <a:xfrm>
              <a:off x="4638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21" name="Oval 594"/>
            <p:cNvSpPr>
              <a:spLocks noChangeArrowheads="1"/>
            </p:cNvSpPr>
            <p:nvPr/>
          </p:nvSpPr>
          <p:spPr bwMode="auto">
            <a:xfrm>
              <a:off x="4720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22" name="Line 595"/>
            <p:cNvSpPr>
              <a:spLocks noChangeShapeType="1"/>
            </p:cNvSpPr>
            <p:nvPr/>
          </p:nvSpPr>
          <p:spPr bwMode="auto">
            <a:xfrm>
              <a:off x="4933" y="2340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3" name="Freeform 596"/>
            <p:cNvSpPr>
              <a:spLocks/>
            </p:cNvSpPr>
            <p:nvPr/>
          </p:nvSpPr>
          <p:spPr bwMode="auto">
            <a:xfrm>
              <a:off x="4836" y="2401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6563" name="Line 598"/>
          <p:cNvSpPr>
            <a:spLocks noChangeShapeType="1"/>
          </p:cNvSpPr>
          <p:nvPr/>
        </p:nvSpPr>
        <p:spPr bwMode="auto">
          <a:xfrm>
            <a:off x="6153150" y="387508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64" name="Oval 599"/>
          <p:cNvSpPr>
            <a:spLocks noChangeArrowheads="1"/>
          </p:cNvSpPr>
          <p:nvPr/>
        </p:nvSpPr>
        <p:spPr bwMode="auto">
          <a:xfrm>
            <a:off x="6191250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5" name="Oval 600"/>
          <p:cNvSpPr>
            <a:spLocks noChangeArrowheads="1"/>
          </p:cNvSpPr>
          <p:nvPr/>
        </p:nvSpPr>
        <p:spPr bwMode="auto">
          <a:xfrm>
            <a:off x="6318250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6" name="Oval 601"/>
          <p:cNvSpPr>
            <a:spLocks noChangeArrowheads="1"/>
          </p:cNvSpPr>
          <p:nvPr/>
        </p:nvSpPr>
        <p:spPr bwMode="auto">
          <a:xfrm>
            <a:off x="6467475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7" name="Oval 602"/>
          <p:cNvSpPr>
            <a:spLocks noChangeArrowheads="1"/>
          </p:cNvSpPr>
          <p:nvPr/>
        </p:nvSpPr>
        <p:spPr bwMode="auto">
          <a:xfrm>
            <a:off x="65992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8" name="Oval 603"/>
          <p:cNvSpPr>
            <a:spLocks noChangeArrowheads="1"/>
          </p:cNvSpPr>
          <p:nvPr/>
        </p:nvSpPr>
        <p:spPr bwMode="auto">
          <a:xfrm>
            <a:off x="6748463" y="3849688"/>
            <a:ext cx="53975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9" name="Oval 604"/>
          <p:cNvSpPr>
            <a:spLocks noChangeArrowheads="1"/>
          </p:cNvSpPr>
          <p:nvPr/>
        </p:nvSpPr>
        <p:spPr bwMode="auto">
          <a:xfrm>
            <a:off x="6877050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0" name="Oval 605"/>
          <p:cNvSpPr>
            <a:spLocks noChangeArrowheads="1"/>
          </p:cNvSpPr>
          <p:nvPr/>
        </p:nvSpPr>
        <p:spPr bwMode="auto">
          <a:xfrm>
            <a:off x="70310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1" name="Oval 606"/>
          <p:cNvSpPr>
            <a:spLocks noChangeArrowheads="1"/>
          </p:cNvSpPr>
          <p:nvPr/>
        </p:nvSpPr>
        <p:spPr bwMode="auto">
          <a:xfrm>
            <a:off x="71580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2" name="Oval 607"/>
          <p:cNvSpPr>
            <a:spLocks noChangeArrowheads="1"/>
          </p:cNvSpPr>
          <p:nvPr/>
        </p:nvSpPr>
        <p:spPr bwMode="auto">
          <a:xfrm>
            <a:off x="7312025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3" name="Oval 608"/>
          <p:cNvSpPr>
            <a:spLocks noChangeArrowheads="1"/>
          </p:cNvSpPr>
          <p:nvPr/>
        </p:nvSpPr>
        <p:spPr bwMode="auto">
          <a:xfrm>
            <a:off x="7439025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4" name="Oval 609"/>
          <p:cNvSpPr>
            <a:spLocks noChangeArrowheads="1"/>
          </p:cNvSpPr>
          <p:nvPr/>
        </p:nvSpPr>
        <p:spPr bwMode="auto">
          <a:xfrm>
            <a:off x="75898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5" name="Oval 610"/>
          <p:cNvSpPr>
            <a:spLocks noChangeArrowheads="1"/>
          </p:cNvSpPr>
          <p:nvPr/>
        </p:nvSpPr>
        <p:spPr bwMode="auto">
          <a:xfrm>
            <a:off x="7720013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6" name="Line 611"/>
          <p:cNvSpPr>
            <a:spLocks noChangeShapeType="1"/>
          </p:cNvSpPr>
          <p:nvPr/>
        </p:nvSpPr>
        <p:spPr bwMode="auto">
          <a:xfrm>
            <a:off x="8058150" y="387508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77" name="Freeform 612"/>
          <p:cNvSpPr>
            <a:spLocks/>
          </p:cNvSpPr>
          <p:nvPr/>
        </p:nvSpPr>
        <p:spPr bwMode="auto">
          <a:xfrm>
            <a:off x="7904163" y="3973513"/>
            <a:ext cx="153987" cy="119062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78" name="Line 613"/>
          <p:cNvSpPr>
            <a:spLocks noChangeShapeType="1"/>
          </p:cNvSpPr>
          <p:nvPr/>
        </p:nvSpPr>
        <p:spPr bwMode="auto">
          <a:xfrm>
            <a:off x="6153150" y="403383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79" name="Oval 614"/>
          <p:cNvSpPr>
            <a:spLocks noChangeArrowheads="1"/>
          </p:cNvSpPr>
          <p:nvPr/>
        </p:nvSpPr>
        <p:spPr bwMode="auto">
          <a:xfrm>
            <a:off x="6191250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0" name="Oval 615"/>
          <p:cNvSpPr>
            <a:spLocks noChangeArrowheads="1"/>
          </p:cNvSpPr>
          <p:nvPr/>
        </p:nvSpPr>
        <p:spPr bwMode="auto">
          <a:xfrm>
            <a:off x="6318250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1" name="Oval 616"/>
          <p:cNvSpPr>
            <a:spLocks noChangeArrowheads="1"/>
          </p:cNvSpPr>
          <p:nvPr/>
        </p:nvSpPr>
        <p:spPr bwMode="auto">
          <a:xfrm>
            <a:off x="6467475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2" name="Oval 617"/>
          <p:cNvSpPr>
            <a:spLocks noChangeArrowheads="1"/>
          </p:cNvSpPr>
          <p:nvPr/>
        </p:nvSpPr>
        <p:spPr bwMode="auto">
          <a:xfrm>
            <a:off x="65992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3" name="Oval 618"/>
          <p:cNvSpPr>
            <a:spLocks noChangeArrowheads="1"/>
          </p:cNvSpPr>
          <p:nvPr/>
        </p:nvSpPr>
        <p:spPr bwMode="auto">
          <a:xfrm>
            <a:off x="6748463" y="4006850"/>
            <a:ext cx="53975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4" name="Oval 619"/>
          <p:cNvSpPr>
            <a:spLocks noChangeArrowheads="1"/>
          </p:cNvSpPr>
          <p:nvPr/>
        </p:nvSpPr>
        <p:spPr bwMode="auto">
          <a:xfrm>
            <a:off x="6877050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5" name="Oval 620"/>
          <p:cNvSpPr>
            <a:spLocks noChangeArrowheads="1"/>
          </p:cNvSpPr>
          <p:nvPr/>
        </p:nvSpPr>
        <p:spPr bwMode="auto">
          <a:xfrm>
            <a:off x="70310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6" name="Oval 621"/>
          <p:cNvSpPr>
            <a:spLocks noChangeArrowheads="1"/>
          </p:cNvSpPr>
          <p:nvPr/>
        </p:nvSpPr>
        <p:spPr bwMode="auto">
          <a:xfrm>
            <a:off x="71580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7" name="Oval 622"/>
          <p:cNvSpPr>
            <a:spLocks noChangeArrowheads="1"/>
          </p:cNvSpPr>
          <p:nvPr/>
        </p:nvSpPr>
        <p:spPr bwMode="auto">
          <a:xfrm>
            <a:off x="7312025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8" name="Oval 623"/>
          <p:cNvSpPr>
            <a:spLocks noChangeArrowheads="1"/>
          </p:cNvSpPr>
          <p:nvPr/>
        </p:nvSpPr>
        <p:spPr bwMode="auto">
          <a:xfrm>
            <a:off x="7439025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" name="Oval 624"/>
          <p:cNvSpPr>
            <a:spLocks noChangeArrowheads="1"/>
          </p:cNvSpPr>
          <p:nvPr/>
        </p:nvSpPr>
        <p:spPr bwMode="auto">
          <a:xfrm>
            <a:off x="75898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0" name="Oval 625"/>
          <p:cNvSpPr>
            <a:spLocks noChangeArrowheads="1"/>
          </p:cNvSpPr>
          <p:nvPr/>
        </p:nvSpPr>
        <p:spPr bwMode="auto">
          <a:xfrm>
            <a:off x="7720013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1" name="Line 626"/>
          <p:cNvSpPr>
            <a:spLocks noChangeShapeType="1"/>
          </p:cNvSpPr>
          <p:nvPr/>
        </p:nvSpPr>
        <p:spPr bwMode="auto">
          <a:xfrm>
            <a:off x="8058150" y="403383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92" name="Freeform 627"/>
          <p:cNvSpPr>
            <a:spLocks/>
          </p:cNvSpPr>
          <p:nvPr/>
        </p:nvSpPr>
        <p:spPr bwMode="auto">
          <a:xfrm>
            <a:off x="7904163" y="4130675"/>
            <a:ext cx="153987" cy="123825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93" name="Line 628"/>
          <p:cNvSpPr>
            <a:spLocks noChangeShapeType="1"/>
          </p:cNvSpPr>
          <p:nvPr/>
        </p:nvSpPr>
        <p:spPr bwMode="auto">
          <a:xfrm>
            <a:off x="6153150" y="4191000"/>
            <a:ext cx="17510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94" name="Oval 629"/>
          <p:cNvSpPr>
            <a:spLocks noChangeArrowheads="1"/>
          </p:cNvSpPr>
          <p:nvPr/>
        </p:nvSpPr>
        <p:spPr bwMode="auto">
          <a:xfrm>
            <a:off x="6191250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5" name="Oval 630"/>
          <p:cNvSpPr>
            <a:spLocks noChangeArrowheads="1"/>
          </p:cNvSpPr>
          <p:nvPr/>
        </p:nvSpPr>
        <p:spPr bwMode="auto">
          <a:xfrm>
            <a:off x="6318250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6" name="Oval 631"/>
          <p:cNvSpPr>
            <a:spLocks noChangeArrowheads="1"/>
          </p:cNvSpPr>
          <p:nvPr/>
        </p:nvSpPr>
        <p:spPr bwMode="auto">
          <a:xfrm>
            <a:off x="6467475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7" name="Oval 632"/>
          <p:cNvSpPr>
            <a:spLocks noChangeArrowheads="1"/>
          </p:cNvSpPr>
          <p:nvPr/>
        </p:nvSpPr>
        <p:spPr bwMode="auto">
          <a:xfrm>
            <a:off x="65992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8" name="Oval 633"/>
          <p:cNvSpPr>
            <a:spLocks noChangeArrowheads="1"/>
          </p:cNvSpPr>
          <p:nvPr/>
        </p:nvSpPr>
        <p:spPr bwMode="auto">
          <a:xfrm>
            <a:off x="6748463" y="4164013"/>
            <a:ext cx="53975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9" name="Oval 634"/>
          <p:cNvSpPr>
            <a:spLocks noChangeArrowheads="1"/>
          </p:cNvSpPr>
          <p:nvPr/>
        </p:nvSpPr>
        <p:spPr bwMode="auto">
          <a:xfrm>
            <a:off x="6877050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0" name="Oval 635"/>
          <p:cNvSpPr>
            <a:spLocks noChangeArrowheads="1"/>
          </p:cNvSpPr>
          <p:nvPr/>
        </p:nvSpPr>
        <p:spPr bwMode="auto">
          <a:xfrm>
            <a:off x="70310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1" name="Oval 636"/>
          <p:cNvSpPr>
            <a:spLocks noChangeArrowheads="1"/>
          </p:cNvSpPr>
          <p:nvPr/>
        </p:nvSpPr>
        <p:spPr bwMode="auto">
          <a:xfrm>
            <a:off x="71580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2" name="Oval 637"/>
          <p:cNvSpPr>
            <a:spLocks noChangeArrowheads="1"/>
          </p:cNvSpPr>
          <p:nvPr/>
        </p:nvSpPr>
        <p:spPr bwMode="auto">
          <a:xfrm>
            <a:off x="7312025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3" name="Oval 638"/>
          <p:cNvSpPr>
            <a:spLocks noChangeArrowheads="1"/>
          </p:cNvSpPr>
          <p:nvPr/>
        </p:nvSpPr>
        <p:spPr bwMode="auto">
          <a:xfrm>
            <a:off x="7439025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4" name="Oval 639"/>
          <p:cNvSpPr>
            <a:spLocks noChangeArrowheads="1"/>
          </p:cNvSpPr>
          <p:nvPr/>
        </p:nvSpPr>
        <p:spPr bwMode="auto">
          <a:xfrm>
            <a:off x="75898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5" name="Oval 640"/>
          <p:cNvSpPr>
            <a:spLocks noChangeArrowheads="1"/>
          </p:cNvSpPr>
          <p:nvPr/>
        </p:nvSpPr>
        <p:spPr bwMode="auto">
          <a:xfrm>
            <a:off x="7720013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6" name="Line 641"/>
          <p:cNvSpPr>
            <a:spLocks noChangeShapeType="1"/>
          </p:cNvSpPr>
          <p:nvPr/>
        </p:nvSpPr>
        <p:spPr bwMode="auto">
          <a:xfrm>
            <a:off x="8058150" y="4191000"/>
            <a:ext cx="700088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07" name="Freeform 642"/>
          <p:cNvSpPr>
            <a:spLocks/>
          </p:cNvSpPr>
          <p:nvPr/>
        </p:nvSpPr>
        <p:spPr bwMode="auto">
          <a:xfrm>
            <a:off x="7904163" y="4292600"/>
            <a:ext cx="153987" cy="119063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08" name="Line 643"/>
          <p:cNvSpPr>
            <a:spLocks noChangeShapeType="1"/>
          </p:cNvSpPr>
          <p:nvPr/>
        </p:nvSpPr>
        <p:spPr bwMode="auto">
          <a:xfrm>
            <a:off x="6153150" y="435133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09" name="Oval 644"/>
          <p:cNvSpPr>
            <a:spLocks noChangeArrowheads="1"/>
          </p:cNvSpPr>
          <p:nvPr/>
        </p:nvSpPr>
        <p:spPr bwMode="auto">
          <a:xfrm>
            <a:off x="6191250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0" name="Oval 645"/>
          <p:cNvSpPr>
            <a:spLocks noChangeArrowheads="1"/>
          </p:cNvSpPr>
          <p:nvPr/>
        </p:nvSpPr>
        <p:spPr bwMode="auto">
          <a:xfrm>
            <a:off x="6318250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1" name="Oval 646"/>
          <p:cNvSpPr>
            <a:spLocks noChangeArrowheads="1"/>
          </p:cNvSpPr>
          <p:nvPr/>
        </p:nvSpPr>
        <p:spPr bwMode="auto">
          <a:xfrm>
            <a:off x="6467475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2" name="Oval 647"/>
          <p:cNvSpPr>
            <a:spLocks noChangeArrowheads="1"/>
          </p:cNvSpPr>
          <p:nvPr/>
        </p:nvSpPr>
        <p:spPr bwMode="auto">
          <a:xfrm>
            <a:off x="65992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3" name="Oval 648"/>
          <p:cNvSpPr>
            <a:spLocks noChangeArrowheads="1"/>
          </p:cNvSpPr>
          <p:nvPr/>
        </p:nvSpPr>
        <p:spPr bwMode="auto">
          <a:xfrm>
            <a:off x="6748463" y="4325938"/>
            <a:ext cx="53975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4" name="Oval 649"/>
          <p:cNvSpPr>
            <a:spLocks noChangeArrowheads="1"/>
          </p:cNvSpPr>
          <p:nvPr/>
        </p:nvSpPr>
        <p:spPr bwMode="auto">
          <a:xfrm>
            <a:off x="6877050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5" name="Oval 650"/>
          <p:cNvSpPr>
            <a:spLocks noChangeArrowheads="1"/>
          </p:cNvSpPr>
          <p:nvPr/>
        </p:nvSpPr>
        <p:spPr bwMode="auto">
          <a:xfrm>
            <a:off x="70310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6" name="Oval 651"/>
          <p:cNvSpPr>
            <a:spLocks noChangeArrowheads="1"/>
          </p:cNvSpPr>
          <p:nvPr/>
        </p:nvSpPr>
        <p:spPr bwMode="auto">
          <a:xfrm>
            <a:off x="71580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7" name="Oval 652"/>
          <p:cNvSpPr>
            <a:spLocks noChangeArrowheads="1"/>
          </p:cNvSpPr>
          <p:nvPr/>
        </p:nvSpPr>
        <p:spPr bwMode="auto">
          <a:xfrm>
            <a:off x="7312025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8" name="Oval 653"/>
          <p:cNvSpPr>
            <a:spLocks noChangeArrowheads="1"/>
          </p:cNvSpPr>
          <p:nvPr/>
        </p:nvSpPr>
        <p:spPr bwMode="auto">
          <a:xfrm>
            <a:off x="7439025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9" name="Oval 654"/>
          <p:cNvSpPr>
            <a:spLocks noChangeArrowheads="1"/>
          </p:cNvSpPr>
          <p:nvPr/>
        </p:nvSpPr>
        <p:spPr bwMode="auto">
          <a:xfrm>
            <a:off x="75898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0" name="Oval 655"/>
          <p:cNvSpPr>
            <a:spLocks noChangeArrowheads="1"/>
          </p:cNvSpPr>
          <p:nvPr/>
        </p:nvSpPr>
        <p:spPr bwMode="auto">
          <a:xfrm>
            <a:off x="7720013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1" name="Line 656"/>
          <p:cNvSpPr>
            <a:spLocks noChangeShapeType="1"/>
          </p:cNvSpPr>
          <p:nvPr/>
        </p:nvSpPr>
        <p:spPr bwMode="auto">
          <a:xfrm>
            <a:off x="8058150" y="435133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22" name="Freeform 657"/>
          <p:cNvSpPr>
            <a:spLocks/>
          </p:cNvSpPr>
          <p:nvPr/>
        </p:nvSpPr>
        <p:spPr bwMode="auto">
          <a:xfrm>
            <a:off x="7904163" y="4449763"/>
            <a:ext cx="153987" cy="123825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23" name="Line 658"/>
          <p:cNvSpPr>
            <a:spLocks noChangeShapeType="1"/>
          </p:cNvSpPr>
          <p:nvPr/>
        </p:nvSpPr>
        <p:spPr bwMode="auto">
          <a:xfrm>
            <a:off x="6153150" y="451008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24" name="Oval 659"/>
          <p:cNvSpPr>
            <a:spLocks noChangeArrowheads="1"/>
          </p:cNvSpPr>
          <p:nvPr/>
        </p:nvSpPr>
        <p:spPr bwMode="auto">
          <a:xfrm>
            <a:off x="6191250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5" name="Oval 660"/>
          <p:cNvSpPr>
            <a:spLocks noChangeArrowheads="1"/>
          </p:cNvSpPr>
          <p:nvPr/>
        </p:nvSpPr>
        <p:spPr bwMode="auto">
          <a:xfrm>
            <a:off x="6318250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6" name="Oval 661"/>
          <p:cNvSpPr>
            <a:spLocks noChangeArrowheads="1"/>
          </p:cNvSpPr>
          <p:nvPr/>
        </p:nvSpPr>
        <p:spPr bwMode="auto">
          <a:xfrm>
            <a:off x="6467475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7" name="Oval 662"/>
          <p:cNvSpPr>
            <a:spLocks noChangeArrowheads="1"/>
          </p:cNvSpPr>
          <p:nvPr/>
        </p:nvSpPr>
        <p:spPr bwMode="auto">
          <a:xfrm>
            <a:off x="65992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8" name="Oval 663"/>
          <p:cNvSpPr>
            <a:spLocks noChangeArrowheads="1"/>
          </p:cNvSpPr>
          <p:nvPr/>
        </p:nvSpPr>
        <p:spPr bwMode="auto">
          <a:xfrm>
            <a:off x="6748463" y="4483100"/>
            <a:ext cx="53975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9" name="Oval 664"/>
          <p:cNvSpPr>
            <a:spLocks noChangeArrowheads="1"/>
          </p:cNvSpPr>
          <p:nvPr/>
        </p:nvSpPr>
        <p:spPr bwMode="auto">
          <a:xfrm>
            <a:off x="6877050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0" name="Oval 665"/>
          <p:cNvSpPr>
            <a:spLocks noChangeArrowheads="1"/>
          </p:cNvSpPr>
          <p:nvPr/>
        </p:nvSpPr>
        <p:spPr bwMode="auto">
          <a:xfrm>
            <a:off x="70310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1" name="Oval 666"/>
          <p:cNvSpPr>
            <a:spLocks noChangeArrowheads="1"/>
          </p:cNvSpPr>
          <p:nvPr/>
        </p:nvSpPr>
        <p:spPr bwMode="auto">
          <a:xfrm>
            <a:off x="71580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2" name="Oval 667"/>
          <p:cNvSpPr>
            <a:spLocks noChangeArrowheads="1"/>
          </p:cNvSpPr>
          <p:nvPr/>
        </p:nvSpPr>
        <p:spPr bwMode="auto">
          <a:xfrm>
            <a:off x="7312025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3" name="Oval 668"/>
          <p:cNvSpPr>
            <a:spLocks noChangeArrowheads="1"/>
          </p:cNvSpPr>
          <p:nvPr/>
        </p:nvSpPr>
        <p:spPr bwMode="auto">
          <a:xfrm>
            <a:off x="7439025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4" name="Oval 669"/>
          <p:cNvSpPr>
            <a:spLocks noChangeArrowheads="1"/>
          </p:cNvSpPr>
          <p:nvPr/>
        </p:nvSpPr>
        <p:spPr bwMode="auto">
          <a:xfrm>
            <a:off x="75898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5" name="Oval 670"/>
          <p:cNvSpPr>
            <a:spLocks noChangeArrowheads="1"/>
          </p:cNvSpPr>
          <p:nvPr/>
        </p:nvSpPr>
        <p:spPr bwMode="auto">
          <a:xfrm>
            <a:off x="7720013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6" name="Line 671"/>
          <p:cNvSpPr>
            <a:spLocks noChangeShapeType="1"/>
          </p:cNvSpPr>
          <p:nvPr/>
        </p:nvSpPr>
        <p:spPr bwMode="auto">
          <a:xfrm>
            <a:off x="8058150" y="451008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37" name="Freeform 672"/>
          <p:cNvSpPr>
            <a:spLocks/>
          </p:cNvSpPr>
          <p:nvPr/>
        </p:nvSpPr>
        <p:spPr bwMode="auto">
          <a:xfrm>
            <a:off x="7904163" y="4606925"/>
            <a:ext cx="153987" cy="123825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8"/>
                  <a:pt x="41" y="17"/>
                </a:cubicBezTo>
                <a:cubicBezTo>
                  <a:pt x="41" y="26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38" name="Line 673"/>
          <p:cNvSpPr>
            <a:spLocks noChangeShapeType="1"/>
          </p:cNvSpPr>
          <p:nvPr/>
        </p:nvSpPr>
        <p:spPr bwMode="auto">
          <a:xfrm>
            <a:off x="6153150" y="4670425"/>
            <a:ext cx="17510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39" name="Oval 674"/>
          <p:cNvSpPr>
            <a:spLocks noChangeArrowheads="1"/>
          </p:cNvSpPr>
          <p:nvPr/>
        </p:nvSpPr>
        <p:spPr bwMode="auto">
          <a:xfrm>
            <a:off x="6191250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0" name="Oval 675"/>
          <p:cNvSpPr>
            <a:spLocks noChangeArrowheads="1"/>
          </p:cNvSpPr>
          <p:nvPr/>
        </p:nvSpPr>
        <p:spPr bwMode="auto">
          <a:xfrm>
            <a:off x="6318250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1" name="Oval 676"/>
          <p:cNvSpPr>
            <a:spLocks noChangeArrowheads="1"/>
          </p:cNvSpPr>
          <p:nvPr/>
        </p:nvSpPr>
        <p:spPr bwMode="auto">
          <a:xfrm>
            <a:off x="6467475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2" name="Oval 677"/>
          <p:cNvSpPr>
            <a:spLocks noChangeArrowheads="1"/>
          </p:cNvSpPr>
          <p:nvPr/>
        </p:nvSpPr>
        <p:spPr bwMode="auto">
          <a:xfrm>
            <a:off x="65992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3" name="Oval 678"/>
          <p:cNvSpPr>
            <a:spLocks noChangeArrowheads="1"/>
          </p:cNvSpPr>
          <p:nvPr/>
        </p:nvSpPr>
        <p:spPr bwMode="auto">
          <a:xfrm>
            <a:off x="6748463" y="4645025"/>
            <a:ext cx="53975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4" name="Oval 679"/>
          <p:cNvSpPr>
            <a:spLocks noChangeArrowheads="1"/>
          </p:cNvSpPr>
          <p:nvPr/>
        </p:nvSpPr>
        <p:spPr bwMode="auto">
          <a:xfrm>
            <a:off x="6877050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5" name="Oval 680"/>
          <p:cNvSpPr>
            <a:spLocks noChangeArrowheads="1"/>
          </p:cNvSpPr>
          <p:nvPr/>
        </p:nvSpPr>
        <p:spPr bwMode="auto">
          <a:xfrm>
            <a:off x="70310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6" name="Oval 681"/>
          <p:cNvSpPr>
            <a:spLocks noChangeArrowheads="1"/>
          </p:cNvSpPr>
          <p:nvPr/>
        </p:nvSpPr>
        <p:spPr bwMode="auto">
          <a:xfrm>
            <a:off x="71580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7" name="Oval 682"/>
          <p:cNvSpPr>
            <a:spLocks noChangeArrowheads="1"/>
          </p:cNvSpPr>
          <p:nvPr/>
        </p:nvSpPr>
        <p:spPr bwMode="auto">
          <a:xfrm>
            <a:off x="7312025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8" name="Oval 683"/>
          <p:cNvSpPr>
            <a:spLocks noChangeArrowheads="1"/>
          </p:cNvSpPr>
          <p:nvPr/>
        </p:nvSpPr>
        <p:spPr bwMode="auto">
          <a:xfrm>
            <a:off x="7439025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9" name="Oval 684"/>
          <p:cNvSpPr>
            <a:spLocks noChangeArrowheads="1"/>
          </p:cNvSpPr>
          <p:nvPr/>
        </p:nvSpPr>
        <p:spPr bwMode="auto">
          <a:xfrm>
            <a:off x="75898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50" name="Oval 685"/>
          <p:cNvSpPr>
            <a:spLocks noChangeArrowheads="1"/>
          </p:cNvSpPr>
          <p:nvPr/>
        </p:nvSpPr>
        <p:spPr bwMode="auto">
          <a:xfrm>
            <a:off x="7720013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51" name="Line 686"/>
          <p:cNvSpPr>
            <a:spLocks noChangeShapeType="1"/>
          </p:cNvSpPr>
          <p:nvPr/>
        </p:nvSpPr>
        <p:spPr bwMode="auto">
          <a:xfrm>
            <a:off x="8058150" y="4670425"/>
            <a:ext cx="700088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2" name="Line 687"/>
          <p:cNvSpPr>
            <a:spLocks noChangeShapeType="1"/>
          </p:cNvSpPr>
          <p:nvPr/>
        </p:nvSpPr>
        <p:spPr bwMode="auto">
          <a:xfrm>
            <a:off x="8688388" y="4970463"/>
            <a:ext cx="1587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3" name="Freeform 688"/>
          <p:cNvSpPr>
            <a:spLocks/>
          </p:cNvSpPr>
          <p:nvPr/>
        </p:nvSpPr>
        <p:spPr bwMode="auto">
          <a:xfrm>
            <a:off x="8466138" y="4816475"/>
            <a:ext cx="139700" cy="1539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5" y="0"/>
                </a:moveTo>
                <a:cubicBezTo>
                  <a:pt x="35" y="5"/>
                  <a:pt x="37" y="31"/>
                  <a:pt x="19" y="41"/>
                </a:cubicBezTo>
                <a:cubicBezTo>
                  <a:pt x="0" y="31"/>
                  <a:pt x="2" y="5"/>
                  <a:pt x="3" y="0"/>
                </a:cubicBezTo>
                <a:cubicBezTo>
                  <a:pt x="6" y="2"/>
                  <a:pt x="12" y="3"/>
                  <a:pt x="19" y="3"/>
                </a:cubicBezTo>
                <a:cubicBezTo>
                  <a:pt x="26" y="3"/>
                  <a:pt x="32" y="2"/>
                  <a:pt x="35" y="0"/>
                </a:cubicBez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4" name="Rectangle 689"/>
          <p:cNvSpPr>
            <a:spLocks noChangeArrowheads="1"/>
          </p:cNvSpPr>
          <p:nvPr/>
        </p:nvSpPr>
        <p:spPr bwMode="auto">
          <a:xfrm>
            <a:off x="8464550" y="5076825"/>
            <a:ext cx="88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655" name="Rectangle 690"/>
          <p:cNvSpPr>
            <a:spLocks noChangeArrowheads="1"/>
          </p:cNvSpPr>
          <p:nvPr/>
        </p:nvSpPr>
        <p:spPr bwMode="auto">
          <a:xfrm>
            <a:off x="8564563" y="5137150"/>
            <a:ext cx="492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 i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16656" name="Line 691"/>
          <p:cNvSpPr>
            <a:spLocks noChangeShapeType="1"/>
          </p:cNvSpPr>
          <p:nvPr/>
        </p:nvSpPr>
        <p:spPr bwMode="auto">
          <a:xfrm>
            <a:off x="8537575" y="4970463"/>
            <a:ext cx="1588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7" name="Freeform 692"/>
          <p:cNvSpPr>
            <a:spLocks/>
          </p:cNvSpPr>
          <p:nvPr/>
        </p:nvSpPr>
        <p:spPr bwMode="auto">
          <a:xfrm>
            <a:off x="8320088" y="4816475"/>
            <a:ext cx="134937" cy="153988"/>
          </a:xfrm>
          <a:custGeom>
            <a:avLst/>
            <a:gdLst>
              <a:gd name="T0" fmla="*/ 2147483647 w 36"/>
              <a:gd name="T1" fmla="*/ 0 h 41"/>
              <a:gd name="T2" fmla="*/ 2147483647 w 36"/>
              <a:gd name="T3" fmla="*/ 2147483647 h 41"/>
              <a:gd name="T4" fmla="*/ 2147483647 w 36"/>
              <a:gd name="T5" fmla="*/ 0 h 41"/>
              <a:gd name="T6" fmla="*/ 2147483647 w 36"/>
              <a:gd name="T7" fmla="*/ 2147483647 h 41"/>
              <a:gd name="T8" fmla="*/ 2147483647 w 36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1"/>
              <a:gd name="T17" fmla="*/ 36 w 36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1">
                <a:moveTo>
                  <a:pt x="34" y="0"/>
                </a:moveTo>
                <a:cubicBezTo>
                  <a:pt x="34" y="5"/>
                  <a:pt x="36" y="31"/>
                  <a:pt x="18" y="41"/>
                </a:cubicBezTo>
                <a:cubicBezTo>
                  <a:pt x="0" y="31"/>
                  <a:pt x="2" y="5"/>
                  <a:pt x="2" y="0"/>
                </a:cubicBezTo>
                <a:cubicBezTo>
                  <a:pt x="5" y="2"/>
                  <a:pt x="11" y="3"/>
                  <a:pt x="18" y="3"/>
                </a:cubicBezTo>
                <a:cubicBezTo>
                  <a:pt x="25" y="3"/>
                  <a:pt x="31" y="2"/>
                  <a:pt x="34" y="0"/>
                </a:cubicBez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8" name="Rectangle 693"/>
          <p:cNvSpPr>
            <a:spLocks noChangeArrowheads="1"/>
          </p:cNvSpPr>
          <p:nvPr/>
        </p:nvSpPr>
        <p:spPr bwMode="auto">
          <a:xfrm>
            <a:off x="8315325" y="5076825"/>
            <a:ext cx="88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659" name="Rectangle 694"/>
          <p:cNvSpPr>
            <a:spLocks noChangeArrowheads="1"/>
          </p:cNvSpPr>
          <p:nvPr/>
        </p:nvSpPr>
        <p:spPr bwMode="auto">
          <a:xfrm>
            <a:off x="8415338" y="5137150"/>
            <a:ext cx="492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 i="0">
                <a:solidFill>
                  <a:srgbClr val="000000"/>
                </a:solidFill>
              </a:rPr>
              <a:t>2</a:t>
            </a:r>
            <a:endParaRPr lang="en-US" b="0"/>
          </a:p>
        </p:txBody>
      </p:sp>
      <p:sp>
        <p:nvSpPr>
          <p:cNvPr id="16660" name="Line 695"/>
          <p:cNvSpPr>
            <a:spLocks noChangeShapeType="1"/>
          </p:cNvSpPr>
          <p:nvPr/>
        </p:nvSpPr>
        <p:spPr bwMode="auto">
          <a:xfrm>
            <a:off x="8388350" y="4970463"/>
            <a:ext cx="1588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1" name="Freeform 696"/>
          <p:cNvSpPr>
            <a:spLocks/>
          </p:cNvSpPr>
          <p:nvPr/>
        </p:nvSpPr>
        <p:spPr bwMode="auto">
          <a:xfrm>
            <a:off x="8170863" y="4816475"/>
            <a:ext cx="138112" cy="1539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4" y="0"/>
                </a:moveTo>
                <a:cubicBezTo>
                  <a:pt x="35" y="5"/>
                  <a:pt x="37" y="31"/>
                  <a:pt x="18" y="41"/>
                </a:cubicBezTo>
                <a:cubicBezTo>
                  <a:pt x="0" y="31"/>
                  <a:pt x="2" y="5"/>
                  <a:pt x="2" y="0"/>
                </a:cubicBezTo>
                <a:cubicBezTo>
                  <a:pt x="5" y="2"/>
                  <a:pt x="11" y="3"/>
                  <a:pt x="18" y="3"/>
                </a:cubicBezTo>
                <a:cubicBezTo>
                  <a:pt x="25" y="3"/>
                  <a:pt x="31" y="2"/>
                  <a:pt x="34" y="0"/>
                </a:cubicBez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2" name="Rectangle 697"/>
          <p:cNvSpPr>
            <a:spLocks noChangeArrowheads="1"/>
          </p:cNvSpPr>
          <p:nvPr/>
        </p:nvSpPr>
        <p:spPr bwMode="auto">
          <a:xfrm>
            <a:off x="8166100" y="5076825"/>
            <a:ext cx="88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663" name="Rectangle 698"/>
          <p:cNvSpPr>
            <a:spLocks noChangeArrowheads="1"/>
          </p:cNvSpPr>
          <p:nvPr/>
        </p:nvSpPr>
        <p:spPr bwMode="auto">
          <a:xfrm>
            <a:off x="8266113" y="5137150"/>
            <a:ext cx="492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 i="0">
                <a:solidFill>
                  <a:srgbClr val="000000"/>
                </a:solidFill>
              </a:rPr>
              <a:t>3</a:t>
            </a:r>
            <a:endParaRPr lang="en-US" b="0"/>
          </a:p>
        </p:txBody>
      </p:sp>
      <p:sp>
        <p:nvSpPr>
          <p:cNvPr id="16664" name="Line 699"/>
          <p:cNvSpPr>
            <a:spLocks noChangeShapeType="1"/>
          </p:cNvSpPr>
          <p:nvPr/>
        </p:nvSpPr>
        <p:spPr bwMode="auto">
          <a:xfrm>
            <a:off x="8237538" y="4970463"/>
            <a:ext cx="1587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5" name="Rectangle 700"/>
          <p:cNvSpPr>
            <a:spLocks noChangeArrowheads="1"/>
          </p:cNvSpPr>
          <p:nvPr/>
        </p:nvSpPr>
        <p:spPr bwMode="auto">
          <a:xfrm>
            <a:off x="6289675" y="4838700"/>
            <a:ext cx="153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Programmable AND array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666" name="Freeform 703"/>
          <p:cNvSpPr>
            <a:spLocks/>
          </p:cNvSpPr>
          <p:nvPr/>
        </p:nvSpPr>
        <p:spPr bwMode="auto">
          <a:xfrm>
            <a:off x="6197600" y="4775200"/>
            <a:ext cx="1574800" cy="41275"/>
          </a:xfrm>
          <a:custGeom>
            <a:avLst/>
            <a:gdLst>
              <a:gd name="T0" fmla="*/ 0 w 420"/>
              <a:gd name="T1" fmla="*/ 0 h 11"/>
              <a:gd name="T2" fmla="*/ 2147483647 w 420"/>
              <a:gd name="T3" fmla="*/ 2147483647 h 11"/>
              <a:gd name="T4" fmla="*/ 2147483647 w 420"/>
              <a:gd name="T5" fmla="*/ 2147483647 h 11"/>
              <a:gd name="T6" fmla="*/ 2147483647 w 420"/>
              <a:gd name="T7" fmla="*/ 2147483647 h 11"/>
              <a:gd name="T8" fmla="*/ 2147483647 w 420"/>
              <a:gd name="T9" fmla="*/ 2147483647 h 11"/>
              <a:gd name="T10" fmla="*/ 2147483647 w 420"/>
              <a:gd name="T11" fmla="*/ 2147483647 h 11"/>
              <a:gd name="T12" fmla="*/ 2147483647 w 420"/>
              <a:gd name="T13" fmla="*/ 2147483647 h 11"/>
              <a:gd name="T14" fmla="*/ 2147483647 w 420"/>
              <a:gd name="T15" fmla="*/ 0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0"/>
              <a:gd name="T25" fmla="*/ 0 h 11"/>
              <a:gd name="T26" fmla="*/ 420 w 420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0" h="11">
                <a:moveTo>
                  <a:pt x="0" y="0"/>
                </a:moveTo>
                <a:cubicBezTo>
                  <a:pt x="1" y="3"/>
                  <a:pt x="4" y="5"/>
                  <a:pt x="10" y="5"/>
                </a:cubicBezTo>
                <a:cubicBezTo>
                  <a:pt x="200" y="5"/>
                  <a:pt x="200" y="5"/>
                  <a:pt x="200" y="5"/>
                </a:cubicBezTo>
                <a:cubicBezTo>
                  <a:pt x="206" y="5"/>
                  <a:pt x="209" y="5"/>
                  <a:pt x="210" y="11"/>
                </a:cubicBezTo>
                <a:cubicBezTo>
                  <a:pt x="210" y="11"/>
                  <a:pt x="210" y="11"/>
                  <a:pt x="210" y="11"/>
                </a:cubicBezTo>
                <a:cubicBezTo>
                  <a:pt x="211" y="5"/>
                  <a:pt x="215" y="5"/>
                  <a:pt x="220" y="5"/>
                </a:cubicBezTo>
                <a:cubicBezTo>
                  <a:pt x="411" y="5"/>
                  <a:pt x="411" y="5"/>
                  <a:pt x="411" y="5"/>
                </a:cubicBezTo>
                <a:cubicBezTo>
                  <a:pt x="416" y="5"/>
                  <a:pt x="419" y="3"/>
                  <a:pt x="420" y="0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7" name="Rectangle 704"/>
          <p:cNvSpPr>
            <a:spLocks noChangeArrowheads="1"/>
          </p:cNvSpPr>
          <p:nvPr/>
        </p:nvSpPr>
        <p:spPr bwMode="auto">
          <a:xfrm>
            <a:off x="7934325" y="1900238"/>
            <a:ext cx="8985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Fixed OR array</a:t>
            </a:r>
            <a:endParaRPr lang="en-US" sz="1000">
              <a:solidFill>
                <a:srgbClr val="315263"/>
              </a:solidFill>
            </a:endParaRPr>
          </a:p>
        </p:txBody>
      </p:sp>
      <p:sp>
        <p:nvSpPr>
          <p:cNvPr id="16668" name="Freeform 705"/>
          <p:cNvSpPr>
            <a:spLocks/>
          </p:cNvSpPr>
          <p:nvPr/>
        </p:nvSpPr>
        <p:spPr bwMode="auto">
          <a:xfrm>
            <a:off x="8212138" y="2132013"/>
            <a:ext cx="493712" cy="41275"/>
          </a:xfrm>
          <a:custGeom>
            <a:avLst/>
            <a:gdLst>
              <a:gd name="T0" fmla="*/ 2147483647 w 132"/>
              <a:gd name="T1" fmla="*/ 2147483647 h 11"/>
              <a:gd name="T2" fmla="*/ 2147483647 w 132"/>
              <a:gd name="T3" fmla="*/ 2147483647 h 11"/>
              <a:gd name="T4" fmla="*/ 2147483647 w 132"/>
              <a:gd name="T5" fmla="*/ 2147483647 h 11"/>
              <a:gd name="T6" fmla="*/ 2147483647 w 132"/>
              <a:gd name="T7" fmla="*/ 0 h 11"/>
              <a:gd name="T8" fmla="*/ 2147483647 w 132"/>
              <a:gd name="T9" fmla="*/ 0 h 11"/>
              <a:gd name="T10" fmla="*/ 2147483647 w 132"/>
              <a:gd name="T11" fmla="*/ 2147483647 h 11"/>
              <a:gd name="T12" fmla="*/ 2147483647 w 132"/>
              <a:gd name="T13" fmla="*/ 2147483647 h 11"/>
              <a:gd name="T14" fmla="*/ 0 w 132"/>
              <a:gd name="T15" fmla="*/ 2147483647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2"/>
              <a:gd name="T25" fmla="*/ 0 h 11"/>
              <a:gd name="T26" fmla="*/ 132 w 132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2" h="11">
                <a:moveTo>
                  <a:pt x="132" y="11"/>
                </a:moveTo>
                <a:cubicBezTo>
                  <a:pt x="131" y="8"/>
                  <a:pt x="128" y="6"/>
                  <a:pt x="123" y="6"/>
                </a:cubicBezTo>
                <a:cubicBezTo>
                  <a:pt x="76" y="6"/>
                  <a:pt x="76" y="6"/>
                  <a:pt x="76" y="6"/>
                </a:cubicBezTo>
                <a:cubicBezTo>
                  <a:pt x="70" y="6"/>
                  <a:pt x="67" y="6"/>
                  <a:pt x="66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6"/>
                  <a:pt x="61" y="6"/>
                  <a:pt x="56" y="6"/>
                </a:cubicBezTo>
                <a:cubicBezTo>
                  <a:pt x="9" y="6"/>
                  <a:pt x="9" y="6"/>
                  <a:pt x="9" y="6"/>
                </a:cubicBezTo>
                <a:cubicBezTo>
                  <a:pt x="4" y="6"/>
                  <a:pt x="1" y="8"/>
                  <a:pt x="0" y="11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9" name="Oval 890"/>
          <p:cNvSpPr>
            <a:spLocks noChangeArrowheads="1"/>
          </p:cNvSpPr>
          <p:nvPr/>
        </p:nvSpPr>
        <p:spPr bwMode="auto">
          <a:xfrm>
            <a:off x="8215313" y="2259013"/>
            <a:ext cx="44450" cy="46037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0" name="Oval 891"/>
          <p:cNvSpPr>
            <a:spLocks noChangeArrowheads="1"/>
          </p:cNvSpPr>
          <p:nvPr/>
        </p:nvSpPr>
        <p:spPr bwMode="auto">
          <a:xfrm>
            <a:off x="8215313" y="2420938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1" name="Oval 892"/>
          <p:cNvSpPr>
            <a:spLocks noChangeArrowheads="1"/>
          </p:cNvSpPr>
          <p:nvPr/>
        </p:nvSpPr>
        <p:spPr bwMode="auto">
          <a:xfrm>
            <a:off x="8215313" y="2578100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2" name="Oval 893"/>
          <p:cNvSpPr>
            <a:spLocks noChangeArrowheads="1"/>
          </p:cNvSpPr>
          <p:nvPr/>
        </p:nvSpPr>
        <p:spPr bwMode="auto">
          <a:xfrm>
            <a:off x="8215313" y="2740025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3" name="Oval 894"/>
          <p:cNvSpPr>
            <a:spLocks noChangeArrowheads="1"/>
          </p:cNvSpPr>
          <p:nvPr/>
        </p:nvSpPr>
        <p:spPr bwMode="auto">
          <a:xfrm>
            <a:off x="8364538" y="2897188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4" name="Oval 895"/>
          <p:cNvSpPr>
            <a:spLocks noChangeArrowheads="1"/>
          </p:cNvSpPr>
          <p:nvPr/>
        </p:nvSpPr>
        <p:spPr bwMode="auto">
          <a:xfrm>
            <a:off x="8364538" y="3054350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5" name="Oval 896"/>
          <p:cNvSpPr>
            <a:spLocks noChangeArrowheads="1"/>
          </p:cNvSpPr>
          <p:nvPr/>
        </p:nvSpPr>
        <p:spPr bwMode="auto">
          <a:xfrm>
            <a:off x="8364538" y="3216275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6" name="Oval 897"/>
          <p:cNvSpPr>
            <a:spLocks noChangeArrowheads="1"/>
          </p:cNvSpPr>
          <p:nvPr/>
        </p:nvSpPr>
        <p:spPr bwMode="auto">
          <a:xfrm>
            <a:off x="8364538" y="3373438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7" name="Oval 898"/>
          <p:cNvSpPr>
            <a:spLocks noChangeArrowheads="1"/>
          </p:cNvSpPr>
          <p:nvPr/>
        </p:nvSpPr>
        <p:spPr bwMode="auto">
          <a:xfrm>
            <a:off x="8515350" y="3533775"/>
            <a:ext cx="44450" cy="46038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8" name="Oval 899"/>
          <p:cNvSpPr>
            <a:spLocks noChangeArrowheads="1"/>
          </p:cNvSpPr>
          <p:nvPr/>
        </p:nvSpPr>
        <p:spPr bwMode="auto">
          <a:xfrm>
            <a:off x="8515350" y="3692525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9" name="Oval 900"/>
          <p:cNvSpPr>
            <a:spLocks noChangeArrowheads="1"/>
          </p:cNvSpPr>
          <p:nvPr/>
        </p:nvSpPr>
        <p:spPr bwMode="auto">
          <a:xfrm>
            <a:off x="8515350" y="3852863"/>
            <a:ext cx="44450" cy="46037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0" name="Oval 901"/>
          <p:cNvSpPr>
            <a:spLocks noChangeArrowheads="1"/>
          </p:cNvSpPr>
          <p:nvPr/>
        </p:nvSpPr>
        <p:spPr bwMode="auto">
          <a:xfrm>
            <a:off x="8515350" y="4010025"/>
            <a:ext cx="44450" cy="46038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1" name="Oval 902"/>
          <p:cNvSpPr>
            <a:spLocks noChangeArrowheads="1"/>
          </p:cNvSpPr>
          <p:nvPr/>
        </p:nvSpPr>
        <p:spPr bwMode="auto">
          <a:xfrm>
            <a:off x="8664575" y="4168775"/>
            <a:ext cx="46038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2" name="Oval 903"/>
          <p:cNvSpPr>
            <a:spLocks noChangeArrowheads="1"/>
          </p:cNvSpPr>
          <p:nvPr/>
        </p:nvSpPr>
        <p:spPr bwMode="auto">
          <a:xfrm>
            <a:off x="8664575" y="4329113"/>
            <a:ext cx="46038" cy="46037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3" name="Oval 904"/>
          <p:cNvSpPr>
            <a:spLocks noChangeArrowheads="1"/>
          </p:cNvSpPr>
          <p:nvPr/>
        </p:nvSpPr>
        <p:spPr bwMode="auto">
          <a:xfrm>
            <a:off x="8664575" y="4486275"/>
            <a:ext cx="46038" cy="46038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4" name="Oval 905"/>
          <p:cNvSpPr>
            <a:spLocks noChangeArrowheads="1"/>
          </p:cNvSpPr>
          <p:nvPr/>
        </p:nvSpPr>
        <p:spPr bwMode="auto">
          <a:xfrm>
            <a:off x="8664575" y="4648200"/>
            <a:ext cx="46038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685" name="Group 964"/>
          <p:cNvGrpSpPr>
            <a:grpSpLocks/>
          </p:cNvGrpSpPr>
          <p:nvPr/>
        </p:nvGrpSpPr>
        <p:grpSpPr bwMode="auto">
          <a:xfrm>
            <a:off x="3352800" y="5943600"/>
            <a:ext cx="2206625" cy="376238"/>
            <a:chOff x="4116" y="3424"/>
            <a:chExt cx="1390" cy="237"/>
          </a:xfrm>
        </p:grpSpPr>
        <p:sp>
          <p:nvSpPr>
            <p:cNvPr id="16916" name="Rectangle 702"/>
            <p:cNvSpPr>
              <a:spLocks noChangeArrowheads="1"/>
            </p:cNvSpPr>
            <p:nvPr/>
          </p:nvSpPr>
          <p:spPr bwMode="auto">
            <a:xfrm>
              <a:off x="4246" y="3424"/>
              <a:ext cx="12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i="0">
                  <a:solidFill>
                    <a:srgbClr val="000000"/>
                  </a:solidFill>
                </a:rPr>
                <a:t>Indicates programmable connection</a:t>
              </a:r>
              <a:endParaRPr lang="en-US" b="0"/>
            </a:p>
          </p:txBody>
        </p:sp>
        <p:sp>
          <p:nvSpPr>
            <p:cNvPr id="16917" name="Oval 873"/>
            <p:cNvSpPr>
              <a:spLocks noChangeArrowheads="1"/>
            </p:cNvSpPr>
            <p:nvPr/>
          </p:nvSpPr>
          <p:spPr bwMode="auto">
            <a:xfrm>
              <a:off x="4142" y="345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18" name="Line 874"/>
            <p:cNvSpPr>
              <a:spLocks noChangeShapeType="1"/>
            </p:cNvSpPr>
            <p:nvPr/>
          </p:nvSpPr>
          <p:spPr bwMode="auto">
            <a:xfrm>
              <a:off x="4158" y="3426"/>
              <a:ext cx="1" cy="8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19" name="Line 875"/>
            <p:cNvSpPr>
              <a:spLocks noChangeShapeType="1"/>
            </p:cNvSpPr>
            <p:nvPr/>
          </p:nvSpPr>
          <p:spPr bwMode="auto">
            <a:xfrm>
              <a:off x="4116" y="3469"/>
              <a:ext cx="8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0" name="Rectangle 876"/>
            <p:cNvSpPr>
              <a:spLocks noChangeArrowheads="1"/>
            </p:cNvSpPr>
            <p:nvPr/>
          </p:nvSpPr>
          <p:spPr bwMode="auto">
            <a:xfrm>
              <a:off x="4246" y="3565"/>
              <a:ext cx="91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i="0">
                  <a:solidFill>
                    <a:srgbClr val="000000"/>
                  </a:solidFill>
                </a:rPr>
                <a:t>Indicates fixed connection</a:t>
              </a:r>
              <a:endParaRPr lang="en-US" b="0"/>
            </a:p>
          </p:txBody>
        </p:sp>
        <p:sp>
          <p:nvSpPr>
            <p:cNvPr id="16921" name="Line 877"/>
            <p:cNvSpPr>
              <a:spLocks noChangeShapeType="1"/>
            </p:cNvSpPr>
            <p:nvPr/>
          </p:nvSpPr>
          <p:spPr bwMode="auto">
            <a:xfrm>
              <a:off x="4158" y="3568"/>
              <a:ext cx="1" cy="8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2" name="Line 878"/>
            <p:cNvSpPr>
              <a:spLocks noChangeShapeType="1"/>
            </p:cNvSpPr>
            <p:nvPr/>
          </p:nvSpPr>
          <p:spPr bwMode="auto">
            <a:xfrm>
              <a:off x="4116" y="3611"/>
              <a:ext cx="8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3" name="Oval 939"/>
            <p:cNvSpPr>
              <a:spLocks noChangeArrowheads="1"/>
            </p:cNvSpPr>
            <p:nvPr/>
          </p:nvSpPr>
          <p:spPr bwMode="auto">
            <a:xfrm>
              <a:off x="4144" y="359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686" name="Group 963"/>
          <p:cNvGrpSpPr>
            <a:grpSpLocks/>
          </p:cNvGrpSpPr>
          <p:nvPr/>
        </p:nvGrpSpPr>
        <p:grpSpPr bwMode="auto">
          <a:xfrm>
            <a:off x="3505200" y="1782763"/>
            <a:ext cx="2247900" cy="3400425"/>
            <a:chOff x="2292" y="1123"/>
            <a:chExt cx="1416" cy="2142"/>
          </a:xfrm>
        </p:grpSpPr>
        <p:sp>
          <p:nvSpPr>
            <p:cNvPr id="16687" name="Freeform 706"/>
            <p:cNvSpPr>
              <a:spLocks/>
            </p:cNvSpPr>
            <p:nvPr/>
          </p:nvSpPr>
          <p:spPr bwMode="auto">
            <a:xfrm>
              <a:off x="3494" y="2997"/>
              <a:ext cx="88" cy="96"/>
            </a:xfrm>
            <a:custGeom>
              <a:avLst/>
              <a:gdLst>
                <a:gd name="T0" fmla="*/ 1092 w 37"/>
                <a:gd name="T1" fmla="*/ 0 h 41"/>
                <a:gd name="T2" fmla="*/ 578 w 37"/>
                <a:gd name="T3" fmla="*/ 1234 h 41"/>
                <a:gd name="T4" fmla="*/ 69 w 37"/>
                <a:gd name="T5" fmla="*/ 0 h 41"/>
                <a:gd name="T6" fmla="*/ 578 w 37"/>
                <a:gd name="T7" fmla="*/ 87 h 41"/>
                <a:gd name="T8" fmla="*/ 1092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4" y="0"/>
                  </a:moveTo>
                  <a:cubicBezTo>
                    <a:pt x="34" y="5"/>
                    <a:pt x="37" y="31"/>
                    <a:pt x="18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8" y="3"/>
                  </a:cubicBezTo>
                  <a:cubicBezTo>
                    <a:pt x="25" y="3"/>
                    <a:pt x="31" y="2"/>
                    <a:pt x="34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88" name="Line 707"/>
            <p:cNvSpPr>
              <a:spLocks noChangeShapeType="1"/>
            </p:cNvSpPr>
            <p:nvPr/>
          </p:nvSpPr>
          <p:spPr bwMode="auto">
            <a:xfrm>
              <a:off x="2335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89" name="Line 708"/>
            <p:cNvSpPr>
              <a:spLocks noChangeShapeType="1"/>
            </p:cNvSpPr>
            <p:nvPr/>
          </p:nvSpPr>
          <p:spPr bwMode="auto">
            <a:xfrm>
              <a:off x="2509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0" name="Line 709"/>
            <p:cNvSpPr>
              <a:spLocks noChangeShapeType="1"/>
            </p:cNvSpPr>
            <p:nvPr/>
          </p:nvSpPr>
          <p:spPr bwMode="auto">
            <a:xfrm>
              <a:off x="2687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1" name="Line 710"/>
            <p:cNvSpPr>
              <a:spLocks noChangeShapeType="1"/>
            </p:cNvSpPr>
            <p:nvPr/>
          </p:nvSpPr>
          <p:spPr bwMode="auto">
            <a:xfrm>
              <a:off x="2864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2" name="Rectangle 711"/>
            <p:cNvSpPr>
              <a:spLocks noChangeArrowheads="1"/>
            </p:cNvSpPr>
            <p:nvPr/>
          </p:nvSpPr>
          <p:spPr bwMode="auto">
            <a:xfrm>
              <a:off x="3492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693" name="Rectangle 712"/>
            <p:cNvSpPr>
              <a:spLocks noChangeArrowheads="1"/>
            </p:cNvSpPr>
            <p:nvPr/>
          </p:nvSpPr>
          <p:spPr bwMode="auto">
            <a:xfrm>
              <a:off x="3554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694" name="Freeform 713"/>
            <p:cNvSpPr>
              <a:spLocks/>
            </p:cNvSpPr>
            <p:nvPr/>
          </p:nvSpPr>
          <p:spPr bwMode="auto">
            <a:xfrm>
              <a:off x="2320" y="1275"/>
              <a:ext cx="81" cy="68"/>
            </a:xfrm>
            <a:custGeom>
              <a:avLst/>
              <a:gdLst>
                <a:gd name="T0" fmla="*/ 0 w 81"/>
                <a:gd name="T1" fmla="*/ 0 h 68"/>
                <a:gd name="T2" fmla="*/ 41 w 81"/>
                <a:gd name="T3" fmla="*/ 68 h 68"/>
                <a:gd name="T4" fmla="*/ 81 w 81"/>
                <a:gd name="T5" fmla="*/ 0 h 68"/>
                <a:gd name="T6" fmla="*/ 0 w 81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68"/>
                <a:gd name="T14" fmla="*/ 81 w 81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68">
                  <a:moveTo>
                    <a:pt x="0" y="0"/>
                  </a:moveTo>
                  <a:lnTo>
                    <a:pt x="41" y="68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5" name="Oval 714"/>
            <p:cNvSpPr>
              <a:spLocks noChangeArrowheads="1"/>
            </p:cNvSpPr>
            <p:nvPr/>
          </p:nvSpPr>
          <p:spPr bwMode="auto">
            <a:xfrm>
              <a:off x="2323" y="1308"/>
              <a:ext cx="21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96" name="Line 715"/>
            <p:cNvSpPr>
              <a:spLocks noChangeShapeType="1"/>
            </p:cNvSpPr>
            <p:nvPr/>
          </p:nvSpPr>
          <p:spPr bwMode="auto">
            <a:xfrm flipV="1">
              <a:off x="2361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7" name="Rectangle 716"/>
            <p:cNvSpPr>
              <a:spLocks noChangeArrowheads="1"/>
            </p:cNvSpPr>
            <p:nvPr/>
          </p:nvSpPr>
          <p:spPr bwMode="auto">
            <a:xfrm>
              <a:off x="2333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698" name="Rectangle 717"/>
            <p:cNvSpPr>
              <a:spLocks noChangeArrowheads="1"/>
            </p:cNvSpPr>
            <p:nvPr/>
          </p:nvSpPr>
          <p:spPr bwMode="auto">
            <a:xfrm>
              <a:off x="2362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6699" name="Freeform 718"/>
            <p:cNvSpPr>
              <a:spLocks/>
            </p:cNvSpPr>
            <p:nvPr/>
          </p:nvSpPr>
          <p:spPr bwMode="auto">
            <a:xfrm>
              <a:off x="2498" y="1275"/>
              <a:ext cx="80" cy="68"/>
            </a:xfrm>
            <a:custGeom>
              <a:avLst/>
              <a:gdLst>
                <a:gd name="T0" fmla="*/ 0 w 80"/>
                <a:gd name="T1" fmla="*/ 0 h 68"/>
                <a:gd name="T2" fmla="*/ 40 w 80"/>
                <a:gd name="T3" fmla="*/ 68 h 68"/>
                <a:gd name="T4" fmla="*/ 80 w 80"/>
                <a:gd name="T5" fmla="*/ 0 h 68"/>
                <a:gd name="T6" fmla="*/ 0 w 80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8"/>
                <a:gd name="T14" fmla="*/ 80 w 80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8">
                  <a:moveTo>
                    <a:pt x="0" y="0"/>
                  </a:moveTo>
                  <a:lnTo>
                    <a:pt x="40" y="68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0" name="Oval 719"/>
            <p:cNvSpPr>
              <a:spLocks noChangeArrowheads="1"/>
            </p:cNvSpPr>
            <p:nvPr/>
          </p:nvSpPr>
          <p:spPr bwMode="auto">
            <a:xfrm>
              <a:off x="2500" y="1308"/>
              <a:ext cx="21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01" name="Line 720"/>
            <p:cNvSpPr>
              <a:spLocks noChangeShapeType="1"/>
            </p:cNvSpPr>
            <p:nvPr/>
          </p:nvSpPr>
          <p:spPr bwMode="auto">
            <a:xfrm flipV="1">
              <a:off x="2538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2" name="Rectangle 721"/>
            <p:cNvSpPr>
              <a:spLocks noChangeArrowheads="1"/>
            </p:cNvSpPr>
            <p:nvPr/>
          </p:nvSpPr>
          <p:spPr bwMode="auto">
            <a:xfrm>
              <a:off x="2509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703" name="Rectangle 722"/>
            <p:cNvSpPr>
              <a:spLocks noChangeArrowheads="1"/>
            </p:cNvSpPr>
            <p:nvPr/>
          </p:nvSpPr>
          <p:spPr bwMode="auto">
            <a:xfrm>
              <a:off x="2539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6704" name="Freeform 723"/>
            <p:cNvSpPr>
              <a:spLocks/>
            </p:cNvSpPr>
            <p:nvPr/>
          </p:nvSpPr>
          <p:spPr bwMode="auto">
            <a:xfrm>
              <a:off x="2675" y="1275"/>
              <a:ext cx="80" cy="68"/>
            </a:xfrm>
            <a:custGeom>
              <a:avLst/>
              <a:gdLst>
                <a:gd name="T0" fmla="*/ 0 w 80"/>
                <a:gd name="T1" fmla="*/ 0 h 68"/>
                <a:gd name="T2" fmla="*/ 40 w 80"/>
                <a:gd name="T3" fmla="*/ 68 h 68"/>
                <a:gd name="T4" fmla="*/ 80 w 80"/>
                <a:gd name="T5" fmla="*/ 0 h 68"/>
                <a:gd name="T6" fmla="*/ 0 w 80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8"/>
                <a:gd name="T14" fmla="*/ 80 w 80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8">
                  <a:moveTo>
                    <a:pt x="0" y="0"/>
                  </a:moveTo>
                  <a:lnTo>
                    <a:pt x="40" y="68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5" name="Oval 724"/>
            <p:cNvSpPr>
              <a:spLocks noChangeArrowheads="1"/>
            </p:cNvSpPr>
            <p:nvPr/>
          </p:nvSpPr>
          <p:spPr bwMode="auto">
            <a:xfrm>
              <a:off x="2675" y="1308"/>
              <a:ext cx="23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06" name="Line 725"/>
            <p:cNvSpPr>
              <a:spLocks noChangeShapeType="1"/>
            </p:cNvSpPr>
            <p:nvPr/>
          </p:nvSpPr>
          <p:spPr bwMode="auto">
            <a:xfrm flipV="1">
              <a:off x="2715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7" name="Rectangle 726"/>
            <p:cNvSpPr>
              <a:spLocks noChangeArrowheads="1"/>
            </p:cNvSpPr>
            <p:nvPr/>
          </p:nvSpPr>
          <p:spPr bwMode="auto">
            <a:xfrm>
              <a:off x="2686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708" name="Rectangle 727"/>
            <p:cNvSpPr>
              <a:spLocks noChangeArrowheads="1"/>
            </p:cNvSpPr>
            <p:nvPr/>
          </p:nvSpPr>
          <p:spPr bwMode="auto">
            <a:xfrm>
              <a:off x="2715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6709" name="Freeform 728"/>
            <p:cNvSpPr>
              <a:spLocks/>
            </p:cNvSpPr>
            <p:nvPr/>
          </p:nvSpPr>
          <p:spPr bwMode="auto">
            <a:xfrm>
              <a:off x="2852" y="1275"/>
              <a:ext cx="80" cy="68"/>
            </a:xfrm>
            <a:custGeom>
              <a:avLst/>
              <a:gdLst>
                <a:gd name="T0" fmla="*/ 0 w 80"/>
                <a:gd name="T1" fmla="*/ 0 h 68"/>
                <a:gd name="T2" fmla="*/ 40 w 80"/>
                <a:gd name="T3" fmla="*/ 68 h 68"/>
                <a:gd name="T4" fmla="*/ 80 w 80"/>
                <a:gd name="T5" fmla="*/ 0 h 68"/>
                <a:gd name="T6" fmla="*/ 0 w 80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8"/>
                <a:gd name="T14" fmla="*/ 80 w 80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8">
                  <a:moveTo>
                    <a:pt x="0" y="0"/>
                  </a:moveTo>
                  <a:lnTo>
                    <a:pt x="40" y="68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0" name="Oval 729"/>
            <p:cNvSpPr>
              <a:spLocks noChangeArrowheads="1"/>
            </p:cNvSpPr>
            <p:nvPr/>
          </p:nvSpPr>
          <p:spPr bwMode="auto">
            <a:xfrm>
              <a:off x="2852" y="1308"/>
              <a:ext cx="21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11" name="Line 730"/>
            <p:cNvSpPr>
              <a:spLocks noChangeShapeType="1"/>
            </p:cNvSpPr>
            <p:nvPr/>
          </p:nvSpPr>
          <p:spPr bwMode="auto">
            <a:xfrm flipV="1">
              <a:off x="2892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2" name="Rectangle 731"/>
            <p:cNvSpPr>
              <a:spLocks noChangeArrowheads="1"/>
            </p:cNvSpPr>
            <p:nvPr/>
          </p:nvSpPr>
          <p:spPr bwMode="auto">
            <a:xfrm>
              <a:off x="2862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713" name="Rectangle 732"/>
            <p:cNvSpPr>
              <a:spLocks noChangeArrowheads="1"/>
            </p:cNvSpPr>
            <p:nvPr/>
          </p:nvSpPr>
          <p:spPr bwMode="auto">
            <a:xfrm>
              <a:off x="2892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714" name="Freeform 733"/>
            <p:cNvSpPr>
              <a:spLocks/>
            </p:cNvSpPr>
            <p:nvPr/>
          </p:nvSpPr>
          <p:spPr bwMode="auto">
            <a:xfrm>
              <a:off x="2377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5" name="Freeform 734"/>
            <p:cNvSpPr>
              <a:spLocks/>
            </p:cNvSpPr>
            <p:nvPr/>
          </p:nvSpPr>
          <p:spPr bwMode="auto">
            <a:xfrm>
              <a:off x="2554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6" name="Freeform 735"/>
            <p:cNvSpPr>
              <a:spLocks/>
            </p:cNvSpPr>
            <p:nvPr/>
          </p:nvSpPr>
          <p:spPr bwMode="auto">
            <a:xfrm>
              <a:off x="2729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7" name="Freeform 736"/>
            <p:cNvSpPr>
              <a:spLocks/>
            </p:cNvSpPr>
            <p:nvPr/>
          </p:nvSpPr>
          <p:spPr bwMode="auto">
            <a:xfrm>
              <a:off x="2906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8" name="Line 737"/>
            <p:cNvSpPr>
              <a:spLocks noChangeShapeType="1"/>
            </p:cNvSpPr>
            <p:nvPr/>
          </p:nvSpPr>
          <p:spPr bwMode="auto">
            <a:xfrm>
              <a:off x="3256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9" name="Line 738"/>
            <p:cNvSpPr>
              <a:spLocks noChangeShapeType="1"/>
            </p:cNvSpPr>
            <p:nvPr/>
          </p:nvSpPr>
          <p:spPr bwMode="auto">
            <a:xfrm>
              <a:off x="3442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0" name="Line 739"/>
            <p:cNvSpPr>
              <a:spLocks noChangeShapeType="1"/>
            </p:cNvSpPr>
            <p:nvPr/>
          </p:nvSpPr>
          <p:spPr bwMode="auto">
            <a:xfrm>
              <a:off x="3350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1" name="Line 740"/>
            <p:cNvSpPr>
              <a:spLocks noChangeShapeType="1"/>
            </p:cNvSpPr>
            <p:nvPr/>
          </p:nvSpPr>
          <p:spPr bwMode="auto">
            <a:xfrm>
              <a:off x="3537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2" name="Freeform 741"/>
            <p:cNvSpPr>
              <a:spLocks/>
            </p:cNvSpPr>
            <p:nvPr/>
          </p:nvSpPr>
          <p:spPr bwMode="auto">
            <a:xfrm>
              <a:off x="3043" y="1362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3" name="Line 742"/>
            <p:cNvSpPr>
              <a:spLocks noChangeShapeType="1"/>
            </p:cNvSpPr>
            <p:nvPr/>
          </p:nvSpPr>
          <p:spPr bwMode="auto">
            <a:xfrm>
              <a:off x="2292" y="1400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4" name="Oval 743"/>
            <p:cNvSpPr>
              <a:spLocks noChangeArrowheads="1"/>
            </p:cNvSpPr>
            <p:nvPr/>
          </p:nvSpPr>
          <p:spPr bwMode="auto">
            <a:xfrm>
              <a:off x="3239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5" name="Oval 744"/>
            <p:cNvSpPr>
              <a:spLocks noChangeArrowheads="1"/>
            </p:cNvSpPr>
            <p:nvPr/>
          </p:nvSpPr>
          <p:spPr bwMode="auto">
            <a:xfrm>
              <a:off x="3334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6" name="Oval 745"/>
            <p:cNvSpPr>
              <a:spLocks noChangeArrowheads="1"/>
            </p:cNvSpPr>
            <p:nvPr/>
          </p:nvSpPr>
          <p:spPr bwMode="auto">
            <a:xfrm>
              <a:off x="3426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7" name="Oval 746"/>
            <p:cNvSpPr>
              <a:spLocks noChangeArrowheads="1"/>
            </p:cNvSpPr>
            <p:nvPr/>
          </p:nvSpPr>
          <p:spPr bwMode="auto">
            <a:xfrm>
              <a:off x="3520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8" name="Line 747"/>
            <p:cNvSpPr>
              <a:spLocks noChangeShapeType="1"/>
            </p:cNvSpPr>
            <p:nvPr/>
          </p:nvSpPr>
          <p:spPr bwMode="auto">
            <a:xfrm>
              <a:off x="3142" y="1400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9" name="Freeform 748"/>
            <p:cNvSpPr>
              <a:spLocks/>
            </p:cNvSpPr>
            <p:nvPr/>
          </p:nvSpPr>
          <p:spPr bwMode="auto">
            <a:xfrm>
              <a:off x="3043" y="1461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0" name="Line 749"/>
            <p:cNvSpPr>
              <a:spLocks noChangeShapeType="1"/>
            </p:cNvSpPr>
            <p:nvPr/>
          </p:nvSpPr>
          <p:spPr bwMode="auto">
            <a:xfrm>
              <a:off x="2292" y="15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1" name="Oval 750"/>
            <p:cNvSpPr>
              <a:spLocks noChangeArrowheads="1"/>
            </p:cNvSpPr>
            <p:nvPr/>
          </p:nvSpPr>
          <p:spPr bwMode="auto">
            <a:xfrm>
              <a:off x="3239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2" name="Oval 751"/>
            <p:cNvSpPr>
              <a:spLocks noChangeArrowheads="1"/>
            </p:cNvSpPr>
            <p:nvPr/>
          </p:nvSpPr>
          <p:spPr bwMode="auto">
            <a:xfrm>
              <a:off x="3334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3" name="Oval 752"/>
            <p:cNvSpPr>
              <a:spLocks noChangeArrowheads="1"/>
            </p:cNvSpPr>
            <p:nvPr/>
          </p:nvSpPr>
          <p:spPr bwMode="auto">
            <a:xfrm>
              <a:off x="3426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4" name="Oval 753"/>
            <p:cNvSpPr>
              <a:spLocks noChangeArrowheads="1"/>
            </p:cNvSpPr>
            <p:nvPr/>
          </p:nvSpPr>
          <p:spPr bwMode="auto">
            <a:xfrm>
              <a:off x="3520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5" name="Line 754"/>
            <p:cNvSpPr>
              <a:spLocks noChangeShapeType="1"/>
            </p:cNvSpPr>
            <p:nvPr/>
          </p:nvSpPr>
          <p:spPr bwMode="auto">
            <a:xfrm>
              <a:off x="3142" y="15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6" name="Freeform 755"/>
            <p:cNvSpPr>
              <a:spLocks/>
            </p:cNvSpPr>
            <p:nvPr/>
          </p:nvSpPr>
          <p:spPr bwMode="auto">
            <a:xfrm>
              <a:off x="3043" y="1563"/>
              <a:ext cx="99" cy="75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490 h 32"/>
                <a:gd name="T6" fmla="*/ 799 w 42"/>
                <a:gd name="T7" fmla="*/ 968 h 32"/>
                <a:gd name="T8" fmla="*/ 0 w 42"/>
                <a:gd name="T9" fmla="*/ 968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7" name="Line 756"/>
            <p:cNvSpPr>
              <a:spLocks noChangeShapeType="1"/>
            </p:cNvSpPr>
            <p:nvPr/>
          </p:nvSpPr>
          <p:spPr bwMode="auto">
            <a:xfrm>
              <a:off x="2292" y="16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8" name="Oval 757"/>
            <p:cNvSpPr>
              <a:spLocks noChangeArrowheads="1"/>
            </p:cNvSpPr>
            <p:nvPr/>
          </p:nvSpPr>
          <p:spPr bwMode="auto">
            <a:xfrm>
              <a:off x="3239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9" name="Oval 758"/>
            <p:cNvSpPr>
              <a:spLocks noChangeArrowheads="1"/>
            </p:cNvSpPr>
            <p:nvPr/>
          </p:nvSpPr>
          <p:spPr bwMode="auto">
            <a:xfrm>
              <a:off x="3334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0" name="Oval 759"/>
            <p:cNvSpPr>
              <a:spLocks noChangeArrowheads="1"/>
            </p:cNvSpPr>
            <p:nvPr/>
          </p:nvSpPr>
          <p:spPr bwMode="auto">
            <a:xfrm>
              <a:off x="3426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1" name="Oval 760"/>
            <p:cNvSpPr>
              <a:spLocks noChangeArrowheads="1"/>
            </p:cNvSpPr>
            <p:nvPr/>
          </p:nvSpPr>
          <p:spPr bwMode="auto">
            <a:xfrm>
              <a:off x="3520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2" name="Line 761"/>
            <p:cNvSpPr>
              <a:spLocks noChangeShapeType="1"/>
            </p:cNvSpPr>
            <p:nvPr/>
          </p:nvSpPr>
          <p:spPr bwMode="auto">
            <a:xfrm>
              <a:off x="3142" y="16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43" name="Freeform 762"/>
            <p:cNvSpPr>
              <a:spLocks/>
            </p:cNvSpPr>
            <p:nvPr/>
          </p:nvSpPr>
          <p:spPr bwMode="auto">
            <a:xfrm>
              <a:off x="3043" y="1662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44" name="Line 763"/>
            <p:cNvSpPr>
              <a:spLocks noChangeShapeType="1"/>
            </p:cNvSpPr>
            <p:nvPr/>
          </p:nvSpPr>
          <p:spPr bwMode="auto">
            <a:xfrm>
              <a:off x="2292" y="17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45" name="Oval 764"/>
            <p:cNvSpPr>
              <a:spLocks noChangeArrowheads="1"/>
            </p:cNvSpPr>
            <p:nvPr/>
          </p:nvSpPr>
          <p:spPr bwMode="auto">
            <a:xfrm>
              <a:off x="3239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6" name="Oval 765"/>
            <p:cNvSpPr>
              <a:spLocks noChangeArrowheads="1"/>
            </p:cNvSpPr>
            <p:nvPr/>
          </p:nvSpPr>
          <p:spPr bwMode="auto">
            <a:xfrm>
              <a:off x="3334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7" name="Oval 766"/>
            <p:cNvSpPr>
              <a:spLocks noChangeArrowheads="1"/>
            </p:cNvSpPr>
            <p:nvPr/>
          </p:nvSpPr>
          <p:spPr bwMode="auto">
            <a:xfrm>
              <a:off x="3426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8" name="Oval 767"/>
            <p:cNvSpPr>
              <a:spLocks noChangeArrowheads="1"/>
            </p:cNvSpPr>
            <p:nvPr/>
          </p:nvSpPr>
          <p:spPr bwMode="auto">
            <a:xfrm>
              <a:off x="3520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9" name="Line 768"/>
            <p:cNvSpPr>
              <a:spLocks noChangeShapeType="1"/>
            </p:cNvSpPr>
            <p:nvPr/>
          </p:nvSpPr>
          <p:spPr bwMode="auto">
            <a:xfrm>
              <a:off x="3142" y="17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0" name="Freeform 769"/>
            <p:cNvSpPr>
              <a:spLocks/>
            </p:cNvSpPr>
            <p:nvPr/>
          </p:nvSpPr>
          <p:spPr bwMode="auto">
            <a:xfrm>
              <a:off x="3043" y="1764"/>
              <a:ext cx="99" cy="75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490 h 32"/>
                <a:gd name="T6" fmla="*/ 799 w 42"/>
                <a:gd name="T7" fmla="*/ 968 h 32"/>
                <a:gd name="T8" fmla="*/ 0 w 42"/>
                <a:gd name="T9" fmla="*/ 968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1" name="Line 770"/>
            <p:cNvSpPr>
              <a:spLocks noChangeShapeType="1"/>
            </p:cNvSpPr>
            <p:nvPr/>
          </p:nvSpPr>
          <p:spPr bwMode="auto">
            <a:xfrm>
              <a:off x="2292" y="18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2" name="Oval 771"/>
            <p:cNvSpPr>
              <a:spLocks noChangeArrowheads="1"/>
            </p:cNvSpPr>
            <p:nvPr/>
          </p:nvSpPr>
          <p:spPr bwMode="auto">
            <a:xfrm>
              <a:off x="3239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3" name="Oval 772"/>
            <p:cNvSpPr>
              <a:spLocks noChangeArrowheads="1"/>
            </p:cNvSpPr>
            <p:nvPr/>
          </p:nvSpPr>
          <p:spPr bwMode="auto">
            <a:xfrm>
              <a:off x="3334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4" name="Oval 773"/>
            <p:cNvSpPr>
              <a:spLocks noChangeArrowheads="1"/>
            </p:cNvSpPr>
            <p:nvPr/>
          </p:nvSpPr>
          <p:spPr bwMode="auto">
            <a:xfrm>
              <a:off x="3426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5" name="Oval 774"/>
            <p:cNvSpPr>
              <a:spLocks noChangeArrowheads="1"/>
            </p:cNvSpPr>
            <p:nvPr/>
          </p:nvSpPr>
          <p:spPr bwMode="auto">
            <a:xfrm>
              <a:off x="3520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6" name="Line 775"/>
            <p:cNvSpPr>
              <a:spLocks noChangeShapeType="1"/>
            </p:cNvSpPr>
            <p:nvPr/>
          </p:nvSpPr>
          <p:spPr bwMode="auto">
            <a:xfrm>
              <a:off x="3142" y="18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7" name="Freeform 776"/>
            <p:cNvSpPr>
              <a:spLocks/>
            </p:cNvSpPr>
            <p:nvPr/>
          </p:nvSpPr>
          <p:spPr bwMode="auto">
            <a:xfrm>
              <a:off x="3043" y="18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8" name="Line 777"/>
            <p:cNvSpPr>
              <a:spLocks noChangeShapeType="1"/>
            </p:cNvSpPr>
            <p:nvPr/>
          </p:nvSpPr>
          <p:spPr bwMode="auto">
            <a:xfrm>
              <a:off x="2292" y="19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9" name="Oval 778"/>
            <p:cNvSpPr>
              <a:spLocks noChangeArrowheads="1"/>
            </p:cNvSpPr>
            <p:nvPr/>
          </p:nvSpPr>
          <p:spPr bwMode="auto">
            <a:xfrm>
              <a:off x="3239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0" name="Oval 779"/>
            <p:cNvSpPr>
              <a:spLocks noChangeArrowheads="1"/>
            </p:cNvSpPr>
            <p:nvPr/>
          </p:nvSpPr>
          <p:spPr bwMode="auto">
            <a:xfrm>
              <a:off x="3334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1" name="Oval 780"/>
            <p:cNvSpPr>
              <a:spLocks noChangeArrowheads="1"/>
            </p:cNvSpPr>
            <p:nvPr/>
          </p:nvSpPr>
          <p:spPr bwMode="auto">
            <a:xfrm>
              <a:off x="3426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2" name="Oval 781"/>
            <p:cNvSpPr>
              <a:spLocks noChangeArrowheads="1"/>
            </p:cNvSpPr>
            <p:nvPr/>
          </p:nvSpPr>
          <p:spPr bwMode="auto">
            <a:xfrm>
              <a:off x="3520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3" name="Line 782"/>
            <p:cNvSpPr>
              <a:spLocks noChangeShapeType="1"/>
            </p:cNvSpPr>
            <p:nvPr/>
          </p:nvSpPr>
          <p:spPr bwMode="auto">
            <a:xfrm>
              <a:off x="3142" y="19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64" name="Freeform 783"/>
            <p:cNvSpPr>
              <a:spLocks/>
            </p:cNvSpPr>
            <p:nvPr/>
          </p:nvSpPr>
          <p:spPr bwMode="auto">
            <a:xfrm>
              <a:off x="3043" y="1964"/>
              <a:ext cx="99" cy="76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508 h 32"/>
                <a:gd name="T6" fmla="*/ 799 w 42"/>
                <a:gd name="T7" fmla="*/ 1017 h 32"/>
                <a:gd name="T8" fmla="*/ 0 w 42"/>
                <a:gd name="T9" fmla="*/ 1017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65" name="Line 784"/>
            <p:cNvSpPr>
              <a:spLocks noChangeShapeType="1"/>
            </p:cNvSpPr>
            <p:nvPr/>
          </p:nvSpPr>
          <p:spPr bwMode="auto">
            <a:xfrm>
              <a:off x="2292" y="20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66" name="Oval 785"/>
            <p:cNvSpPr>
              <a:spLocks noChangeArrowheads="1"/>
            </p:cNvSpPr>
            <p:nvPr/>
          </p:nvSpPr>
          <p:spPr bwMode="auto">
            <a:xfrm>
              <a:off x="3239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7" name="Oval 786"/>
            <p:cNvSpPr>
              <a:spLocks noChangeArrowheads="1"/>
            </p:cNvSpPr>
            <p:nvPr/>
          </p:nvSpPr>
          <p:spPr bwMode="auto">
            <a:xfrm>
              <a:off x="3334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8" name="Oval 787"/>
            <p:cNvSpPr>
              <a:spLocks noChangeArrowheads="1"/>
            </p:cNvSpPr>
            <p:nvPr/>
          </p:nvSpPr>
          <p:spPr bwMode="auto">
            <a:xfrm>
              <a:off x="3426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9" name="Oval 788"/>
            <p:cNvSpPr>
              <a:spLocks noChangeArrowheads="1"/>
            </p:cNvSpPr>
            <p:nvPr/>
          </p:nvSpPr>
          <p:spPr bwMode="auto">
            <a:xfrm>
              <a:off x="3520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0" name="Line 789"/>
            <p:cNvSpPr>
              <a:spLocks noChangeShapeType="1"/>
            </p:cNvSpPr>
            <p:nvPr/>
          </p:nvSpPr>
          <p:spPr bwMode="auto">
            <a:xfrm>
              <a:off x="3142" y="20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1" name="Freeform 790"/>
            <p:cNvSpPr>
              <a:spLocks/>
            </p:cNvSpPr>
            <p:nvPr/>
          </p:nvSpPr>
          <p:spPr bwMode="auto">
            <a:xfrm>
              <a:off x="3043" y="20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2" name="Line 791"/>
            <p:cNvSpPr>
              <a:spLocks noChangeShapeType="1"/>
            </p:cNvSpPr>
            <p:nvPr/>
          </p:nvSpPr>
          <p:spPr bwMode="auto">
            <a:xfrm>
              <a:off x="2292" y="21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3" name="Oval 792"/>
            <p:cNvSpPr>
              <a:spLocks noChangeArrowheads="1"/>
            </p:cNvSpPr>
            <p:nvPr/>
          </p:nvSpPr>
          <p:spPr bwMode="auto">
            <a:xfrm>
              <a:off x="3239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4" name="Oval 793"/>
            <p:cNvSpPr>
              <a:spLocks noChangeArrowheads="1"/>
            </p:cNvSpPr>
            <p:nvPr/>
          </p:nvSpPr>
          <p:spPr bwMode="auto">
            <a:xfrm>
              <a:off x="3334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5" name="Oval 794"/>
            <p:cNvSpPr>
              <a:spLocks noChangeArrowheads="1"/>
            </p:cNvSpPr>
            <p:nvPr/>
          </p:nvSpPr>
          <p:spPr bwMode="auto">
            <a:xfrm>
              <a:off x="3426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6" name="Oval 795"/>
            <p:cNvSpPr>
              <a:spLocks noChangeArrowheads="1"/>
            </p:cNvSpPr>
            <p:nvPr/>
          </p:nvSpPr>
          <p:spPr bwMode="auto">
            <a:xfrm>
              <a:off x="3520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7" name="Line 796"/>
            <p:cNvSpPr>
              <a:spLocks noChangeShapeType="1"/>
            </p:cNvSpPr>
            <p:nvPr/>
          </p:nvSpPr>
          <p:spPr bwMode="auto">
            <a:xfrm>
              <a:off x="3142" y="21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8" name="Freeform 797"/>
            <p:cNvSpPr>
              <a:spLocks/>
            </p:cNvSpPr>
            <p:nvPr/>
          </p:nvSpPr>
          <p:spPr bwMode="auto">
            <a:xfrm>
              <a:off x="3043" y="21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9" name="Line 799"/>
            <p:cNvSpPr>
              <a:spLocks noChangeShapeType="1"/>
            </p:cNvSpPr>
            <p:nvPr/>
          </p:nvSpPr>
          <p:spPr bwMode="auto">
            <a:xfrm>
              <a:off x="2292" y="2203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0" name="Oval 800"/>
            <p:cNvSpPr>
              <a:spLocks noChangeArrowheads="1"/>
            </p:cNvSpPr>
            <p:nvPr/>
          </p:nvSpPr>
          <p:spPr bwMode="auto">
            <a:xfrm>
              <a:off x="3239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1" name="Oval 801"/>
            <p:cNvSpPr>
              <a:spLocks noChangeArrowheads="1"/>
            </p:cNvSpPr>
            <p:nvPr/>
          </p:nvSpPr>
          <p:spPr bwMode="auto">
            <a:xfrm>
              <a:off x="3334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2" name="Oval 802"/>
            <p:cNvSpPr>
              <a:spLocks noChangeArrowheads="1"/>
            </p:cNvSpPr>
            <p:nvPr/>
          </p:nvSpPr>
          <p:spPr bwMode="auto">
            <a:xfrm>
              <a:off x="3426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3" name="Oval 803"/>
            <p:cNvSpPr>
              <a:spLocks noChangeArrowheads="1"/>
            </p:cNvSpPr>
            <p:nvPr/>
          </p:nvSpPr>
          <p:spPr bwMode="auto">
            <a:xfrm>
              <a:off x="3520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4" name="Line 804"/>
            <p:cNvSpPr>
              <a:spLocks noChangeShapeType="1"/>
            </p:cNvSpPr>
            <p:nvPr/>
          </p:nvSpPr>
          <p:spPr bwMode="auto">
            <a:xfrm>
              <a:off x="3142" y="2203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5" name="Freeform 805"/>
            <p:cNvSpPr>
              <a:spLocks/>
            </p:cNvSpPr>
            <p:nvPr/>
          </p:nvSpPr>
          <p:spPr bwMode="auto">
            <a:xfrm>
              <a:off x="3043" y="2264"/>
              <a:ext cx="99" cy="76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508 h 32"/>
                <a:gd name="T6" fmla="*/ 799 w 42"/>
                <a:gd name="T7" fmla="*/ 1017 h 32"/>
                <a:gd name="T8" fmla="*/ 0 w 42"/>
                <a:gd name="T9" fmla="*/ 1017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6" name="Line 806"/>
            <p:cNvSpPr>
              <a:spLocks noChangeShapeType="1"/>
            </p:cNvSpPr>
            <p:nvPr/>
          </p:nvSpPr>
          <p:spPr bwMode="auto">
            <a:xfrm>
              <a:off x="2292" y="23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7" name="Oval 807"/>
            <p:cNvSpPr>
              <a:spLocks noChangeArrowheads="1"/>
            </p:cNvSpPr>
            <p:nvPr/>
          </p:nvSpPr>
          <p:spPr bwMode="auto">
            <a:xfrm>
              <a:off x="3239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8" name="Oval 808"/>
            <p:cNvSpPr>
              <a:spLocks noChangeArrowheads="1"/>
            </p:cNvSpPr>
            <p:nvPr/>
          </p:nvSpPr>
          <p:spPr bwMode="auto">
            <a:xfrm>
              <a:off x="3334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9" name="Oval 809"/>
            <p:cNvSpPr>
              <a:spLocks noChangeArrowheads="1"/>
            </p:cNvSpPr>
            <p:nvPr/>
          </p:nvSpPr>
          <p:spPr bwMode="auto">
            <a:xfrm>
              <a:off x="3426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0" name="Oval 810"/>
            <p:cNvSpPr>
              <a:spLocks noChangeArrowheads="1"/>
            </p:cNvSpPr>
            <p:nvPr/>
          </p:nvSpPr>
          <p:spPr bwMode="auto">
            <a:xfrm>
              <a:off x="3520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1" name="Line 811"/>
            <p:cNvSpPr>
              <a:spLocks noChangeShapeType="1"/>
            </p:cNvSpPr>
            <p:nvPr/>
          </p:nvSpPr>
          <p:spPr bwMode="auto">
            <a:xfrm>
              <a:off x="3142" y="23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2" name="Freeform 812"/>
            <p:cNvSpPr>
              <a:spLocks/>
            </p:cNvSpPr>
            <p:nvPr/>
          </p:nvSpPr>
          <p:spPr bwMode="auto">
            <a:xfrm>
              <a:off x="3043" y="23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3" name="Line 813"/>
            <p:cNvSpPr>
              <a:spLocks noChangeShapeType="1"/>
            </p:cNvSpPr>
            <p:nvPr/>
          </p:nvSpPr>
          <p:spPr bwMode="auto">
            <a:xfrm>
              <a:off x="2292" y="2404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4" name="Oval 814"/>
            <p:cNvSpPr>
              <a:spLocks noChangeArrowheads="1"/>
            </p:cNvSpPr>
            <p:nvPr/>
          </p:nvSpPr>
          <p:spPr bwMode="auto">
            <a:xfrm>
              <a:off x="3239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5" name="Oval 815"/>
            <p:cNvSpPr>
              <a:spLocks noChangeArrowheads="1"/>
            </p:cNvSpPr>
            <p:nvPr/>
          </p:nvSpPr>
          <p:spPr bwMode="auto">
            <a:xfrm>
              <a:off x="3334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" name="Oval 816"/>
            <p:cNvSpPr>
              <a:spLocks noChangeArrowheads="1"/>
            </p:cNvSpPr>
            <p:nvPr/>
          </p:nvSpPr>
          <p:spPr bwMode="auto">
            <a:xfrm>
              <a:off x="3426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7" name="Oval 817"/>
            <p:cNvSpPr>
              <a:spLocks noChangeArrowheads="1"/>
            </p:cNvSpPr>
            <p:nvPr/>
          </p:nvSpPr>
          <p:spPr bwMode="auto">
            <a:xfrm>
              <a:off x="3520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8" name="Line 818"/>
            <p:cNvSpPr>
              <a:spLocks noChangeShapeType="1"/>
            </p:cNvSpPr>
            <p:nvPr/>
          </p:nvSpPr>
          <p:spPr bwMode="auto">
            <a:xfrm>
              <a:off x="3142" y="2404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9" name="Freeform 819"/>
            <p:cNvSpPr>
              <a:spLocks/>
            </p:cNvSpPr>
            <p:nvPr/>
          </p:nvSpPr>
          <p:spPr bwMode="auto">
            <a:xfrm>
              <a:off x="3043" y="2465"/>
              <a:ext cx="99" cy="76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508 h 32"/>
                <a:gd name="T6" fmla="*/ 799 w 42"/>
                <a:gd name="T7" fmla="*/ 1017 h 32"/>
                <a:gd name="T8" fmla="*/ 0 w 42"/>
                <a:gd name="T9" fmla="*/ 1017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0" name="Line 820"/>
            <p:cNvSpPr>
              <a:spLocks noChangeShapeType="1"/>
            </p:cNvSpPr>
            <p:nvPr/>
          </p:nvSpPr>
          <p:spPr bwMode="auto">
            <a:xfrm>
              <a:off x="2292" y="2503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1" name="Oval 821"/>
            <p:cNvSpPr>
              <a:spLocks noChangeArrowheads="1"/>
            </p:cNvSpPr>
            <p:nvPr/>
          </p:nvSpPr>
          <p:spPr bwMode="auto">
            <a:xfrm>
              <a:off x="3239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2" name="Oval 822"/>
            <p:cNvSpPr>
              <a:spLocks noChangeArrowheads="1"/>
            </p:cNvSpPr>
            <p:nvPr/>
          </p:nvSpPr>
          <p:spPr bwMode="auto">
            <a:xfrm>
              <a:off x="3334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3" name="Oval 823"/>
            <p:cNvSpPr>
              <a:spLocks noChangeArrowheads="1"/>
            </p:cNvSpPr>
            <p:nvPr/>
          </p:nvSpPr>
          <p:spPr bwMode="auto">
            <a:xfrm>
              <a:off x="3426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4" name="Oval 824"/>
            <p:cNvSpPr>
              <a:spLocks noChangeArrowheads="1"/>
            </p:cNvSpPr>
            <p:nvPr/>
          </p:nvSpPr>
          <p:spPr bwMode="auto">
            <a:xfrm>
              <a:off x="3520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5" name="Line 825"/>
            <p:cNvSpPr>
              <a:spLocks noChangeShapeType="1"/>
            </p:cNvSpPr>
            <p:nvPr/>
          </p:nvSpPr>
          <p:spPr bwMode="auto">
            <a:xfrm>
              <a:off x="3142" y="2503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6" name="Freeform 826"/>
            <p:cNvSpPr>
              <a:spLocks/>
            </p:cNvSpPr>
            <p:nvPr/>
          </p:nvSpPr>
          <p:spPr bwMode="auto">
            <a:xfrm>
              <a:off x="3043" y="2564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7" name="Line 827"/>
            <p:cNvSpPr>
              <a:spLocks noChangeShapeType="1"/>
            </p:cNvSpPr>
            <p:nvPr/>
          </p:nvSpPr>
          <p:spPr bwMode="auto">
            <a:xfrm>
              <a:off x="2292" y="26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8" name="Oval 828"/>
            <p:cNvSpPr>
              <a:spLocks noChangeArrowheads="1"/>
            </p:cNvSpPr>
            <p:nvPr/>
          </p:nvSpPr>
          <p:spPr bwMode="auto">
            <a:xfrm>
              <a:off x="3239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9" name="Oval 829"/>
            <p:cNvSpPr>
              <a:spLocks noChangeArrowheads="1"/>
            </p:cNvSpPr>
            <p:nvPr/>
          </p:nvSpPr>
          <p:spPr bwMode="auto">
            <a:xfrm>
              <a:off x="3334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0" name="Oval 830"/>
            <p:cNvSpPr>
              <a:spLocks noChangeArrowheads="1"/>
            </p:cNvSpPr>
            <p:nvPr/>
          </p:nvSpPr>
          <p:spPr bwMode="auto">
            <a:xfrm>
              <a:off x="3426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1" name="Oval 831"/>
            <p:cNvSpPr>
              <a:spLocks noChangeArrowheads="1"/>
            </p:cNvSpPr>
            <p:nvPr/>
          </p:nvSpPr>
          <p:spPr bwMode="auto">
            <a:xfrm>
              <a:off x="3520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2" name="Line 832"/>
            <p:cNvSpPr>
              <a:spLocks noChangeShapeType="1"/>
            </p:cNvSpPr>
            <p:nvPr/>
          </p:nvSpPr>
          <p:spPr bwMode="auto">
            <a:xfrm>
              <a:off x="3142" y="26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13" name="Freeform 833"/>
            <p:cNvSpPr>
              <a:spLocks/>
            </p:cNvSpPr>
            <p:nvPr/>
          </p:nvSpPr>
          <p:spPr bwMode="auto">
            <a:xfrm>
              <a:off x="3043" y="2666"/>
              <a:ext cx="99" cy="75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490 h 32"/>
                <a:gd name="T6" fmla="*/ 799 w 42"/>
                <a:gd name="T7" fmla="*/ 968 h 32"/>
                <a:gd name="T8" fmla="*/ 0 w 42"/>
                <a:gd name="T9" fmla="*/ 968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14" name="Line 834"/>
            <p:cNvSpPr>
              <a:spLocks noChangeShapeType="1"/>
            </p:cNvSpPr>
            <p:nvPr/>
          </p:nvSpPr>
          <p:spPr bwMode="auto">
            <a:xfrm>
              <a:off x="2292" y="2704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15" name="Oval 835"/>
            <p:cNvSpPr>
              <a:spLocks noChangeArrowheads="1"/>
            </p:cNvSpPr>
            <p:nvPr/>
          </p:nvSpPr>
          <p:spPr bwMode="auto">
            <a:xfrm>
              <a:off x="3239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6" name="Oval 836"/>
            <p:cNvSpPr>
              <a:spLocks noChangeArrowheads="1"/>
            </p:cNvSpPr>
            <p:nvPr/>
          </p:nvSpPr>
          <p:spPr bwMode="auto">
            <a:xfrm>
              <a:off x="3334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7" name="Oval 837"/>
            <p:cNvSpPr>
              <a:spLocks noChangeArrowheads="1"/>
            </p:cNvSpPr>
            <p:nvPr/>
          </p:nvSpPr>
          <p:spPr bwMode="auto">
            <a:xfrm>
              <a:off x="3426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8" name="Oval 838"/>
            <p:cNvSpPr>
              <a:spLocks noChangeArrowheads="1"/>
            </p:cNvSpPr>
            <p:nvPr/>
          </p:nvSpPr>
          <p:spPr bwMode="auto">
            <a:xfrm>
              <a:off x="3520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9" name="Line 839"/>
            <p:cNvSpPr>
              <a:spLocks noChangeShapeType="1"/>
            </p:cNvSpPr>
            <p:nvPr/>
          </p:nvSpPr>
          <p:spPr bwMode="auto">
            <a:xfrm>
              <a:off x="3142" y="2704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0" name="Freeform 840"/>
            <p:cNvSpPr>
              <a:spLocks/>
            </p:cNvSpPr>
            <p:nvPr/>
          </p:nvSpPr>
          <p:spPr bwMode="auto">
            <a:xfrm>
              <a:off x="3043" y="2765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1" name="Line 841"/>
            <p:cNvSpPr>
              <a:spLocks noChangeShapeType="1"/>
            </p:cNvSpPr>
            <p:nvPr/>
          </p:nvSpPr>
          <p:spPr bwMode="auto">
            <a:xfrm>
              <a:off x="2292" y="2803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2" name="Oval 842"/>
            <p:cNvSpPr>
              <a:spLocks noChangeArrowheads="1"/>
            </p:cNvSpPr>
            <p:nvPr/>
          </p:nvSpPr>
          <p:spPr bwMode="auto">
            <a:xfrm>
              <a:off x="3239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3" name="Oval 843"/>
            <p:cNvSpPr>
              <a:spLocks noChangeArrowheads="1"/>
            </p:cNvSpPr>
            <p:nvPr/>
          </p:nvSpPr>
          <p:spPr bwMode="auto">
            <a:xfrm>
              <a:off x="3334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4" name="Oval 844"/>
            <p:cNvSpPr>
              <a:spLocks noChangeArrowheads="1"/>
            </p:cNvSpPr>
            <p:nvPr/>
          </p:nvSpPr>
          <p:spPr bwMode="auto">
            <a:xfrm>
              <a:off x="3426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5" name="Oval 845"/>
            <p:cNvSpPr>
              <a:spLocks noChangeArrowheads="1"/>
            </p:cNvSpPr>
            <p:nvPr/>
          </p:nvSpPr>
          <p:spPr bwMode="auto">
            <a:xfrm>
              <a:off x="3520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6" name="Line 846"/>
            <p:cNvSpPr>
              <a:spLocks noChangeShapeType="1"/>
            </p:cNvSpPr>
            <p:nvPr/>
          </p:nvSpPr>
          <p:spPr bwMode="auto">
            <a:xfrm>
              <a:off x="3142" y="2803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7" name="Freeform 847"/>
            <p:cNvSpPr>
              <a:spLocks/>
            </p:cNvSpPr>
            <p:nvPr/>
          </p:nvSpPr>
          <p:spPr bwMode="auto">
            <a:xfrm>
              <a:off x="3043" y="2864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8" name="Line 848"/>
            <p:cNvSpPr>
              <a:spLocks noChangeShapeType="1"/>
            </p:cNvSpPr>
            <p:nvPr/>
          </p:nvSpPr>
          <p:spPr bwMode="auto">
            <a:xfrm>
              <a:off x="2292" y="2904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9" name="Oval 849"/>
            <p:cNvSpPr>
              <a:spLocks noChangeArrowheads="1"/>
            </p:cNvSpPr>
            <p:nvPr/>
          </p:nvSpPr>
          <p:spPr bwMode="auto">
            <a:xfrm>
              <a:off x="3239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0" name="Oval 850"/>
            <p:cNvSpPr>
              <a:spLocks noChangeArrowheads="1"/>
            </p:cNvSpPr>
            <p:nvPr/>
          </p:nvSpPr>
          <p:spPr bwMode="auto">
            <a:xfrm>
              <a:off x="3334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1" name="Oval 851"/>
            <p:cNvSpPr>
              <a:spLocks noChangeArrowheads="1"/>
            </p:cNvSpPr>
            <p:nvPr/>
          </p:nvSpPr>
          <p:spPr bwMode="auto">
            <a:xfrm>
              <a:off x="3426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2" name="Oval 852"/>
            <p:cNvSpPr>
              <a:spLocks noChangeArrowheads="1"/>
            </p:cNvSpPr>
            <p:nvPr/>
          </p:nvSpPr>
          <p:spPr bwMode="auto">
            <a:xfrm>
              <a:off x="3520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3" name="Line 853"/>
            <p:cNvSpPr>
              <a:spLocks noChangeShapeType="1"/>
            </p:cNvSpPr>
            <p:nvPr/>
          </p:nvSpPr>
          <p:spPr bwMode="auto">
            <a:xfrm>
              <a:off x="3142" y="2904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4" name="Line 854"/>
            <p:cNvSpPr>
              <a:spLocks noChangeShapeType="1"/>
            </p:cNvSpPr>
            <p:nvPr/>
          </p:nvSpPr>
          <p:spPr bwMode="auto">
            <a:xfrm>
              <a:off x="3537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5" name="Freeform 855"/>
            <p:cNvSpPr>
              <a:spLocks/>
            </p:cNvSpPr>
            <p:nvPr/>
          </p:nvSpPr>
          <p:spPr bwMode="auto">
            <a:xfrm>
              <a:off x="3400" y="2997"/>
              <a:ext cx="87" cy="96"/>
            </a:xfrm>
            <a:custGeom>
              <a:avLst/>
              <a:gdLst>
                <a:gd name="T0" fmla="*/ 1039 w 37"/>
                <a:gd name="T1" fmla="*/ 0 h 41"/>
                <a:gd name="T2" fmla="*/ 548 w 37"/>
                <a:gd name="T3" fmla="*/ 1234 h 41"/>
                <a:gd name="T4" fmla="*/ 66 w 37"/>
                <a:gd name="T5" fmla="*/ 0 h 41"/>
                <a:gd name="T6" fmla="*/ 548 w 37"/>
                <a:gd name="T7" fmla="*/ 87 h 41"/>
                <a:gd name="T8" fmla="*/ 1039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4" y="0"/>
                  </a:moveTo>
                  <a:cubicBezTo>
                    <a:pt x="35" y="5"/>
                    <a:pt x="37" y="31"/>
                    <a:pt x="18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8" y="3"/>
                  </a:cubicBezTo>
                  <a:cubicBezTo>
                    <a:pt x="25" y="3"/>
                    <a:pt x="31" y="2"/>
                    <a:pt x="34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6" name="Rectangle 856"/>
            <p:cNvSpPr>
              <a:spLocks noChangeArrowheads="1"/>
            </p:cNvSpPr>
            <p:nvPr/>
          </p:nvSpPr>
          <p:spPr bwMode="auto">
            <a:xfrm>
              <a:off x="3398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837" name="Rectangle 857"/>
            <p:cNvSpPr>
              <a:spLocks noChangeArrowheads="1"/>
            </p:cNvSpPr>
            <p:nvPr/>
          </p:nvSpPr>
          <p:spPr bwMode="auto">
            <a:xfrm>
              <a:off x="3460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6838" name="Line 858"/>
            <p:cNvSpPr>
              <a:spLocks noChangeShapeType="1"/>
            </p:cNvSpPr>
            <p:nvPr/>
          </p:nvSpPr>
          <p:spPr bwMode="auto">
            <a:xfrm>
              <a:off x="3442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9" name="Freeform 859"/>
            <p:cNvSpPr>
              <a:spLocks/>
            </p:cNvSpPr>
            <p:nvPr/>
          </p:nvSpPr>
          <p:spPr bwMode="auto">
            <a:xfrm>
              <a:off x="3305" y="2997"/>
              <a:ext cx="88" cy="96"/>
            </a:xfrm>
            <a:custGeom>
              <a:avLst/>
              <a:gdLst>
                <a:gd name="T0" fmla="*/ 1115 w 37"/>
                <a:gd name="T1" fmla="*/ 0 h 41"/>
                <a:gd name="T2" fmla="*/ 604 w 37"/>
                <a:gd name="T3" fmla="*/ 1234 h 41"/>
                <a:gd name="T4" fmla="*/ 69 w 37"/>
                <a:gd name="T5" fmla="*/ 0 h 41"/>
                <a:gd name="T6" fmla="*/ 604 w 37"/>
                <a:gd name="T7" fmla="*/ 87 h 41"/>
                <a:gd name="T8" fmla="*/ 1115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9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9" y="3"/>
                  </a:cubicBezTo>
                  <a:cubicBezTo>
                    <a:pt x="25" y="3"/>
                    <a:pt x="31" y="2"/>
                    <a:pt x="35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0" name="Rectangle 860"/>
            <p:cNvSpPr>
              <a:spLocks noChangeArrowheads="1"/>
            </p:cNvSpPr>
            <p:nvPr/>
          </p:nvSpPr>
          <p:spPr bwMode="auto">
            <a:xfrm>
              <a:off x="3304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841" name="Rectangle 861"/>
            <p:cNvSpPr>
              <a:spLocks noChangeArrowheads="1"/>
            </p:cNvSpPr>
            <p:nvPr/>
          </p:nvSpPr>
          <p:spPr bwMode="auto">
            <a:xfrm>
              <a:off x="3366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6842" name="Line 862"/>
            <p:cNvSpPr>
              <a:spLocks noChangeShapeType="1"/>
            </p:cNvSpPr>
            <p:nvPr/>
          </p:nvSpPr>
          <p:spPr bwMode="auto">
            <a:xfrm>
              <a:off x="3350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3" name="Freeform 863"/>
            <p:cNvSpPr>
              <a:spLocks/>
            </p:cNvSpPr>
            <p:nvPr/>
          </p:nvSpPr>
          <p:spPr bwMode="auto">
            <a:xfrm>
              <a:off x="3211" y="2997"/>
              <a:ext cx="87" cy="96"/>
            </a:xfrm>
            <a:custGeom>
              <a:avLst/>
              <a:gdLst>
                <a:gd name="T0" fmla="*/ 1068 w 37"/>
                <a:gd name="T1" fmla="*/ 0 h 41"/>
                <a:gd name="T2" fmla="*/ 585 w 37"/>
                <a:gd name="T3" fmla="*/ 1234 h 41"/>
                <a:gd name="T4" fmla="*/ 89 w 37"/>
                <a:gd name="T5" fmla="*/ 0 h 41"/>
                <a:gd name="T6" fmla="*/ 585 w 37"/>
                <a:gd name="T7" fmla="*/ 87 h 41"/>
                <a:gd name="T8" fmla="*/ 1068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9" y="41"/>
                  </a:cubicBezTo>
                  <a:cubicBezTo>
                    <a:pt x="0" y="31"/>
                    <a:pt x="2" y="5"/>
                    <a:pt x="3" y="0"/>
                  </a:cubicBezTo>
                  <a:cubicBezTo>
                    <a:pt x="6" y="2"/>
                    <a:pt x="12" y="3"/>
                    <a:pt x="19" y="3"/>
                  </a:cubicBezTo>
                  <a:cubicBezTo>
                    <a:pt x="26" y="3"/>
                    <a:pt x="32" y="2"/>
                    <a:pt x="35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4" name="Rectangle 864"/>
            <p:cNvSpPr>
              <a:spLocks noChangeArrowheads="1"/>
            </p:cNvSpPr>
            <p:nvPr/>
          </p:nvSpPr>
          <p:spPr bwMode="auto">
            <a:xfrm>
              <a:off x="3210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845" name="Rectangle 865"/>
            <p:cNvSpPr>
              <a:spLocks noChangeArrowheads="1"/>
            </p:cNvSpPr>
            <p:nvPr/>
          </p:nvSpPr>
          <p:spPr bwMode="auto">
            <a:xfrm>
              <a:off x="3273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6846" name="Line 866"/>
            <p:cNvSpPr>
              <a:spLocks noChangeShapeType="1"/>
            </p:cNvSpPr>
            <p:nvPr/>
          </p:nvSpPr>
          <p:spPr bwMode="auto">
            <a:xfrm>
              <a:off x="3256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7" name="Rectangle 867"/>
            <p:cNvSpPr>
              <a:spLocks noChangeArrowheads="1"/>
            </p:cNvSpPr>
            <p:nvPr/>
          </p:nvSpPr>
          <p:spPr bwMode="auto">
            <a:xfrm>
              <a:off x="2354" y="3010"/>
              <a:ext cx="6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315263"/>
                  </a:solidFill>
                </a:rPr>
                <a:t>Fixed AND array</a:t>
              </a:r>
              <a:endParaRPr lang="en-US">
                <a:solidFill>
                  <a:srgbClr val="315263"/>
                </a:solidFill>
              </a:endParaRPr>
            </a:p>
          </p:txBody>
        </p:sp>
        <p:sp>
          <p:nvSpPr>
            <p:cNvPr id="16848" name="Freeform 869"/>
            <p:cNvSpPr>
              <a:spLocks/>
            </p:cNvSpPr>
            <p:nvPr/>
          </p:nvSpPr>
          <p:spPr bwMode="auto">
            <a:xfrm>
              <a:off x="2328" y="2971"/>
              <a:ext cx="625" cy="26"/>
            </a:xfrm>
            <a:custGeom>
              <a:avLst/>
              <a:gdLst>
                <a:gd name="T0" fmla="*/ 0 w 265"/>
                <a:gd name="T1" fmla="*/ 0 h 11"/>
                <a:gd name="T2" fmla="*/ 278 w 265"/>
                <a:gd name="T3" fmla="*/ 156 h 11"/>
                <a:gd name="T4" fmla="*/ 3776 w 265"/>
                <a:gd name="T5" fmla="*/ 156 h 11"/>
                <a:gd name="T6" fmla="*/ 4078 w 265"/>
                <a:gd name="T7" fmla="*/ 340 h 11"/>
                <a:gd name="T8" fmla="*/ 4078 w 265"/>
                <a:gd name="T9" fmla="*/ 340 h 11"/>
                <a:gd name="T10" fmla="*/ 4422 w 265"/>
                <a:gd name="T11" fmla="*/ 156 h 11"/>
                <a:gd name="T12" fmla="*/ 7927 w 265"/>
                <a:gd name="T13" fmla="*/ 156 h 11"/>
                <a:gd name="T14" fmla="*/ 8198 w 265"/>
                <a:gd name="T15" fmla="*/ 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65"/>
                <a:gd name="T25" fmla="*/ 0 h 11"/>
                <a:gd name="T26" fmla="*/ 265 w 265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65" h="11">
                  <a:moveTo>
                    <a:pt x="0" y="0"/>
                  </a:moveTo>
                  <a:cubicBezTo>
                    <a:pt x="1" y="3"/>
                    <a:pt x="4" y="5"/>
                    <a:pt x="9" y="5"/>
                  </a:cubicBezTo>
                  <a:cubicBezTo>
                    <a:pt x="122" y="5"/>
                    <a:pt x="122" y="5"/>
                    <a:pt x="122" y="5"/>
                  </a:cubicBezTo>
                  <a:cubicBezTo>
                    <a:pt x="128" y="5"/>
                    <a:pt x="131" y="5"/>
                    <a:pt x="132" y="11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34" y="5"/>
                    <a:pt x="137" y="5"/>
                    <a:pt x="143" y="5"/>
                  </a:cubicBezTo>
                  <a:cubicBezTo>
                    <a:pt x="256" y="5"/>
                    <a:pt x="256" y="5"/>
                    <a:pt x="256" y="5"/>
                  </a:cubicBezTo>
                  <a:cubicBezTo>
                    <a:pt x="261" y="5"/>
                    <a:pt x="264" y="3"/>
                    <a:pt x="265" y="0"/>
                  </a:cubicBez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9" name="Rectangle 870"/>
            <p:cNvSpPr>
              <a:spLocks noChangeArrowheads="1"/>
            </p:cNvSpPr>
            <p:nvPr/>
          </p:nvSpPr>
          <p:spPr bwMode="auto">
            <a:xfrm>
              <a:off x="3150" y="1123"/>
              <a:ext cx="5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315263"/>
                  </a:solidFill>
                </a:rPr>
                <a:t>Programmable</a:t>
              </a:r>
              <a:endParaRPr lang="en-US">
                <a:solidFill>
                  <a:srgbClr val="315263"/>
                </a:solidFill>
              </a:endParaRPr>
            </a:p>
          </p:txBody>
        </p:sp>
        <p:sp>
          <p:nvSpPr>
            <p:cNvPr id="16850" name="Rectangle 871"/>
            <p:cNvSpPr>
              <a:spLocks noChangeArrowheads="1"/>
            </p:cNvSpPr>
            <p:nvPr/>
          </p:nvSpPr>
          <p:spPr bwMode="auto">
            <a:xfrm>
              <a:off x="3150" y="1208"/>
              <a:ext cx="33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315263"/>
                  </a:solidFill>
                </a:rPr>
                <a:t>OR array</a:t>
              </a:r>
              <a:endParaRPr lang="en-US">
                <a:solidFill>
                  <a:srgbClr val="315263"/>
                </a:solidFill>
              </a:endParaRPr>
            </a:p>
          </p:txBody>
        </p:sp>
        <p:sp>
          <p:nvSpPr>
            <p:cNvPr id="16851" name="Freeform 872"/>
            <p:cNvSpPr>
              <a:spLocks/>
            </p:cNvSpPr>
            <p:nvPr/>
          </p:nvSpPr>
          <p:spPr bwMode="auto">
            <a:xfrm>
              <a:off x="3237" y="1305"/>
              <a:ext cx="314" cy="26"/>
            </a:xfrm>
            <a:custGeom>
              <a:avLst/>
              <a:gdLst>
                <a:gd name="T0" fmla="*/ 4129 w 133"/>
                <a:gd name="T1" fmla="*/ 340 h 11"/>
                <a:gd name="T2" fmla="*/ 3818 w 133"/>
                <a:gd name="T3" fmla="*/ 184 h 11"/>
                <a:gd name="T4" fmla="*/ 2359 w 133"/>
                <a:gd name="T5" fmla="*/ 184 h 11"/>
                <a:gd name="T6" fmla="*/ 2052 w 133"/>
                <a:gd name="T7" fmla="*/ 0 h 11"/>
                <a:gd name="T8" fmla="*/ 2052 w 133"/>
                <a:gd name="T9" fmla="*/ 0 h 11"/>
                <a:gd name="T10" fmla="*/ 1740 w 133"/>
                <a:gd name="T11" fmla="*/ 184 h 11"/>
                <a:gd name="T12" fmla="*/ 319 w 133"/>
                <a:gd name="T13" fmla="*/ 184 h 11"/>
                <a:gd name="T14" fmla="*/ 0 w 133"/>
                <a:gd name="T15" fmla="*/ 34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3"/>
                <a:gd name="T25" fmla="*/ 0 h 11"/>
                <a:gd name="T26" fmla="*/ 133 w 133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3" h="11">
                  <a:moveTo>
                    <a:pt x="133" y="11"/>
                  </a:moveTo>
                  <a:cubicBezTo>
                    <a:pt x="132" y="8"/>
                    <a:pt x="128" y="6"/>
                    <a:pt x="123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1" y="6"/>
                    <a:pt x="68" y="6"/>
                    <a:pt x="66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5" y="6"/>
                    <a:pt x="62" y="6"/>
                    <a:pt x="56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4" y="6"/>
                    <a:pt x="1" y="8"/>
                    <a:pt x="0" y="11"/>
                  </a:cubicBez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52" name="Oval 879"/>
            <p:cNvSpPr>
              <a:spLocks noChangeArrowheads="1"/>
            </p:cNvSpPr>
            <p:nvPr/>
          </p:nvSpPr>
          <p:spPr bwMode="auto">
            <a:xfrm>
              <a:off x="2401" y="1386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3" name="Oval 880"/>
            <p:cNvSpPr>
              <a:spLocks noChangeArrowheads="1"/>
            </p:cNvSpPr>
            <p:nvPr/>
          </p:nvSpPr>
          <p:spPr bwMode="auto">
            <a:xfrm>
              <a:off x="2578" y="1381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4" name="Oval 881"/>
            <p:cNvSpPr>
              <a:spLocks noChangeArrowheads="1"/>
            </p:cNvSpPr>
            <p:nvPr/>
          </p:nvSpPr>
          <p:spPr bwMode="auto">
            <a:xfrm>
              <a:off x="2401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5" name="Oval 882"/>
            <p:cNvSpPr>
              <a:spLocks noChangeArrowheads="1"/>
            </p:cNvSpPr>
            <p:nvPr/>
          </p:nvSpPr>
          <p:spPr bwMode="auto">
            <a:xfrm>
              <a:off x="2578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6" name="Oval 883"/>
            <p:cNvSpPr>
              <a:spLocks noChangeArrowheads="1"/>
            </p:cNvSpPr>
            <p:nvPr/>
          </p:nvSpPr>
          <p:spPr bwMode="auto">
            <a:xfrm>
              <a:off x="2753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7" name="Oval 884"/>
            <p:cNvSpPr>
              <a:spLocks noChangeArrowheads="1"/>
            </p:cNvSpPr>
            <p:nvPr/>
          </p:nvSpPr>
          <p:spPr bwMode="auto">
            <a:xfrm>
              <a:off x="2753" y="1386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8" name="Oval 885"/>
            <p:cNvSpPr>
              <a:spLocks noChangeArrowheads="1"/>
            </p:cNvSpPr>
            <p:nvPr/>
          </p:nvSpPr>
          <p:spPr bwMode="auto">
            <a:xfrm>
              <a:off x="2753" y="17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9" name="Oval 886"/>
            <p:cNvSpPr>
              <a:spLocks noChangeArrowheads="1"/>
            </p:cNvSpPr>
            <p:nvPr/>
          </p:nvSpPr>
          <p:spPr bwMode="auto">
            <a:xfrm>
              <a:off x="2850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0" name="Oval 887"/>
            <p:cNvSpPr>
              <a:spLocks noChangeArrowheads="1"/>
            </p:cNvSpPr>
            <p:nvPr/>
          </p:nvSpPr>
          <p:spPr bwMode="auto">
            <a:xfrm>
              <a:off x="2850" y="16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1" name="Oval 888"/>
            <p:cNvSpPr>
              <a:spLocks noChangeArrowheads="1"/>
            </p:cNvSpPr>
            <p:nvPr/>
          </p:nvSpPr>
          <p:spPr bwMode="auto">
            <a:xfrm>
              <a:off x="2930" y="15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2" name="Oval 889"/>
            <p:cNvSpPr>
              <a:spLocks noChangeArrowheads="1"/>
            </p:cNvSpPr>
            <p:nvPr/>
          </p:nvSpPr>
          <p:spPr bwMode="auto">
            <a:xfrm>
              <a:off x="2930" y="1386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3" name="Oval 906"/>
            <p:cNvSpPr>
              <a:spLocks noChangeArrowheads="1"/>
            </p:cNvSpPr>
            <p:nvPr/>
          </p:nvSpPr>
          <p:spPr bwMode="auto">
            <a:xfrm>
              <a:off x="2930" y="17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4" name="Oval 907"/>
            <p:cNvSpPr>
              <a:spLocks noChangeArrowheads="1"/>
            </p:cNvSpPr>
            <p:nvPr/>
          </p:nvSpPr>
          <p:spPr bwMode="auto">
            <a:xfrm>
              <a:off x="2672" y="1586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5" name="Oval 908"/>
            <p:cNvSpPr>
              <a:spLocks noChangeArrowheads="1"/>
            </p:cNvSpPr>
            <p:nvPr/>
          </p:nvSpPr>
          <p:spPr bwMode="auto">
            <a:xfrm>
              <a:off x="2578" y="15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6" name="Oval 909"/>
            <p:cNvSpPr>
              <a:spLocks noChangeArrowheads="1"/>
            </p:cNvSpPr>
            <p:nvPr/>
          </p:nvSpPr>
          <p:spPr bwMode="auto">
            <a:xfrm>
              <a:off x="2672" y="16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7" name="Oval 910"/>
            <p:cNvSpPr>
              <a:spLocks noChangeArrowheads="1"/>
            </p:cNvSpPr>
            <p:nvPr/>
          </p:nvSpPr>
          <p:spPr bwMode="auto">
            <a:xfrm>
              <a:off x="2578" y="16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8" name="Oval 911"/>
            <p:cNvSpPr>
              <a:spLocks noChangeArrowheads="1"/>
            </p:cNvSpPr>
            <p:nvPr/>
          </p:nvSpPr>
          <p:spPr bwMode="auto">
            <a:xfrm>
              <a:off x="2401" y="15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9" name="Oval 912"/>
            <p:cNvSpPr>
              <a:spLocks noChangeArrowheads="1"/>
            </p:cNvSpPr>
            <p:nvPr/>
          </p:nvSpPr>
          <p:spPr bwMode="auto">
            <a:xfrm>
              <a:off x="2401" y="16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0" name="Oval 913"/>
            <p:cNvSpPr>
              <a:spLocks noChangeArrowheads="1"/>
            </p:cNvSpPr>
            <p:nvPr/>
          </p:nvSpPr>
          <p:spPr bwMode="auto">
            <a:xfrm>
              <a:off x="2401" y="17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1" name="Oval 914"/>
            <p:cNvSpPr>
              <a:spLocks noChangeArrowheads="1"/>
            </p:cNvSpPr>
            <p:nvPr/>
          </p:nvSpPr>
          <p:spPr bwMode="auto">
            <a:xfrm>
              <a:off x="2401" y="18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2" name="Oval 915"/>
            <p:cNvSpPr>
              <a:spLocks noChangeArrowheads="1"/>
            </p:cNvSpPr>
            <p:nvPr/>
          </p:nvSpPr>
          <p:spPr bwMode="auto">
            <a:xfrm>
              <a:off x="2401" y="19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3" name="Oval 916"/>
            <p:cNvSpPr>
              <a:spLocks noChangeArrowheads="1"/>
            </p:cNvSpPr>
            <p:nvPr/>
          </p:nvSpPr>
          <p:spPr bwMode="auto">
            <a:xfrm>
              <a:off x="2401" y="20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4" name="Oval 917"/>
            <p:cNvSpPr>
              <a:spLocks noChangeArrowheads="1"/>
            </p:cNvSpPr>
            <p:nvPr/>
          </p:nvSpPr>
          <p:spPr bwMode="auto">
            <a:xfrm>
              <a:off x="2495" y="1787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5" name="Oval 918"/>
            <p:cNvSpPr>
              <a:spLocks noChangeArrowheads="1"/>
            </p:cNvSpPr>
            <p:nvPr/>
          </p:nvSpPr>
          <p:spPr bwMode="auto">
            <a:xfrm>
              <a:off x="2495" y="1886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6" name="Oval 919"/>
            <p:cNvSpPr>
              <a:spLocks noChangeArrowheads="1"/>
            </p:cNvSpPr>
            <p:nvPr/>
          </p:nvSpPr>
          <p:spPr bwMode="auto">
            <a:xfrm>
              <a:off x="2495" y="19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7" name="Oval 920"/>
            <p:cNvSpPr>
              <a:spLocks noChangeArrowheads="1"/>
            </p:cNvSpPr>
            <p:nvPr/>
          </p:nvSpPr>
          <p:spPr bwMode="auto">
            <a:xfrm>
              <a:off x="2495" y="2087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8" name="Oval 921"/>
            <p:cNvSpPr>
              <a:spLocks noChangeArrowheads="1"/>
            </p:cNvSpPr>
            <p:nvPr/>
          </p:nvSpPr>
          <p:spPr bwMode="auto">
            <a:xfrm>
              <a:off x="2578" y="21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9" name="Oval 922"/>
            <p:cNvSpPr>
              <a:spLocks noChangeArrowheads="1"/>
            </p:cNvSpPr>
            <p:nvPr/>
          </p:nvSpPr>
          <p:spPr bwMode="auto">
            <a:xfrm>
              <a:off x="2753" y="21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0" name="Oval 923"/>
            <p:cNvSpPr>
              <a:spLocks noChangeArrowheads="1"/>
            </p:cNvSpPr>
            <p:nvPr/>
          </p:nvSpPr>
          <p:spPr bwMode="auto">
            <a:xfrm>
              <a:off x="2753" y="22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1" name="Oval 924"/>
            <p:cNvSpPr>
              <a:spLocks noChangeArrowheads="1"/>
            </p:cNvSpPr>
            <p:nvPr/>
          </p:nvSpPr>
          <p:spPr bwMode="auto">
            <a:xfrm>
              <a:off x="2672" y="23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2" name="Oval 925"/>
            <p:cNvSpPr>
              <a:spLocks noChangeArrowheads="1"/>
            </p:cNvSpPr>
            <p:nvPr/>
          </p:nvSpPr>
          <p:spPr bwMode="auto">
            <a:xfrm>
              <a:off x="2672" y="24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3" name="Oval 926"/>
            <p:cNvSpPr>
              <a:spLocks noChangeArrowheads="1"/>
            </p:cNvSpPr>
            <p:nvPr/>
          </p:nvSpPr>
          <p:spPr bwMode="auto">
            <a:xfrm>
              <a:off x="2930" y="23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4" name="Oval 927"/>
            <p:cNvSpPr>
              <a:spLocks noChangeArrowheads="1"/>
            </p:cNvSpPr>
            <p:nvPr/>
          </p:nvSpPr>
          <p:spPr bwMode="auto">
            <a:xfrm>
              <a:off x="2850" y="22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5" name="Oval 928"/>
            <p:cNvSpPr>
              <a:spLocks noChangeArrowheads="1"/>
            </p:cNvSpPr>
            <p:nvPr/>
          </p:nvSpPr>
          <p:spPr bwMode="auto">
            <a:xfrm>
              <a:off x="2930" y="21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6" name="Oval 929"/>
            <p:cNvSpPr>
              <a:spLocks noChangeArrowheads="1"/>
            </p:cNvSpPr>
            <p:nvPr/>
          </p:nvSpPr>
          <p:spPr bwMode="auto">
            <a:xfrm>
              <a:off x="2850" y="20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7" name="Oval 930"/>
            <p:cNvSpPr>
              <a:spLocks noChangeArrowheads="1"/>
            </p:cNvSpPr>
            <p:nvPr/>
          </p:nvSpPr>
          <p:spPr bwMode="auto">
            <a:xfrm>
              <a:off x="2672" y="2087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8" name="Oval 931"/>
            <p:cNvSpPr>
              <a:spLocks noChangeArrowheads="1"/>
            </p:cNvSpPr>
            <p:nvPr/>
          </p:nvSpPr>
          <p:spPr bwMode="auto">
            <a:xfrm>
              <a:off x="2850" y="24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9" name="Oval 932"/>
            <p:cNvSpPr>
              <a:spLocks noChangeArrowheads="1"/>
            </p:cNvSpPr>
            <p:nvPr/>
          </p:nvSpPr>
          <p:spPr bwMode="auto">
            <a:xfrm>
              <a:off x="2753" y="25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0" name="Oval 933"/>
            <p:cNvSpPr>
              <a:spLocks noChangeArrowheads="1"/>
            </p:cNvSpPr>
            <p:nvPr/>
          </p:nvSpPr>
          <p:spPr bwMode="auto">
            <a:xfrm>
              <a:off x="2753" y="2689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1" name="Oval 934"/>
            <p:cNvSpPr>
              <a:spLocks noChangeArrowheads="1"/>
            </p:cNvSpPr>
            <p:nvPr/>
          </p:nvSpPr>
          <p:spPr bwMode="auto">
            <a:xfrm>
              <a:off x="2672" y="27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2" name="Oval 935"/>
            <p:cNvSpPr>
              <a:spLocks noChangeArrowheads="1"/>
            </p:cNvSpPr>
            <p:nvPr/>
          </p:nvSpPr>
          <p:spPr bwMode="auto">
            <a:xfrm>
              <a:off x="2672" y="2890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3" name="Oval 936"/>
            <p:cNvSpPr>
              <a:spLocks noChangeArrowheads="1"/>
            </p:cNvSpPr>
            <p:nvPr/>
          </p:nvSpPr>
          <p:spPr bwMode="auto">
            <a:xfrm>
              <a:off x="2850" y="2689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4" name="Oval 937"/>
            <p:cNvSpPr>
              <a:spLocks noChangeArrowheads="1"/>
            </p:cNvSpPr>
            <p:nvPr/>
          </p:nvSpPr>
          <p:spPr bwMode="auto">
            <a:xfrm>
              <a:off x="2850" y="2890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5" name="Oval 938"/>
            <p:cNvSpPr>
              <a:spLocks noChangeArrowheads="1"/>
            </p:cNvSpPr>
            <p:nvPr/>
          </p:nvSpPr>
          <p:spPr bwMode="auto">
            <a:xfrm>
              <a:off x="2930" y="27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6" name="Oval 940"/>
            <p:cNvSpPr>
              <a:spLocks noChangeArrowheads="1"/>
            </p:cNvSpPr>
            <p:nvPr/>
          </p:nvSpPr>
          <p:spPr bwMode="auto">
            <a:xfrm>
              <a:off x="2930" y="25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7" name="Oval 941"/>
            <p:cNvSpPr>
              <a:spLocks noChangeArrowheads="1"/>
            </p:cNvSpPr>
            <p:nvPr/>
          </p:nvSpPr>
          <p:spPr bwMode="auto">
            <a:xfrm>
              <a:off x="2578" y="24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8" name="Oval 942"/>
            <p:cNvSpPr>
              <a:spLocks noChangeArrowheads="1"/>
            </p:cNvSpPr>
            <p:nvPr/>
          </p:nvSpPr>
          <p:spPr bwMode="auto">
            <a:xfrm>
              <a:off x="2320" y="2890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9" name="Oval 943"/>
            <p:cNvSpPr>
              <a:spLocks noChangeArrowheads="1"/>
            </p:cNvSpPr>
            <p:nvPr/>
          </p:nvSpPr>
          <p:spPr bwMode="auto">
            <a:xfrm>
              <a:off x="2320" y="27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0" name="Oval 944"/>
            <p:cNvSpPr>
              <a:spLocks noChangeArrowheads="1"/>
            </p:cNvSpPr>
            <p:nvPr/>
          </p:nvSpPr>
          <p:spPr bwMode="auto">
            <a:xfrm>
              <a:off x="2320" y="26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1" name="Oval 945"/>
            <p:cNvSpPr>
              <a:spLocks noChangeArrowheads="1"/>
            </p:cNvSpPr>
            <p:nvPr/>
          </p:nvSpPr>
          <p:spPr bwMode="auto">
            <a:xfrm>
              <a:off x="2320" y="25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2" name="Oval 946"/>
            <p:cNvSpPr>
              <a:spLocks noChangeArrowheads="1"/>
            </p:cNvSpPr>
            <p:nvPr/>
          </p:nvSpPr>
          <p:spPr bwMode="auto">
            <a:xfrm>
              <a:off x="2495" y="2890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3" name="Oval 947"/>
            <p:cNvSpPr>
              <a:spLocks noChangeArrowheads="1"/>
            </p:cNvSpPr>
            <p:nvPr/>
          </p:nvSpPr>
          <p:spPr bwMode="auto">
            <a:xfrm>
              <a:off x="2495" y="27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4" name="Oval 948"/>
            <p:cNvSpPr>
              <a:spLocks noChangeArrowheads="1"/>
            </p:cNvSpPr>
            <p:nvPr/>
          </p:nvSpPr>
          <p:spPr bwMode="auto">
            <a:xfrm>
              <a:off x="2495" y="26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5" name="Oval 949"/>
            <p:cNvSpPr>
              <a:spLocks noChangeArrowheads="1"/>
            </p:cNvSpPr>
            <p:nvPr/>
          </p:nvSpPr>
          <p:spPr bwMode="auto">
            <a:xfrm>
              <a:off x="2495" y="25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6" name="Oval 950"/>
            <p:cNvSpPr>
              <a:spLocks noChangeArrowheads="1"/>
            </p:cNvSpPr>
            <p:nvPr/>
          </p:nvSpPr>
          <p:spPr bwMode="auto">
            <a:xfrm>
              <a:off x="2320" y="24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7" name="Oval 951"/>
            <p:cNvSpPr>
              <a:spLocks noChangeArrowheads="1"/>
            </p:cNvSpPr>
            <p:nvPr/>
          </p:nvSpPr>
          <p:spPr bwMode="auto">
            <a:xfrm>
              <a:off x="2320" y="23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8" name="Oval 952"/>
            <p:cNvSpPr>
              <a:spLocks noChangeArrowheads="1"/>
            </p:cNvSpPr>
            <p:nvPr/>
          </p:nvSpPr>
          <p:spPr bwMode="auto">
            <a:xfrm>
              <a:off x="2320" y="22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9" name="Oval 953"/>
            <p:cNvSpPr>
              <a:spLocks noChangeArrowheads="1"/>
            </p:cNvSpPr>
            <p:nvPr/>
          </p:nvSpPr>
          <p:spPr bwMode="auto">
            <a:xfrm>
              <a:off x="2320" y="21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0" name="Oval 954"/>
            <p:cNvSpPr>
              <a:spLocks noChangeArrowheads="1"/>
            </p:cNvSpPr>
            <p:nvPr/>
          </p:nvSpPr>
          <p:spPr bwMode="auto">
            <a:xfrm>
              <a:off x="2578" y="2283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1" name="Oval 955"/>
            <p:cNvSpPr>
              <a:spLocks noChangeArrowheads="1"/>
            </p:cNvSpPr>
            <p:nvPr/>
          </p:nvSpPr>
          <p:spPr bwMode="auto">
            <a:xfrm>
              <a:off x="2578" y="2389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2" name="Oval 956"/>
            <p:cNvSpPr>
              <a:spLocks noChangeArrowheads="1"/>
            </p:cNvSpPr>
            <p:nvPr/>
          </p:nvSpPr>
          <p:spPr bwMode="auto">
            <a:xfrm>
              <a:off x="2672" y="19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3" name="Oval 957"/>
            <p:cNvSpPr>
              <a:spLocks noChangeArrowheads="1"/>
            </p:cNvSpPr>
            <p:nvPr/>
          </p:nvSpPr>
          <p:spPr bwMode="auto">
            <a:xfrm>
              <a:off x="2753" y="18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4" name="Oval 958"/>
            <p:cNvSpPr>
              <a:spLocks noChangeArrowheads="1"/>
            </p:cNvSpPr>
            <p:nvPr/>
          </p:nvSpPr>
          <p:spPr bwMode="auto">
            <a:xfrm>
              <a:off x="2850" y="18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5" name="Oval 959"/>
            <p:cNvSpPr>
              <a:spLocks noChangeArrowheads="1"/>
            </p:cNvSpPr>
            <p:nvPr/>
          </p:nvSpPr>
          <p:spPr bwMode="auto">
            <a:xfrm>
              <a:off x="2930" y="19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18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Implementing functions with PLA</a:t>
            </a:r>
          </a:p>
        </p:txBody>
      </p:sp>
      <p:grpSp>
        <p:nvGrpSpPr>
          <p:cNvPr id="17411" name="Group 6"/>
          <p:cNvGrpSpPr>
            <a:grpSpLocks noChangeAspect="1"/>
          </p:cNvGrpSpPr>
          <p:nvPr/>
        </p:nvGrpSpPr>
        <p:grpSpPr bwMode="auto">
          <a:xfrm>
            <a:off x="2590800" y="1219200"/>
            <a:ext cx="3733800" cy="4953000"/>
            <a:chOff x="1632" y="768"/>
            <a:chExt cx="2352" cy="3120"/>
          </a:xfrm>
        </p:grpSpPr>
        <p:sp>
          <p:nvSpPr>
            <p:cNvPr id="17412" name="AutoShape 5"/>
            <p:cNvSpPr>
              <a:spLocks noChangeAspect="1" noChangeArrowheads="1" noTextEdit="1"/>
            </p:cNvSpPr>
            <p:nvPr/>
          </p:nvSpPr>
          <p:spPr bwMode="auto">
            <a:xfrm>
              <a:off x="1632" y="768"/>
              <a:ext cx="2352" cy="3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pic>
          <p:nvPicPr>
            <p:cNvPr id="17413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768"/>
              <a:ext cx="2358" cy="3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1957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Programming a PROM</a:t>
            </a:r>
          </a:p>
        </p:txBody>
      </p:sp>
      <p:pic>
        <p:nvPicPr>
          <p:cNvPr id="18435" name="Picture 228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2667000"/>
            <a:ext cx="3962400" cy="1558925"/>
          </a:xfrm>
          <a:noFill/>
        </p:spPr>
      </p:pic>
      <p:grpSp>
        <p:nvGrpSpPr>
          <p:cNvPr id="18436" name="Group 2280"/>
          <p:cNvGrpSpPr>
            <a:grpSpLocks/>
          </p:cNvGrpSpPr>
          <p:nvPr/>
        </p:nvGrpSpPr>
        <p:grpSpPr bwMode="auto">
          <a:xfrm>
            <a:off x="914400" y="1143000"/>
            <a:ext cx="3173413" cy="4800600"/>
            <a:chOff x="576" y="768"/>
            <a:chExt cx="1999" cy="3024"/>
          </a:xfrm>
        </p:grpSpPr>
        <p:sp>
          <p:nvSpPr>
            <p:cNvPr id="18437" name="AutoShape 2054"/>
            <p:cNvSpPr>
              <a:spLocks noChangeAspect="1" noChangeArrowheads="1" noTextEdit="1"/>
            </p:cNvSpPr>
            <p:nvPr/>
          </p:nvSpPr>
          <p:spPr bwMode="auto">
            <a:xfrm>
              <a:off x="576" y="768"/>
              <a:ext cx="1999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8438" name="Group 2256"/>
            <p:cNvGrpSpPr>
              <a:grpSpLocks/>
            </p:cNvGrpSpPr>
            <p:nvPr/>
          </p:nvGrpSpPr>
          <p:grpSpPr bwMode="auto">
            <a:xfrm>
              <a:off x="699" y="769"/>
              <a:ext cx="1866" cy="3023"/>
              <a:chOff x="699" y="769"/>
              <a:chExt cx="1866" cy="3023"/>
            </a:xfrm>
          </p:grpSpPr>
          <p:sp>
            <p:nvSpPr>
              <p:cNvPr id="18462" name="Freeform 2056"/>
              <p:cNvSpPr>
                <a:spLocks/>
              </p:cNvSpPr>
              <p:nvPr/>
            </p:nvSpPr>
            <p:spPr bwMode="auto">
              <a:xfrm>
                <a:off x="2438" y="3410"/>
                <a:ext cx="124" cy="137"/>
              </a:xfrm>
              <a:custGeom>
                <a:avLst/>
                <a:gdLst>
                  <a:gd name="T0" fmla="*/ 4404 w 37"/>
                  <a:gd name="T1" fmla="*/ 0 h 41"/>
                  <a:gd name="T2" fmla="*/ 2403 w 37"/>
                  <a:gd name="T3" fmla="*/ 5112 h 41"/>
                  <a:gd name="T4" fmla="*/ 258 w 37"/>
                  <a:gd name="T5" fmla="*/ 0 h 41"/>
                  <a:gd name="T6" fmla="*/ 2403 w 37"/>
                  <a:gd name="T7" fmla="*/ 257 h 41"/>
                  <a:gd name="T8" fmla="*/ 4404 w 3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41"/>
                  <a:gd name="T17" fmla="*/ 37 w 3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41">
                    <a:moveTo>
                      <a:pt x="35" y="0"/>
                    </a:moveTo>
                    <a:cubicBezTo>
                      <a:pt x="35" y="5"/>
                      <a:pt x="37" y="31"/>
                      <a:pt x="19" y="41"/>
                    </a:cubicBezTo>
                    <a:cubicBezTo>
                      <a:pt x="0" y="31"/>
                      <a:pt x="2" y="4"/>
                      <a:pt x="2" y="0"/>
                    </a:cubicBezTo>
                    <a:cubicBezTo>
                      <a:pt x="6" y="1"/>
                      <a:pt x="12" y="2"/>
                      <a:pt x="19" y="2"/>
                    </a:cubicBezTo>
                    <a:cubicBezTo>
                      <a:pt x="25" y="2"/>
                      <a:pt x="32" y="1"/>
                      <a:pt x="35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3" name="Line 2057"/>
              <p:cNvSpPr>
                <a:spLocks noChangeShapeType="1"/>
              </p:cNvSpPr>
              <p:nvPr/>
            </p:nvSpPr>
            <p:spPr bwMode="auto">
              <a:xfrm>
                <a:off x="794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4" name="Line 2058"/>
              <p:cNvSpPr>
                <a:spLocks noChangeShapeType="1"/>
              </p:cNvSpPr>
              <p:nvPr/>
            </p:nvSpPr>
            <p:spPr bwMode="auto">
              <a:xfrm>
                <a:off x="1045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5" name="Line 2059"/>
              <p:cNvSpPr>
                <a:spLocks noChangeShapeType="1"/>
              </p:cNvSpPr>
              <p:nvPr/>
            </p:nvSpPr>
            <p:spPr bwMode="auto">
              <a:xfrm>
                <a:off x="1296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6" name="Line 2060"/>
              <p:cNvSpPr>
                <a:spLocks noChangeShapeType="1"/>
              </p:cNvSpPr>
              <p:nvPr/>
            </p:nvSpPr>
            <p:spPr bwMode="auto">
              <a:xfrm>
                <a:off x="1544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7" name="Rectangle 2061"/>
              <p:cNvSpPr>
                <a:spLocks noChangeArrowheads="1"/>
              </p:cNvSpPr>
              <p:nvPr/>
            </p:nvSpPr>
            <p:spPr bwMode="auto">
              <a:xfrm>
                <a:off x="2462" y="3642"/>
                <a:ext cx="2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 b="0"/>
              </a:p>
            </p:txBody>
          </p:sp>
          <p:sp>
            <p:nvSpPr>
              <p:cNvPr id="18468" name="Rectangle 2062"/>
              <p:cNvSpPr>
                <a:spLocks noChangeArrowheads="1"/>
              </p:cNvSpPr>
              <p:nvPr/>
            </p:nvSpPr>
            <p:spPr bwMode="auto">
              <a:xfrm>
                <a:off x="2498" y="3696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0</a:t>
                </a:r>
                <a:endParaRPr lang="en-US" b="0"/>
              </a:p>
            </p:txBody>
          </p:sp>
          <p:sp>
            <p:nvSpPr>
              <p:cNvPr id="18469" name="Freeform 2063"/>
              <p:cNvSpPr>
                <a:spLocks/>
              </p:cNvSpPr>
              <p:nvPr/>
            </p:nvSpPr>
            <p:spPr bwMode="auto">
              <a:xfrm>
                <a:off x="777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0" name="Oval 2064"/>
              <p:cNvSpPr>
                <a:spLocks noChangeArrowheads="1"/>
              </p:cNvSpPr>
              <p:nvPr/>
            </p:nvSpPr>
            <p:spPr bwMode="auto">
              <a:xfrm>
                <a:off x="780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1" name="Line 2065"/>
              <p:cNvSpPr>
                <a:spLocks noChangeShapeType="1"/>
              </p:cNvSpPr>
              <p:nvPr/>
            </p:nvSpPr>
            <p:spPr bwMode="auto">
              <a:xfrm flipV="1">
                <a:off x="834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2" name="Rectangle 2066"/>
              <p:cNvSpPr>
                <a:spLocks noChangeArrowheads="1"/>
              </p:cNvSpPr>
              <p:nvPr/>
            </p:nvSpPr>
            <p:spPr bwMode="auto">
              <a:xfrm>
                <a:off x="807" y="769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 i="0">
                    <a:solidFill>
                      <a:srgbClr val="000000"/>
                    </a:solidFill>
                  </a:rPr>
                  <a:t>1</a:t>
                </a:r>
                <a:endParaRPr lang="en-US" b="0"/>
              </a:p>
            </p:txBody>
          </p:sp>
          <p:sp>
            <p:nvSpPr>
              <p:cNvPr id="18473" name="Freeform 2067"/>
              <p:cNvSpPr>
                <a:spLocks/>
              </p:cNvSpPr>
              <p:nvPr/>
            </p:nvSpPr>
            <p:spPr bwMode="auto">
              <a:xfrm>
                <a:off x="1028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4" name="Oval 2068"/>
              <p:cNvSpPr>
                <a:spLocks noChangeArrowheads="1"/>
              </p:cNvSpPr>
              <p:nvPr/>
            </p:nvSpPr>
            <p:spPr bwMode="auto">
              <a:xfrm>
                <a:off x="1028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5" name="Line 2069"/>
              <p:cNvSpPr>
                <a:spLocks noChangeShapeType="1"/>
              </p:cNvSpPr>
              <p:nvPr/>
            </p:nvSpPr>
            <p:spPr bwMode="auto">
              <a:xfrm flipV="1">
                <a:off x="1085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6" name="Rectangle 2070"/>
              <p:cNvSpPr>
                <a:spLocks noChangeArrowheads="1"/>
              </p:cNvSpPr>
              <p:nvPr/>
            </p:nvSpPr>
            <p:spPr bwMode="auto">
              <a:xfrm>
                <a:off x="1022" y="76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X</a:t>
                </a:r>
                <a:endParaRPr lang="en-US" b="0"/>
              </a:p>
            </p:txBody>
          </p:sp>
          <p:sp>
            <p:nvSpPr>
              <p:cNvPr id="18477" name="Rectangle 2071"/>
              <p:cNvSpPr>
                <a:spLocks noChangeArrowheads="1"/>
              </p:cNvSpPr>
              <p:nvPr/>
            </p:nvSpPr>
            <p:spPr bwMode="auto">
              <a:xfrm>
                <a:off x="1105" y="821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2</a:t>
                </a:r>
                <a:endParaRPr lang="en-US" b="0"/>
              </a:p>
            </p:txBody>
          </p:sp>
          <p:sp>
            <p:nvSpPr>
              <p:cNvPr id="18478" name="Freeform 2072"/>
              <p:cNvSpPr>
                <a:spLocks/>
              </p:cNvSpPr>
              <p:nvPr/>
            </p:nvSpPr>
            <p:spPr bwMode="auto">
              <a:xfrm>
                <a:off x="1276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9" name="Oval 2073"/>
              <p:cNvSpPr>
                <a:spLocks noChangeArrowheads="1"/>
              </p:cNvSpPr>
              <p:nvPr/>
            </p:nvSpPr>
            <p:spPr bwMode="auto">
              <a:xfrm>
                <a:off x="1279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0" name="Line 2074"/>
              <p:cNvSpPr>
                <a:spLocks noChangeShapeType="1"/>
              </p:cNvSpPr>
              <p:nvPr/>
            </p:nvSpPr>
            <p:spPr bwMode="auto">
              <a:xfrm flipV="1">
                <a:off x="1333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1" name="Rectangle 2075"/>
              <p:cNvSpPr>
                <a:spLocks noChangeArrowheads="1"/>
              </p:cNvSpPr>
              <p:nvPr/>
            </p:nvSpPr>
            <p:spPr bwMode="auto">
              <a:xfrm>
                <a:off x="1272" y="76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X</a:t>
                </a:r>
                <a:endParaRPr lang="en-US" b="0"/>
              </a:p>
            </p:txBody>
          </p:sp>
          <p:sp>
            <p:nvSpPr>
              <p:cNvPr id="18482" name="Rectangle 2076"/>
              <p:cNvSpPr>
                <a:spLocks noChangeArrowheads="1"/>
              </p:cNvSpPr>
              <p:nvPr/>
            </p:nvSpPr>
            <p:spPr bwMode="auto">
              <a:xfrm>
                <a:off x="1356" y="821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1</a:t>
                </a:r>
                <a:endParaRPr lang="en-US" b="0"/>
              </a:p>
            </p:txBody>
          </p:sp>
          <p:sp>
            <p:nvSpPr>
              <p:cNvPr id="18483" name="Freeform 2077"/>
              <p:cNvSpPr>
                <a:spLocks/>
              </p:cNvSpPr>
              <p:nvPr/>
            </p:nvSpPr>
            <p:spPr bwMode="auto">
              <a:xfrm>
                <a:off x="1527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4" name="Oval 2078"/>
              <p:cNvSpPr>
                <a:spLocks noChangeArrowheads="1"/>
              </p:cNvSpPr>
              <p:nvPr/>
            </p:nvSpPr>
            <p:spPr bwMode="auto">
              <a:xfrm>
                <a:off x="1530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5" name="Line 2079"/>
              <p:cNvSpPr>
                <a:spLocks noChangeShapeType="1"/>
              </p:cNvSpPr>
              <p:nvPr/>
            </p:nvSpPr>
            <p:spPr bwMode="auto">
              <a:xfrm flipV="1">
                <a:off x="1584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6" name="Rectangle 2080"/>
              <p:cNvSpPr>
                <a:spLocks noChangeArrowheads="1"/>
              </p:cNvSpPr>
              <p:nvPr/>
            </p:nvSpPr>
            <p:spPr bwMode="auto">
              <a:xfrm>
                <a:off x="1523" y="76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X</a:t>
                </a:r>
                <a:endParaRPr lang="en-US" b="0"/>
              </a:p>
            </p:txBody>
          </p:sp>
          <p:sp>
            <p:nvSpPr>
              <p:cNvPr id="18487" name="Rectangle 2081"/>
              <p:cNvSpPr>
                <a:spLocks noChangeArrowheads="1"/>
              </p:cNvSpPr>
              <p:nvPr/>
            </p:nvSpPr>
            <p:spPr bwMode="auto">
              <a:xfrm>
                <a:off x="1606" y="821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0</a:t>
                </a:r>
                <a:endParaRPr lang="en-US" b="0"/>
              </a:p>
            </p:txBody>
          </p:sp>
          <p:sp>
            <p:nvSpPr>
              <p:cNvPr id="18488" name="Freeform 2082"/>
              <p:cNvSpPr>
                <a:spLocks/>
              </p:cNvSpPr>
              <p:nvPr/>
            </p:nvSpPr>
            <p:spPr bwMode="auto">
              <a:xfrm>
                <a:off x="854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9" name="Freeform 2083"/>
              <p:cNvSpPr>
                <a:spLocks/>
              </p:cNvSpPr>
              <p:nvPr/>
            </p:nvSpPr>
            <p:spPr bwMode="auto">
              <a:xfrm>
                <a:off x="1105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0" name="Freeform 2084"/>
              <p:cNvSpPr>
                <a:spLocks/>
              </p:cNvSpPr>
              <p:nvPr/>
            </p:nvSpPr>
            <p:spPr bwMode="auto">
              <a:xfrm>
                <a:off x="1356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1" name="Freeform 2085"/>
              <p:cNvSpPr>
                <a:spLocks/>
              </p:cNvSpPr>
              <p:nvPr/>
            </p:nvSpPr>
            <p:spPr bwMode="auto">
              <a:xfrm>
                <a:off x="1607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2" name="Line 2086"/>
              <p:cNvSpPr>
                <a:spLocks noChangeShapeType="1"/>
              </p:cNvSpPr>
              <p:nvPr/>
            </p:nvSpPr>
            <p:spPr bwMode="auto">
              <a:xfrm>
                <a:off x="2100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3" name="Line 2087"/>
              <p:cNvSpPr>
                <a:spLocks noChangeShapeType="1"/>
              </p:cNvSpPr>
              <p:nvPr/>
            </p:nvSpPr>
            <p:spPr bwMode="auto">
              <a:xfrm>
                <a:off x="2367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4" name="Line 2088"/>
              <p:cNvSpPr>
                <a:spLocks noChangeShapeType="1"/>
              </p:cNvSpPr>
              <p:nvPr/>
            </p:nvSpPr>
            <p:spPr bwMode="auto">
              <a:xfrm>
                <a:off x="2233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5" name="Line 2089"/>
              <p:cNvSpPr>
                <a:spLocks noChangeShapeType="1"/>
              </p:cNvSpPr>
              <p:nvPr/>
            </p:nvSpPr>
            <p:spPr bwMode="auto">
              <a:xfrm>
                <a:off x="2501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6" name="Freeform 2090"/>
              <p:cNvSpPr>
                <a:spLocks/>
              </p:cNvSpPr>
              <p:nvPr/>
            </p:nvSpPr>
            <p:spPr bwMode="auto">
              <a:xfrm>
                <a:off x="1802" y="1093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7" name="Line 2091"/>
              <p:cNvSpPr>
                <a:spLocks noChangeShapeType="1"/>
              </p:cNvSpPr>
              <p:nvPr/>
            </p:nvSpPr>
            <p:spPr bwMode="auto">
              <a:xfrm>
                <a:off x="733" y="1147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8" name="Oval 2092"/>
              <p:cNvSpPr>
                <a:spLocks noChangeArrowheads="1"/>
              </p:cNvSpPr>
              <p:nvPr/>
            </p:nvSpPr>
            <p:spPr bwMode="auto">
              <a:xfrm>
                <a:off x="2076" y="112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9" name="Oval 2093"/>
              <p:cNvSpPr>
                <a:spLocks noChangeArrowheads="1"/>
              </p:cNvSpPr>
              <p:nvPr/>
            </p:nvSpPr>
            <p:spPr bwMode="auto">
              <a:xfrm>
                <a:off x="2210" y="112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0" name="Line 2094"/>
              <p:cNvSpPr>
                <a:spLocks noChangeShapeType="1"/>
              </p:cNvSpPr>
              <p:nvPr/>
            </p:nvSpPr>
            <p:spPr bwMode="auto">
              <a:xfrm>
                <a:off x="1939" y="1147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1" name="Freeform 2095"/>
              <p:cNvSpPr>
                <a:spLocks/>
              </p:cNvSpPr>
              <p:nvPr/>
            </p:nvSpPr>
            <p:spPr bwMode="auto">
              <a:xfrm>
                <a:off x="1802" y="1234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10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2" name="Line 2096"/>
              <p:cNvSpPr>
                <a:spLocks noChangeShapeType="1"/>
              </p:cNvSpPr>
              <p:nvPr/>
            </p:nvSpPr>
            <p:spPr bwMode="auto">
              <a:xfrm>
                <a:off x="733" y="129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3" name="Oval 2097"/>
              <p:cNvSpPr>
                <a:spLocks noChangeArrowheads="1"/>
              </p:cNvSpPr>
              <p:nvPr/>
            </p:nvSpPr>
            <p:spPr bwMode="auto">
              <a:xfrm>
                <a:off x="2076" y="126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4" name="Oval 2098"/>
              <p:cNvSpPr>
                <a:spLocks noChangeArrowheads="1"/>
              </p:cNvSpPr>
              <p:nvPr/>
            </p:nvSpPr>
            <p:spPr bwMode="auto">
              <a:xfrm>
                <a:off x="2210" y="126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5" name="Oval 2099"/>
              <p:cNvSpPr>
                <a:spLocks noChangeArrowheads="1"/>
              </p:cNvSpPr>
              <p:nvPr/>
            </p:nvSpPr>
            <p:spPr bwMode="auto">
              <a:xfrm>
                <a:off x="2478" y="126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6" name="Line 2100"/>
              <p:cNvSpPr>
                <a:spLocks noChangeShapeType="1"/>
              </p:cNvSpPr>
              <p:nvPr/>
            </p:nvSpPr>
            <p:spPr bwMode="auto">
              <a:xfrm>
                <a:off x="1939" y="129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7" name="Freeform 2101"/>
              <p:cNvSpPr>
                <a:spLocks/>
              </p:cNvSpPr>
              <p:nvPr/>
            </p:nvSpPr>
            <p:spPr bwMode="auto">
              <a:xfrm>
                <a:off x="1802" y="1378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8" name="Line 2102"/>
              <p:cNvSpPr>
                <a:spLocks noChangeShapeType="1"/>
              </p:cNvSpPr>
              <p:nvPr/>
            </p:nvSpPr>
            <p:spPr bwMode="auto">
              <a:xfrm>
                <a:off x="733" y="143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9" name="Oval 2103"/>
              <p:cNvSpPr>
                <a:spLocks noChangeArrowheads="1"/>
              </p:cNvSpPr>
              <p:nvPr/>
            </p:nvSpPr>
            <p:spPr bwMode="auto">
              <a:xfrm>
                <a:off x="2076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0" name="Oval 2104"/>
              <p:cNvSpPr>
                <a:spLocks noChangeArrowheads="1"/>
              </p:cNvSpPr>
              <p:nvPr/>
            </p:nvSpPr>
            <p:spPr bwMode="auto">
              <a:xfrm>
                <a:off x="2210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1" name="Oval 2105"/>
              <p:cNvSpPr>
                <a:spLocks noChangeArrowheads="1"/>
              </p:cNvSpPr>
              <p:nvPr/>
            </p:nvSpPr>
            <p:spPr bwMode="auto">
              <a:xfrm>
                <a:off x="2344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2" name="Oval 2106"/>
              <p:cNvSpPr>
                <a:spLocks noChangeArrowheads="1"/>
              </p:cNvSpPr>
              <p:nvPr/>
            </p:nvSpPr>
            <p:spPr bwMode="auto">
              <a:xfrm>
                <a:off x="2478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3" name="Line 2107"/>
              <p:cNvSpPr>
                <a:spLocks noChangeShapeType="1"/>
              </p:cNvSpPr>
              <p:nvPr/>
            </p:nvSpPr>
            <p:spPr bwMode="auto">
              <a:xfrm>
                <a:off x="1939" y="143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14" name="Freeform 2108"/>
              <p:cNvSpPr>
                <a:spLocks/>
              </p:cNvSpPr>
              <p:nvPr/>
            </p:nvSpPr>
            <p:spPr bwMode="auto">
              <a:xfrm>
                <a:off x="1802" y="1518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059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15" name="Line 2109"/>
              <p:cNvSpPr>
                <a:spLocks noChangeShapeType="1"/>
              </p:cNvSpPr>
              <p:nvPr/>
            </p:nvSpPr>
            <p:spPr bwMode="auto">
              <a:xfrm>
                <a:off x="733" y="1572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16" name="Oval 2110"/>
              <p:cNvSpPr>
                <a:spLocks noChangeArrowheads="1"/>
              </p:cNvSpPr>
              <p:nvPr/>
            </p:nvSpPr>
            <p:spPr bwMode="auto">
              <a:xfrm>
                <a:off x="2076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7" name="Oval 2111"/>
              <p:cNvSpPr>
                <a:spLocks noChangeArrowheads="1"/>
              </p:cNvSpPr>
              <p:nvPr/>
            </p:nvSpPr>
            <p:spPr bwMode="auto">
              <a:xfrm>
                <a:off x="2210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8" name="Oval 2112"/>
              <p:cNvSpPr>
                <a:spLocks noChangeArrowheads="1"/>
              </p:cNvSpPr>
              <p:nvPr/>
            </p:nvSpPr>
            <p:spPr bwMode="auto">
              <a:xfrm>
                <a:off x="2344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9" name="Oval 2113"/>
              <p:cNvSpPr>
                <a:spLocks noChangeArrowheads="1"/>
              </p:cNvSpPr>
              <p:nvPr/>
            </p:nvSpPr>
            <p:spPr bwMode="auto">
              <a:xfrm>
                <a:off x="2478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0" name="Line 2114"/>
              <p:cNvSpPr>
                <a:spLocks noChangeShapeType="1"/>
              </p:cNvSpPr>
              <p:nvPr/>
            </p:nvSpPr>
            <p:spPr bwMode="auto">
              <a:xfrm>
                <a:off x="1939" y="1572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1" name="Freeform 2115"/>
              <p:cNvSpPr>
                <a:spLocks/>
              </p:cNvSpPr>
              <p:nvPr/>
            </p:nvSpPr>
            <p:spPr bwMode="auto">
              <a:xfrm>
                <a:off x="1802" y="1662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2" name="Line 2116"/>
              <p:cNvSpPr>
                <a:spLocks noChangeShapeType="1"/>
              </p:cNvSpPr>
              <p:nvPr/>
            </p:nvSpPr>
            <p:spPr bwMode="auto">
              <a:xfrm>
                <a:off x="733" y="171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3" name="Oval 2117"/>
              <p:cNvSpPr>
                <a:spLocks noChangeArrowheads="1"/>
              </p:cNvSpPr>
              <p:nvPr/>
            </p:nvSpPr>
            <p:spPr bwMode="auto">
              <a:xfrm>
                <a:off x="2076" y="169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4" name="Oval 2118"/>
              <p:cNvSpPr>
                <a:spLocks noChangeArrowheads="1"/>
              </p:cNvSpPr>
              <p:nvPr/>
            </p:nvSpPr>
            <p:spPr bwMode="auto">
              <a:xfrm>
                <a:off x="2210" y="169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5" name="Line 2119"/>
              <p:cNvSpPr>
                <a:spLocks noChangeShapeType="1"/>
              </p:cNvSpPr>
              <p:nvPr/>
            </p:nvSpPr>
            <p:spPr bwMode="auto">
              <a:xfrm>
                <a:off x="1939" y="171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6" name="Freeform 2120"/>
              <p:cNvSpPr>
                <a:spLocks/>
              </p:cNvSpPr>
              <p:nvPr/>
            </p:nvSpPr>
            <p:spPr bwMode="auto">
              <a:xfrm>
                <a:off x="1802" y="1803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1967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7" name="Line 2121"/>
              <p:cNvSpPr>
                <a:spLocks noChangeShapeType="1"/>
              </p:cNvSpPr>
              <p:nvPr/>
            </p:nvSpPr>
            <p:spPr bwMode="auto">
              <a:xfrm>
                <a:off x="733" y="185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8" name="Oval 2122"/>
              <p:cNvSpPr>
                <a:spLocks noChangeArrowheads="1"/>
              </p:cNvSpPr>
              <p:nvPr/>
            </p:nvSpPr>
            <p:spPr bwMode="auto">
              <a:xfrm>
                <a:off x="2076" y="183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9" name="Oval 2123"/>
              <p:cNvSpPr>
                <a:spLocks noChangeArrowheads="1"/>
              </p:cNvSpPr>
              <p:nvPr/>
            </p:nvSpPr>
            <p:spPr bwMode="auto">
              <a:xfrm>
                <a:off x="2210" y="183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0" name="Line 2124"/>
              <p:cNvSpPr>
                <a:spLocks noChangeShapeType="1"/>
              </p:cNvSpPr>
              <p:nvPr/>
            </p:nvSpPr>
            <p:spPr bwMode="auto">
              <a:xfrm>
                <a:off x="1939" y="185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1" name="Freeform 2125"/>
              <p:cNvSpPr>
                <a:spLocks/>
              </p:cNvSpPr>
              <p:nvPr/>
            </p:nvSpPr>
            <p:spPr bwMode="auto">
              <a:xfrm>
                <a:off x="1802" y="1944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10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2" name="Line 2126"/>
              <p:cNvSpPr>
                <a:spLocks noChangeShapeType="1"/>
              </p:cNvSpPr>
              <p:nvPr/>
            </p:nvSpPr>
            <p:spPr bwMode="auto">
              <a:xfrm>
                <a:off x="733" y="2000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3" name="Oval 2127"/>
              <p:cNvSpPr>
                <a:spLocks noChangeArrowheads="1"/>
              </p:cNvSpPr>
              <p:nvPr/>
            </p:nvSpPr>
            <p:spPr bwMode="auto">
              <a:xfrm>
                <a:off x="2076" y="197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4" name="Oval 2128"/>
              <p:cNvSpPr>
                <a:spLocks noChangeArrowheads="1"/>
              </p:cNvSpPr>
              <p:nvPr/>
            </p:nvSpPr>
            <p:spPr bwMode="auto">
              <a:xfrm>
                <a:off x="2210" y="197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5" name="Line 2129"/>
              <p:cNvSpPr>
                <a:spLocks noChangeShapeType="1"/>
              </p:cNvSpPr>
              <p:nvPr/>
            </p:nvSpPr>
            <p:spPr bwMode="auto">
              <a:xfrm>
                <a:off x="1939" y="2000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6" name="Freeform 2130"/>
              <p:cNvSpPr>
                <a:spLocks/>
              </p:cNvSpPr>
              <p:nvPr/>
            </p:nvSpPr>
            <p:spPr bwMode="auto">
              <a:xfrm>
                <a:off x="1802" y="2088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7" name="Line 2131"/>
              <p:cNvSpPr>
                <a:spLocks noChangeShapeType="1"/>
              </p:cNvSpPr>
              <p:nvPr/>
            </p:nvSpPr>
            <p:spPr bwMode="auto">
              <a:xfrm>
                <a:off x="733" y="214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8" name="Oval 2132"/>
              <p:cNvSpPr>
                <a:spLocks noChangeArrowheads="1"/>
              </p:cNvSpPr>
              <p:nvPr/>
            </p:nvSpPr>
            <p:spPr bwMode="auto">
              <a:xfrm>
                <a:off x="2076" y="211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9" name="Oval 2133"/>
              <p:cNvSpPr>
                <a:spLocks noChangeArrowheads="1"/>
              </p:cNvSpPr>
              <p:nvPr/>
            </p:nvSpPr>
            <p:spPr bwMode="auto">
              <a:xfrm>
                <a:off x="2210" y="211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0" name="Line 2134"/>
              <p:cNvSpPr>
                <a:spLocks noChangeShapeType="1"/>
              </p:cNvSpPr>
              <p:nvPr/>
            </p:nvSpPr>
            <p:spPr bwMode="auto">
              <a:xfrm>
                <a:off x="1939" y="214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1" name="Freeform 2135"/>
              <p:cNvSpPr>
                <a:spLocks/>
              </p:cNvSpPr>
              <p:nvPr/>
            </p:nvSpPr>
            <p:spPr bwMode="auto">
              <a:xfrm>
                <a:off x="1802" y="2228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059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2" name="Line 2136"/>
              <p:cNvSpPr>
                <a:spLocks noChangeShapeType="1"/>
              </p:cNvSpPr>
              <p:nvPr/>
            </p:nvSpPr>
            <p:spPr bwMode="auto">
              <a:xfrm>
                <a:off x="733" y="2282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3" name="Oval 2137"/>
              <p:cNvSpPr>
                <a:spLocks noChangeArrowheads="1"/>
              </p:cNvSpPr>
              <p:nvPr/>
            </p:nvSpPr>
            <p:spPr bwMode="auto">
              <a:xfrm>
                <a:off x="2076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4" name="Oval 2138"/>
              <p:cNvSpPr>
                <a:spLocks noChangeArrowheads="1"/>
              </p:cNvSpPr>
              <p:nvPr/>
            </p:nvSpPr>
            <p:spPr bwMode="auto">
              <a:xfrm>
                <a:off x="2210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5" name="Oval 2139"/>
              <p:cNvSpPr>
                <a:spLocks noChangeArrowheads="1"/>
              </p:cNvSpPr>
              <p:nvPr/>
            </p:nvSpPr>
            <p:spPr bwMode="auto">
              <a:xfrm>
                <a:off x="2344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6" name="Oval 2140"/>
              <p:cNvSpPr>
                <a:spLocks noChangeArrowheads="1"/>
              </p:cNvSpPr>
              <p:nvPr/>
            </p:nvSpPr>
            <p:spPr bwMode="auto">
              <a:xfrm>
                <a:off x="2478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7" name="Line 2141"/>
              <p:cNvSpPr>
                <a:spLocks noChangeShapeType="1"/>
              </p:cNvSpPr>
              <p:nvPr/>
            </p:nvSpPr>
            <p:spPr bwMode="auto">
              <a:xfrm>
                <a:off x="1939" y="2282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8" name="Freeform 2142"/>
              <p:cNvSpPr>
                <a:spLocks/>
              </p:cNvSpPr>
              <p:nvPr/>
            </p:nvSpPr>
            <p:spPr bwMode="auto">
              <a:xfrm>
                <a:off x="1802" y="2372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9" name="Line 2143"/>
              <p:cNvSpPr>
                <a:spLocks noChangeShapeType="1"/>
              </p:cNvSpPr>
              <p:nvPr/>
            </p:nvSpPr>
            <p:spPr bwMode="auto">
              <a:xfrm>
                <a:off x="733" y="242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0" name="Oval 2144"/>
              <p:cNvSpPr>
                <a:spLocks noChangeArrowheads="1"/>
              </p:cNvSpPr>
              <p:nvPr/>
            </p:nvSpPr>
            <p:spPr bwMode="auto">
              <a:xfrm>
                <a:off x="2076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1" name="Oval 2145"/>
              <p:cNvSpPr>
                <a:spLocks noChangeArrowheads="1"/>
              </p:cNvSpPr>
              <p:nvPr/>
            </p:nvSpPr>
            <p:spPr bwMode="auto">
              <a:xfrm>
                <a:off x="2210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2" name="Oval 2146"/>
              <p:cNvSpPr>
                <a:spLocks noChangeArrowheads="1"/>
              </p:cNvSpPr>
              <p:nvPr/>
            </p:nvSpPr>
            <p:spPr bwMode="auto">
              <a:xfrm>
                <a:off x="2344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3" name="Oval 2147"/>
              <p:cNvSpPr>
                <a:spLocks noChangeArrowheads="1"/>
              </p:cNvSpPr>
              <p:nvPr/>
            </p:nvSpPr>
            <p:spPr bwMode="auto">
              <a:xfrm>
                <a:off x="2478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4" name="Line 2148"/>
              <p:cNvSpPr>
                <a:spLocks noChangeShapeType="1"/>
              </p:cNvSpPr>
              <p:nvPr/>
            </p:nvSpPr>
            <p:spPr bwMode="auto">
              <a:xfrm>
                <a:off x="1939" y="242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5" name="Freeform 2149"/>
              <p:cNvSpPr>
                <a:spLocks/>
              </p:cNvSpPr>
              <p:nvPr/>
            </p:nvSpPr>
            <p:spPr bwMode="auto">
              <a:xfrm>
                <a:off x="1802" y="2513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1967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6" name="Line 2150"/>
              <p:cNvSpPr>
                <a:spLocks noChangeShapeType="1"/>
              </p:cNvSpPr>
              <p:nvPr/>
            </p:nvSpPr>
            <p:spPr bwMode="auto">
              <a:xfrm>
                <a:off x="733" y="256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7" name="Oval 2151"/>
              <p:cNvSpPr>
                <a:spLocks noChangeArrowheads="1"/>
              </p:cNvSpPr>
              <p:nvPr/>
            </p:nvSpPr>
            <p:spPr bwMode="auto">
              <a:xfrm>
                <a:off x="2076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8" name="Oval 2152"/>
              <p:cNvSpPr>
                <a:spLocks noChangeArrowheads="1"/>
              </p:cNvSpPr>
              <p:nvPr/>
            </p:nvSpPr>
            <p:spPr bwMode="auto">
              <a:xfrm>
                <a:off x="2210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9" name="Oval 2153"/>
              <p:cNvSpPr>
                <a:spLocks noChangeArrowheads="1"/>
              </p:cNvSpPr>
              <p:nvPr/>
            </p:nvSpPr>
            <p:spPr bwMode="auto">
              <a:xfrm>
                <a:off x="2344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0" name="Oval 2154"/>
              <p:cNvSpPr>
                <a:spLocks noChangeArrowheads="1"/>
              </p:cNvSpPr>
              <p:nvPr/>
            </p:nvSpPr>
            <p:spPr bwMode="auto">
              <a:xfrm>
                <a:off x="2478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1" name="Line 2155"/>
              <p:cNvSpPr>
                <a:spLocks noChangeShapeType="1"/>
              </p:cNvSpPr>
              <p:nvPr/>
            </p:nvSpPr>
            <p:spPr bwMode="auto">
              <a:xfrm>
                <a:off x="1939" y="256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2" name="Freeform 2156"/>
              <p:cNvSpPr>
                <a:spLocks/>
              </p:cNvSpPr>
              <p:nvPr/>
            </p:nvSpPr>
            <p:spPr bwMode="auto">
              <a:xfrm>
                <a:off x="1802" y="2653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73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3" name="Line 2157"/>
              <p:cNvSpPr>
                <a:spLocks noChangeShapeType="1"/>
              </p:cNvSpPr>
              <p:nvPr/>
            </p:nvSpPr>
            <p:spPr bwMode="auto">
              <a:xfrm>
                <a:off x="733" y="2710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4" name="Oval 2158"/>
              <p:cNvSpPr>
                <a:spLocks noChangeArrowheads="1"/>
              </p:cNvSpPr>
              <p:nvPr/>
            </p:nvSpPr>
            <p:spPr bwMode="auto">
              <a:xfrm>
                <a:off x="2076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5" name="Oval 2159"/>
              <p:cNvSpPr>
                <a:spLocks noChangeArrowheads="1"/>
              </p:cNvSpPr>
              <p:nvPr/>
            </p:nvSpPr>
            <p:spPr bwMode="auto">
              <a:xfrm>
                <a:off x="2210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6" name="Oval 2160"/>
              <p:cNvSpPr>
                <a:spLocks noChangeArrowheads="1"/>
              </p:cNvSpPr>
              <p:nvPr/>
            </p:nvSpPr>
            <p:spPr bwMode="auto">
              <a:xfrm>
                <a:off x="2344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7" name="Oval 2161"/>
              <p:cNvSpPr>
                <a:spLocks noChangeArrowheads="1"/>
              </p:cNvSpPr>
              <p:nvPr/>
            </p:nvSpPr>
            <p:spPr bwMode="auto">
              <a:xfrm>
                <a:off x="2478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8" name="Line 2162"/>
              <p:cNvSpPr>
                <a:spLocks noChangeShapeType="1"/>
              </p:cNvSpPr>
              <p:nvPr/>
            </p:nvSpPr>
            <p:spPr bwMode="auto">
              <a:xfrm>
                <a:off x="1939" y="2710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9" name="Freeform 2163"/>
              <p:cNvSpPr>
                <a:spLocks/>
              </p:cNvSpPr>
              <p:nvPr/>
            </p:nvSpPr>
            <p:spPr bwMode="auto">
              <a:xfrm>
                <a:off x="1802" y="2797"/>
                <a:ext cx="137" cy="108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72 h 32"/>
                  <a:gd name="T6" fmla="*/ 3138 w 41"/>
                  <a:gd name="T7" fmla="*/ 4148 h 32"/>
                  <a:gd name="T8" fmla="*/ 0 w 41"/>
                  <a:gd name="T9" fmla="*/ 4148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0" name="Line 2164"/>
              <p:cNvSpPr>
                <a:spLocks noChangeShapeType="1"/>
              </p:cNvSpPr>
              <p:nvPr/>
            </p:nvSpPr>
            <p:spPr bwMode="auto">
              <a:xfrm>
                <a:off x="733" y="285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1" name="Oval 2165"/>
              <p:cNvSpPr>
                <a:spLocks noChangeArrowheads="1"/>
              </p:cNvSpPr>
              <p:nvPr/>
            </p:nvSpPr>
            <p:spPr bwMode="auto">
              <a:xfrm>
                <a:off x="2076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2" name="Oval 2166"/>
              <p:cNvSpPr>
                <a:spLocks noChangeArrowheads="1"/>
              </p:cNvSpPr>
              <p:nvPr/>
            </p:nvSpPr>
            <p:spPr bwMode="auto">
              <a:xfrm>
                <a:off x="2210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3" name="Oval 2167"/>
              <p:cNvSpPr>
                <a:spLocks noChangeArrowheads="1"/>
              </p:cNvSpPr>
              <p:nvPr/>
            </p:nvSpPr>
            <p:spPr bwMode="auto">
              <a:xfrm>
                <a:off x="2344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4" name="Oval 2168"/>
              <p:cNvSpPr>
                <a:spLocks noChangeArrowheads="1"/>
              </p:cNvSpPr>
              <p:nvPr/>
            </p:nvSpPr>
            <p:spPr bwMode="auto">
              <a:xfrm>
                <a:off x="2478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5" name="Line 2169"/>
              <p:cNvSpPr>
                <a:spLocks noChangeShapeType="1"/>
              </p:cNvSpPr>
              <p:nvPr/>
            </p:nvSpPr>
            <p:spPr bwMode="auto">
              <a:xfrm>
                <a:off x="1939" y="285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6" name="Freeform 2170"/>
              <p:cNvSpPr>
                <a:spLocks/>
              </p:cNvSpPr>
              <p:nvPr/>
            </p:nvSpPr>
            <p:spPr bwMode="auto">
              <a:xfrm>
                <a:off x="1802" y="2938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73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7" name="Line 2171"/>
              <p:cNvSpPr>
                <a:spLocks noChangeShapeType="1"/>
              </p:cNvSpPr>
              <p:nvPr/>
            </p:nvSpPr>
            <p:spPr bwMode="auto">
              <a:xfrm>
                <a:off x="733" y="2995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8" name="Oval 2172"/>
              <p:cNvSpPr>
                <a:spLocks noChangeArrowheads="1"/>
              </p:cNvSpPr>
              <p:nvPr/>
            </p:nvSpPr>
            <p:spPr bwMode="auto">
              <a:xfrm>
                <a:off x="2076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9" name="Oval 2173"/>
              <p:cNvSpPr>
                <a:spLocks noChangeArrowheads="1"/>
              </p:cNvSpPr>
              <p:nvPr/>
            </p:nvSpPr>
            <p:spPr bwMode="auto">
              <a:xfrm>
                <a:off x="2210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0" name="Oval 2174"/>
              <p:cNvSpPr>
                <a:spLocks noChangeArrowheads="1"/>
              </p:cNvSpPr>
              <p:nvPr/>
            </p:nvSpPr>
            <p:spPr bwMode="auto">
              <a:xfrm>
                <a:off x="2344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1" name="Oval 2175"/>
              <p:cNvSpPr>
                <a:spLocks noChangeArrowheads="1"/>
              </p:cNvSpPr>
              <p:nvPr/>
            </p:nvSpPr>
            <p:spPr bwMode="auto">
              <a:xfrm>
                <a:off x="2478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2" name="Line 2176"/>
              <p:cNvSpPr>
                <a:spLocks noChangeShapeType="1"/>
              </p:cNvSpPr>
              <p:nvPr/>
            </p:nvSpPr>
            <p:spPr bwMode="auto">
              <a:xfrm>
                <a:off x="1939" y="2995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83" name="Freeform 2177"/>
              <p:cNvSpPr>
                <a:spLocks/>
              </p:cNvSpPr>
              <p:nvPr/>
            </p:nvSpPr>
            <p:spPr bwMode="auto">
              <a:xfrm>
                <a:off x="1802" y="3082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84" name="Line 2178"/>
              <p:cNvSpPr>
                <a:spLocks noChangeShapeType="1"/>
              </p:cNvSpPr>
              <p:nvPr/>
            </p:nvSpPr>
            <p:spPr bwMode="auto">
              <a:xfrm>
                <a:off x="733" y="313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85" name="Oval 2179"/>
              <p:cNvSpPr>
                <a:spLocks noChangeArrowheads="1"/>
              </p:cNvSpPr>
              <p:nvPr/>
            </p:nvSpPr>
            <p:spPr bwMode="auto">
              <a:xfrm>
                <a:off x="2076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6" name="Oval 2180"/>
              <p:cNvSpPr>
                <a:spLocks noChangeArrowheads="1"/>
              </p:cNvSpPr>
              <p:nvPr/>
            </p:nvSpPr>
            <p:spPr bwMode="auto">
              <a:xfrm>
                <a:off x="2210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7" name="Oval 2181"/>
              <p:cNvSpPr>
                <a:spLocks noChangeArrowheads="1"/>
              </p:cNvSpPr>
              <p:nvPr/>
            </p:nvSpPr>
            <p:spPr bwMode="auto">
              <a:xfrm>
                <a:off x="2344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8" name="Oval 2182"/>
              <p:cNvSpPr>
                <a:spLocks noChangeArrowheads="1"/>
              </p:cNvSpPr>
              <p:nvPr/>
            </p:nvSpPr>
            <p:spPr bwMode="auto">
              <a:xfrm>
                <a:off x="2478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9" name="Line 2183"/>
              <p:cNvSpPr>
                <a:spLocks noChangeShapeType="1"/>
              </p:cNvSpPr>
              <p:nvPr/>
            </p:nvSpPr>
            <p:spPr bwMode="auto">
              <a:xfrm>
                <a:off x="1939" y="313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0" name="Freeform 2184"/>
              <p:cNvSpPr>
                <a:spLocks/>
              </p:cNvSpPr>
              <p:nvPr/>
            </p:nvSpPr>
            <p:spPr bwMode="auto">
              <a:xfrm>
                <a:off x="1802" y="3223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1967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1" name="Line 2185"/>
              <p:cNvSpPr>
                <a:spLocks noChangeShapeType="1"/>
              </p:cNvSpPr>
              <p:nvPr/>
            </p:nvSpPr>
            <p:spPr bwMode="auto">
              <a:xfrm>
                <a:off x="733" y="327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2" name="Oval 2186"/>
              <p:cNvSpPr>
                <a:spLocks noChangeArrowheads="1"/>
              </p:cNvSpPr>
              <p:nvPr/>
            </p:nvSpPr>
            <p:spPr bwMode="auto">
              <a:xfrm>
                <a:off x="2076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3" name="Oval 2187"/>
              <p:cNvSpPr>
                <a:spLocks noChangeArrowheads="1"/>
              </p:cNvSpPr>
              <p:nvPr/>
            </p:nvSpPr>
            <p:spPr bwMode="auto">
              <a:xfrm>
                <a:off x="2210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4" name="Oval 2188"/>
              <p:cNvSpPr>
                <a:spLocks noChangeArrowheads="1"/>
              </p:cNvSpPr>
              <p:nvPr/>
            </p:nvSpPr>
            <p:spPr bwMode="auto">
              <a:xfrm>
                <a:off x="2344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5" name="Oval 2189"/>
              <p:cNvSpPr>
                <a:spLocks noChangeArrowheads="1"/>
              </p:cNvSpPr>
              <p:nvPr/>
            </p:nvSpPr>
            <p:spPr bwMode="auto">
              <a:xfrm>
                <a:off x="2478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6" name="Line 2190"/>
              <p:cNvSpPr>
                <a:spLocks noChangeShapeType="1"/>
              </p:cNvSpPr>
              <p:nvPr/>
            </p:nvSpPr>
            <p:spPr bwMode="auto">
              <a:xfrm>
                <a:off x="1939" y="327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7" name="Line 2191"/>
              <p:cNvSpPr>
                <a:spLocks noChangeShapeType="1"/>
              </p:cNvSpPr>
              <p:nvPr/>
            </p:nvSpPr>
            <p:spPr bwMode="auto">
              <a:xfrm>
                <a:off x="2501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8" name="Freeform 2192"/>
              <p:cNvSpPr>
                <a:spLocks/>
              </p:cNvSpPr>
              <p:nvPr/>
            </p:nvSpPr>
            <p:spPr bwMode="auto">
              <a:xfrm>
                <a:off x="2304" y="3410"/>
                <a:ext cx="124" cy="137"/>
              </a:xfrm>
              <a:custGeom>
                <a:avLst/>
                <a:gdLst>
                  <a:gd name="T0" fmla="*/ 4404 w 37"/>
                  <a:gd name="T1" fmla="*/ 0 h 41"/>
                  <a:gd name="T2" fmla="*/ 2403 w 37"/>
                  <a:gd name="T3" fmla="*/ 5112 h 41"/>
                  <a:gd name="T4" fmla="*/ 382 w 37"/>
                  <a:gd name="T5" fmla="*/ 0 h 41"/>
                  <a:gd name="T6" fmla="*/ 2403 w 37"/>
                  <a:gd name="T7" fmla="*/ 257 h 41"/>
                  <a:gd name="T8" fmla="*/ 4404 w 3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41"/>
                  <a:gd name="T17" fmla="*/ 37 w 3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41">
                    <a:moveTo>
                      <a:pt x="35" y="0"/>
                    </a:moveTo>
                    <a:cubicBezTo>
                      <a:pt x="35" y="5"/>
                      <a:pt x="37" y="31"/>
                      <a:pt x="19" y="41"/>
                    </a:cubicBezTo>
                    <a:cubicBezTo>
                      <a:pt x="0" y="31"/>
                      <a:pt x="2" y="4"/>
                      <a:pt x="3" y="0"/>
                    </a:cubicBezTo>
                    <a:cubicBezTo>
                      <a:pt x="6" y="1"/>
                      <a:pt x="12" y="2"/>
                      <a:pt x="19" y="2"/>
                    </a:cubicBezTo>
                    <a:cubicBezTo>
                      <a:pt x="26" y="2"/>
                      <a:pt x="32" y="1"/>
                      <a:pt x="35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9" name="Rectangle 2193"/>
              <p:cNvSpPr>
                <a:spLocks noChangeArrowheads="1"/>
              </p:cNvSpPr>
              <p:nvPr/>
            </p:nvSpPr>
            <p:spPr bwMode="auto">
              <a:xfrm>
                <a:off x="2329" y="3642"/>
                <a:ext cx="2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 b="0"/>
              </a:p>
            </p:txBody>
          </p:sp>
          <p:sp>
            <p:nvSpPr>
              <p:cNvPr id="18600" name="Rectangle 2194"/>
              <p:cNvSpPr>
                <a:spLocks noChangeArrowheads="1"/>
              </p:cNvSpPr>
              <p:nvPr/>
            </p:nvSpPr>
            <p:spPr bwMode="auto">
              <a:xfrm>
                <a:off x="2365" y="3696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1</a:t>
                </a:r>
                <a:endParaRPr lang="en-US" b="0"/>
              </a:p>
            </p:txBody>
          </p:sp>
          <p:sp>
            <p:nvSpPr>
              <p:cNvPr id="18601" name="Line 2195"/>
              <p:cNvSpPr>
                <a:spLocks noChangeShapeType="1"/>
              </p:cNvSpPr>
              <p:nvPr/>
            </p:nvSpPr>
            <p:spPr bwMode="auto">
              <a:xfrm>
                <a:off x="2367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2" name="Freeform 2196"/>
              <p:cNvSpPr>
                <a:spLocks/>
              </p:cNvSpPr>
              <p:nvPr/>
            </p:nvSpPr>
            <p:spPr bwMode="auto">
              <a:xfrm>
                <a:off x="2173" y="3410"/>
                <a:ext cx="121" cy="137"/>
              </a:xfrm>
              <a:custGeom>
                <a:avLst/>
                <a:gdLst>
                  <a:gd name="T0" fmla="*/ 4326 w 36"/>
                  <a:gd name="T1" fmla="*/ 0 h 41"/>
                  <a:gd name="T2" fmla="*/ 2316 w 36"/>
                  <a:gd name="T3" fmla="*/ 5112 h 41"/>
                  <a:gd name="T4" fmla="*/ 272 w 36"/>
                  <a:gd name="T5" fmla="*/ 0 h 41"/>
                  <a:gd name="T6" fmla="*/ 2316 w 36"/>
                  <a:gd name="T7" fmla="*/ 257 h 41"/>
                  <a:gd name="T8" fmla="*/ 4326 w 36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1"/>
                  <a:gd name="T17" fmla="*/ 36 w 36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1">
                    <a:moveTo>
                      <a:pt x="34" y="0"/>
                    </a:moveTo>
                    <a:cubicBezTo>
                      <a:pt x="34" y="5"/>
                      <a:pt x="36" y="31"/>
                      <a:pt x="18" y="41"/>
                    </a:cubicBezTo>
                    <a:cubicBezTo>
                      <a:pt x="0" y="31"/>
                      <a:pt x="2" y="4"/>
                      <a:pt x="2" y="0"/>
                    </a:cubicBezTo>
                    <a:cubicBezTo>
                      <a:pt x="5" y="1"/>
                      <a:pt x="11" y="2"/>
                      <a:pt x="18" y="2"/>
                    </a:cubicBezTo>
                    <a:cubicBezTo>
                      <a:pt x="25" y="2"/>
                      <a:pt x="31" y="1"/>
                      <a:pt x="34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3" name="Rectangle 2197"/>
              <p:cNvSpPr>
                <a:spLocks noChangeArrowheads="1"/>
              </p:cNvSpPr>
              <p:nvPr/>
            </p:nvSpPr>
            <p:spPr bwMode="auto">
              <a:xfrm>
                <a:off x="2152" y="3642"/>
                <a:ext cx="1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NA</a:t>
                </a:r>
                <a:endParaRPr lang="en-US" b="0"/>
              </a:p>
            </p:txBody>
          </p:sp>
          <p:sp>
            <p:nvSpPr>
              <p:cNvPr id="18604" name="Line 2198"/>
              <p:cNvSpPr>
                <a:spLocks noChangeShapeType="1"/>
              </p:cNvSpPr>
              <p:nvPr/>
            </p:nvSpPr>
            <p:spPr bwMode="auto">
              <a:xfrm>
                <a:off x="2233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5" name="Freeform 2199"/>
              <p:cNvSpPr>
                <a:spLocks/>
              </p:cNvSpPr>
              <p:nvPr/>
            </p:nvSpPr>
            <p:spPr bwMode="auto">
              <a:xfrm>
                <a:off x="2039" y="3410"/>
                <a:ext cx="124" cy="137"/>
              </a:xfrm>
              <a:custGeom>
                <a:avLst/>
                <a:gdLst>
                  <a:gd name="T0" fmla="*/ 4290 w 37"/>
                  <a:gd name="T1" fmla="*/ 0 h 41"/>
                  <a:gd name="T2" fmla="*/ 2259 w 37"/>
                  <a:gd name="T3" fmla="*/ 5112 h 41"/>
                  <a:gd name="T4" fmla="*/ 258 w 37"/>
                  <a:gd name="T5" fmla="*/ 0 h 41"/>
                  <a:gd name="T6" fmla="*/ 2259 w 37"/>
                  <a:gd name="T7" fmla="*/ 257 h 41"/>
                  <a:gd name="T8" fmla="*/ 4290 w 3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41"/>
                  <a:gd name="T17" fmla="*/ 37 w 3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41">
                    <a:moveTo>
                      <a:pt x="34" y="0"/>
                    </a:moveTo>
                    <a:cubicBezTo>
                      <a:pt x="35" y="5"/>
                      <a:pt x="37" y="31"/>
                      <a:pt x="18" y="41"/>
                    </a:cubicBezTo>
                    <a:cubicBezTo>
                      <a:pt x="0" y="31"/>
                      <a:pt x="2" y="4"/>
                      <a:pt x="2" y="0"/>
                    </a:cubicBezTo>
                    <a:cubicBezTo>
                      <a:pt x="5" y="1"/>
                      <a:pt x="11" y="2"/>
                      <a:pt x="18" y="2"/>
                    </a:cubicBezTo>
                    <a:cubicBezTo>
                      <a:pt x="25" y="2"/>
                      <a:pt x="31" y="1"/>
                      <a:pt x="34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6" name="Rectangle 2200"/>
              <p:cNvSpPr>
                <a:spLocks noChangeArrowheads="1"/>
              </p:cNvSpPr>
              <p:nvPr/>
            </p:nvSpPr>
            <p:spPr bwMode="auto">
              <a:xfrm>
                <a:off x="1976" y="3642"/>
                <a:ext cx="1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NA</a:t>
                </a:r>
                <a:endParaRPr lang="en-US" b="0"/>
              </a:p>
            </p:txBody>
          </p:sp>
          <p:sp>
            <p:nvSpPr>
              <p:cNvPr id="18607" name="Line 2201"/>
              <p:cNvSpPr>
                <a:spLocks noChangeShapeType="1"/>
              </p:cNvSpPr>
              <p:nvPr/>
            </p:nvSpPr>
            <p:spPr bwMode="auto">
              <a:xfrm>
                <a:off x="2100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8" name="Rectangle 2202"/>
              <p:cNvSpPr>
                <a:spLocks noChangeArrowheads="1"/>
              </p:cNvSpPr>
              <p:nvPr/>
            </p:nvSpPr>
            <p:spPr bwMode="auto">
              <a:xfrm>
                <a:off x="699" y="3481"/>
                <a:ext cx="91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 i="0">
                    <a:solidFill>
                      <a:srgbClr val="000000"/>
                    </a:solidFill>
                  </a:rPr>
                  <a:t>: programmed node</a:t>
                </a:r>
                <a:endParaRPr lang="en-US" b="0"/>
              </a:p>
            </p:txBody>
          </p:sp>
          <p:sp>
            <p:nvSpPr>
              <p:cNvPr id="18609" name="Oval 2203"/>
              <p:cNvSpPr>
                <a:spLocks noChangeArrowheads="1"/>
              </p:cNvSpPr>
              <p:nvPr/>
            </p:nvSpPr>
            <p:spPr bwMode="auto">
              <a:xfrm>
                <a:off x="887" y="1126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0" name="Oval 2204"/>
              <p:cNvSpPr>
                <a:spLocks noChangeArrowheads="1"/>
              </p:cNvSpPr>
              <p:nvPr/>
            </p:nvSpPr>
            <p:spPr bwMode="auto">
              <a:xfrm>
                <a:off x="1139" y="111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1" name="Oval 2205"/>
              <p:cNvSpPr>
                <a:spLocks noChangeArrowheads="1"/>
              </p:cNvSpPr>
              <p:nvPr/>
            </p:nvSpPr>
            <p:spPr bwMode="auto">
              <a:xfrm>
                <a:off x="887" y="1270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2" name="Oval 2206"/>
              <p:cNvSpPr>
                <a:spLocks noChangeArrowheads="1"/>
              </p:cNvSpPr>
              <p:nvPr/>
            </p:nvSpPr>
            <p:spPr bwMode="auto">
              <a:xfrm>
                <a:off x="1139" y="127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3" name="Oval 2207"/>
              <p:cNvSpPr>
                <a:spLocks noChangeArrowheads="1"/>
              </p:cNvSpPr>
              <p:nvPr/>
            </p:nvSpPr>
            <p:spPr bwMode="auto">
              <a:xfrm>
                <a:off x="1390" y="127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4" name="Oval 2208"/>
              <p:cNvSpPr>
                <a:spLocks noChangeArrowheads="1"/>
              </p:cNvSpPr>
              <p:nvPr/>
            </p:nvSpPr>
            <p:spPr bwMode="auto">
              <a:xfrm>
                <a:off x="1390" y="112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5" name="Oval 2209"/>
              <p:cNvSpPr>
                <a:spLocks noChangeArrowheads="1"/>
              </p:cNvSpPr>
              <p:nvPr/>
            </p:nvSpPr>
            <p:spPr bwMode="auto">
              <a:xfrm>
                <a:off x="1390" y="169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6" name="Oval 2210"/>
              <p:cNvSpPr>
                <a:spLocks noChangeArrowheads="1"/>
              </p:cNvSpPr>
              <p:nvPr/>
            </p:nvSpPr>
            <p:spPr bwMode="auto">
              <a:xfrm>
                <a:off x="1524" y="127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7" name="Oval 2211"/>
              <p:cNvSpPr>
                <a:spLocks noChangeArrowheads="1"/>
              </p:cNvSpPr>
              <p:nvPr/>
            </p:nvSpPr>
            <p:spPr bwMode="auto">
              <a:xfrm>
                <a:off x="1524" y="155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8" name="Oval 2212"/>
              <p:cNvSpPr>
                <a:spLocks noChangeArrowheads="1"/>
              </p:cNvSpPr>
              <p:nvPr/>
            </p:nvSpPr>
            <p:spPr bwMode="auto">
              <a:xfrm>
                <a:off x="1641" y="141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9" name="Oval 2213"/>
              <p:cNvSpPr>
                <a:spLocks noChangeArrowheads="1"/>
              </p:cNvSpPr>
              <p:nvPr/>
            </p:nvSpPr>
            <p:spPr bwMode="auto">
              <a:xfrm>
                <a:off x="1641" y="112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0" name="Oval 2214"/>
              <p:cNvSpPr>
                <a:spLocks noChangeArrowheads="1"/>
              </p:cNvSpPr>
              <p:nvPr/>
            </p:nvSpPr>
            <p:spPr bwMode="auto">
              <a:xfrm>
                <a:off x="1641" y="169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1" name="Oval 2215"/>
              <p:cNvSpPr>
                <a:spLocks noChangeArrowheads="1"/>
              </p:cNvSpPr>
              <p:nvPr/>
            </p:nvSpPr>
            <p:spPr bwMode="auto">
              <a:xfrm>
                <a:off x="1276" y="141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2" name="Oval 2216"/>
              <p:cNvSpPr>
                <a:spLocks noChangeArrowheads="1"/>
              </p:cNvSpPr>
              <p:nvPr/>
            </p:nvSpPr>
            <p:spPr bwMode="auto">
              <a:xfrm>
                <a:off x="1276" y="155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3" name="Oval 2217"/>
              <p:cNvSpPr>
                <a:spLocks noChangeArrowheads="1"/>
              </p:cNvSpPr>
              <p:nvPr/>
            </p:nvSpPr>
            <p:spPr bwMode="auto">
              <a:xfrm>
                <a:off x="1139" y="141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4" name="Oval 2218"/>
              <p:cNvSpPr>
                <a:spLocks noChangeArrowheads="1"/>
              </p:cNvSpPr>
              <p:nvPr/>
            </p:nvSpPr>
            <p:spPr bwMode="auto">
              <a:xfrm>
                <a:off x="1139" y="155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5" name="Oval 2219"/>
              <p:cNvSpPr>
                <a:spLocks noChangeArrowheads="1"/>
              </p:cNvSpPr>
              <p:nvPr/>
            </p:nvSpPr>
            <p:spPr bwMode="auto">
              <a:xfrm>
                <a:off x="887" y="1411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6" name="Oval 2220"/>
              <p:cNvSpPr>
                <a:spLocks noChangeArrowheads="1"/>
              </p:cNvSpPr>
              <p:nvPr/>
            </p:nvSpPr>
            <p:spPr bwMode="auto">
              <a:xfrm>
                <a:off x="887" y="1552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7" name="Oval 2221"/>
              <p:cNvSpPr>
                <a:spLocks noChangeArrowheads="1"/>
              </p:cNvSpPr>
              <p:nvPr/>
            </p:nvSpPr>
            <p:spPr bwMode="auto">
              <a:xfrm>
                <a:off x="887" y="1696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8" name="Oval 2222"/>
              <p:cNvSpPr>
                <a:spLocks noChangeArrowheads="1"/>
              </p:cNvSpPr>
              <p:nvPr/>
            </p:nvSpPr>
            <p:spPr bwMode="auto">
              <a:xfrm>
                <a:off x="887" y="1836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9" name="Oval 2223"/>
              <p:cNvSpPr>
                <a:spLocks noChangeArrowheads="1"/>
              </p:cNvSpPr>
              <p:nvPr/>
            </p:nvSpPr>
            <p:spPr bwMode="auto">
              <a:xfrm>
                <a:off x="887" y="1980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0" name="Oval 2224"/>
              <p:cNvSpPr>
                <a:spLocks noChangeArrowheads="1"/>
              </p:cNvSpPr>
              <p:nvPr/>
            </p:nvSpPr>
            <p:spPr bwMode="auto">
              <a:xfrm>
                <a:off x="887" y="2121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1" name="Oval 2225"/>
              <p:cNvSpPr>
                <a:spLocks noChangeArrowheads="1"/>
              </p:cNvSpPr>
              <p:nvPr/>
            </p:nvSpPr>
            <p:spPr bwMode="auto">
              <a:xfrm>
                <a:off x="1025" y="169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2" name="Oval 2226"/>
              <p:cNvSpPr>
                <a:spLocks noChangeArrowheads="1"/>
              </p:cNvSpPr>
              <p:nvPr/>
            </p:nvSpPr>
            <p:spPr bwMode="auto">
              <a:xfrm>
                <a:off x="1025" y="183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3" name="Oval 2227"/>
              <p:cNvSpPr>
                <a:spLocks noChangeArrowheads="1"/>
              </p:cNvSpPr>
              <p:nvPr/>
            </p:nvSpPr>
            <p:spPr bwMode="auto">
              <a:xfrm>
                <a:off x="1025" y="198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4" name="Oval 2228"/>
              <p:cNvSpPr>
                <a:spLocks noChangeArrowheads="1"/>
              </p:cNvSpPr>
              <p:nvPr/>
            </p:nvSpPr>
            <p:spPr bwMode="auto">
              <a:xfrm>
                <a:off x="1025" y="212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5" name="Oval 2229"/>
              <p:cNvSpPr>
                <a:spLocks noChangeArrowheads="1"/>
              </p:cNvSpPr>
              <p:nvPr/>
            </p:nvSpPr>
            <p:spPr bwMode="auto">
              <a:xfrm>
                <a:off x="1139" y="226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6" name="Oval 2230"/>
              <p:cNvSpPr>
                <a:spLocks noChangeArrowheads="1"/>
              </p:cNvSpPr>
              <p:nvPr/>
            </p:nvSpPr>
            <p:spPr bwMode="auto">
              <a:xfrm>
                <a:off x="1390" y="226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7" name="Oval 2231"/>
              <p:cNvSpPr>
                <a:spLocks noChangeArrowheads="1"/>
              </p:cNvSpPr>
              <p:nvPr/>
            </p:nvSpPr>
            <p:spPr bwMode="auto">
              <a:xfrm>
                <a:off x="1390" y="240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8" name="Oval 2232"/>
              <p:cNvSpPr>
                <a:spLocks noChangeArrowheads="1"/>
              </p:cNvSpPr>
              <p:nvPr/>
            </p:nvSpPr>
            <p:spPr bwMode="auto">
              <a:xfrm>
                <a:off x="1276" y="254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9" name="Oval 2233"/>
              <p:cNvSpPr>
                <a:spLocks noChangeArrowheads="1"/>
              </p:cNvSpPr>
              <p:nvPr/>
            </p:nvSpPr>
            <p:spPr bwMode="auto">
              <a:xfrm>
                <a:off x="1641" y="254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0" name="Oval 2234"/>
              <p:cNvSpPr>
                <a:spLocks noChangeArrowheads="1"/>
              </p:cNvSpPr>
              <p:nvPr/>
            </p:nvSpPr>
            <p:spPr bwMode="auto">
              <a:xfrm>
                <a:off x="1641" y="283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1" name="Oval 2235"/>
              <p:cNvSpPr>
                <a:spLocks noChangeArrowheads="1"/>
              </p:cNvSpPr>
              <p:nvPr/>
            </p:nvSpPr>
            <p:spPr bwMode="auto">
              <a:xfrm>
                <a:off x="1641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" name="Oval 2236"/>
              <p:cNvSpPr>
                <a:spLocks noChangeArrowheads="1"/>
              </p:cNvSpPr>
              <p:nvPr/>
            </p:nvSpPr>
            <p:spPr bwMode="auto">
              <a:xfrm>
                <a:off x="1641" y="226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3" name="Oval 2237"/>
              <p:cNvSpPr>
                <a:spLocks noChangeArrowheads="1"/>
              </p:cNvSpPr>
              <p:nvPr/>
            </p:nvSpPr>
            <p:spPr bwMode="auto">
              <a:xfrm>
                <a:off x="1524" y="212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4" name="Oval 2238"/>
              <p:cNvSpPr>
                <a:spLocks noChangeArrowheads="1"/>
              </p:cNvSpPr>
              <p:nvPr/>
            </p:nvSpPr>
            <p:spPr bwMode="auto">
              <a:xfrm>
                <a:off x="1276" y="212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5" name="Oval 2239"/>
              <p:cNvSpPr>
                <a:spLocks noChangeArrowheads="1"/>
              </p:cNvSpPr>
              <p:nvPr/>
            </p:nvSpPr>
            <p:spPr bwMode="auto">
              <a:xfrm>
                <a:off x="1524" y="2690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6" name="Oval 2240"/>
              <p:cNvSpPr>
                <a:spLocks noChangeArrowheads="1"/>
              </p:cNvSpPr>
              <p:nvPr/>
            </p:nvSpPr>
            <p:spPr bwMode="auto">
              <a:xfrm>
                <a:off x="1524" y="240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7" name="Oval 2241"/>
              <p:cNvSpPr>
                <a:spLocks noChangeArrowheads="1"/>
              </p:cNvSpPr>
              <p:nvPr/>
            </p:nvSpPr>
            <p:spPr bwMode="auto">
              <a:xfrm>
                <a:off x="1390" y="283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8" name="Oval 2242"/>
              <p:cNvSpPr>
                <a:spLocks noChangeArrowheads="1"/>
              </p:cNvSpPr>
              <p:nvPr/>
            </p:nvSpPr>
            <p:spPr bwMode="auto">
              <a:xfrm>
                <a:off x="1390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9" name="Oval 2243"/>
              <p:cNvSpPr>
                <a:spLocks noChangeArrowheads="1"/>
              </p:cNvSpPr>
              <p:nvPr/>
            </p:nvSpPr>
            <p:spPr bwMode="auto">
              <a:xfrm>
                <a:off x="1276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0" name="Oval 2244"/>
              <p:cNvSpPr>
                <a:spLocks noChangeArrowheads="1"/>
              </p:cNvSpPr>
              <p:nvPr/>
            </p:nvSpPr>
            <p:spPr bwMode="auto">
              <a:xfrm>
                <a:off x="1276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1" name="Oval 2245"/>
              <p:cNvSpPr>
                <a:spLocks noChangeArrowheads="1"/>
              </p:cNvSpPr>
              <p:nvPr/>
            </p:nvSpPr>
            <p:spPr bwMode="auto">
              <a:xfrm>
                <a:off x="1524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2" name="Oval 2246"/>
              <p:cNvSpPr>
                <a:spLocks noChangeArrowheads="1"/>
              </p:cNvSpPr>
              <p:nvPr/>
            </p:nvSpPr>
            <p:spPr bwMode="auto">
              <a:xfrm>
                <a:off x="1524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3" name="Oval 2247"/>
              <p:cNvSpPr>
                <a:spLocks noChangeArrowheads="1"/>
              </p:cNvSpPr>
              <p:nvPr/>
            </p:nvSpPr>
            <p:spPr bwMode="auto">
              <a:xfrm>
                <a:off x="1139" y="2690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4" name="Oval 2248"/>
              <p:cNvSpPr>
                <a:spLocks noChangeArrowheads="1"/>
              </p:cNvSpPr>
              <p:nvPr/>
            </p:nvSpPr>
            <p:spPr bwMode="auto">
              <a:xfrm>
                <a:off x="1276" y="2690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5" name="Oval 2249"/>
              <p:cNvSpPr>
                <a:spLocks noChangeArrowheads="1"/>
              </p:cNvSpPr>
              <p:nvPr/>
            </p:nvSpPr>
            <p:spPr bwMode="auto">
              <a:xfrm>
                <a:off x="774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6" name="Oval 2250"/>
              <p:cNvSpPr>
                <a:spLocks noChangeArrowheads="1"/>
              </p:cNvSpPr>
              <p:nvPr/>
            </p:nvSpPr>
            <p:spPr bwMode="auto">
              <a:xfrm>
                <a:off x="774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7" name="Oval 2251"/>
              <p:cNvSpPr>
                <a:spLocks noChangeArrowheads="1"/>
              </p:cNvSpPr>
              <p:nvPr/>
            </p:nvSpPr>
            <p:spPr bwMode="auto">
              <a:xfrm>
                <a:off x="774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8" name="Oval 2252"/>
              <p:cNvSpPr>
                <a:spLocks noChangeArrowheads="1"/>
              </p:cNvSpPr>
              <p:nvPr/>
            </p:nvSpPr>
            <p:spPr bwMode="auto">
              <a:xfrm>
                <a:off x="774" y="283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9" name="Oval 2253"/>
              <p:cNvSpPr>
                <a:spLocks noChangeArrowheads="1"/>
              </p:cNvSpPr>
              <p:nvPr/>
            </p:nvSpPr>
            <p:spPr bwMode="auto">
              <a:xfrm>
                <a:off x="1025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60" name="Oval 2254"/>
              <p:cNvSpPr>
                <a:spLocks noChangeArrowheads="1"/>
              </p:cNvSpPr>
              <p:nvPr/>
            </p:nvSpPr>
            <p:spPr bwMode="auto">
              <a:xfrm>
                <a:off x="1025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61" name="Oval 2255"/>
              <p:cNvSpPr>
                <a:spLocks noChangeArrowheads="1"/>
              </p:cNvSpPr>
              <p:nvPr/>
            </p:nvSpPr>
            <p:spPr bwMode="auto">
              <a:xfrm>
                <a:off x="1025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39" name="Oval 2257"/>
            <p:cNvSpPr>
              <a:spLocks noChangeArrowheads="1"/>
            </p:cNvSpPr>
            <p:nvPr/>
          </p:nvSpPr>
          <p:spPr bwMode="auto">
            <a:xfrm>
              <a:off x="1025" y="2831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Oval 2258"/>
            <p:cNvSpPr>
              <a:spLocks noChangeArrowheads="1"/>
            </p:cNvSpPr>
            <p:nvPr/>
          </p:nvSpPr>
          <p:spPr bwMode="auto">
            <a:xfrm>
              <a:off x="774" y="2690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Oval 2259"/>
            <p:cNvSpPr>
              <a:spLocks noChangeArrowheads="1"/>
            </p:cNvSpPr>
            <p:nvPr/>
          </p:nvSpPr>
          <p:spPr bwMode="auto">
            <a:xfrm>
              <a:off x="774" y="2546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Oval 2260"/>
            <p:cNvSpPr>
              <a:spLocks noChangeArrowheads="1"/>
            </p:cNvSpPr>
            <p:nvPr/>
          </p:nvSpPr>
          <p:spPr bwMode="auto">
            <a:xfrm>
              <a:off x="774" y="2406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Oval 2261"/>
            <p:cNvSpPr>
              <a:spLocks noChangeArrowheads="1"/>
            </p:cNvSpPr>
            <p:nvPr/>
          </p:nvSpPr>
          <p:spPr bwMode="auto">
            <a:xfrm>
              <a:off x="774" y="2262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Oval 2262"/>
            <p:cNvSpPr>
              <a:spLocks noChangeArrowheads="1"/>
            </p:cNvSpPr>
            <p:nvPr/>
          </p:nvSpPr>
          <p:spPr bwMode="auto">
            <a:xfrm>
              <a:off x="1139" y="2399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Oval 2263"/>
            <p:cNvSpPr>
              <a:spLocks noChangeArrowheads="1"/>
            </p:cNvSpPr>
            <p:nvPr/>
          </p:nvSpPr>
          <p:spPr bwMode="auto">
            <a:xfrm>
              <a:off x="1139" y="2546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Oval 2264"/>
            <p:cNvSpPr>
              <a:spLocks noChangeArrowheads="1"/>
            </p:cNvSpPr>
            <p:nvPr/>
          </p:nvSpPr>
          <p:spPr bwMode="auto">
            <a:xfrm>
              <a:off x="1276" y="1980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Oval 2265"/>
            <p:cNvSpPr>
              <a:spLocks noChangeArrowheads="1"/>
            </p:cNvSpPr>
            <p:nvPr/>
          </p:nvSpPr>
          <p:spPr bwMode="auto">
            <a:xfrm>
              <a:off x="1390" y="1836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Oval 2266"/>
            <p:cNvSpPr>
              <a:spLocks noChangeArrowheads="1"/>
            </p:cNvSpPr>
            <p:nvPr/>
          </p:nvSpPr>
          <p:spPr bwMode="auto">
            <a:xfrm>
              <a:off x="1524" y="1836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Oval 2267"/>
            <p:cNvSpPr>
              <a:spLocks noChangeArrowheads="1"/>
            </p:cNvSpPr>
            <p:nvPr/>
          </p:nvSpPr>
          <p:spPr bwMode="auto">
            <a:xfrm>
              <a:off x="1641" y="1980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Oval 2268"/>
            <p:cNvSpPr>
              <a:spLocks noChangeArrowheads="1"/>
            </p:cNvSpPr>
            <p:nvPr/>
          </p:nvSpPr>
          <p:spPr bwMode="auto">
            <a:xfrm>
              <a:off x="586" y="3504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Oval 2269"/>
            <p:cNvSpPr>
              <a:spLocks noChangeArrowheads="1"/>
            </p:cNvSpPr>
            <p:nvPr/>
          </p:nvSpPr>
          <p:spPr bwMode="auto">
            <a:xfrm>
              <a:off x="2461" y="110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Oval 2270"/>
            <p:cNvSpPr>
              <a:spLocks noChangeArrowheads="1"/>
            </p:cNvSpPr>
            <p:nvPr/>
          </p:nvSpPr>
          <p:spPr bwMode="auto">
            <a:xfrm>
              <a:off x="2327" y="110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Oval 2271"/>
            <p:cNvSpPr>
              <a:spLocks noChangeArrowheads="1"/>
            </p:cNvSpPr>
            <p:nvPr/>
          </p:nvSpPr>
          <p:spPr bwMode="auto">
            <a:xfrm>
              <a:off x="2461" y="1676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Oval 2272"/>
            <p:cNvSpPr>
              <a:spLocks noChangeArrowheads="1"/>
            </p:cNvSpPr>
            <p:nvPr/>
          </p:nvSpPr>
          <p:spPr bwMode="auto">
            <a:xfrm>
              <a:off x="2327" y="1676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Oval 2273"/>
            <p:cNvSpPr>
              <a:spLocks noChangeArrowheads="1"/>
            </p:cNvSpPr>
            <p:nvPr/>
          </p:nvSpPr>
          <p:spPr bwMode="auto">
            <a:xfrm>
              <a:off x="2461" y="181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Oval 2274"/>
            <p:cNvSpPr>
              <a:spLocks noChangeArrowheads="1"/>
            </p:cNvSpPr>
            <p:nvPr/>
          </p:nvSpPr>
          <p:spPr bwMode="auto">
            <a:xfrm>
              <a:off x="2327" y="181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Oval 2275"/>
            <p:cNvSpPr>
              <a:spLocks noChangeArrowheads="1"/>
            </p:cNvSpPr>
            <p:nvPr/>
          </p:nvSpPr>
          <p:spPr bwMode="auto">
            <a:xfrm>
              <a:off x="2461" y="1960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Oval 2276"/>
            <p:cNvSpPr>
              <a:spLocks noChangeArrowheads="1"/>
            </p:cNvSpPr>
            <p:nvPr/>
          </p:nvSpPr>
          <p:spPr bwMode="auto">
            <a:xfrm>
              <a:off x="2327" y="1960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Oval 2277"/>
            <p:cNvSpPr>
              <a:spLocks noChangeArrowheads="1"/>
            </p:cNvSpPr>
            <p:nvPr/>
          </p:nvSpPr>
          <p:spPr bwMode="auto">
            <a:xfrm>
              <a:off x="2461" y="2101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Oval 2278"/>
            <p:cNvSpPr>
              <a:spLocks noChangeArrowheads="1"/>
            </p:cNvSpPr>
            <p:nvPr/>
          </p:nvSpPr>
          <p:spPr bwMode="auto">
            <a:xfrm>
              <a:off x="2327" y="2101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Oval 2279"/>
            <p:cNvSpPr>
              <a:spLocks noChangeArrowheads="1"/>
            </p:cNvSpPr>
            <p:nvPr/>
          </p:nvSpPr>
          <p:spPr bwMode="auto">
            <a:xfrm>
              <a:off x="2327" y="1250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85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2-input MUX as programmable logic block</a:t>
            </a:r>
          </a:p>
        </p:txBody>
      </p:sp>
      <p:sp>
        <p:nvSpPr>
          <p:cNvPr id="26627" name="AutoShape 6"/>
          <p:cNvSpPr>
            <a:spLocks noChangeAspect="1" noChangeArrowheads="1" noTextEdit="1"/>
          </p:cNvSpPr>
          <p:nvPr/>
        </p:nvSpPr>
        <p:spPr bwMode="auto">
          <a:xfrm>
            <a:off x="1371600" y="1905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28" name="Freeform 8"/>
          <p:cNvSpPr>
            <a:spLocks/>
          </p:cNvSpPr>
          <p:nvPr/>
        </p:nvSpPr>
        <p:spPr bwMode="auto">
          <a:xfrm>
            <a:off x="1914525" y="2725738"/>
            <a:ext cx="773113" cy="1751012"/>
          </a:xfrm>
          <a:custGeom>
            <a:avLst/>
            <a:gdLst>
              <a:gd name="T0" fmla="*/ 0 w 333"/>
              <a:gd name="T1" fmla="*/ 2147483647 h 822"/>
              <a:gd name="T2" fmla="*/ 2147483647 w 333"/>
              <a:gd name="T3" fmla="*/ 2147483647 h 822"/>
              <a:gd name="T4" fmla="*/ 2147483647 w 333"/>
              <a:gd name="T5" fmla="*/ 2147483647 h 822"/>
              <a:gd name="T6" fmla="*/ 0 w 333"/>
              <a:gd name="T7" fmla="*/ 0 h 822"/>
              <a:gd name="T8" fmla="*/ 0 w 333"/>
              <a:gd name="T9" fmla="*/ 2147483647 h 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3"/>
              <a:gd name="T16" fmla="*/ 0 h 822"/>
              <a:gd name="T17" fmla="*/ 333 w 333"/>
              <a:gd name="T18" fmla="*/ 822 h 8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3" h="822">
                <a:moveTo>
                  <a:pt x="0" y="822"/>
                </a:moveTo>
                <a:lnTo>
                  <a:pt x="333" y="662"/>
                </a:lnTo>
                <a:lnTo>
                  <a:pt x="333" y="161"/>
                </a:lnTo>
                <a:lnTo>
                  <a:pt x="0" y="0"/>
                </a:lnTo>
                <a:lnTo>
                  <a:pt x="0" y="822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29" name="Line 9"/>
          <p:cNvSpPr>
            <a:spLocks noChangeShapeType="1"/>
          </p:cNvSpPr>
          <p:nvPr/>
        </p:nvSpPr>
        <p:spPr bwMode="auto">
          <a:xfrm flipH="1">
            <a:off x="2687638" y="3602038"/>
            <a:ext cx="377825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3124200" y="3505200"/>
            <a:ext cx="1238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 sz="1600" b="0"/>
          </a:p>
        </p:txBody>
      </p:sp>
      <p:sp>
        <p:nvSpPr>
          <p:cNvPr id="26631" name="Line 11"/>
          <p:cNvSpPr>
            <a:spLocks noChangeShapeType="1"/>
          </p:cNvSpPr>
          <p:nvPr/>
        </p:nvSpPr>
        <p:spPr bwMode="auto">
          <a:xfrm flipH="1">
            <a:off x="1536700" y="3235325"/>
            <a:ext cx="377825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2" name="Rectangle 12"/>
          <p:cNvSpPr>
            <a:spLocks noChangeArrowheads="1"/>
          </p:cNvSpPr>
          <p:nvPr/>
        </p:nvSpPr>
        <p:spPr bwMode="auto">
          <a:xfrm>
            <a:off x="1373188" y="3144838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 sz="1600" b="0"/>
          </a:p>
        </p:txBody>
      </p:sp>
      <p:sp>
        <p:nvSpPr>
          <p:cNvPr id="26633" name="Rectangle 13"/>
          <p:cNvSpPr>
            <a:spLocks noChangeArrowheads="1"/>
          </p:cNvSpPr>
          <p:nvPr/>
        </p:nvSpPr>
        <p:spPr bwMode="auto">
          <a:xfrm>
            <a:off x="2014538" y="314483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 i="0">
                <a:solidFill>
                  <a:srgbClr val="000000"/>
                </a:solidFill>
              </a:rPr>
              <a:t>0</a:t>
            </a:r>
            <a:endParaRPr lang="en-US" sz="1600" b="0"/>
          </a:p>
        </p:txBody>
      </p:sp>
      <p:sp>
        <p:nvSpPr>
          <p:cNvPr id="26634" name="Line 14"/>
          <p:cNvSpPr>
            <a:spLocks noChangeShapeType="1"/>
          </p:cNvSpPr>
          <p:nvPr/>
        </p:nvSpPr>
        <p:spPr bwMode="auto">
          <a:xfrm flipH="1">
            <a:off x="1536700" y="3929063"/>
            <a:ext cx="377825" cy="3175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5" name="Line 15"/>
          <p:cNvSpPr>
            <a:spLocks noChangeShapeType="1"/>
          </p:cNvSpPr>
          <p:nvPr/>
        </p:nvSpPr>
        <p:spPr bwMode="auto">
          <a:xfrm>
            <a:off x="2305050" y="4306888"/>
            <a:ext cx="1588" cy="347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6" name="Rectangle 16"/>
          <p:cNvSpPr>
            <a:spLocks noChangeArrowheads="1"/>
          </p:cNvSpPr>
          <p:nvPr/>
        </p:nvSpPr>
        <p:spPr bwMode="auto">
          <a:xfrm>
            <a:off x="1377950" y="3833813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 sz="1600" b="0"/>
          </a:p>
        </p:txBody>
      </p:sp>
      <p:sp>
        <p:nvSpPr>
          <p:cNvPr id="26637" name="Rectangle 17"/>
          <p:cNvSpPr>
            <a:spLocks noChangeArrowheads="1"/>
          </p:cNvSpPr>
          <p:nvPr/>
        </p:nvSpPr>
        <p:spPr bwMode="auto">
          <a:xfrm>
            <a:off x="2252663" y="4684713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S</a:t>
            </a:r>
            <a:endParaRPr lang="en-US" sz="1600" b="0"/>
          </a:p>
        </p:txBody>
      </p:sp>
      <p:sp>
        <p:nvSpPr>
          <p:cNvPr id="26638" name="Rectangle 18"/>
          <p:cNvSpPr>
            <a:spLocks noChangeArrowheads="1"/>
          </p:cNvSpPr>
          <p:nvPr/>
        </p:nvSpPr>
        <p:spPr bwMode="auto">
          <a:xfrm>
            <a:off x="2014538" y="38338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 i="0">
                <a:solidFill>
                  <a:srgbClr val="000000"/>
                </a:solidFill>
              </a:rPr>
              <a:t>1</a:t>
            </a:r>
            <a:endParaRPr lang="en-US" sz="1600" b="0"/>
          </a:p>
        </p:txBody>
      </p:sp>
      <p:sp>
        <p:nvSpPr>
          <p:cNvPr id="26639" name="Rectangle 29"/>
          <p:cNvSpPr>
            <a:spLocks noChangeArrowheads="1"/>
          </p:cNvSpPr>
          <p:nvPr/>
        </p:nvSpPr>
        <p:spPr bwMode="auto">
          <a:xfrm>
            <a:off x="7083425" y="2360613"/>
            <a:ext cx="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1600" b="0"/>
          </a:p>
        </p:txBody>
      </p:sp>
      <p:grpSp>
        <p:nvGrpSpPr>
          <p:cNvPr id="26640" name="Group 77"/>
          <p:cNvGrpSpPr>
            <a:grpSpLocks/>
          </p:cNvGrpSpPr>
          <p:nvPr/>
        </p:nvGrpSpPr>
        <p:grpSpPr bwMode="auto">
          <a:xfrm>
            <a:off x="5029200" y="1916113"/>
            <a:ext cx="2124075" cy="3419475"/>
            <a:chOff x="3462" y="1207"/>
            <a:chExt cx="1187" cy="2154"/>
          </a:xfrm>
        </p:grpSpPr>
        <p:sp>
          <p:nvSpPr>
            <p:cNvPr id="26641" name="Line 19"/>
            <p:cNvSpPr>
              <a:spLocks noChangeShapeType="1"/>
            </p:cNvSpPr>
            <p:nvPr/>
          </p:nvSpPr>
          <p:spPr bwMode="auto">
            <a:xfrm>
              <a:off x="3462" y="1207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2" name="Line 20"/>
            <p:cNvSpPr>
              <a:spLocks noChangeShapeType="1"/>
            </p:cNvSpPr>
            <p:nvPr/>
          </p:nvSpPr>
          <p:spPr bwMode="auto">
            <a:xfrm flipV="1">
              <a:off x="4266" y="1207"/>
              <a:ext cx="1" cy="2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3" name="Line 21"/>
            <p:cNvSpPr>
              <a:spLocks noChangeShapeType="1"/>
            </p:cNvSpPr>
            <p:nvPr/>
          </p:nvSpPr>
          <p:spPr bwMode="auto">
            <a:xfrm flipH="1">
              <a:off x="3462" y="1654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4" name="Line 22"/>
            <p:cNvSpPr>
              <a:spLocks noChangeShapeType="1"/>
            </p:cNvSpPr>
            <p:nvPr/>
          </p:nvSpPr>
          <p:spPr bwMode="auto">
            <a:xfrm flipH="1">
              <a:off x="3462" y="3353"/>
              <a:ext cx="1187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5" name="Line 23"/>
            <p:cNvSpPr>
              <a:spLocks noChangeShapeType="1"/>
            </p:cNvSpPr>
            <p:nvPr/>
          </p:nvSpPr>
          <p:spPr bwMode="auto">
            <a:xfrm>
              <a:off x="3462" y="1428"/>
              <a:ext cx="804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6" name="Rectangle 24"/>
            <p:cNvSpPr>
              <a:spLocks noChangeArrowheads="1"/>
            </p:cNvSpPr>
            <p:nvPr/>
          </p:nvSpPr>
          <p:spPr bwMode="auto">
            <a:xfrm>
              <a:off x="3525" y="1250"/>
              <a:ext cx="7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0">
                  <a:solidFill>
                    <a:srgbClr val="000000"/>
                  </a:solidFill>
                </a:rPr>
                <a:t>Configuration</a:t>
              </a:r>
              <a:endParaRPr lang="en-US" sz="1600" b="0"/>
            </a:p>
          </p:txBody>
        </p:sp>
        <p:sp>
          <p:nvSpPr>
            <p:cNvPr id="26647" name="Rectangle 25"/>
            <p:cNvSpPr>
              <a:spLocks noChangeArrowheads="1"/>
            </p:cNvSpPr>
            <p:nvPr/>
          </p:nvSpPr>
          <p:spPr bwMode="auto">
            <a:xfrm>
              <a:off x="3554" y="1468"/>
              <a:ext cx="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A</a:t>
              </a:r>
              <a:endParaRPr lang="en-US" sz="1600" b="0"/>
            </a:p>
          </p:txBody>
        </p:sp>
        <p:sp>
          <p:nvSpPr>
            <p:cNvPr id="26648" name="Rectangle 26"/>
            <p:cNvSpPr>
              <a:spLocks noChangeArrowheads="1"/>
            </p:cNvSpPr>
            <p:nvPr/>
          </p:nvSpPr>
          <p:spPr bwMode="auto">
            <a:xfrm>
              <a:off x="3823" y="1468"/>
              <a:ext cx="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B</a:t>
              </a:r>
              <a:endParaRPr lang="en-US" sz="1600" b="0"/>
            </a:p>
          </p:txBody>
        </p:sp>
        <p:sp>
          <p:nvSpPr>
            <p:cNvPr id="26649" name="Rectangle 27"/>
            <p:cNvSpPr>
              <a:spLocks noChangeArrowheads="1"/>
            </p:cNvSpPr>
            <p:nvPr/>
          </p:nvSpPr>
          <p:spPr bwMode="auto">
            <a:xfrm>
              <a:off x="4096" y="1468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S</a:t>
              </a:r>
              <a:endParaRPr lang="en-US" sz="1600" b="0"/>
            </a:p>
          </p:txBody>
        </p:sp>
        <p:sp>
          <p:nvSpPr>
            <p:cNvPr id="26650" name="Rectangle 28"/>
            <p:cNvSpPr>
              <a:spLocks noChangeArrowheads="1"/>
            </p:cNvSpPr>
            <p:nvPr/>
          </p:nvSpPr>
          <p:spPr bwMode="auto">
            <a:xfrm>
              <a:off x="4361" y="1468"/>
              <a:ext cx="1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F=</a:t>
              </a:r>
              <a:endParaRPr lang="en-US" sz="1600" b="0"/>
            </a:p>
          </p:txBody>
        </p:sp>
        <p:sp>
          <p:nvSpPr>
            <p:cNvPr id="26651" name="Rectangle 30"/>
            <p:cNvSpPr>
              <a:spLocks noChangeArrowheads="1"/>
            </p:cNvSpPr>
            <p:nvPr/>
          </p:nvSpPr>
          <p:spPr bwMode="auto">
            <a:xfrm>
              <a:off x="3568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2" name="Rectangle 31"/>
            <p:cNvSpPr>
              <a:spLocks noChangeArrowheads="1"/>
            </p:cNvSpPr>
            <p:nvPr/>
          </p:nvSpPr>
          <p:spPr bwMode="auto">
            <a:xfrm>
              <a:off x="3834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3" name="Rectangle 32"/>
            <p:cNvSpPr>
              <a:spLocks noChangeArrowheads="1"/>
            </p:cNvSpPr>
            <p:nvPr/>
          </p:nvSpPr>
          <p:spPr bwMode="auto">
            <a:xfrm>
              <a:off x="4099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4" name="Rectangle 33"/>
            <p:cNvSpPr>
              <a:spLocks noChangeArrowheads="1"/>
            </p:cNvSpPr>
            <p:nvPr/>
          </p:nvSpPr>
          <p:spPr bwMode="auto">
            <a:xfrm>
              <a:off x="4429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5" name="Rectangle 34"/>
            <p:cNvSpPr>
              <a:spLocks noChangeArrowheads="1"/>
            </p:cNvSpPr>
            <p:nvPr/>
          </p:nvSpPr>
          <p:spPr bwMode="auto">
            <a:xfrm>
              <a:off x="3568" y="183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6" name="Rectangle 35"/>
            <p:cNvSpPr>
              <a:spLocks noChangeArrowheads="1"/>
            </p:cNvSpPr>
            <p:nvPr/>
          </p:nvSpPr>
          <p:spPr bwMode="auto">
            <a:xfrm>
              <a:off x="3820" y="1836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57" name="Rectangle 36"/>
            <p:cNvSpPr>
              <a:spLocks noChangeArrowheads="1"/>
            </p:cNvSpPr>
            <p:nvPr/>
          </p:nvSpPr>
          <p:spPr bwMode="auto">
            <a:xfrm>
              <a:off x="4099" y="183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58" name="Rectangle 37"/>
            <p:cNvSpPr>
              <a:spLocks noChangeArrowheads="1"/>
            </p:cNvSpPr>
            <p:nvPr/>
          </p:nvSpPr>
          <p:spPr bwMode="auto">
            <a:xfrm>
              <a:off x="4413" y="1836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59" name="Rectangle 38"/>
            <p:cNvSpPr>
              <a:spLocks noChangeArrowheads="1"/>
            </p:cNvSpPr>
            <p:nvPr/>
          </p:nvSpPr>
          <p:spPr bwMode="auto">
            <a:xfrm>
              <a:off x="3568" y="2008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60" name="Rectangle 39"/>
            <p:cNvSpPr>
              <a:spLocks noChangeArrowheads="1"/>
            </p:cNvSpPr>
            <p:nvPr/>
          </p:nvSpPr>
          <p:spPr bwMode="auto">
            <a:xfrm>
              <a:off x="3823" y="2008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61" name="Rectangle 40"/>
            <p:cNvSpPr>
              <a:spLocks noChangeArrowheads="1"/>
            </p:cNvSpPr>
            <p:nvPr/>
          </p:nvSpPr>
          <p:spPr bwMode="auto">
            <a:xfrm>
              <a:off x="4099" y="2008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62" name="Rectangle 41"/>
            <p:cNvSpPr>
              <a:spLocks noChangeArrowheads="1"/>
            </p:cNvSpPr>
            <p:nvPr/>
          </p:nvSpPr>
          <p:spPr bwMode="auto">
            <a:xfrm>
              <a:off x="4418" y="2008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63" name="Rectangle 42"/>
            <p:cNvSpPr>
              <a:spLocks noChangeArrowheads="1"/>
            </p:cNvSpPr>
            <p:nvPr/>
          </p:nvSpPr>
          <p:spPr bwMode="auto">
            <a:xfrm>
              <a:off x="3568" y="2181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64" name="Rectangle 43"/>
            <p:cNvSpPr>
              <a:spLocks noChangeArrowheads="1"/>
            </p:cNvSpPr>
            <p:nvPr/>
          </p:nvSpPr>
          <p:spPr bwMode="auto">
            <a:xfrm>
              <a:off x="3823" y="2181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65" name="Rectangle 44"/>
            <p:cNvSpPr>
              <a:spLocks noChangeArrowheads="1"/>
            </p:cNvSpPr>
            <p:nvPr/>
          </p:nvSpPr>
          <p:spPr bwMode="auto">
            <a:xfrm>
              <a:off x="4084" y="2181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66" name="Rectangle 45"/>
            <p:cNvSpPr>
              <a:spLocks noChangeArrowheads="1"/>
            </p:cNvSpPr>
            <p:nvPr/>
          </p:nvSpPr>
          <p:spPr bwMode="auto">
            <a:xfrm>
              <a:off x="4374" y="2181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XY</a:t>
              </a:r>
              <a:endParaRPr lang="en-US" sz="1600" b="0"/>
            </a:p>
          </p:txBody>
        </p:sp>
        <p:sp>
          <p:nvSpPr>
            <p:cNvPr id="26667" name="Rectangle 46"/>
            <p:cNvSpPr>
              <a:spLocks noChangeArrowheads="1"/>
            </p:cNvSpPr>
            <p:nvPr/>
          </p:nvSpPr>
          <p:spPr bwMode="auto">
            <a:xfrm>
              <a:off x="3554" y="2350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68" name="Rectangle 47"/>
            <p:cNvSpPr>
              <a:spLocks noChangeArrowheads="1"/>
            </p:cNvSpPr>
            <p:nvPr/>
          </p:nvSpPr>
          <p:spPr bwMode="auto">
            <a:xfrm>
              <a:off x="3834" y="2350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69" name="Rectangle 48"/>
            <p:cNvSpPr>
              <a:spLocks noChangeArrowheads="1"/>
            </p:cNvSpPr>
            <p:nvPr/>
          </p:nvSpPr>
          <p:spPr bwMode="auto">
            <a:xfrm>
              <a:off x="4087" y="2350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70" name="Rectangle 49"/>
            <p:cNvSpPr>
              <a:spLocks noChangeArrowheads="1"/>
            </p:cNvSpPr>
            <p:nvPr/>
          </p:nvSpPr>
          <p:spPr bwMode="auto">
            <a:xfrm>
              <a:off x="3557" y="2522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71" name="Rectangle 50"/>
            <p:cNvSpPr>
              <a:spLocks noChangeArrowheads="1"/>
            </p:cNvSpPr>
            <p:nvPr/>
          </p:nvSpPr>
          <p:spPr bwMode="auto">
            <a:xfrm>
              <a:off x="3834" y="2522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72" name="Rectangle 51"/>
            <p:cNvSpPr>
              <a:spLocks noChangeArrowheads="1"/>
            </p:cNvSpPr>
            <p:nvPr/>
          </p:nvSpPr>
          <p:spPr bwMode="auto">
            <a:xfrm>
              <a:off x="4084" y="2522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73" name="Rectangle 52"/>
            <p:cNvSpPr>
              <a:spLocks noChangeArrowheads="1"/>
            </p:cNvSpPr>
            <p:nvPr/>
          </p:nvSpPr>
          <p:spPr bwMode="auto">
            <a:xfrm>
              <a:off x="3557" y="2693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74" name="Rectangle 53"/>
            <p:cNvSpPr>
              <a:spLocks noChangeArrowheads="1"/>
            </p:cNvSpPr>
            <p:nvPr/>
          </p:nvSpPr>
          <p:spPr bwMode="auto">
            <a:xfrm>
              <a:off x="3834" y="2693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75" name="Rectangle 54"/>
            <p:cNvSpPr>
              <a:spLocks noChangeArrowheads="1"/>
            </p:cNvSpPr>
            <p:nvPr/>
          </p:nvSpPr>
          <p:spPr bwMode="auto">
            <a:xfrm>
              <a:off x="4084" y="2693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76" name="Rectangle 55"/>
            <p:cNvSpPr>
              <a:spLocks noChangeArrowheads="1"/>
            </p:cNvSpPr>
            <p:nvPr/>
          </p:nvSpPr>
          <p:spPr bwMode="auto">
            <a:xfrm>
              <a:off x="4304" y="2693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77" name="Rectangle 56"/>
            <p:cNvSpPr>
              <a:spLocks noChangeArrowheads="1"/>
            </p:cNvSpPr>
            <p:nvPr/>
          </p:nvSpPr>
          <p:spPr bwMode="auto">
            <a:xfrm>
              <a:off x="4418" y="2709"/>
              <a:ext cx="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+</a:t>
              </a:r>
              <a:endParaRPr lang="en-US" sz="1600" b="0"/>
            </a:p>
          </p:txBody>
        </p:sp>
        <p:sp>
          <p:nvSpPr>
            <p:cNvPr id="26678" name="Rectangle 57"/>
            <p:cNvSpPr>
              <a:spLocks noChangeArrowheads="1"/>
            </p:cNvSpPr>
            <p:nvPr/>
          </p:nvSpPr>
          <p:spPr bwMode="auto">
            <a:xfrm>
              <a:off x="4510" y="2693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 Y</a:t>
              </a:r>
              <a:endParaRPr lang="en-US" sz="1600" b="0"/>
            </a:p>
          </p:txBody>
        </p:sp>
        <p:sp>
          <p:nvSpPr>
            <p:cNvPr id="26679" name="Rectangle 58"/>
            <p:cNvSpPr>
              <a:spLocks noChangeArrowheads="1"/>
            </p:cNvSpPr>
            <p:nvPr/>
          </p:nvSpPr>
          <p:spPr bwMode="auto">
            <a:xfrm>
              <a:off x="3568" y="286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0" name="Rectangle 59"/>
            <p:cNvSpPr>
              <a:spLocks noChangeArrowheads="1"/>
            </p:cNvSpPr>
            <p:nvPr/>
          </p:nvSpPr>
          <p:spPr bwMode="auto">
            <a:xfrm>
              <a:off x="3834" y="286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81" name="Rectangle 60"/>
            <p:cNvSpPr>
              <a:spLocks noChangeArrowheads="1"/>
            </p:cNvSpPr>
            <p:nvPr/>
          </p:nvSpPr>
          <p:spPr bwMode="auto">
            <a:xfrm>
              <a:off x="4084" y="2865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82" name="Rectangle 61"/>
            <p:cNvSpPr>
              <a:spLocks noChangeArrowheads="1"/>
            </p:cNvSpPr>
            <p:nvPr/>
          </p:nvSpPr>
          <p:spPr bwMode="auto">
            <a:xfrm>
              <a:off x="3568" y="303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3" name="Rectangle 62"/>
            <p:cNvSpPr>
              <a:spLocks noChangeArrowheads="1"/>
            </p:cNvSpPr>
            <p:nvPr/>
          </p:nvSpPr>
          <p:spPr bwMode="auto">
            <a:xfrm>
              <a:off x="3834" y="303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84" name="Rectangle 63"/>
            <p:cNvSpPr>
              <a:spLocks noChangeArrowheads="1"/>
            </p:cNvSpPr>
            <p:nvPr/>
          </p:nvSpPr>
          <p:spPr bwMode="auto">
            <a:xfrm>
              <a:off x="4087" y="3035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85" name="Rectangle 64"/>
            <p:cNvSpPr>
              <a:spLocks noChangeArrowheads="1"/>
            </p:cNvSpPr>
            <p:nvPr/>
          </p:nvSpPr>
          <p:spPr bwMode="auto">
            <a:xfrm>
              <a:off x="3568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6" name="Rectangle 65"/>
            <p:cNvSpPr>
              <a:spLocks noChangeArrowheads="1"/>
            </p:cNvSpPr>
            <p:nvPr/>
          </p:nvSpPr>
          <p:spPr bwMode="auto">
            <a:xfrm>
              <a:off x="3834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7" name="Rectangle 66"/>
            <p:cNvSpPr>
              <a:spLocks noChangeArrowheads="1"/>
            </p:cNvSpPr>
            <p:nvPr/>
          </p:nvSpPr>
          <p:spPr bwMode="auto">
            <a:xfrm>
              <a:off x="4099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8" name="Rectangle 67"/>
            <p:cNvSpPr>
              <a:spLocks noChangeArrowheads="1"/>
            </p:cNvSpPr>
            <p:nvPr/>
          </p:nvSpPr>
          <p:spPr bwMode="auto">
            <a:xfrm>
              <a:off x="4429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9" name="Rectangle 68"/>
            <p:cNvSpPr>
              <a:spLocks noChangeArrowheads="1"/>
            </p:cNvSpPr>
            <p:nvPr/>
          </p:nvSpPr>
          <p:spPr bwMode="auto">
            <a:xfrm>
              <a:off x="4374" y="2350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XY</a:t>
              </a:r>
              <a:endParaRPr lang="en-US" sz="1600" b="0"/>
            </a:p>
          </p:txBody>
        </p:sp>
        <p:sp>
          <p:nvSpPr>
            <p:cNvPr id="26690" name="Line 69"/>
            <p:cNvSpPr>
              <a:spLocks noChangeShapeType="1"/>
            </p:cNvSpPr>
            <p:nvPr/>
          </p:nvSpPr>
          <p:spPr bwMode="auto">
            <a:xfrm>
              <a:off x="4473" y="2355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1" name="Rectangle 70"/>
            <p:cNvSpPr>
              <a:spLocks noChangeArrowheads="1"/>
            </p:cNvSpPr>
            <p:nvPr/>
          </p:nvSpPr>
          <p:spPr bwMode="auto">
            <a:xfrm>
              <a:off x="4374" y="2522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XY</a:t>
              </a:r>
              <a:endParaRPr lang="en-US" sz="1600" b="0"/>
            </a:p>
          </p:txBody>
        </p:sp>
        <p:sp>
          <p:nvSpPr>
            <p:cNvPr id="26692" name="Line 71"/>
            <p:cNvSpPr>
              <a:spLocks noChangeShapeType="1"/>
            </p:cNvSpPr>
            <p:nvPr/>
          </p:nvSpPr>
          <p:spPr bwMode="auto">
            <a:xfrm>
              <a:off x="4393" y="2529"/>
              <a:ext cx="8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3" name="Rectangle 72"/>
            <p:cNvSpPr>
              <a:spLocks noChangeArrowheads="1"/>
            </p:cNvSpPr>
            <p:nvPr/>
          </p:nvSpPr>
          <p:spPr bwMode="auto">
            <a:xfrm>
              <a:off x="4413" y="2865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94" name="Line 73"/>
            <p:cNvSpPr>
              <a:spLocks noChangeShapeType="1"/>
            </p:cNvSpPr>
            <p:nvPr/>
          </p:nvSpPr>
          <p:spPr bwMode="auto">
            <a:xfrm>
              <a:off x="4431" y="2871"/>
              <a:ext cx="8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5" name="Rectangle 74"/>
            <p:cNvSpPr>
              <a:spLocks noChangeArrowheads="1"/>
            </p:cNvSpPr>
            <p:nvPr/>
          </p:nvSpPr>
          <p:spPr bwMode="auto">
            <a:xfrm>
              <a:off x="4418" y="3035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96" name="Line 75"/>
            <p:cNvSpPr>
              <a:spLocks noChangeShapeType="1"/>
            </p:cNvSpPr>
            <p:nvPr/>
          </p:nvSpPr>
          <p:spPr bwMode="auto">
            <a:xfrm>
              <a:off x="4428" y="3039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9986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Two-input LUT</a:t>
            </a:r>
          </a:p>
        </p:txBody>
      </p:sp>
      <p:sp>
        <p:nvSpPr>
          <p:cNvPr id="28675" name="Rectangle 1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6" name="Object 9"/>
          <p:cNvGraphicFramePr>
            <a:graphicFrameLocks noChangeAspect="1"/>
          </p:cNvGraphicFramePr>
          <p:nvPr/>
        </p:nvGraphicFramePr>
        <p:xfrm>
          <a:off x="2971800" y="5029200"/>
          <a:ext cx="33528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016000" imgH="241300" progId="Equation.3">
                  <p:embed/>
                </p:oleObj>
              </mc:Choice>
              <mc:Fallback>
                <p:oleObj name="Equation" r:id="rId3" imgW="1016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29200"/>
                        <a:ext cx="33528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677" name="Group 10"/>
          <p:cNvGrpSpPr>
            <a:grpSpLocks noChangeAspect="1"/>
          </p:cNvGrpSpPr>
          <p:nvPr/>
        </p:nvGrpSpPr>
        <p:grpSpPr bwMode="auto">
          <a:xfrm>
            <a:off x="685800" y="1981200"/>
            <a:ext cx="3581400" cy="2679700"/>
            <a:chOff x="432" y="1248"/>
            <a:chExt cx="2256" cy="1688"/>
          </a:xfrm>
        </p:grpSpPr>
        <p:sp>
          <p:nvSpPr>
            <p:cNvPr id="28681" name="AutoShape 9"/>
            <p:cNvSpPr>
              <a:spLocks noChangeAspect="1" noChangeArrowheads="1" noTextEdit="1"/>
            </p:cNvSpPr>
            <p:nvPr/>
          </p:nvSpPr>
          <p:spPr bwMode="auto">
            <a:xfrm>
              <a:off x="432" y="1248"/>
              <a:ext cx="2256" cy="1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pic>
          <p:nvPicPr>
            <p:cNvPr id="28682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248"/>
              <a:ext cx="2260" cy="1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4"/>
          <p:cNvGrpSpPr>
            <a:grpSpLocks noChangeAspect="1"/>
          </p:cNvGrpSpPr>
          <p:nvPr/>
        </p:nvGrpSpPr>
        <p:grpSpPr bwMode="auto">
          <a:xfrm>
            <a:off x="4800600" y="1905000"/>
            <a:ext cx="3905250" cy="2801938"/>
            <a:chOff x="3024" y="1200"/>
            <a:chExt cx="2460" cy="1765"/>
          </a:xfrm>
        </p:grpSpPr>
        <p:sp>
          <p:nvSpPr>
            <p:cNvPr id="2867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3024" y="1200"/>
              <a:ext cx="2460" cy="1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pic>
          <p:nvPicPr>
            <p:cNvPr id="28680" name="Picture 1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200"/>
              <a:ext cx="2464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9203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Design Methodology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Static CMOS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Pseudo NMOS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Pass-transistor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Transmission Gate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Domino Logic</a:t>
            </a:r>
          </a:p>
        </p:txBody>
      </p:sp>
    </p:spTree>
    <p:extLst>
      <p:ext uri="{BB962C8B-B14F-4D97-AF65-F5344CB8AC3E}">
        <p14:creationId xmlns:p14="http://schemas.microsoft.com/office/powerpoint/2010/main" val="19082815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Elmore Delay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501775"/>
            <a:ext cx="754062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794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of a wire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8"/>
          <a:stretch>
            <a:fillRect/>
          </a:stretch>
        </p:blipFill>
        <p:spPr bwMode="auto">
          <a:xfrm>
            <a:off x="290513" y="1576388"/>
            <a:ext cx="8715375" cy="432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1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Design Issues</a:t>
            </a:r>
          </a:p>
        </p:txBody>
      </p:sp>
      <p:pic>
        <p:nvPicPr>
          <p:cNvPr id="235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827213"/>
            <a:ext cx="7539038" cy="404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43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Reducing Power in Clocking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4500" y="1447800"/>
            <a:ext cx="8242300" cy="45720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Gated Clocks: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can gate clock signals through AND gate before applying to flip-flop; this is more of a total chip power savings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all clock trees should have the same type of gating whether they are used or not, and at the same level - total balance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Reduce overall capacitance (again, shielding vs. spacing)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(a) higher total cap./less area       		       (b) lower cap./ more area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Tradeoff between the two approaches due to coupling noise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approach (a) is better for inductive noise; (b) is better for capacitive noise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 descr="25%"/>
          <p:cNvSpPr>
            <a:spLocks noChangeArrowheads="1"/>
          </p:cNvSpPr>
          <p:nvPr/>
        </p:nvSpPr>
        <p:spPr bwMode="auto">
          <a:xfrm>
            <a:off x="1068388" y="3611563"/>
            <a:ext cx="7254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shield</a:t>
            </a:r>
          </a:p>
        </p:txBody>
      </p:sp>
      <p:sp>
        <p:nvSpPr>
          <p:cNvPr id="26629" name="Rectangle 5" descr="25%"/>
          <p:cNvSpPr>
            <a:spLocks noChangeArrowheads="1"/>
          </p:cNvSpPr>
          <p:nvPr/>
        </p:nvSpPr>
        <p:spPr bwMode="auto">
          <a:xfrm>
            <a:off x="1989138" y="3611563"/>
            <a:ext cx="658812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clock</a:t>
            </a:r>
          </a:p>
        </p:txBody>
      </p:sp>
      <p:sp>
        <p:nvSpPr>
          <p:cNvPr id="26630" name="Rectangle 6" descr="25%"/>
          <p:cNvSpPr>
            <a:spLocks noChangeArrowheads="1"/>
          </p:cNvSpPr>
          <p:nvPr/>
        </p:nvSpPr>
        <p:spPr bwMode="auto">
          <a:xfrm>
            <a:off x="2820988" y="3611563"/>
            <a:ext cx="7254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shield</a:t>
            </a:r>
          </a:p>
        </p:txBody>
      </p:sp>
      <p:sp>
        <p:nvSpPr>
          <p:cNvPr id="26631" name="Rectangle 7" descr="25%"/>
          <p:cNvSpPr>
            <a:spLocks noChangeArrowheads="1"/>
          </p:cNvSpPr>
          <p:nvPr/>
        </p:nvSpPr>
        <p:spPr bwMode="auto">
          <a:xfrm>
            <a:off x="4716463" y="3603625"/>
            <a:ext cx="9286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Signal 1</a:t>
            </a:r>
          </a:p>
        </p:txBody>
      </p:sp>
      <p:sp>
        <p:nvSpPr>
          <p:cNvPr id="26632" name="Rectangle 8" descr="25%"/>
          <p:cNvSpPr>
            <a:spLocks noChangeArrowheads="1"/>
          </p:cNvSpPr>
          <p:nvPr/>
        </p:nvSpPr>
        <p:spPr bwMode="auto">
          <a:xfrm>
            <a:off x="6254750" y="3603625"/>
            <a:ext cx="658813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clock</a:t>
            </a:r>
          </a:p>
        </p:txBody>
      </p:sp>
      <p:sp>
        <p:nvSpPr>
          <p:cNvPr id="26633" name="Rectangle 9" descr="25%"/>
          <p:cNvSpPr>
            <a:spLocks noChangeArrowheads="1"/>
          </p:cNvSpPr>
          <p:nvPr/>
        </p:nvSpPr>
        <p:spPr bwMode="auto">
          <a:xfrm>
            <a:off x="7535863" y="3603625"/>
            <a:ext cx="9286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Signal 2</a:t>
            </a:r>
          </a:p>
        </p:txBody>
      </p:sp>
    </p:spTree>
    <p:extLst>
      <p:ext uri="{BB962C8B-B14F-4D97-AF65-F5344CB8AC3E}">
        <p14:creationId xmlns:p14="http://schemas.microsoft.com/office/powerpoint/2010/main" val="32518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NOT need to write any long complicated code</a:t>
            </a:r>
          </a:p>
          <a:p>
            <a:r>
              <a:rPr lang="en-US" dirty="0" smtClean="0"/>
              <a:t>You should be able to write small pieces of VHDL</a:t>
            </a:r>
          </a:p>
          <a:p>
            <a:r>
              <a:rPr lang="en-US" dirty="0" smtClean="0"/>
              <a:t>Understand common coding mistakes</a:t>
            </a:r>
          </a:p>
          <a:p>
            <a:r>
              <a:rPr lang="en-US" dirty="0" smtClean="0"/>
              <a:t>Understand process and sensitivity list</a:t>
            </a:r>
          </a:p>
          <a:p>
            <a:r>
              <a:rPr lang="en-US" dirty="0" smtClean="0"/>
              <a:t>Be able to detect limitations in a block of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543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NOT need to write any long complicated code</a:t>
            </a:r>
          </a:p>
          <a:p>
            <a:r>
              <a:rPr lang="en-US" dirty="0" smtClean="0"/>
              <a:t>You should be able to write small pieces of Verilog</a:t>
            </a:r>
          </a:p>
          <a:p>
            <a:r>
              <a:rPr lang="en-US" dirty="0" smtClean="0"/>
              <a:t>Understand common coding mistakes</a:t>
            </a:r>
          </a:p>
          <a:p>
            <a:r>
              <a:rPr lang="en-US" dirty="0" smtClean="0"/>
              <a:t>Be able to detect limitations in a block of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885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N" dirty="0"/>
              <a:t>Do you see any problem with the following </a:t>
            </a:r>
            <a:r>
              <a:rPr lang="en-IN" dirty="0" smtClean="0"/>
              <a:t>Verilog </a:t>
            </a:r>
            <a:r>
              <a:rPr lang="en-IN" dirty="0"/>
              <a:t>code? Please </a:t>
            </a:r>
            <a:r>
              <a:rPr lang="en-IN" dirty="0" smtClean="0"/>
              <a:t>explain.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@ (</a:t>
            </a: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clk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reset)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(reset) q &lt;= 0;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else q &lt;= d;</a:t>
            </a:r>
          </a:p>
          <a:p>
            <a:pPr marL="0" indent="0">
              <a:buNone/>
            </a:pP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@ (set)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(set) q &lt;= 1;</a:t>
            </a: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295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/>
              <a:t>When we tried to simulate the following code, sometimes we observed ‘x’ at the output. What is the reason behind such </a:t>
            </a:r>
            <a:r>
              <a:rPr lang="en-IN" dirty="0" smtClean="0"/>
              <a:t>an observation</a:t>
            </a:r>
            <a:r>
              <a:rPr lang="en-IN" dirty="0"/>
              <a:t>? Explain.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module mux_2 (input [3:0]	d0, d1,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input	s,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output	[3:0]	y);</a:t>
            </a:r>
          </a:p>
          <a:p>
            <a:pPr marL="0" indent="0">
              <a:buNone/>
            </a:pP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tristate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t0 (d0, s, y);</a:t>
            </a: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tristate</a:t>
            </a:r>
            <a:r>
              <a:rPr lang="en-IN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t1 (d1, s, y);</a:t>
            </a:r>
          </a:p>
          <a:p>
            <a:pPr marL="0" indent="0">
              <a:buNone/>
            </a:pPr>
            <a:r>
              <a:rPr lang="en-IN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03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IN" sz="2700" dirty="0"/>
              <a:t>Following is the module declaration of a D flip-flop with an asynchronous active-low reset. Complete the description of the flip-flop using V</a:t>
            </a:r>
            <a:r>
              <a:rPr lang="en-IN" sz="2700" dirty="0" smtClean="0"/>
              <a:t>erilog.</a:t>
            </a:r>
            <a:endParaRPr lang="en-IN" sz="2700" dirty="0"/>
          </a:p>
          <a:p>
            <a:pPr marL="0" indent="0">
              <a:buNone/>
            </a:pPr>
            <a:endParaRPr lang="en-IN" sz="800" dirty="0"/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flipflop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(D, Clock,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Resetn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Q);</a:t>
            </a: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D, Clock,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Resetn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Q; </a:t>
            </a:r>
            <a:endParaRPr lang="en-IN" sz="27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@ 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(…)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0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Verilog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700" dirty="0"/>
              <a:t>The following piece of </a:t>
            </a:r>
            <a:r>
              <a:rPr lang="en-IN" sz="2700" dirty="0" smtClean="0"/>
              <a:t>Verilog </a:t>
            </a:r>
            <a:r>
              <a:rPr lang="en-IN" sz="2700" dirty="0"/>
              <a:t>code is to be used to model a Mux. When synthesized would it behave like a Mux? If </a:t>
            </a:r>
            <a:r>
              <a:rPr lang="en-IN" sz="2700" dirty="0" smtClean="0"/>
              <a:t>not, what would it </a:t>
            </a:r>
            <a:r>
              <a:rPr lang="en-IN" sz="2700" dirty="0"/>
              <a:t>be? </a:t>
            </a:r>
            <a:r>
              <a:rPr lang="en-IN" sz="2700" dirty="0" smtClean="0"/>
              <a:t>Explain.</a:t>
            </a:r>
            <a:endParaRPr lang="en-IN" sz="2700" dirty="0"/>
          </a:p>
          <a:p>
            <a:pPr marL="0" indent="0">
              <a:buNone/>
            </a:pPr>
            <a:endParaRPr lang="en-IN" sz="2700" dirty="0"/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module mux (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 [3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0] d_0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d_1,</a:t>
            </a: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 s, 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[3: 0] y</a:t>
            </a:r>
            <a:r>
              <a:rPr lang="en-IN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always @ (</a:t>
            </a: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s)</a:t>
            </a: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(s) y &lt;= d_1;</a:t>
            </a:r>
          </a:p>
          <a:p>
            <a:pPr marL="0" indent="0">
              <a:buNone/>
            </a:pPr>
            <a:r>
              <a:rPr lang="en-IN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else y &lt;= d_0;</a:t>
            </a:r>
          </a:p>
          <a:p>
            <a:pPr marL="0" indent="0">
              <a:buNone/>
            </a:pPr>
            <a:r>
              <a:rPr lang="en-IN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endmodule</a:t>
            </a:r>
            <a:endParaRPr lang="en-IN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IN" sz="2700" dirty="0"/>
          </a:p>
        </p:txBody>
      </p:sp>
    </p:spTree>
    <p:extLst>
      <p:ext uri="{BB962C8B-B14F-4D97-AF65-F5344CB8AC3E}">
        <p14:creationId xmlns:p14="http://schemas.microsoft.com/office/powerpoint/2010/main" val="1946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Gate Capacitance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1681163"/>
            <a:ext cx="849312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08075" y="3352800"/>
            <a:ext cx="912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Cut-off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089400" y="3400425"/>
            <a:ext cx="1085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Resistive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965950" y="3400425"/>
            <a:ext cx="1236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Saturation</a:t>
            </a:r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1" t="43791" r="10527" b="35248"/>
          <a:stretch>
            <a:fillRect/>
          </a:stretch>
        </p:blipFill>
        <p:spPr bwMode="auto">
          <a:xfrm>
            <a:off x="1085850" y="3409950"/>
            <a:ext cx="701040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51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/>
              <a:t>Threshold Drops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2362200" y="1778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2667000" y="1778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438400" y="1397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544774" name="Text Box 6"/>
          <p:cNvSpPr txBox="1">
            <a:spLocks noChangeArrowheads="1"/>
          </p:cNvSpPr>
          <p:nvPr/>
        </p:nvSpPr>
        <p:spPr bwMode="auto">
          <a:xfrm>
            <a:off x="3505200" y="4140200"/>
            <a:ext cx="1123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 </a:t>
            </a:r>
            <a:r>
              <a:rPr lang="en-US" sz="2000"/>
              <a:t>0</a:t>
            </a:r>
          </a:p>
        </p:txBody>
      </p:sp>
      <p:grpSp>
        <p:nvGrpSpPr>
          <p:cNvPr id="30727" name="Group 7"/>
          <p:cNvGrpSpPr>
            <a:grpSpLocks/>
          </p:cNvGrpSpPr>
          <p:nvPr/>
        </p:nvGrpSpPr>
        <p:grpSpPr bwMode="auto">
          <a:xfrm>
            <a:off x="2286000" y="2311400"/>
            <a:ext cx="381000" cy="457200"/>
            <a:chOff x="2304" y="1872"/>
            <a:chExt cx="240" cy="288"/>
          </a:xfrm>
        </p:grpSpPr>
        <p:sp>
          <p:nvSpPr>
            <p:cNvPr id="30833" name="Line 8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4" name="Line 9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5" name="Line 10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6" name="Line 11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28" name="Line 12"/>
          <p:cNvSpPr>
            <a:spLocks noChangeShapeType="1"/>
          </p:cNvSpPr>
          <p:nvPr/>
        </p:nvSpPr>
        <p:spPr bwMode="auto">
          <a:xfrm>
            <a:off x="1752600" y="2540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29" name="Oval 13"/>
          <p:cNvSpPr>
            <a:spLocks noChangeArrowheads="1"/>
          </p:cNvSpPr>
          <p:nvPr/>
        </p:nvSpPr>
        <p:spPr bwMode="auto">
          <a:xfrm>
            <a:off x="2133600" y="2463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4"/>
          <p:cNvSpPr>
            <a:spLocks noChangeShapeType="1"/>
          </p:cNvSpPr>
          <p:nvPr/>
        </p:nvSpPr>
        <p:spPr bwMode="auto">
          <a:xfrm>
            <a:off x="2667000" y="2768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1" name="Text Box 15"/>
          <p:cNvSpPr txBox="1">
            <a:spLocks noChangeArrowheads="1"/>
          </p:cNvSpPr>
          <p:nvPr/>
        </p:nvSpPr>
        <p:spPr bwMode="auto">
          <a:xfrm>
            <a:off x="685800" y="41402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PDN</a:t>
            </a:r>
          </a:p>
        </p:txBody>
      </p:sp>
      <p:sp>
        <p:nvSpPr>
          <p:cNvPr id="544784" name="Text Box 16"/>
          <p:cNvSpPr txBox="1">
            <a:spLocks noChangeArrowheads="1"/>
          </p:cNvSpPr>
          <p:nvPr/>
        </p:nvSpPr>
        <p:spPr bwMode="auto">
          <a:xfrm>
            <a:off x="3505200" y="2844800"/>
            <a:ext cx="1123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0 </a:t>
            </a:r>
            <a:r>
              <a:rPr lang="en-US" sz="2000">
                <a:sym typeface="Symbol" pitchFamily="18" charset="2"/>
              </a:rPr>
              <a:t></a:t>
            </a:r>
            <a:r>
              <a:rPr lang="en-US" sz="2000"/>
              <a:t> 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30733" name="Line 17"/>
          <p:cNvSpPr>
            <a:spLocks noChangeShapeType="1"/>
          </p:cNvSpPr>
          <p:nvPr/>
        </p:nvSpPr>
        <p:spPr bwMode="auto">
          <a:xfrm>
            <a:off x="2667000" y="32258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4" name="Line 18"/>
          <p:cNvSpPr>
            <a:spLocks noChangeShapeType="1"/>
          </p:cNvSpPr>
          <p:nvPr/>
        </p:nvSpPr>
        <p:spPr bwMode="auto">
          <a:xfrm>
            <a:off x="2667000" y="452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5" name="Line 19"/>
          <p:cNvSpPr>
            <a:spLocks noChangeShapeType="1"/>
          </p:cNvSpPr>
          <p:nvPr/>
        </p:nvSpPr>
        <p:spPr bwMode="auto">
          <a:xfrm>
            <a:off x="2667000" y="543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6" name="Line 20"/>
          <p:cNvSpPr>
            <a:spLocks noChangeShapeType="1"/>
          </p:cNvSpPr>
          <p:nvPr/>
        </p:nvSpPr>
        <p:spPr bwMode="auto">
          <a:xfrm>
            <a:off x="2438400" y="5892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7" name="Line 21"/>
          <p:cNvSpPr>
            <a:spLocks noChangeShapeType="1"/>
          </p:cNvSpPr>
          <p:nvPr/>
        </p:nvSpPr>
        <p:spPr bwMode="auto">
          <a:xfrm>
            <a:off x="2514600" y="5969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8" name="Line 22"/>
          <p:cNvSpPr>
            <a:spLocks noChangeShapeType="1"/>
          </p:cNvSpPr>
          <p:nvPr/>
        </p:nvSpPr>
        <p:spPr bwMode="auto">
          <a:xfrm>
            <a:off x="2590800" y="6045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9" name="Line 23"/>
          <p:cNvSpPr>
            <a:spLocks noChangeShapeType="1"/>
          </p:cNvSpPr>
          <p:nvPr/>
        </p:nvSpPr>
        <p:spPr bwMode="auto">
          <a:xfrm>
            <a:off x="2667000" y="4521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40" name="Group 24"/>
          <p:cNvGrpSpPr>
            <a:grpSpLocks/>
          </p:cNvGrpSpPr>
          <p:nvPr/>
        </p:nvGrpSpPr>
        <p:grpSpPr bwMode="auto">
          <a:xfrm>
            <a:off x="2971800" y="4521200"/>
            <a:ext cx="841375" cy="685800"/>
            <a:chOff x="1344" y="2400"/>
            <a:chExt cx="530" cy="432"/>
          </a:xfrm>
        </p:grpSpPr>
        <p:sp>
          <p:nvSpPr>
            <p:cNvPr id="30825" name="Line 25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6" name="Line 26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7" name="Line 27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8" name="Line 28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9" name="Line 29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0" name="Line 30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1" name="Line 31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2" name="Text Box 32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grpSp>
        <p:nvGrpSpPr>
          <p:cNvPr id="30741" name="Group 33"/>
          <p:cNvGrpSpPr>
            <a:grpSpLocks/>
          </p:cNvGrpSpPr>
          <p:nvPr/>
        </p:nvGrpSpPr>
        <p:grpSpPr bwMode="auto">
          <a:xfrm>
            <a:off x="2286000" y="4978400"/>
            <a:ext cx="381000" cy="457200"/>
            <a:chOff x="2304" y="1872"/>
            <a:chExt cx="240" cy="288"/>
          </a:xfrm>
        </p:grpSpPr>
        <p:sp>
          <p:nvSpPr>
            <p:cNvPr id="30821" name="Line 34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2" name="Line 35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3" name="Line 36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4" name="Line 37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42" name="Line 38"/>
          <p:cNvSpPr>
            <a:spLocks noChangeShapeType="1"/>
          </p:cNvSpPr>
          <p:nvPr/>
        </p:nvSpPr>
        <p:spPr bwMode="auto">
          <a:xfrm>
            <a:off x="1752600" y="5207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43" name="Group 39"/>
          <p:cNvGrpSpPr>
            <a:grpSpLocks/>
          </p:cNvGrpSpPr>
          <p:nvPr/>
        </p:nvGrpSpPr>
        <p:grpSpPr bwMode="auto">
          <a:xfrm>
            <a:off x="2971800" y="3225800"/>
            <a:ext cx="841375" cy="685800"/>
            <a:chOff x="1344" y="2400"/>
            <a:chExt cx="530" cy="432"/>
          </a:xfrm>
        </p:grpSpPr>
        <p:sp>
          <p:nvSpPr>
            <p:cNvPr id="30813" name="Line 40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4" name="Line 41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5" name="Line 42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6" name="Line 43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7" name="Line 44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8" name="Line 45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9" name="Line 46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0" name="Text Box 47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grpSp>
        <p:nvGrpSpPr>
          <p:cNvPr id="30744" name="Group 48"/>
          <p:cNvGrpSpPr>
            <a:grpSpLocks/>
          </p:cNvGrpSpPr>
          <p:nvPr/>
        </p:nvGrpSpPr>
        <p:grpSpPr bwMode="auto">
          <a:xfrm>
            <a:off x="1524000" y="2540000"/>
            <a:ext cx="457200" cy="381000"/>
            <a:chOff x="1104" y="1824"/>
            <a:chExt cx="288" cy="240"/>
          </a:xfrm>
        </p:grpSpPr>
        <p:sp>
          <p:nvSpPr>
            <p:cNvPr id="30809" name="Line 49"/>
            <p:cNvSpPr>
              <a:spLocks noChangeShapeType="1"/>
            </p:cNvSpPr>
            <p:nvPr/>
          </p:nvSpPr>
          <p:spPr bwMode="auto">
            <a:xfrm>
              <a:off x="1248" y="1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0" name="Line 50"/>
            <p:cNvSpPr>
              <a:spLocks noChangeShapeType="1"/>
            </p:cNvSpPr>
            <p:nvPr/>
          </p:nvSpPr>
          <p:spPr bwMode="auto">
            <a:xfrm>
              <a:off x="1104" y="19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1" name="Line 51"/>
            <p:cNvSpPr>
              <a:spLocks noChangeShapeType="1"/>
            </p:cNvSpPr>
            <p:nvPr/>
          </p:nvSpPr>
          <p:spPr bwMode="auto">
            <a:xfrm>
              <a:off x="1152" y="201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2" name="Line 52"/>
            <p:cNvSpPr>
              <a:spLocks noChangeShapeType="1"/>
            </p:cNvSpPr>
            <p:nvPr/>
          </p:nvSpPr>
          <p:spPr bwMode="auto">
            <a:xfrm>
              <a:off x="1200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45" name="Text Box 53"/>
          <p:cNvSpPr txBox="1">
            <a:spLocks noChangeArrowheads="1"/>
          </p:cNvSpPr>
          <p:nvPr/>
        </p:nvSpPr>
        <p:spPr bwMode="auto">
          <a:xfrm>
            <a:off x="609600" y="16256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PUN</a:t>
            </a:r>
          </a:p>
        </p:txBody>
      </p:sp>
      <p:sp>
        <p:nvSpPr>
          <p:cNvPr id="30746" name="Text Box 54"/>
          <p:cNvSpPr txBox="1">
            <a:spLocks noChangeArrowheads="1"/>
          </p:cNvSpPr>
          <p:nvPr/>
        </p:nvSpPr>
        <p:spPr bwMode="auto">
          <a:xfrm>
            <a:off x="1219200" y="4826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30747" name="Line 55"/>
          <p:cNvSpPr>
            <a:spLocks noChangeShapeType="1"/>
          </p:cNvSpPr>
          <p:nvPr/>
        </p:nvSpPr>
        <p:spPr bwMode="auto">
          <a:xfrm>
            <a:off x="6172200" y="1778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48" name="Line 56"/>
          <p:cNvSpPr>
            <a:spLocks noChangeShapeType="1"/>
          </p:cNvSpPr>
          <p:nvPr/>
        </p:nvSpPr>
        <p:spPr bwMode="auto">
          <a:xfrm>
            <a:off x="6477000" y="1778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49" name="Group 57"/>
          <p:cNvGrpSpPr>
            <a:grpSpLocks/>
          </p:cNvGrpSpPr>
          <p:nvPr/>
        </p:nvGrpSpPr>
        <p:grpSpPr bwMode="auto">
          <a:xfrm>
            <a:off x="6096000" y="2311400"/>
            <a:ext cx="381000" cy="457200"/>
            <a:chOff x="2304" y="1872"/>
            <a:chExt cx="240" cy="288"/>
          </a:xfrm>
        </p:grpSpPr>
        <p:sp>
          <p:nvSpPr>
            <p:cNvPr id="30805" name="Line 58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6" name="Line 59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7" name="Line 60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8" name="Line 61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50" name="Line 62"/>
          <p:cNvSpPr>
            <a:spLocks noChangeShapeType="1"/>
          </p:cNvSpPr>
          <p:nvPr/>
        </p:nvSpPr>
        <p:spPr bwMode="auto">
          <a:xfrm>
            <a:off x="5562600" y="2540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51" name="Line 63"/>
          <p:cNvSpPr>
            <a:spLocks noChangeShapeType="1"/>
          </p:cNvSpPr>
          <p:nvPr/>
        </p:nvSpPr>
        <p:spPr bwMode="auto">
          <a:xfrm>
            <a:off x="6477000" y="2768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4832" name="Text Box 64"/>
          <p:cNvSpPr txBox="1">
            <a:spLocks noChangeArrowheads="1"/>
          </p:cNvSpPr>
          <p:nvPr/>
        </p:nvSpPr>
        <p:spPr bwMode="auto">
          <a:xfrm>
            <a:off x="7162800" y="2844800"/>
            <a:ext cx="1711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0 </a:t>
            </a:r>
            <a:r>
              <a:rPr lang="en-US" sz="2000">
                <a:sym typeface="Symbol" pitchFamily="18" charset="2"/>
              </a:rPr>
              <a:t></a:t>
            </a:r>
            <a:r>
              <a:rPr lang="en-US" sz="2000"/>
              <a:t> V</a:t>
            </a:r>
            <a:r>
              <a:rPr lang="en-US" sz="2000" baseline="-25000"/>
              <a:t>DD</a:t>
            </a:r>
            <a:r>
              <a:rPr lang="en-US" sz="2000"/>
              <a:t> - V</a:t>
            </a:r>
            <a:r>
              <a:rPr lang="en-US" sz="2000" baseline="-25000"/>
              <a:t>Tn</a:t>
            </a:r>
            <a:endParaRPr lang="en-US" sz="2000"/>
          </a:p>
        </p:txBody>
      </p:sp>
      <p:sp>
        <p:nvSpPr>
          <p:cNvPr id="30753" name="Line 65"/>
          <p:cNvSpPr>
            <a:spLocks noChangeShapeType="1"/>
          </p:cNvSpPr>
          <p:nvPr/>
        </p:nvSpPr>
        <p:spPr bwMode="auto">
          <a:xfrm>
            <a:off x="6477000" y="32258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54" name="Group 66"/>
          <p:cNvGrpSpPr>
            <a:grpSpLocks/>
          </p:cNvGrpSpPr>
          <p:nvPr/>
        </p:nvGrpSpPr>
        <p:grpSpPr bwMode="auto">
          <a:xfrm>
            <a:off x="6781800" y="3225800"/>
            <a:ext cx="841375" cy="685800"/>
            <a:chOff x="1344" y="2400"/>
            <a:chExt cx="530" cy="432"/>
          </a:xfrm>
        </p:grpSpPr>
        <p:sp>
          <p:nvSpPr>
            <p:cNvPr id="30797" name="Line 67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8" name="Line 68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9" name="Line 69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0" name="Line 70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1" name="Line 71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2" name="Line 72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3" name="Line 73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4" name="Text Box 74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sp>
        <p:nvSpPr>
          <p:cNvPr id="30755" name="Text Box 75"/>
          <p:cNvSpPr txBox="1">
            <a:spLocks noChangeArrowheads="1"/>
          </p:cNvSpPr>
          <p:nvPr/>
        </p:nvSpPr>
        <p:spPr bwMode="auto">
          <a:xfrm>
            <a:off x="6172200" y="1397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30756" name="Text Box 76"/>
          <p:cNvSpPr txBox="1">
            <a:spLocks noChangeArrowheads="1"/>
          </p:cNvSpPr>
          <p:nvPr/>
        </p:nvSpPr>
        <p:spPr bwMode="auto">
          <a:xfrm>
            <a:off x="5029200" y="2159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544845" name="Text Box 77"/>
          <p:cNvSpPr txBox="1">
            <a:spLocks noChangeArrowheads="1"/>
          </p:cNvSpPr>
          <p:nvPr/>
        </p:nvSpPr>
        <p:spPr bwMode="auto">
          <a:xfrm>
            <a:off x="7315200" y="4140200"/>
            <a:ext cx="1479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 </a:t>
            </a:r>
            <a:r>
              <a:rPr lang="en-US" sz="2000"/>
              <a:t>|V</a:t>
            </a:r>
            <a:r>
              <a:rPr lang="en-US" sz="2000" baseline="-25000"/>
              <a:t>Tp</a:t>
            </a:r>
            <a:r>
              <a:rPr lang="en-US" sz="2000"/>
              <a:t>|</a:t>
            </a:r>
          </a:p>
        </p:txBody>
      </p:sp>
      <p:sp>
        <p:nvSpPr>
          <p:cNvPr id="30758" name="Line 78"/>
          <p:cNvSpPr>
            <a:spLocks noChangeShapeType="1"/>
          </p:cNvSpPr>
          <p:nvPr/>
        </p:nvSpPr>
        <p:spPr bwMode="auto">
          <a:xfrm>
            <a:off x="6477000" y="452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59" name="Line 79"/>
          <p:cNvSpPr>
            <a:spLocks noChangeShapeType="1"/>
          </p:cNvSpPr>
          <p:nvPr/>
        </p:nvSpPr>
        <p:spPr bwMode="auto">
          <a:xfrm>
            <a:off x="6477000" y="543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0" name="Line 80"/>
          <p:cNvSpPr>
            <a:spLocks noChangeShapeType="1"/>
          </p:cNvSpPr>
          <p:nvPr/>
        </p:nvSpPr>
        <p:spPr bwMode="auto">
          <a:xfrm>
            <a:off x="6248400" y="5892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1" name="Line 81"/>
          <p:cNvSpPr>
            <a:spLocks noChangeShapeType="1"/>
          </p:cNvSpPr>
          <p:nvPr/>
        </p:nvSpPr>
        <p:spPr bwMode="auto">
          <a:xfrm>
            <a:off x="6324600" y="5969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2" name="Line 82"/>
          <p:cNvSpPr>
            <a:spLocks noChangeShapeType="1"/>
          </p:cNvSpPr>
          <p:nvPr/>
        </p:nvSpPr>
        <p:spPr bwMode="auto">
          <a:xfrm>
            <a:off x="6400800" y="6045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3" name="Line 83"/>
          <p:cNvSpPr>
            <a:spLocks noChangeShapeType="1"/>
          </p:cNvSpPr>
          <p:nvPr/>
        </p:nvSpPr>
        <p:spPr bwMode="auto">
          <a:xfrm>
            <a:off x="6477000" y="4521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64" name="Group 84"/>
          <p:cNvGrpSpPr>
            <a:grpSpLocks/>
          </p:cNvGrpSpPr>
          <p:nvPr/>
        </p:nvGrpSpPr>
        <p:grpSpPr bwMode="auto">
          <a:xfrm>
            <a:off x="6781800" y="4521200"/>
            <a:ext cx="841375" cy="685800"/>
            <a:chOff x="1344" y="2400"/>
            <a:chExt cx="530" cy="432"/>
          </a:xfrm>
        </p:grpSpPr>
        <p:sp>
          <p:nvSpPr>
            <p:cNvPr id="30789" name="Line 85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0" name="Line 86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1" name="Line 87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2" name="Line 88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3" name="Line 89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4" name="Line 90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5" name="Line 91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6" name="Text Box 92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grpSp>
        <p:nvGrpSpPr>
          <p:cNvPr id="30765" name="Group 93"/>
          <p:cNvGrpSpPr>
            <a:grpSpLocks/>
          </p:cNvGrpSpPr>
          <p:nvPr/>
        </p:nvGrpSpPr>
        <p:grpSpPr bwMode="auto">
          <a:xfrm>
            <a:off x="6096000" y="4978400"/>
            <a:ext cx="381000" cy="457200"/>
            <a:chOff x="2304" y="1872"/>
            <a:chExt cx="240" cy="288"/>
          </a:xfrm>
        </p:grpSpPr>
        <p:sp>
          <p:nvSpPr>
            <p:cNvPr id="30785" name="Line 94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6" name="Line 95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7" name="Line 96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8" name="Line 97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66" name="Line 98"/>
          <p:cNvSpPr>
            <a:spLocks noChangeShapeType="1"/>
          </p:cNvSpPr>
          <p:nvPr/>
        </p:nvSpPr>
        <p:spPr bwMode="auto">
          <a:xfrm>
            <a:off x="5562600" y="5207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7" name="Oval 99"/>
          <p:cNvSpPr>
            <a:spLocks noChangeArrowheads="1"/>
          </p:cNvSpPr>
          <p:nvPr/>
        </p:nvSpPr>
        <p:spPr bwMode="auto">
          <a:xfrm>
            <a:off x="5943600" y="5130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68" name="Group 100"/>
          <p:cNvGrpSpPr>
            <a:grpSpLocks/>
          </p:cNvGrpSpPr>
          <p:nvPr/>
        </p:nvGrpSpPr>
        <p:grpSpPr bwMode="auto">
          <a:xfrm>
            <a:off x="5334000" y="5207000"/>
            <a:ext cx="457200" cy="381000"/>
            <a:chOff x="1104" y="1824"/>
            <a:chExt cx="288" cy="240"/>
          </a:xfrm>
        </p:grpSpPr>
        <p:sp>
          <p:nvSpPr>
            <p:cNvPr id="30781" name="Line 101"/>
            <p:cNvSpPr>
              <a:spLocks noChangeShapeType="1"/>
            </p:cNvSpPr>
            <p:nvPr/>
          </p:nvSpPr>
          <p:spPr bwMode="auto">
            <a:xfrm>
              <a:off x="1248" y="1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2" name="Line 102"/>
            <p:cNvSpPr>
              <a:spLocks noChangeShapeType="1"/>
            </p:cNvSpPr>
            <p:nvPr/>
          </p:nvSpPr>
          <p:spPr bwMode="auto">
            <a:xfrm>
              <a:off x="1104" y="19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3" name="Line 103"/>
            <p:cNvSpPr>
              <a:spLocks noChangeShapeType="1"/>
            </p:cNvSpPr>
            <p:nvPr/>
          </p:nvSpPr>
          <p:spPr bwMode="auto">
            <a:xfrm>
              <a:off x="1152" y="201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4" name="Line 104"/>
            <p:cNvSpPr>
              <a:spLocks noChangeShapeType="1"/>
            </p:cNvSpPr>
            <p:nvPr/>
          </p:nvSpPr>
          <p:spPr bwMode="auto">
            <a:xfrm>
              <a:off x="1200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544873" name="Text Box 105"/>
          <p:cNvSpPr txBox="1">
            <a:spLocks noChangeArrowheads="1"/>
          </p:cNvSpPr>
          <p:nvPr/>
        </p:nvSpPr>
        <p:spPr bwMode="auto">
          <a:xfrm>
            <a:off x="2362200" y="1930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74" name="Text Box 106"/>
          <p:cNvSpPr txBox="1">
            <a:spLocks noChangeArrowheads="1"/>
          </p:cNvSpPr>
          <p:nvPr/>
        </p:nvSpPr>
        <p:spPr bwMode="auto">
          <a:xfrm>
            <a:off x="2362200" y="27686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75" name="Text Box 107"/>
          <p:cNvSpPr txBox="1">
            <a:spLocks noChangeArrowheads="1"/>
          </p:cNvSpPr>
          <p:nvPr/>
        </p:nvSpPr>
        <p:spPr bwMode="auto">
          <a:xfrm>
            <a:off x="6172200" y="27686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76" name="Text Box 108"/>
          <p:cNvSpPr txBox="1">
            <a:spLocks noChangeArrowheads="1"/>
          </p:cNvSpPr>
          <p:nvPr/>
        </p:nvSpPr>
        <p:spPr bwMode="auto">
          <a:xfrm>
            <a:off x="6172200" y="19304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77" name="Text Box 109"/>
          <p:cNvSpPr txBox="1">
            <a:spLocks noChangeArrowheads="1"/>
          </p:cNvSpPr>
          <p:nvPr/>
        </p:nvSpPr>
        <p:spPr bwMode="auto">
          <a:xfrm>
            <a:off x="5334000" y="2921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V</a:t>
            </a:r>
            <a:r>
              <a:rPr lang="en-US" sz="2000" baseline="-25000">
                <a:solidFill>
                  <a:schemeClr val="accent1"/>
                </a:solidFill>
              </a:rPr>
              <a:t>GS</a:t>
            </a:r>
            <a:endParaRPr lang="en-US" sz="2000">
              <a:solidFill>
                <a:schemeClr val="accent1"/>
              </a:solidFill>
            </a:endParaRPr>
          </a:p>
        </p:txBody>
      </p:sp>
      <p:sp>
        <p:nvSpPr>
          <p:cNvPr id="30774" name="Arc 110"/>
          <p:cNvSpPr>
            <a:spLocks/>
          </p:cNvSpPr>
          <p:nvPr/>
        </p:nvSpPr>
        <p:spPr bwMode="auto">
          <a:xfrm rot="9374322" flipV="1">
            <a:off x="5562600" y="4521200"/>
            <a:ext cx="742950" cy="520700"/>
          </a:xfrm>
          <a:custGeom>
            <a:avLst/>
            <a:gdLst>
              <a:gd name="T0" fmla="*/ 680458460 w 21080"/>
              <a:gd name="T1" fmla="*/ 0 h 21595"/>
              <a:gd name="T2" fmla="*/ 2147483647 w 21080"/>
              <a:gd name="T3" fmla="*/ 2147483647 h 21595"/>
              <a:gd name="T4" fmla="*/ 0 w 21080"/>
              <a:gd name="T5" fmla="*/ 2147483647 h 21595"/>
              <a:gd name="T6" fmla="*/ 0 60000 65536"/>
              <a:gd name="T7" fmla="*/ 0 60000 65536"/>
              <a:gd name="T8" fmla="*/ 0 60000 65536"/>
              <a:gd name="T9" fmla="*/ 0 w 21080"/>
              <a:gd name="T10" fmla="*/ 0 h 21595"/>
              <a:gd name="T11" fmla="*/ 21080 w 21080"/>
              <a:gd name="T12" fmla="*/ 21595 h 215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80" h="21595" fill="none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</a:path>
              <a:path w="21080" h="21595" stroke="0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  <a:lnTo>
                  <a:pt x="0" y="21595"/>
                </a:lnTo>
                <a:lnTo>
                  <a:pt x="44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544879" name="Text Box 111"/>
          <p:cNvSpPr txBox="1">
            <a:spLocks noChangeArrowheads="1"/>
          </p:cNvSpPr>
          <p:nvPr/>
        </p:nvSpPr>
        <p:spPr bwMode="auto">
          <a:xfrm>
            <a:off x="2362200" y="54356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80" name="Text Box 112"/>
          <p:cNvSpPr txBox="1">
            <a:spLocks noChangeArrowheads="1"/>
          </p:cNvSpPr>
          <p:nvPr/>
        </p:nvSpPr>
        <p:spPr bwMode="auto">
          <a:xfrm>
            <a:off x="6172200" y="4597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81" name="Text Box 113"/>
          <p:cNvSpPr txBox="1">
            <a:spLocks noChangeArrowheads="1"/>
          </p:cNvSpPr>
          <p:nvPr/>
        </p:nvSpPr>
        <p:spPr bwMode="auto">
          <a:xfrm>
            <a:off x="2362200" y="45974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82" name="Text Box 114"/>
          <p:cNvSpPr txBox="1">
            <a:spLocks noChangeArrowheads="1"/>
          </p:cNvSpPr>
          <p:nvPr/>
        </p:nvSpPr>
        <p:spPr bwMode="auto">
          <a:xfrm>
            <a:off x="6172200" y="54356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83" name="Text Box 115"/>
          <p:cNvSpPr txBox="1">
            <a:spLocks noChangeArrowheads="1"/>
          </p:cNvSpPr>
          <p:nvPr/>
        </p:nvSpPr>
        <p:spPr bwMode="auto">
          <a:xfrm>
            <a:off x="5181600" y="43688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V</a:t>
            </a:r>
            <a:r>
              <a:rPr lang="en-US" sz="2000" baseline="-25000">
                <a:solidFill>
                  <a:schemeClr val="accent1"/>
                </a:solidFill>
              </a:rPr>
              <a:t>GS</a:t>
            </a:r>
            <a:endParaRPr lang="en-US" sz="2000">
              <a:solidFill>
                <a:schemeClr val="accent1"/>
              </a:solidFill>
            </a:endParaRPr>
          </a:p>
        </p:txBody>
      </p:sp>
      <p:sp>
        <p:nvSpPr>
          <p:cNvPr id="30780" name="Arc 116"/>
          <p:cNvSpPr>
            <a:spLocks/>
          </p:cNvSpPr>
          <p:nvPr/>
        </p:nvSpPr>
        <p:spPr bwMode="auto">
          <a:xfrm rot="4675988" flipV="1">
            <a:off x="5603875" y="2727325"/>
            <a:ext cx="742950" cy="520700"/>
          </a:xfrm>
          <a:custGeom>
            <a:avLst/>
            <a:gdLst>
              <a:gd name="T0" fmla="*/ 680458460 w 21080"/>
              <a:gd name="T1" fmla="*/ 0 h 21595"/>
              <a:gd name="T2" fmla="*/ 2147483647 w 21080"/>
              <a:gd name="T3" fmla="*/ 2147483647 h 21595"/>
              <a:gd name="T4" fmla="*/ 0 w 21080"/>
              <a:gd name="T5" fmla="*/ 2147483647 h 21595"/>
              <a:gd name="T6" fmla="*/ 0 60000 65536"/>
              <a:gd name="T7" fmla="*/ 0 60000 65536"/>
              <a:gd name="T8" fmla="*/ 0 60000 65536"/>
              <a:gd name="T9" fmla="*/ 0 w 21080"/>
              <a:gd name="T10" fmla="*/ 0 h 21595"/>
              <a:gd name="T11" fmla="*/ 21080 w 21080"/>
              <a:gd name="T12" fmla="*/ 21595 h 215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80" h="21595" fill="none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</a:path>
              <a:path w="21080" h="21595" stroke="0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  <a:lnTo>
                  <a:pt x="0" y="21595"/>
                </a:lnTo>
                <a:lnTo>
                  <a:pt x="44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9225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4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4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4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4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4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44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4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4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44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44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4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4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4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4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4" grpId="0" autoUpdateAnimBg="0"/>
      <p:bldP spid="544784" grpId="0" autoUpdateAnimBg="0"/>
      <p:bldP spid="544832" grpId="0" autoUpdateAnimBg="0"/>
      <p:bldP spid="544845" grpId="0" autoUpdateAnimBg="0"/>
      <p:bldP spid="544873" grpId="0" autoUpdateAnimBg="0"/>
      <p:bldP spid="544874" grpId="0" autoUpdateAnimBg="0"/>
      <p:bldP spid="544875" grpId="0" autoUpdateAnimBg="0"/>
      <p:bldP spid="544876" grpId="0" autoUpdateAnimBg="0"/>
      <p:bldP spid="544877" grpId="0" autoUpdateAnimBg="0"/>
      <p:bldP spid="544879" grpId="0" autoUpdateAnimBg="0"/>
      <p:bldP spid="544880" grpId="0" autoUpdateAnimBg="0"/>
      <p:bldP spid="544881" grpId="0" autoUpdateAnimBg="0"/>
      <p:bldP spid="544882" grpId="0" autoUpdateAnimBg="0"/>
      <p:bldP spid="54488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Complex CMOS Gate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2438400" y="4687888"/>
            <a:ext cx="533400" cy="533400"/>
            <a:chOff x="1008" y="2016"/>
            <a:chExt cx="336" cy="336"/>
          </a:xfrm>
        </p:grpSpPr>
        <p:sp>
          <p:nvSpPr>
            <p:cNvPr id="33885" name="Line 4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6" name="Line 5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7" name="Line 6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8" name="Line 7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9" name="Line 8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90" name="Line 9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3796" name="Group 10"/>
          <p:cNvGrpSpPr>
            <a:grpSpLocks/>
          </p:cNvGrpSpPr>
          <p:nvPr/>
        </p:nvGrpSpPr>
        <p:grpSpPr bwMode="auto">
          <a:xfrm>
            <a:off x="3810000" y="5907088"/>
            <a:ext cx="304800" cy="76200"/>
            <a:chOff x="2592" y="3504"/>
            <a:chExt cx="192" cy="48"/>
          </a:xfrm>
        </p:grpSpPr>
        <p:sp>
          <p:nvSpPr>
            <p:cNvPr id="33883" name="Line 11"/>
            <p:cNvSpPr>
              <a:spLocks noChangeShapeType="1"/>
            </p:cNvSpPr>
            <p:nvPr/>
          </p:nvSpPr>
          <p:spPr bwMode="auto">
            <a:xfrm>
              <a:off x="2592" y="350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4" name="Line 12"/>
            <p:cNvSpPr>
              <a:spLocks noChangeShapeType="1"/>
            </p:cNvSpPr>
            <p:nvPr/>
          </p:nvSpPr>
          <p:spPr bwMode="auto">
            <a:xfrm>
              <a:off x="2640" y="355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3797" name="Group 13"/>
          <p:cNvGrpSpPr>
            <a:grpSpLocks/>
          </p:cNvGrpSpPr>
          <p:nvPr/>
        </p:nvGrpSpPr>
        <p:grpSpPr bwMode="auto">
          <a:xfrm>
            <a:off x="3505200" y="5145088"/>
            <a:ext cx="533400" cy="533400"/>
            <a:chOff x="1008" y="2016"/>
            <a:chExt cx="336" cy="336"/>
          </a:xfrm>
        </p:grpSpPr>
        <p:sp>
          <p:nvSpPr>
            <p:cNvPr id="33877" name="Line 14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8" name="Line 15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9" name="Line 16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0" name="Line 17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1" name="Line 18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2" name="Line 19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3798" name="Group 20"/>
          <p:cNvGrpSpPr>
            <a:grpSpLocks/>
          </p:cNvGrpSpPr>
          <p:nvPr/>
        </p:nvGrpSpPr>
        <p:grpSpPr bwMode="auto">
          <a:xfrm>
            <a:off x="4419600" y="5145088"/>
            <a:ext cx="533400" cy="533400"/>
            <a:chOff x="1008" y="2016"/>
            <a:chExt cx="336" cy="336"/>
          </a:xfrm>
        </p:grpSpPr>
        <p:sp>
          <p:nvSpPr>
            <p:cNvPr id="33871" name="Line 21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2" name="Line 22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3" name="Line 23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4" name="Line 24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5" name="Line 25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6" name="Line 26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3799" name="Line 27"/>
          <p:cNvSpPr>
            <a:spLocks noChangeShapeType="1"/>
          </p:cNvSpPr>
          <p:nvPr/>
        </p:nvSpPr>
        <p:spPr bwMode="auto">
          <a:xfrm>
            <a:off x="2971800" y="5678488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0" name="Line 28"/>
          <p:cNvSpPr>
            <a:spLocks noChangeShapeType="1"/>
          </p:cNvSpPr>
          <p:nvPr/>
        </p:nvSpPr>
        <p:spPr bwMode="auto">
          <a:xfrm>
            <a:off x="2971800" y="4992688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1" name="Line 29"/>
          <p:cNvSpPr>
            <a:spLocks noChangeShapeType="1"/>
          </p:cNvSpPr>
          <p:nvPr/>
        </p:nvSpPr>
        <p:spPr bwMode="auto">
          <a:xfrm>
            <a:off x="4038600" y="48402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2" name="Line 30"/>
          <p:cNvSpPr>
            <a:spLocks noChangeShapeType="1"/>
          </p:cNvSpPr>
          <p:nvPr/>
        </p:nvSpPr>
        <p:spPr bwMode="auto">
          <a:xfrm>
            <a:off x="4953000" y="48402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3" name="Line 31"/>
          <p:cNvSpPr>
            <a:spLocks noChangeShapeType="1"/>
          </p:cNvSpPr>
          <p:nvPr/>
        </p:nvSpPr>
        <p:spPr bwMode="auto">
          <a:xfrm>
            <a:off x="4038600" y="484028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3804" name="Group 32"/>
          <p:cNvGrpSpPr>
            <a:grpSpLocks/>
          </p:cNvGrpSpPr>
          <p:nvPr/>
        </p:nvGrpSpPr>
        <p:grpSpPr bwMode="auto">
          <a:xfrm>
            <a:off x="3962400" y="4306888"/>
            <a:ext cx="533400" cy="533400"/>
            <a:chOff x="1008" y="2016"/>
            <a:chExt cx="336" cy="336"/>
          </a:xfrm>
        </p:grpSpPr>
        <p:sp>
          <p:nvSpPr>
            <p:cNvPr id="33865" name="Line 33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6" name="Line 34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7" name="Line 35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8" name="Line 36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9" name="Line 37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0" name="Line 38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3805" name="Line 39"/>
          <p:cNvSpPr>
            <a:spLocks noChangeShapeType="1"/>
          </p:cNvSpPr>
          <p:nvPr/>
        </p:nvSpPr>
        <p:spPr bwMode="auto">
          <a:xfrm>
            <a:off x="4495800" y="40020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6" name="Line 40"/>
          <p:cNvSpPr>
            <a:spLocks noChangeShapeType="1"/>
          </p:cNvSpPr>
          <p:nvPr/>
        </p:nvSpPr>
        <p:spPr bwMode="auto">
          <a:xfrm>
            <a:off x="2971800" y="400208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7" name="Line 41"/>
          <p:cNvSpPr>
            <a:spLocks noChangeShapeType="1"/>
          </p:cNvSpPr>
          <p:nvPr/>
        </p:nvSpPr>
        <p:spPr bwMode="auto">
          <a:xfrm>
            <a:off x="2971800" y="4002088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8" name="Text Box 42"/>
          <p:cNvSpPr txBox="1">
            <a:spLocks noChangeArrowheads="1"/>
          </p:cNvSpPr>
          <p:nvPr/>
        </p:nvSpPr>
        <p:spPr bwMode="auto">
          <a:xfrm>
            <a:off x="4953000" y="3849688"/>
            <a:ext cx="2687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 = D + A • (B + C)</a:t>
            </a:r>
          </a:p>
        </p:txBody>
      </p:sp>
      <p:sp>
        <p:nvSpPr>
          <p:cNvPr id="33809" name="Line 43"/>
          <p:cNvSpPr>
            <a:spLocks noChangeShapeType="1"/>
          </p:cNvSpPr>
          <p:nvPr/>
        </p:nvSpPr>
        <p:spPr bwMode="auto">
          <a:xfrm>
            <a:off x="3962400" y="56784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10" name="Text Box 44"/>
          <p:cNvSpPr txBox="1">
            <a:spLocks noChangeArrowheads="1"/>
          </p:cNvSpPr>
          <p:nvPr/>
        </p:nvSpPr>
        <p:spPr bwMode="auto">
          <a:xfrm>
            <a:off x="2057400" y="46116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D</a:t>
            </a:r>
          </a:p>
        </p:txBody>
      </p:sp>
      <p:sp>
        <p:nvSpPr>
          <p:cNvPr id="33811" name="Text Box 45"/>
          <p:cNvSpPr txBox="1">
            <a:spLocks noChangeArrowheads="1"/>
          </p:cNvSpPr>
          <p:nvPr/>
        </p:nvSpPr>
        <p:spPr bwMode="auto">
          <a:xfrm>
            <a:off x="3581400" y="423068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</a:p>
        </p:txBody>
      </p:sp>
      <p:sp>
        <p:nvSpPr>
          <p:cNvPr id="33812" name="Text Box 46"/>
          <p:cNvSpPr txBox="1">
            <a:spLocks noChangeArrowheads="1"/>
          </p:cNvSpPr>
          <p:nvPr/>
        </p:nvSpPr>
        <p:spPr bwMode="auto">
          <a:xfrm>
            <a:off x="3124200" y="506888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</a:p>
        </p:txBody>
      </p:sp>
      <p:sp>
        <p:nvSpPr>
          <p:cNvPr id="33813" name="Text Box 47"/>
          <p:cNvSpPr txBox="1">
            <a:spLocks noChangeArrowheads="1"/>
          </p:cNvSpPr>
          <p:nvPr/>
        </p:nvSpPr>
        <p:spPr bwMode="auto">
          <a:xfrm>
            <a:off x="4114800" y="50688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</a:t>
            </a:r>
          </a:p>
        </p:txBody>
      </p: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2971800" y="3240088"/>
            <a:ext cx="838200" cy="762000"/>
            <a:chOff x="1872" y="2208"/>
            <a:chExt cx="528" cy="480"/>
          </a:xfrm>
        </p:grpSpPr>
        <p:grpSp>
          <p:nvGrpSpPr>
            <p:cNvPr id="33855" name="Group 49"/>
            <p:cNvGrpSpPr>
              <a:grpSpLocks/>
            </p:cNvGrpSpPr>
            <p:nvPr/>
          </p:nvGrpSpPr>
          <p:grpSpPr bwMode="auto">
            <a:xfrm>
              <a:off x="2064" y="2208"/>
              <a:ext cx="336" cy="480"/>
              <a:chOff x="2928" y="1584"/>
              <a:chExt cx="336" cy="480"/>
            </a:xfrm>
          </p:grpSpPr>
          <p:sp>
            <p:nvSpPr>
              <p:cNvPr id="33857" name="Line 50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58" name="Line 51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59" name="Line 52"/>
              <p:cNvSpPr>
                <a:spLocks noChangeShapeType="1"/>
              </p:cNvSpPr>
              <p:nvPr/>
            </p:nvSpPr>
            <p:spPr bwMode="auto">
              <a:xfrm>
                <a:off x="3120" y="192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0" name="Line 53"/>
              <p:cNvSpPr>
                <a:spLocks noChangeShapeType="1"/>
              </p:cNvSpPr>
              <p:nvPr/>
            </p:nvSpPr>
            <p:spPr bwMode="auto">
              <a:xfrm>
                <a:off x="3072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1" name="Line 54"/>
              <p:cNvSpPr>
                <a:spLocks noChangeShapeType="1"/>
              </p:cNvSpPr>
              <p:nvPr/>
            </p:nvSpPr>
            <p:spPr bwMode="auto">
              <a:xfrm>
                <a:off x="3264" y="19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2" name="Line 55"/>
              <p:cNvSpPr>
                <a:spLocks noChangeShapeType="1"/>
              </p:cNvSpPr>
              <p:nvPr/>
            </p:nvSpPr>
            <p:spPr bwMode="auto">
              <a:xfrm>
                <a:off x="292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3" name="Line 56"/>
              <p:cNvSpPr>
                <a:spLocks noChangeShapeType="1"/>
              </p:cNvSpPr>
              <p:nvPr/>
            </p:nvSpPr>
            <p:spPr bwMode="auto">
              <a:xfrm>
                <a:off x="3264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4" name="Oval 57"/>
              <p:cNvSpPr>
                <a:spLocks noChangeArrowheads="1"/>
              </p:cNvSpPr>
              <p:nvPr/>
            </p:nvSpPr>
            <p:spPr bwMode="auto">
              <a:xfrm>
                <a:off x="3024" y="1824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56" name="Text Box 58"/>
            <p:cNvSpPr txBox="1">
              <a:spLocks noChangeArrowheads="1"/>
            </p:cNvSpPr>
            <p:nvPr/>
          </p:nvSpPr>
          <p:spPr bwMode="auto">
            <a:xfrm>
              <a:off x="1872" y="2304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D</a:t>
              </a:r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2133600" y="1792288"/>
            <a:ext cx="838200" cy="1447800"/>
            <a:chOff x="1344" y="1296"/>
            <a:chExt cx="528" cy="912"/>
          </a:xfrm>
        </p:grpSpPr>
        <p:grpSp>
          <p:nvGrpSpPr>
            <p:cNvPr id="33842" name="Group 60"/>
            <p:cNvGrpSpPr>
              <a:grpSpLocks/>
            </p:cNvGrpSpPr>
            <p:nvPr/>
          </p:nvGrpSpPr>
          <p:grpSpPr bwMode="auto">
            <a:xfrm>
              <a:off x="1536" y="1296"/>
              <a:ext cx="336" cy="912"/>
              <a:chOff x="1536" y="1296"/>
              <a:chExt cx="336" cy="912"/>
            </a:xfrm>
          </p:grpSpPr>
          <p:grpSp>
            <p:nvGrpSpPr>
              <p:cNvPr id="33844" name="Group 61"/>
              <p:cNvGrpSpPr>
                <a:grpSpLocks/>
              </p:cNvGrpSpPr>
              <p:nvPr/>
            </p:nvGrpSpPr>
            <p:grpSpPr bwMode="auto">
              <a:xfrm>
                <a:off x="1536" y="1536"/>
                <a:ext cx="336" cy="480"/>
                <a:chOff x="2928" y="1584"/>
                <a:chExt cx="336" cy="480"/>
              </a:xfrm>
            </p:grpSpPr>
            <p:sp>
              <p:nvSpPr>
                <p:cNvPr id="33847" name="Line 62"/>
                <p:cNvSpPr>
                  <a:spLocks noChangeShapeType="1"/>
                </p:cNvSpPr>
                <p:nvPr/>
              </p:nvSpPr>
              <p:spPr bwMode="auto">
                <a:xfrm>
                  <a:off x="3120" y="172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48" name="Line 63"/>
                <p:cNvSpPr>
                  <a:spLocks noChangeShapeType="1"/>
                </p:cNvSpPr>
                <p:nvPr/>
              </p:nvSpPr>
              <p:spPr bwMode="auto">
                <a:xfrm>
                  <a:off x="3120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49" name="Line 64"/>
                <p:cNvSpPr>
                  <a:spLocks noChangeShapeType="1"/>
                </p:cNvSpPr>
                <p:nvPr/>
              </p:nvSpPr>
              <p:spPr bwMode="auto">
                <a:xfrm>
                  <a:off x="3120" y="1920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0" name="Line 65"/>
                <p:cNvSpPr>
                  <a:spLocks noChangeShapeType="1"/>
                </p:cNvSpPr>
                <p:nvPr/>
              </p:nvSpPr>
              <p:spPr bwMode="auto">
                <a:xfrm>
                  <a:off x="3072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1" name="Line 66"/>
                <p:cNvSpPr>
                  <a:spLocks noChangeShapeType="1"/>
                </p:cNvSpPr>
                <p:nvPr/>
              </p:nvSpPr>
              <p:spPr bwMode="auto">
                <a:xfrm>
                  <a:off x="3264" y="192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2" name="Line 67"/>
                <p:cNvSpPr>
                  <a:spLocks noChangeShapeType="1"/>
                </p:cNvSpPr>
                <p:nvPr/>
              </p:nvSpPr>
              <p:spPr bwMode="auto">
                <a:xfrm>
                  <a:off x="2928" y="18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3" name="Line 68"/>
                <p:cNvSpPr>
                  <a:spLocks noChangeShapeType="1"/>
                </p:cNvSpPr>
                <p:nvPr/>
              </p:nvSpPr>
              <p:spPr bwMode="auto">
                <a:xfrm>
                  <a:off x="3264" y="158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4" name="Oval 69"/>
                <p:cNvSpPr>
                  <a:spLocks noChangeArrowheads="1"/>
                </p:cNvSpPr>
                <p:nvPr/>
              </p:nvSpPr>
              <p:spPr bwMode="auto">
                <a:xfrm>
                  <a:off x="3024" y="182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845" name="Line 70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46" name="Line 71"/>
              <p:cNvSpPr>
                <a:spLocks noChangeShapeType="1"/>
              </p:cNvSpPr>
              <p:nvPr/>
            </p:nvSpPr>
            <p:spPr bwMode="auto">
              <a:xfrm>
                <a:off x="1872" y="1296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33843" name="Text Box 72"/>
            <p:cNvSpPr txBox="1">
              <a:spLocks noChangeArrowheads="1"/>
            </p:cNvSpPr>
            <p:nvPr/>
          </p:nvSpPr>
          <p:spPr bwMode="auto">
            <a:xfrm>
              <a:off x="1344" y="1632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A</a:t>
              </a:r>
            </a:p>
          </p:txBody>
        </p:sp>
      </p:grp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2971800" y="1563688"/>
            <a:ext cx="1371600" cy="1676400"/>
            <a:chOff x="1872" y="1152"/>
            <a:chExt cx="864" cy="1056"/>
          </a:xfrm>
        </p:grpSpPr>
        <p:grpSp>
          <p:nvGrpSpPr>
            <p:cNvPr id="33818" name="Group 74"/>
            <p:cNvGrpSpPr>
              <a:grpSpLocks/>
            </p:cNvGrpSpPr>
            <p:nvPr/>
          </p:nvGrpSpPr>
          <p:grpSpPr bwMode="auto">
            <a:xfrm>
              <a:off x="2400" y="1296"/>
              <a:ext cx="336" cy="480"/>
              <a:chOff x="2928" y="1584"/>
              <a:chExt cx="336" cy="480"/>
            </a:xfrm>
          </p:grpSpPr>
          <p:sp>
            <p:nvSpPr>
              <p:cNvPr id="33834" name="Line 75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5" name="Line 76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6" name="Line 77"/>
              <p:cNvSpPr>
                <a:spLocks noChangeShapeType="1"/>
              </p:cNvSpPr>
              <p:nvPr/>
            </p:nvSpPr>
            <p:spPr bwMode="auto">
              <a:xfrm>
                <a:off x="3120" y="192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7" name="Line 78"/>
              <p:cNvSpPr>
                <a:spLocks noChangeShapeType="1"/>
              </p:cNvSpPr>
              <p:nvPr/>
            </p:nvSpPr>
            <p:spPr bwMode="auto">
              <a:xfrm>
                <a:off x="3072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8" name="Line 79"/>
              <p:cNvSpPr>
                <a:spLocks noChangeShapeType="1"/>
              </p:cNvSpPr>
              <p:nvPr/>
            </p:nvSpPr>
            <p:spPr bwMode="auto">
              <a:xfrm>
                <a:off x="3264" y="19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9" name="Line 80"/>
              <p:cNvSpPr>
                <a:spLocks noChangeShapeType="1"/>
              </p:cNvSpPr>
              <p:nvPr/>
            </p:nvSpPr>
            <p:spPr bwMode="auto">
              <a:xfrm>
                <a:off x="292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40" name="Line 81"/>
              <p:cNvSpPr>
                <a:spLocks noChangeShapeType="1"/>
              </p:cNvSpPr>
              <p:nvPr/>
            </p:nvSpPr>
            <p:spPr bwMode="auto">
              <a:xfrm>
                <a:off x="3264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41" name="Oval 82"/>
              <p:cNvSpPr>
                <a:spLocks noChangeArrowheads="1"/>
              </p:cNvSpPr>
              <p:nvPr/>
            </p:nvSpPr>
            <p:spPr bwMode="auto">
              <a:xfrm>
                <a:off x="3024" y="1824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819" name="Group 83"/>
            <p:cNvGrpSpPr>
              <a:grpSpLocks/>
            </p:cNvGrpSpPr>
            <p:nvPr/>
          </p:nvGrpSpPr>
          <p:grpSpPr bwMode="auto">
            <a:xfrm>
              <a:off x="2400" y="1728"/>
              <a:ext cx="336" cy="480"/>
              <a:chOff x="2928" y="1584"/>
              <a:chExt cx="336" cy="480"/>
            </a:xfrm>
          </p:grpSpPr>
          <p:sp>
            <p:nvSpPr>
              <p:cNvPr id="33826" name="Line 84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27" name="Line 85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28" name="Line 86"/>
              <p:cNvSpPr>
                <a:spLocks noChangeShapeType="1"/>
              </p:cNvSpPr>
              <p:nvPr/>
            </p:nvSpPr>
            <p:spPr bwMode="auto">
              <a:xfrm>
                <a:off x="3120" y="192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29" name="Line 87"/>
              <p:cNvSpPr>
                <a:spLocks noChangeShapeType="1"/>
              </p:cNvSpPr>
              <p:nvPr/>
            </p:nvSpPr>
            <p:spPr bwMode="auto">
              <a:xfrm>
                <a:off x="3072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0" name="Line 88"/>
              <p:cNvSpPr>
                <a:spLocks noChangeShapeType="1"/>
              </p:cNvSpPr>
              <p:nvPr/>
            </p:nvSpPr>
            <p:spPr bwMode="auto">
              <a:xfrm>
                <a:off x="3264" y="19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1" name="Line 89"/>
              <p:cNvSpPr>
                <a:spLocks noChangeShapeType="1"/>
              </p:cNvSpPr>
              <p:nvPr/>
            </p:nvSpPr>
            <p:spPr bwMode="auto">
              <a:xfrm>
                <a:off x="292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2" name="Line 90"/>
              <p:cNvSpPr>
                <a:spLocks noChangeShapeType="1"/>
              </p:cNvSpPr>
              <p:nvPr/>
            </p:nvSpPr>
            <p:spPr bwMode="auto">
              <a:xfrm>
                <a:off x="3264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3" name="Oval 91"/>
              <p:cNvSpPr>
                <a:spLocks noChangeArrowheads="1"/>
              </p:cNvSpPr>
              <p:nvPr/>
            </p:nvSpPr>
            <p:spPr bwMode="auto">
              <a:xfrm>
                <a:off x="3024" y="1824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20" name="Line 92"/>
            <p:cNvSpPr>
              <a:spLocks noChangeShapeType="1"/>
            </p:cNvSpPr>
            <p:nvPr/>
          </p:nvSpPr>
          <p:spPr bwMode="auto">
            <a:xfrm>
              <a:off x="1872" y="2208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1" name="Line 93"/>
            <p:cNvSpPr>
              <a:spLocks noChangeShapeType="1"/>
            </p:cNvSpPr>
            <p:nvPr/>
          </p:nvSpPr>
          <p:spPr bwMode="auto">
            <a:xfrm>
              <a:off x="1872" y="1296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2" name="Line 94"/>
            <p:cNvSpPr>
              <a:spLocks noChangeShapeType="1"/>
            </p:cNvSpPr>
            <p:nvPr/>
          </p:nvSpPr>
          <p:spPr bwMode="auto">
            <a:xfrm>
              <a:off x="2256" y="115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3" name="Line 95"/>
            <p:cNvSpPr>
              <a:spLocks noChangeShapeType="1"/>
            </p:cNvSpPr>
            <p:nvPr/>
          </p:nvSpPr>
          <p:spPr bwMode="auto">
            <a:xfrm>
              <a:off x="2160" y="11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4" name="Text Box 96"/>
            <p:cNvSpPr txBox="1">
              <a:spLocks noChangeArrowheads="1"/>
            </p:cNvSpPr>
            <p:nvPr/>
          </p:nvSpPr>
          <p:spPr bwMode="auto">
            <a:xfrm>
              <a:off x="2208" y="1392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B</a:t>
              </a:r>
            </a:p>
          </p:txBody>
        </p:sp>
        <p:sp>
          <p:nvSpPr>
            <p:cNvPr id="33825" name="Text Box 97"/>
            <p:cNvSpPr txBox="1">
              <a:spLocks noChangeArrowheads="1"/>
            </p:cNvSpPr>
            <p:nvPr/>
          </p:nvSpPr>
          <p:spPr bwMode="auto">
            <a:xfrm>
              <a:off x="2208" y="1824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</a:p>
          </p:txBody>
        </p:sp>
      </p:grpSp>
      <p:sp>
        <p:nvSpPr>
          <p:cNvPr id="33817" name="Line 98"/>
          <p:cNvSpPr>
            <a:spLocks noChangeShapeType="1"/>
          </p:cNvSpPr>
          <p:nvPr/>
        </p:nvSpPr>
        <p:spPr bwMode="auto">
          <a:xfrm>
            <a:off x="5867400" y="384968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2287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smtClean="0"/>
              <a:t>Constructing a Complex Gate</a:t>
            </a:r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9425" y="1612900"/>
            <a:ext cx="8042275" cy="4318000"/>
          </a:xfrm>
          <a:noFill/>
        </p:spPr>
      </p:pic>
    </p:spTree>
    <p:extLst>
      <p:ext uri="{BB962C8B-B14F-4D97-AF65-F5344CB8AC3E}">
        <p14:creationId xmlns:p14="http://schemas.microsoft.com/office/powerpoint/2010/main" val="1769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Basic CMOS Gate Sizing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NAND and NOR gate sizing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3013"/>
            <a:ext cx="730567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68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2241</Words>
  <Application>Microsoft Office PowerPoint</Application>
  <PresentationFormat>On-screen Show (4:3)</PresentationFormat>
  <Paragraphs>691</Paragraphs>
  <Slides>49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Office Theme</vt:lpstr>
      <vt:lpstr>Equation</vt:lpstr>
      <vt:lpstr>Chart</vt:lpstr>
      <vt:lpstr>EE434: ASIC and Digital Systems</vt:lpstr>
      <vt:lpstr>Structure of the Exam</vt:lpstr>
      <vt:lpstr>Overview</vt:lpstr>
      <vt:lpstr>Circuit Design Methodology</vt:lpstr>
      <vt:lpstr>Gate Capacitance</vt:lpstr>
      <vt:lpstr>Threshold Drops</vt:lpstr>
      <vt:lpstr>Complex CMOS Gate</vt:lpstr>
      <vt:lpstr>Constructing a Complex Gate</vt:lpstr>
      <vt:lpstr>Basic CMOS Gate Sizing</vt:lpstr>
      <vt:lpstr>Issues with Pass Transistor Logic</vt:lpstr>
      <vt:lpstr>NMOS Only Logic: Level Restoring Transistor</vt:lpstr>
      <vt:lpstr>Complementary Pass Transistor Logic</vt:lpstr>
      <vt:lpstr>Transmission Gate</vt:lpstr>
      <vt:lpstr>Pass-Transistor Based Multiplexer</vt:lpstr>
      <vt:lpstr>Dynamic Gate</vt:lpstr>
      <vt:lpstr>Conditions on Output</vt:lpstr>
      <vt:lpstr>Properties of Dynamic Gates</vt:lpstr>
      <vt:lpstr>Properties of Dynamic Gates</vt:lpstr>
      <vt:lpstr>Issues in Dynamic Design 1: Charge Leakage</vt:lpstr>
      <vt:lpstr>Solution to Charge Leakage</vt:lpstr>
      <vt:lpstr>Issues in Dynamic Design 2: Charge Sharing</vt:lpstr>
      <vt:lpstr>Solution to Charge Redistribution</vt:lpstr>
      <vt:lpstr>Issues in Dynamic Design 3: Clock Feedthrough (Charge Injection)</vt:lpstr>
      <vt:lpstr>Clock Feedthrough</vt:lpstr>
      <vt:lpstr>Cascading Dynamic Gates</vt:lpstr>
      <vt:lpstr>Cascading Dynamic Gates</vt:lpstr>
      <vt:lpstr>Domino Logic</vt:lpstr>
      <vt:lpstr>Why Domino?</vt:lpstr>
      <vt:lpstr>Properties of Domino Logic</vt:lpstr>
      <vt:lpstr>Differential (Dual Rail) Domino</vt:lpstr>
      <vt:lpstr>Sequential Circuits</vt:lpstr>
      <vt:lpstr>Timing Definitions</vt:lpstr>
      <vt:lpstr>Storage Mechanisms</vt:lpstr>
      <vt:lpstr>Implementation Methodology</vt:lpstr>
      <vt:lpstr>Array-Based Programmable Logic</vt:lpstr>
      <vt:lpstr>Implementing functions with PLA</vt:lpstr>
      <vt:lpstr>Programming a PROM</vt:lpstr>
      <vt:lpstr>2-input MUX as programmable logic block</vt:lpstr>
      <vt:lpstr>Two-input LUT</vt:lpstr>
      <vt:lpstr>Elmore Delay</vt:lpstr>
      <vt:lpstr>Delay of a wire</vt:lpstr>
      <vt:lpstr>Clock Design Issues</vt:lpstr>
      <vt:lpstr>Reducing Power in Clocking</vt:lpstr>
      <vt:lpstr>VHDL</vt:lpstr>
      <vt:lpstr>Verilog</vt:lpstr>
      <vt:lpstr>Verilog</vt:lpstr>
      <vt:lpstr>Verilog</vt:lpstr>
      <vt:lpstr>Verilog</vt:lpstr>
      <vt:lpstr>Verilog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EE434: ASIC and Digital Systems</dc:title>
  <dc:creator>Turbo</dc:creator>
  <cp:lastModifiedBy>Jacob Murray</cp:lastModifiedBy>
  <cp:revision>11</cp:revision>
  <dcterms:created xsi:type="dcterms:W3CDTF">2006-08-16T00:00:00Z</dcterms:created>
  <dcterms:modified xsi:type="dcterms:W3CDTF">2013-12-04T21:35:22Z</dcterms:modified>
</cp:coreProperties>
</file>