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00" r:id="rId3"/>
    <p:sldId id="295" r:id="rId4"/>
    <p:sldId id="301" r:id="rId5"/>
    <p:sldId id="306" r:id="rId6"/>
    <p:sldId id="307" r:id="rId7"/>
    <p:sldId id="308" r:id="rId8"/>
    <p:sldId id="309" r:id="rId9"/>
    <p:sldId id="296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BE84-1974-4E17-BFD1-ED431273E0B5}" type="datetimeFigureOut">
              <a:rPr lang="en-IN" smtClean="0"/>
              <a:t>06-12-2013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748B-CD7A-4E0B-A9F7-7EC3FE99C1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62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EE434: ASIC and Digital Systems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Final Review 2</a:t>
            </a:r>
            <a:endParaRPr lang="en-IN" dirty="0" smtClean="0"/>
          </a:p>
          <a:p>
            <a:r>
              <a:rPr lang="en-IN" dirty="0" smtClean="0"/>
              <a:t>Jacob Murray</a:t>
            </a:r>
          </a:p>
          <a:p>
            <a:r>
              <a:rPr lang="en-IN" dirty="0" smtClean="0"/>
              <a:t>School of EECS, WSU</a:t>
            </a:r>
          </a:p>
          <a:p>
            <a:r>
              <a:rPr lang="en-IN" dirty="0" smtClean="0"/>
              <a:t>jmurray@eecs.wsu.edu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95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Defect vs. Fault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1674813"/>
            <a:ext cx="7369175" cy="2441575"/>
          </a:xfrm>
          <a:noFill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5663" y="4572000"/>
            <a:ext cx="76358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b="0"/>
              <a:t> To become a fault, the defect needs to connect</a:t>
            </a:r>
            <a:r>
              <a:rPr lang="en-US" altLang="en-US"/>
              <a:t> two disjoint conductors or disconnect a continuous pattern</a:t>
            </a:r>
          </a:p>
          <a:p>
            <a:pPr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en-US"/>
              <a:t> </a:t>
            </a:r>
          </a:p>
          <a:p>
            <a:pPr>
              <a:spcBef>
                <a:spcPct val="50000"/>
              </a:spcBef>
              <a:buClrTx/>
              <a:buSzTx/>
              <a:buFont typeface="Wingdings" pitchFamily="2" charset="2"/>
              <a:buChar char="§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 Tests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mtClean="0"/>
              <a:t>Based on analyzable fault models, which may not map on real defects.</a:t>
            </a:r>
          </a:p>
          <a:p>
            <a:r>
              <a:rPr lang="en-US" altLang="en-US" smtClean="0"/>
              <a:t>Incomplete coverage of modeled faults due to high complexity.</a:t>
            </a:r>
          </a:p>
          <a:p>
            <a:r>
              <a:rPr lang="en-US" altLang="en-US" smtClean="0"/>
              <a:t>Some good chips are rejected.  The fraction (or percentage) of such chips is called the </a:t>
            </a:r>
            <a:r>
              <a:rPr lang="en-US" altLang="en-US" i="1" smtClean="0"/>
              <a:t>yield loss.</a:t>
            </a:r>
            <a:endParaRPr lang="en-US" altLang="en-US" smtClean="0"/>
          </a:p>
          <a:p>
            <a:r>
              <a:rPr lang="en-US" altLang="en-US" smtClean="0"/>
              <a:t>Some bad chips pass tests.  The fraction (or percentage) of bad chips among all passing chips is called the </a:t>
            </a:r>
            <a:r>
              <a:rPr lang="en-US" altLang="en-US" i="1" smtClean="0"/>
              <a:t>defect level.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99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7688" y="244475"/>
            <a:ext cx="8107362" cy="1150938"/>
          </a:xfrm>
        </p:spPr>
        <p:txBody>
          <a:bodyPr/>
          <a:lstStyle/>
          <a:p>
            <a:r>
              <a:rPr lang="en-US" altLang="en-US" smtClean="0"/>
              <a:t>Testing as Filter Process</a:t>
            </a:r>
          </a:p>
        </p:txBody>
      </p:sp>
      <p:sp>
        <p:nvSpPr>
          <p:cNvPr id="13315" name="Oval 1027"/>
          <p:cNvSpPr>
            <a:spLocks noChangeArrowheads="1"/>
          </p:cNvSpPr>
          <p:nvPr/>
        </p:nvSpPr>
        <p:spPr bwMode="auto">
          <a:xfrm>
            <a:off x="3109913" y="2271713"/>
            <a:ext cx="274637" cy="2746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3316" name="Oval 1028"/>
          <p:cNvSpPr>
            <a:spLocks noChangeArrowheads="1"/>
          </p:cNvSpPr>
          <p:nvPr/>
        </p:nvSpPr>
        <p:spPr bwMode="auto">
          <a:xfrm>
            <a:off x="3216275" y="5045075"/>
            <a:ext cx="274638" cy="274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3317" name="Oval 1029"/>
          <p:cNvSpPr>
            <a:spLocks noChangeArrowheads="1"/>
          </p:cNvSpPr>
          <p:nvPr/>
        </p:nvSpPr>
        <p:spPr bwMode="auto">
          <a:xfrm>
            <a:off x="7162800" y="5059363"/>
            <a:ext cx="274638" cy="2746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3318" name="Oval 1030"/>
          <p:cNvSpPr>
            <a:spLocks noChangeArrowheads="1"/>
          </p:cNvSpPr>
          <p:nvPr/>
        </p:nvSpPr>
        <p:spPr bwMode="auto">
          <a:xfrm>
            <a:off x="7070725" y="2271713"/>
            <a:ext cx="274638" cy="2746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3319" name="Line 1031"/>
          <p:cNvSpPr>
            <a:spLocks noChangeShapeType="1"/>
          </p:cNvSpPr>
          <p:nvPr/>
        </p:nvSpPr>
        <p:spPr bwMode="auto">
          <a:xfrm>
            <a:off x="3398838" y="2406650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032"/>
          <p:cNvSpPr>
            <a:spLocks noChangeShapeType="1"/>
          </p:cNvSpPr>
          <p:nvPr/>
        </p:nvSpPr>
        <p:spPr bwMode="auto">
          <a:xfrm>
            <a:off x="3506788" y="518001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033"/>
          <p:cNvSpPr>
            <a:spLocks noChangeShapeType="1"/>
          </p:cNvSpPr>
          <p:nvPr/>
        </p:nvSpPr>
        <p:spPr bwMode="auto">
          <a:xfrm>
            <a:off x="3370263" y="2482850"/>
            <a:ext cx="3822700" cy="262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34"/>
          <p:cNvSpPr>
            <a:spLocks noChangeShapeType="1"/>
          </p:cNvSpPr>
          <p:nvPr/>
        </p:nvSpPr>
        <p:spPr bwMode="auto">
          <a:xfrm flipV="1">
            <a:off x="3475038" y="2497138"/>
            <a:ext cx="3611562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035"/>
          <p:cNvSpPr txBox="1">
            <a:spLocks noChangeArrowheads="1"/>
          </p:cNvSpPr>
          <p:nvPr/>
        </p:nvSpPr>
        <p:spPr bwMode="auto">
          <a:xfrm>
            <a:off x="852488" y="3357563"/>
            <a:ext cx="197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Fabricated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chips</a:t>
            </a:r>
          </a:p>
        </p:txBody>
      </p:sp>
      <p:sp>
        <p:nvSpPr>
          <p:cNvPr id="13324" name="Text Box 1036"/>
          <p:cNvSpPr txBox="1">
            <a:spLocks noChangeArrowheads="1"/>
          </p:cNvSpPr>
          <p:nvPr/>
        </p:nvSpPr>
        <p:spPr bwMode="auto">
          <a:xfrm>
            <a:off x="746125" y="18923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Good chips</a:t>
            </a:r>
          </a:p>
        </p:txBody>
      </p:sp>
      <p:sp>
        <p:nvSpPr>
          <p:cNvPr id="13325" name="Text Box 1037"/>
          <p:cNvSpPr txBox="1">
            <a:spLocks noChangeArrowheads="1"/>
          </p:cNvSpPr>
          <p:nvPr/>
        </p:nvSpPr>
        <p:spPr bwMode="auto">
          <a:xfrm>
            <a:off x="457200" y="4697413"/>
            <a:ext cx="277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Defective chips</a:t>
            </a:r>
          </a:p>
        </p:txBody>
      </p:sp>
      <p:sp>
        <p:nvSpPr>
          <p:cNvPr id="13326" name="Text Box 1038"/>
          <p:cNvSpPr txBox="1">
            <a:spLocks noChangeArrowheads="1"/>
          </p:cNvSpPr>
          <p:nvPr/>
        </p:nvSpPr>
        <p:spPr bwMode="auto">
          <a:xfrm>
            <a:off x="533400" y="2349500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 (good) = y</a:t>
            </a:r>
          </a:p>
        </p:txBody>
      </p:sp>
      <p:sp>
        <p:nvSpPr>
          <p:cNvPr id="13327" name="Text Box 1039"/>
          <p:cNvSpPr txBox="1">
            <a:spLocks noChangeArrowheads="1"/>
          </p:cNvSpPr>
          <p:nvPr/>
        </p:nvSpPr>
        <p:spPr bwMode="auto">
          <a:xfrm>
            <a:off x="517525" y="51689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Prob(bad) = 1- y</a:t>
            </a:r>
          </a:p>
        </p:txBody>
      </p:sp>
      <p:sp>
        <p:nvSpPr>
          <p:cNvPr id="13328" name="Text Box 1040"/>
          <p:cNvSpPr txBox="1">
            <a:spLocks noChangeArrowheads="1"/>
          </p:cNvSpPr>
          <p:nvPr/>
        </p:nvSpPr>
        <p:spPr bwMode="auto">
          <a:xfrm>
            <a:off x="3227388" y="1895475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Prob(pass test) = high</a:t>
            </a:r>
          </a:p>
        </p:txBody>
      </p:sp>
      <p:sp>
        <p:nvSpPr>
          <p:cNvPr id="13329" name="Rectangle 1041"/>
          <p:cNvSpPr>
            <a:spLocks noChangeArrowheads="1"/>
          </p:cNvSpPr>
          <p:nvPr/>
        </p:nvSpPr>
        <p:spPr bwMode="auto">
          <a:xfrm>
            <a:off x="3429000" y="5192713"/>
            <a:ext cx="358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Prob(fail test) = high</a:t>
            </a:r>
          </a:p>
        </p:txBody>
      </p:sp>
      <p:sp>
        <p:nvSpPr>
          <p:cNvPr id="13330" name="Rectangle 1042"/>
          <p:cNvSpPr>
            <a:spLocks noChangeArrowheads="1"/>
          </p:cNvSpPr>
          <p:nvPr/>
        </p:nvSpPr>
        <p:spPr bwMode="auto">
          <a:xfrm rot="2065668">
            <a:off x="3592513" y="3392488"/>
            <a:ext cx="367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Prob(fail   test) = low</a:t>
            </a:r>
          </a:p>
        </p:txBody>
      </p:sp>
      <p:sp>
        <p:nvSpPr>
          <p:cNvPr id="13331" name="Rectangle 1043"/>
          <p:cNvSpPr>
            <a:spLocks noChangeArrowheads="1"/>
          </p:cNvSpPr>
          <p:nvPr/>
        </p:nvSpPr>
        <p:spPr bwMode="auto">
          <a:xfrm rot="-2163111">
            <a:off x="3198813" y="3306763"/>
            <a:ext cx="392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Prob(pass   test) = low</a:t>
            </a:r>
          </a:p>
        </p:txBody>
      </p:sp>
      <p:sp>
        <p:nvSpPr>
          <p:cNvPr id="13332" name="Text Box 1044"/>
          <p:cNvSpPr txBox="1">
            <a:spLocks noChangeArrowheads="1"/>
          </p:cNvSpPr>
          <p:nvPr/>
        </p:nvSpPr>
        <p:spPr bwMode="auto">
          <a:xfrm>
            <a:off x="7285038" y="1785938"/>
            <a:ext cx="1282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Mostly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good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chips</a:t>
            </a:r>
          </a:p>
        </p:txBody>
      </p:sp>
      <p:sp>
        <p:nvSpPr>
          <p:cNvPr id="13333" name="Text Box 1045"/>
          <p:cNvSpPr txBox="1">
            <a:spLocks noChangeArrowheads="1"/>
          </p:cNvSpPr>
          <p:nvPr/>
        </p:nvSpPr>
        <p:spPr bwMode="auto">
          <a:xfrm>
            <a:off x="7329488" y="4606925"/>
            <a:ext cx="1282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Mostly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bad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32859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Roles of Testing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2438"/>
            <a:ext cx="8016875" cy="41449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/>
              <a:t>Detection: Determination whether or not the </a:t>
            </a:r>
            <a:r>
              <a:rPr lang="en-US" altLang="en-US" i="1" smtClean="0"/>
              <a:t>device under test</a:t>
            </a:r>
            <a:r>
              <a:rPr lang="en-US" altLang="en-US" smtClean="0"/>
              <a:t> (DUT) has some fault.</a:t>
            </a:r>
          </a:p>
          <a:p>
            <a:r>
              <a:rPr lang="en-US" altLang="en-US" smtClean="0"/>
              <a:t>Diagnosis: Identification of a specific fault that is present on DUT.</a:t>
            </a:r>
          </a:p>
          <a:p>
            <a:r>
              <a:rPr lang="en-US" altLang="en-US" smtClean="0"/>
              <a:t>Device characterization: Determination and correction of errors in design and/or test procedure.</a:t>
            </a:r>
          </a:p>
          <a:p>
            <a:r>
              <a:rPr lang="en-US" altLang="en-US" i="1" smtClean="0"/>
              <a:t>Failure mode analysis</a:t>
            </a:r>
            <a:r>
              <a:rPr lang="en-US" altLang="en-US" smtClean="0"/>
              <a:t> (FMA): Determination of manufacturing process errors that may have caused defects on the DUT.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22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Testing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6850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i="1" smtClean="0"/>
              <a:t>Verification testing</a:t>
            </a:r>
            <a:r>
              <a:rPr lang="en-US" altLang="en-US" b="1" smtClean="0"/>
              <a:t>, </a:t>
            </a:r>
            <a:r>
              <a:rPr lang="en-US" altLang="en-US" b="1" i="1" smtClean="0"/>
              <a:t>characterization testing</a:t>
            </a:r>
            <a:r>
              <a:rPr lang="en-US" altLang="en-US" b="1" smtClean="0"/>
              <a:t>, or </a:t>
            </a:r>
            <a:r>
              <a:rPr lang="en-US" altLang="en-US" b="1" i="1" smtClean="0"/>
              <a:t>design debug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Verifies correctness of design and of test procedure – usually requires correction to design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Manufacturing testing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Factory testing of all manufactured chips for parametric faults and for random defects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Acceptance testing</a:t>
            </a:r>
            <a:r>
              <a:rPr lang="en-US" altLang="en-US" b="1" smtClean="0"/>
              <a:t> (</a:t>
            </a:r>
            <a:r>
              <a:rPr lang="en-US" altLang="en-US" b="1" i="1" smtClean="0"/>
              <a:t>incoming inspection</a:t>
            </a:r>
            <a:r>
              <a:rPr lang="en-US" altLang="en-US" b="1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User (customer) tests purchased parts to ensure quality</a:t>
            </a:r>
          </a:p>
        </p:txBody>
      </p:sp>
    </p:spTree>
    <p:extLst>
      <p:ext uri="{BB962C8B-B14F-4D97-AF65-F5344CB8AC3E}">
        <p14:creationId xmlns:p14="http://schemas.microsoft.com/office/powerpoint/2010/main" val="30536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Modeling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Definitions related to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Stuck-at fault model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Single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Multiple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Fault equivalence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Fault dominance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Test vectors needed to detect faults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Transistor Faults</a:t>
            </a:r>
          </a:p>
        </p:txBody>
      </p:sp>
    </p:spTree>
    <p:extLst>
      <p:ext uri="{BB962C8B-B14F-4D97-AF65-F5344CB8AC3E}">
        <p14:creationId xmlns:p14="http://schemas.microsoft.com/office/powerpoint/2010/main" val="165974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Stuck-at Fault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circuit is modeled as an interconnection of Boolean gates</a:t>
            </a:r>
          </a:p>
          <a:p>
            <a:r>
              <a:rPr lang="en-US" altLang="en-US" dirty="0" smtClean="0"/>
              <a:t>Each connecting line can have two types of faults</a:t>
            </a:r>
          </a:p>
          <a:p>
            <a:pPr lvl="1"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altLang="en-US" sz="1600" dirty="0" smtClean="0"/>
              <a:t>Stuck-at-1 (s-a-1) &amp; Stuck-at-0 (s-a-0)</a:t>
            </a:r>
          </a:p>
          <a:p>
            <a:pPr>
              <a:buSzPct val="70000"/>
              <a:buFont typeface="Wingdings" pitchFamily="2" charset="2"/>
              <a:buChar char="r"/>
            </a:pPr>
            <a:r>
              <a:rPr lang="en-US" altLang="en-US" sz="2400" dirty="0" smtClean="0"/>
              <a:t>A circuit with n lines can have 3</a:t>
            </a:r>
            <a:r>
              <a:rPr lang="en-US" altLang="en-US" sz="2400" baseline="30000" dirty="0" smtClean="0"/>
              <a:t>n</a:t>
            </a:r>
            <a:r>
              <a:rPr lang="en-US" altLang="en-US" sz="2400" dirty="0" smtClean="0"/>
              <a:t>-1 possible stuck line combinations</a:t>
            </a:r>
          </a:p>
          <a:p>
            <a:pPr lvl="1">
              <a:buSzPct val="70000"/>
              <a:buFont typeface="Wingdings" pitchFamily="2" charset="2"/>
              <a:buChar char="r"/>
            </a:pPr>
            <a:r>
              <a:rPr lang="en-US" altLang="en-US" sz="1600" dirty="0" smtClean="0"/>
              <a:t>Each line can be in one of the three states:(s-a-1),(s-a-0), or fault free</a:t>
            </a:r>
          </a:p>
          <a:p>
            <a:pPr>
              <a:buSzPct val="70000"/>
              <a:buFont typeface="Wingdings" pitchFamily="2" charset="2"/>
              <a:buChar char="r"/>
            </a:pPr>
            <a:r>
              <a:rPr lang="en-US" altLang="en-US" sz="2400" dirty="0" smtClean="0"/>
              <a:t>An n-line circuit can have at most 2n single stuck-at faults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295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7"/>
          <p:cNvSpPr>
            <a:spLocks noChangeArrowheads="1"/>
          </p:cNvSpPr>
          <p:nvPr/>
        </p:nvSpPr>
        <p:spPr bwMode="auto">
          <a:xfrm>
            <a:off x="990600" y="4525963"/>
            <a:ext cx="381000" cy="900112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Single Stuck-at Fault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11275"/>
            <a:ext cx="8399462" cy="2181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Three properties define a single stuck-at fault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mtClean="0"/>
              <a:t>Only one line is faulty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mtClean="0"/>
              <a:t>The faulty line is permanently set to 0 or 1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mtClean="0"/>
              <a:t>The fault can be at an input or output of a gate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Example: XOR circuit has 12 fault sites (  ) and 24 single stuck-at faults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2513013" y="4697413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371600" y="4830763"/>
            <a:ext cx="115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1371600" y="5165725"/>
            <a:ext cx="115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>
            <a:off x="1922463" y="4302125"/>
            <a:ext cx="249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>
            <a:off x="1943100" y="5699125"/>
            <a:ext cx="247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1935163" y="4294188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1954213" y="5167313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26"/>
          <p:cNvSpPr>
            <a:spLocks noChangeArrowheads="1"/>
          </p:cNvSpPr>
          <p:nvPr/>
        </p:nvSpPr>
        <p:spPr bwMode="auto">
          <a:xfrm>
            <a:off x="1536700" y="4746625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1" name="Oval 28"/>
          <p:cNvSpPr>
            <a:spLocks noChangeArrowheads="1"/>
          </p:cNvSpPr>
          <p:nvPr/>
        </p:nvSpPr>
        <p:spPr bwMode="auto">
          <a:xfrm>
            <a:off x="1554163" y="5081588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2" name="Oval 33"/>
          <p:cNvSpPr>
            <a:spLocks noChangeArrowheads="1"/>
          </p:cNvSpPr>
          <p:nvPr/>
        </p:nvSpPr>
        <p:spPr bwMode="auto">
          <a:xfrm>
            <a:off x="2187575" y="5081588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3" name="Oval 34"/>
          <p:cNvSpPr>
            <a:spLocks noChangeArrowheads="1"/>
          </p:cNvSpPr>
          <p:nvPr/>
        </p:nvSpPr>
        <p:spPr bwMode="auto">
          <a:xfrm>
            <a:off x="2182813" y="4746625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4" name="Oval 38"/>
          <p:cNvSpPr>
            <a:spLocks noChangeArrowheads="1"/>
          </p:cNvSpPr>
          <p:nvPr/>
        </p:nvSpPr>
        <p:spPr bwMode="auto">
          <a:xfrm>
            <a:off x="1852613" y="4748213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5" name="Oval 39"/>
          <p:cNvSpPr>
            <a:spLocks noChangeArrowheads="1"/>
          </p:cNvSpPr>
          <p:nvPr/>
        </p:nvSpPr>
        <p:spPr bwMode="auto">
          <a:xfrm>
            <a:off x="1870075" y="5083175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06" name="Text Box 40"/>
          <p:cNvSpPr txBox="1">
            <a:spLocks noChangeArrowheads="1"/>
          </p:cNvSpPr>
          <p:nvPr/>
        </p:nvSpPr>
        <p:spPr bwMode="auto">
          <a:xfrm>
            <a:off x="1403350" y="44211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a </a:t>
            </a:r>
          </a:p>
        </p:txBody>
      </p:sp>
      <p:sp>
        <p:nvSpPr>
          <p:cNvPr id="12307" name="Text Box 41"/>
          <p:cNvSpPr txBox="1">
            <a:spLocks noChangeArrowheads="1"/>
          </p:cNvSpPr>
          <p:nvPr/>
        </p:nvSpPr>
        <p:spPr bwMode="auto">
          <a:xfrm>
            <a:off x="1458913" y="51911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b </a:t>
            </a:r>
          </a:p>
        </p:txBody>
      </p:sp>
      <p:sp>
        <p:nvSpPr>
          <p:cNvPr id="12308" name="Rectangle 42"/>
          <p:cNvSpPr>
            <a:spLocks noChangeArrowheads="1"/>
          </p:cNvSpPr>
          <p:nvPr/>
        </p:nvSpPr>
        <p:spPr bwMode="auto">
          <a:xfrm>
            <a:off x="2047875" y="395605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c</a:t>
            </a:r>
          </a:p>
        </p:txBody>
      </p:sp>
      <p:sp>
        <p:nvSpPr>
          <p:cNvPr id="12309" name="Rectangle 43"/>
          <p:cNvSpPr>
            <a:spLocks noChangeArrowheads="1"/>
          </p:cNvSpPr>
          <p:nvPr/>
        </p:nvSpPr>
        <p:spPr bwMode="auto">
          <a:xfrm>
            <a:off x="2054225" y="44116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d </a:t>
            </a:r>
          </a:p>
        </p:txBody>
      </p:sp>
      <p:sp>
        <p:nvSpPr>
          <p:cNvPr id="12310" name="Rectangle 44"/>
          <p:cNvSpPr>
            <a:spLocks noChangeArrowheads="1"/>
          </p:cNvSpPr>
          <p:nvPr/>
        </p:nvSpPr>
        <p:spPr bwMode="auto">
          <a:xfrm>
            <a:off x="2089150" y="51609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e </a:t>
            </a:r>
          </a:p>
        </p:txBody>
      </p:sp>
      <p:sp>
        <p:nvSpPr>
          <p:cNvPr id="12311" name="Rectangle 45"/>
          <p:cNvSpPr>
            <a:spLocks noChangeArrowheads="1"/>
          </p:cNvSpPr>
          <p:nvPr/>
        </p:nvSpPr>
        <p:spPr bwMode="auto">
          <a:xfrm>
            <a:off x="2125663" y="56943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f </a:t>
            </a:r>
          </a:p>
        </p:txBody>
      </p:sp>
      <p:sp>
        <p:nvSpPr>
          <p:cNvPr id="12312" name="Text Box 53"/>
          <p:cNvSpPr txBox="1">
            <a:spLocks noChangeArrowheads="1"/>
          </p:cNvSpPr>
          <p:nvPr/>
        </p:nvSpPr>
        <p:spPr bwMode="auto">
          <a:xfrm>
            <a:off x="1035050" y="46450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  <a:endParaRPr lang="en-US" altLang="en-US" sz="2000"/>
          </a:p>
        </p:txBody>
      </p:sp>
      <p:sp>
        <p:nvSpPr>
          <p:cNvPr id="12313" name="Text Box 54"/>
          <p:cNvSpPr txBox="1">
            <a:spLocks noChangeArrowheads="1"/>
          </p:cNvSpPr>
          <p:nvPr/>
        </p:nvSpPr>
        <p:spPr bwMode="auto">
          <a:xfrm>
            <a:off x="1038225" y="49974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n-US" altLang="en-US" sz="2000"/>
          </a:p>
        </p:txBody>
      </p:sp>
      <p:sp>
        <p:nvSpPr>
          <p:cNvPr id="12314" name="Oval 60"/>
          <p:cNvSpPr>
            <a:spLocks noChangeArrowheads="1"/>
          </p:cNvSpPr>
          <p:nvPr/>
        </p:nvSpPr>
        <p:spPr bwMode="auto">
          <a:xfrm>
            <a:off x="3205163" y="4906963"/>
            <a:ext cx="212725" cy="2047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15" name="AutoShape 6"/>
          <p:cNvSpPr>
            <a:spLocks noChangeArrowheads="1"/>
          </p:cNvSpPr>
          <p:nvPr/>
        </p:nvSpPr>
        <p:spPr bwMode="auto">
          <a:xfrm>
            <a:off x="4422775" y="4113213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16" name="AutoShape 7"/>
          <p:cNvSpPr>
            <a:spLocks noChangeArrowheads="1"/>
          </p:cNvSpPr>
          <p:nvPr/>
        </p:nvSpPr>
        <p:spPr bwMode="auto">
          <a:xfrm>
            <a:off x="4418013" y="5241925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17" name="Line 15"/>
          <p:cNvSpPr>
            <a:spLocks noChangeShapeType="1"/>
          </p:cNvSpPr>
          <p:nvPr/>
        </p:nvSpPr>
        <p:spPr bwMode="auto">
          <a:xfrm flipH="1">
            <a:off x="3881438" y="4575175"/>
            <a:ext cx="538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16"/>
          <p:cNvSpPr>
            <a:spLocks noChangeShapeType="1"/>
          </p:cNvSpPr>
          <p:nvPr/>
        </p:nvSpPr>
        <p:spPr bwMode="auto">
          <a:xfrm flipH="1">
            <a:off x="3884613" y="5378450"/>
            <a:ext cx="522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17"/>
          <p:cNvSpPr>
            <a:spLocks noChangeShapeType="1"/>
          </p:cNvSpPr>
          <p:nvPr/>
        </p:nvSpPr>
        <p:spPr bwMode="auto">
          <a:xfrm flipH="1">
            <a:off x="3405188" y="5010150"/>
            <a:ext cx="48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22"/>
          <p:cNvSpPr>
            <a:spLocks noChangeShapeType="1"/>
          </p:cNvSpPr>
          <p:nvPr/>
        </p:nvSpPr>
        <p:spPr bwMode="auto">
          <a:xfrm>
            <a:off x="3892550" y="4583113"/>
            <a:ext cx="0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25"/>
          <p:cNvSpPr>
            <a:spLocks noChangeArrowheads="1"/>
          </p:cNvSpPr>
          <p:nvPr/>
        </p:nvSpPr>
        <p:spPr bwMode="auto">
          <a:xfrm>
            <a:off x="3810000" y="4926013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2" name="Oval 27"/>
          <p:cNvSpPr>
            <a:spLocks noChangeArrowheads="1"/>
          </p:cNvSpPr>
          <p:nvPr/>
        </p:nvSpPr>
        <p:spPr bwMode="auto">
          <a:xfrm>
            <a:off x="4071938" y="5294313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3" name="Oval 29"/>
          <p:cNvSpPr>
            <a:spLocks noChangeArrowheads="1"/>
          </p:cNvSpPr>
          <p:nvPr/>
        </p:nvSpPr>
        <p:spPr bwMode="auto">
          <a:xfrm>
            <a:off x="3554413" y="4926013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4" name="Oval 30"/>
          <p:cNvSpPr>
            <a:spLocks noChangeArrowheads="1"/>
          </p:cNvSpPr>
          <p:nvPr/>
        </p:nvSpPr>
        <p:spPr bwMode="auto">
          <a:xfrm>
            <a:off x="4067175" y="4491038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5" name="Oval 31"/>
          <p:cNvSpPr>
            <a:spLocks noChangeArrowheads="1"/>
          </p:cNvSpPr>
          <p:nvPr/>
        </p:nvSpPr>
        <p:spPr bwMode="auto">
          <a:xfrm>
            <a:off x="4060825" y="4217988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6" name="Oval 32"/>
          <p:cNvSpPr>
            <a:spLocks noChangeArrowheads="1"/>
          </p:cNvSpPr>
          <p:nvPr/>
        </p:nvSpPr>
        <p:spPr bwMode="auto">
          <a:xfrm>
            <a:off x="4075113" y="5614988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27" name="Rectangle 46"/>
          <p:cNvSpPr>
            <a:spLocks noChangeArrowheads="1"/>
          </p:cNvSpPr>
          <p:nvPr/>
        </p:nvSpPr>
        <p:spPr bwMode="auto">
          <a:xfrm>
            <a:off x="3440113" y="45466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g </a:t>
            </a:r>
          </a:p>
        </p:txBody>
      </p:sp>
      <p:sp>
        <p:nvSpPr>
          <p:cNvPr id="12328" name="Rectangle 47"/>
          <p:cNvSpPr>
            <a:spLocks noChangeArrowheads="1"/>
          </p:cNvSpPr>
          <p:nvPr/>
        </p:nvSpPr>
        <p:spPr bwMode="auto">
          <a:xfrm>
            <a:off x="3987800" y="45942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h </a:t>
            </a:r>
          </a:p>
        </p:txBody>
      </p:sp>
      <p:sp>
        <p:nvSpPr>
          <p:cNvPr id="12329" name="Rectangle 48"/>
          <p:cNvSpPr>
            <a:spLocks noChangeArrowheads="1"/>
          </p:cNvSpPr>
          <p:nvPr/>
        </p:nvSpPr>
        <p:spPr bwMode="auto">
          <a:xfrm>
            <a:off x="4024313" y="4946650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i </a:t>
            </a:r>
          </a:p>
        </p:txBody>
      </p:sp>
      <p:sp>
        <p:nvSpPr>
          <p:cNvPr id="12330" name="Text Box 57"/>
          <p:cNvSpPr txBox="1">
            <a:spLocks noChangeArrowheads="1"/>
          </p:cNvSpPr>
          <p:nvPr/>
        </p:nvSpPr>
        <p:spPr bwMode="auto">
          <a:xfrm>
            <a:off x="3481388" y="50657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  <a:endParaRPr lang="en-US" altLang="en-US" sz="2000"/>
          </a:p>
        </p:txBody>
      </p:sp>
      <p:sp>
        <p:nvSpPr>
          <p:cNvPr id="12331" name="Text Box 59"/>
          <p:cNvSpPr txBox="1">
            <a:spLocks noChangeArrowheads="1"/>
          </p:cNvSpPr>
          <p:nvPr/>
        </p:nvSpPr>
        <p:spPr bwMode="auto">
          <a:xfrm>
            <a:off x="2878138" y="4262438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s-a-0</a:t>
            </a:r>
            <a:endParaRPr lang="en-US" altLang="en-US" sz="2000"/>
          </a:p>
        </p:txBody>
      </p:sp>
      <p:sp>
        <p:nvSpPr>
          <p:cNvPr id="12332" name="Oval 61"/>
          <p:cNvSpPr>
            <a:spLocks noChangeArrowheads="1"/>
          </p:cNvSpPr>
          <p:nvPr/>
        </p:nvSpPr>
        <p:spPr bwMode="auto">
          <a:xfrm>
            <a:off x="5110163" y="4322763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33" name="Oval 62"/>
          <p:cNvSpPr>
            <a:spLocks noChangeArrowheads="1"/>
          </p:cNvSpPr>
          <p:nvPr/>
        </p:nvSpPr>
        <p:spPr bwMode="auto">
          <a:xfrm>
            <a:off x="5102225" y="5451475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34" name="AutoShape 5"/>
          <p:cNvSpPr>
            <a:spLocks noChangeArrowheads="1"/>
          </p:cNvSpPr>
          <p:nvPr/>
        </p:nvSpPr>
        <p:spPr bwMode="auto">
          <a:xfrm>
            <a:off x="6110288" y="4670425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35" name="Line 10"/>
          <p:cNvSpPr>
            <a:spLocks noChangeShapeType="1"/>
          </p:cNvSpPr>
          <p:nvPr/>
        </p:nvSpPr>
        <p:spPr bwMode="auto">
          <a:xfrm>
            <a:off x="7016750" y="4984750"/>
            <a:ext cx="701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18"/>
          <p:cNvSpPr>
            <a:spLocks noChangeShapeType="1"/>
          </p:cNvSpPr>
          <p:nvPr/>
        </p:nvSpPr>
        <p:spPr bwMode="auto">
          <a:xfrm flipH="1">
            <a:off x="5316538" y="5559425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19"/>
          <p:cNvSpPr>
            <a:spLocks noChangeShapeType="1"/>
          </p:cNvSpPr>
          <p:nvPr/>
        </p:nvSpPr>
        <p:spPr bwMode="auto">
          <a:xfrm flipH="1">
            <a:off x="5705475" y="5186363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20"/>
          <p:cNvSpPr>
            <a:spLocks noChangeShapeType="1"/>
          </p:cNvSpPr>
          <p:nvPr/>
        </p:nvSpPr>
        <p:spPr bwMode="auto">
          <a:xfrm flipH="1">
            <a:off x="5708650" y="4803775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21"/>
          <p:cNvSpPr>
            <a:spLocks noChangeShapeType="1"/>
          </p:cNvSpPr>
          <p:nvPr/>
        </p:nvSpPr>
        <p:spPr bwMode="auto">
          <a:xfrm flipH="1">
            <a:off x="5316538" y="4427538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Line 23"/>
          <p:cNvSpPr>
            <a:spLocks noChangeShapeType="1"/>
          </p:cNvSpPr>
          <p:nvPr/>
        </p:nvSpPr>
        <p:spPr bwMode="auto">
          <a:xfrm>
            <a:off x="5719763" y="4416425"/>
            <a:ext cx="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Line 24"/>
          <p:cNvSpPr>
            <a:spLocks noChangeShapeType="1"/>
          </p:cNvSpPr>
          <p:nvPr/>
        </p:nvSpPr>
        <p:spPr bwMode="auto">
          <a:xfrm>
            <a:off x="5715000" y="5176838"/>
            <a:ext cx="0" cy="395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35"/>
          <p:cNvSpPr>
            <a:spLocks noChangeArrowheads="1"/>
          </p:cNvSpPr>
          <p:nvPr/>
        </p:nvSpPr>
        <p:spPr bwMode="auto">
          <a:xfrm>
            <a:off x="5449888" y="5473700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43" name="Oval 36"/>
          <p:cNvSpPr>
            <a:spLocks noChangeArrowheads="1"/>
          </p:cNvSpPr>
          <p:nvPr/>
        </p:nvSpPr>
        <p:spPr bwMode="auto">
          <a:xfrm>
            <a:off x="5445125" y="4341813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44" name="Oval 37"/>
          <p:cNvSpPr>
            <a:spLocks noChangeArrowheads="1"/>
          </p:cNvSpPr>
          <p:nvPr/>
        </p:nvSpPr>
        <p:spPr bwMode="auto">
          <a:xfrm>
            <a:off x="7223125" y="4899025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345" name="Rectangle 49"/>
          <p:cNvSpPr>
            <a:spLocks noChangeArrowheads="1"/>
          </p:cNvSpPr>
          <p:nvPr/>
        </p:nvSpPr>
        <p:spPr bwMode="auto">
          <a:xfrm>
            <a:off x="5387975" y="3951288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j </a:t>
            </a:r>
          </a:p>
        </p:txBody>
      </p:sp>
      <p:sp>
        <p:nvSpPr>
          <p:cNvPr id="12346" name="Rectangle 50"/>
          <p:cNvSpPr>
            <a:spLocks noChangeArrowheads="1"/>
          </p:cNvSpPr>
          <p:nvPr/>
        </p:nvSpPr>
        <p:spPr bwMode="auto">
          <a:xfrm>
            <a:off x="5330825" y="5588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k </a:t>
            </a:r>
          </a:p>
        </p:txBody>
      </p:sp>
      <p:sp>
        <p:nvSpPr>
          <p:cNvPr id="12347" name="Rectangle 51"/>
          <p:cNvSpPr>
            <a:spLocks noChangeArrowheads="1"/>
          </p:cNvSpPr>
          <p:nvPr/>
        </p:nvSpPr>
        <p:spPr bwMode="auto">
          <a:xfrm>
            <a:off x="7702550" y="4765675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z </a:t>
            </a:r>
          </a:p>
        </p:txBody>
      </p:sp>
      <p:sp>
        <p:nvSpPr>
          <p:cNvPr id="12348" name="Text Box 55"/>
          <p:cNvSpPr txBox="1">
            <a:spLocks noChangeArrowheads="1"/>
          </p:cNvSpPr>
          <p:nvPr/>
        </p:nvSpPr>
        <p:spPr bwMode="auto">
          <a:xfrm>
            <a:off x="5703888" y="41513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0(1)</a:t>
            </a:r>
            <a:endParaRPr lang="en-US" altLang="en-US" sz="2000"/>
          </a:p>
        </p:txBody>
      </p:sp>
      <p:sp>
        <p:nvSpPr>
          <p:cNvPr id="12349" name="Text Box 56"/>
          <p:cNvSpPr txBox="1">
            <a:spLocks noChangeArrowheads="1"/>
          </p:cNvSpPr>
          <p:nvPr/>
        </p:nvSpPr>
        <p:spPr bwMode="auto">
          <a:xfrm>
            <a:off x="7145338" y="447833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1(0)</a:t>
            </a:r>
            <a:endParaRPr lang="en-US" altLang="en-US" sz="2000"/>
          </a:p>
        </p:txBody>
      </p:sp>
      <p:sp>
        <p:nvSpPr>
          <p:cNvPr id="12350" name="Text Box 58"/>
          <p:cNvSpPr txBox="1">
            <a:spLocks noChangeArrowheads="1"/>
          </p:cNvSpPr>
          <p:nvPr/>
        </p:nvSpPr>
        <p:spPr bwMode="auto">
          <a:xfrm>
            <a:off x="5915025" y="5256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  <a:endParaRPr lang="en-US" altLang="en-US" sz="2000"/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6800850" y="4878388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cxnSp>
        <p:nvCxnSpPr>
          <p:cNvPr id="12352" name="AutoShape 66"/>
          <p:cNvCxnSpPr>
            <a:cxnSpLocks noChangeShapeType="1"/>
            <a:stCxn id="12331" idx="3"/>
            <a:endCxn id="12324" idx="1"/>
          </p:cNvCxnSpPr>
          <p:nvPr/>
        </p:nvCxnSpPr>
        <p:spPr bwMode="auto">
          <a:xfrm>
            <a:off x="3671888" y="4446588"/>
            <a:ext cx="419100" cy="69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3" name="Text Box 68"/>
          <p:cNvSpPr txBox="1">
            <a:spLocks noChangeArrowheads="1"/>
          </p:cNvSpPr>
          <p:nvPr/>
        </p:nvSpPr>
        <p:spPr bwMode="auto">
          <a:xfrm>
            <a:off x="1538288" y="5964238"/>
            <a:ext cx="405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Test vector for </a:t>
            </a:r>
            <a:r>
              <a:rPr lang="en-US" altLang="en-US" sz="2000" i="1"/>
              <a:t>h</a:t>
            </a:r>
            <a:r>
              <a:rPr lang="en-US" altLang="en-US" sz="2000"/>
              <a:t>  s-a-0 fault</a:t>
            </a:r>
          </a:p>
        </p:txBody>
      </p:sp>
      <p:sp>
        <p:nvSpPr>
          <p:cNvPr id="12354" name="Text Box 69"/>
          <p:cNvSpPr txBox="1">
            <a:spLocks noChangeArrowheads="1"/>
          </p:cNvSpPr>
          <p:nvPr/>
        </p:nvSpPr>
        <p:spPr bwMode="auto">
          <a:xfrm>
            <a:off x="4778375" y="3617913"/>
            <a:ext cx="2725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Good circuit value</a:t>
            </a:r>
          </a:p>
        </p:txBody>
      </p:sp>
      <p:sp>
        <p:nvSpPr>
          <p:cNvPr id="12355" name="Text Box 70"/>
          <p:cNvSpPr txBox="1">
            <a:spLocks noChangeArrowheads="1"/>
          </p:cNvSpPr>
          <p:nvPr/>
        </p:nvSpPr>
        <p:spPr bwMode="auto">
          <a:xfrm>
            <a:off x="5789613" y="3313113"/>
            <a:ext cx="286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Faulty circuit value</a:t>
            </a:r>
          </a:p>
        </p:txBody>
      </p:sp>
      <p:cxnSp>
        <p:nvCxnSpPr>
          <p:cNvPr id="12356" name="AutoShape 71"/>
          <p:cNvCxnSpPr>
            <a:cxnSpLocks noChangeShapeType="1"/>
            <a:stCxn id="12353" idx="1"/>
            <a:endCxn id="12290" idx="2"/>
          </p:cNvCxnSpPr>
          <p:nvPr/>
        </p:nvCxnSpPr>
        <p:spPr bwMode="auto">
          <a:xfrm rot="10800000">
            <a:off x="1181100" y="5426075"/>
            <a:ext cx="357188" cy="736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7" name="Line 72"/>
          <p:cNvSpPr>
            <a:spLocks noChangeShapeType="1"/>
          </p:cNvSpPr>
          <p:nvPr/>
        </p:nvSpPr>
        <p:spPr bwMode="auto">
          <a:xfrm>
            <a:off x="7299325" y="3989388"/>
            <a:ext cx="7938" cy="51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4"/>
          <p:cNvSpPr>
            <a:spLocks noChangeShapeType="1"/>
          </p:cNvSpPr>
          <p:nvPr/>
        </p:nvSpPr>
        <p:spPr bwMode="auto">
          <a:xfrm>
            <a:off x="7553325" y="3695700"/>
            <a:ext cx="0" cy="806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Oval 75"/>
          <p:cNvSpPr>
            <a:spLocks noChangeArrowheads="1"/>
          </p:cNvSpPr>
          <p:nvPr/>
        </p:nvSpPr>
        <p:spPr bwMode="auto">
          <a:xfrm>
            <a:off x="7664450" y="2838450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3964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Equivalence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539875"/>
            <a:ext cx="8367712" cy="46323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Number of fault sites in a Boolean gate circuit </a:t>
            </a:r>
            <a:r>
              <a:rPr lang="en-US" altLang="en-US" smtClean="0">
                <a:solidFill>
                  <a:schemeClr val="tx2"/>
                </a:solidFill>
              </a:rPr>
              <a:t>= #PI + #gates + #(fanout branches)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Fault equivalence: Two faults f1 and f2 are equivalent if all tests that detect f1 also detect f2.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If faults f1 and f2 are equivalent then the corresponding faulty functions are identical.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Fault collapsing: All single faults of a logic circuit can be divided into disjoint equivalence subsets, where all faults in a subset are mutually equivalent.  A collapsed fault set contains one fault from each equivalence subset. </a:t>
            </a:r>
          </a:p>
        </p:txBody>
      </p:sp>
    </p:spTree>
    <p:extLst>
      <p:ext uri="{BB962C8B-B14F-4D97-AF65-F5344CB8AC3E}">
        <p14:creationId xmlns:p14="http://schemas.microsoft.com/office/powerpoint/2010/main" val="347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Equivalence Rules</a:t>
            </a:r>
          </a:p>
        </p:txBody>
      </p:sp>
      <p:grpSp>
        <p:nvGrpSpPr>
          <p:cNvPr id="14339" name="Group 18"/>
          <p:cNvGrpSpPr>
            <a:grpSpLocks/>
          </p:cNvGrpSpPr>
          <p:nvPr/>
        </p:nvGrpSpPr>
        <p:grpSpPr bwMode="auto">
          <a:xfrm>
            <a:off x="196850" y="1555750"/>
            <a:ext cx="3424238" cy="2278063"/>
            <a:chOff x="124" y="980"/>
            <a:chExt cx="2157" cy="1435"/>
          </a:xfrm>
        </p:grpSpPr>
        <p:sp>
          <p:nvSpPr>
            <p:cNvPr id="14409" name="AutoShape 3"/>
            <p:cNvSpPr>
              <a:spLocks noChangeArrowheads="1"/>
            </p:cNvSpPr>
            <p:nvPr/>
          </p:nvSpPr>
          <p:spPr bwMode="auto">
            <a:xfrm>
              <a:off x="806" y="1402"/>
              <a:ext cx="788" cy="652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4410" name="Line 4"/>
            <p:cNvSpPr>
              <a:spLocks noChangeShapeType="1"/>
            </p:cNvSpPr>
            <p:nvPr/>
          </p:nvSpPr>
          <p:spPr bwMode="auto">
            <a:xfrm>
              <a:off x="163" y="1546"/>
              <a:ext cx="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5"/>
            <p:cNvSpPr>
              <a:spLocks noChangeShapeType="1"/>
            </p:cNvSpPr>
            <p:nvPr/>
          </p:nvSpPr>
          <p:spPr bwMode="auto">
            <a:xfrm>
              <a:off x="1593" y="1728"/>
              <a:ext cx="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Line 6"/>
            <p:cNvSpPr>
              <a:spLocks noChangeShapeType="1"/>
            </p:cNvSpPr>
            <p:nvPr/>
          </p:nvSpPr>
          <p:spPr bwMode="auto">
            <a:xfrm>
              <a:off x="163" y="1911"/>
              <a:ext cx="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Text Box 7"/>
            <p:cNvSpPr txBox="1">
              <a:spLocks noChangeArrowheads="1"/>
            </p:cNvSpPr>
            <p:nvPr/>
          </p:nvSpPr>
          <p:spPr bwMode="auto">
            <a:xfrm>
              <a:off x="124" y="1310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14" name="Text Box 8"/>
            <p:cNvSpPr txBox="1">
              <a:spLocks noChangeArrowheads="1"/>
            </p:cNvSpPr>
            <p:nvPr/>
          </p:nvSpPr>
          <p:spPr bwMode="auto">
            <a:xfrm>
              <a:off x="135" y="1905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15" name="Text Box 9"/>
            <p:cNvSpPr txBox="1">
              <a:spLocks noChangeArrowheads="1"/>
            </p:cNvSpPr>
            <p:nvPr/>
          </p:nvSpPr>
          <p:spPr bwMode="auto">
            <a:xfrm>
              <a:off x="1583" y="1511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16" name="Line 10"/>
            <p:cNvSpPr>
              <a:spLocks noChangeShapeType="1"/>
            </p:cNvSpPr>
            <p:nvPr/>
          </p:nvSpPr>
          <p:spPr bwMode="auto">
            <a:xfrm>
              <a:off x="288" y="1498"/>
              <a:ext cx="0" cy="4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7" name="Arc 16"/>
            <p:cNvSpPr>
              <a:spLocks/>
            </p:cNvSpPr>
            <p:nvPr/>
          </p:nvSpPr>
          <p:spPr bwMode="auto">
            <a:xfrm>
              <a:off x="302" y="980"/>
              <a:ext cx="1407" cy="520"/>
            </a:xfrm>
            <a:custGeom>
              <a:avLst/>
              <a:gdLst>
                <a:gd name="T0" fmla="*/ 0 w 41793"/>
                <a:gd name="T1" fmla="*/ 0 h 21600"/>
                <a:gd name="T2" fmla="*/ 2 w 41793"/>
                <a:gd name="T3" fmla="*/ 0 h 21600"/>
                <a:gd name="T4" fmla="*/ 1 w 417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93"/>
                <a:gd name="T10" fmla="*/ 0 h 21600"/>
                <a:gd name="T11" fmla="*/ 41793 w 417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93" h="21600" fill="none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</a:path>
                <a:path w="41793" h="21600" stroke="0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  <a:lnTo>
                    <a:pt x="20193" y="21600"/>
                  </a:lnTo>
                  <a:lnTo>
                    <a:pt x="0" y="1393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Arc 17"/>
            <p:cNvSpPr>
              <a:spLocks/>
            </p:cNvSpPr>
            <p:nvPr/>
          </p:nvSpPr>
          <p:spPr bwMode="auto">
            <a:xfrm flipV="1">
              <a:off x="305" y="1768"/>
              <a:ext cx="1422" cy="647"/>
            </a:xfrm>
            <a:custGeom>
              <a:avLst/>
              <a:gdLst>
                <a:gd name="T0" fmla="*/ 0 w 41107"/>
                <a:gd name="T1" fmla="*/ 0 h 23996"/>
                <a:gd name="T2" fmla="*/ 2 w 41107"/>
                <a:gd name="T3" fmla="*/ 0 h 23996"/>
                <a:gd name="T4" fmla="*/ 1 w 41107"/>
                <a:gd name="T5" fmla="*/ 0 h 23996"/>
                <a:gd name="T6" fmla="*/ 0 60000 65536"/>
                <a:gd name="T7" fmla="*/ 0 60000 65536"/>
                <a:gd name="T8" fmla="*/ 0 60000 65536"/>
                <a:gd name="T9" fmla="*/ 0 w 41107"/>
                <a:gd name="T10" fmla="*/ 0 h 23996"/>
                <a:gd name="T11" fmla="*/ 41107 w 41107"/>
                <a:gd name="T12" fmla="*/ 23996 h 23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07" h="23996" fill="none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400"/>
                    <a:pt x="41062" y="23200"/>
                    <a:pt x="40973" y="23995"/>
                  </a:cubicBezTo>
                </a:path>
                <a:path w="41107" h="23996" stroke="0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400"/>
                    <a:pt x="41062" y="23200"/>
                    <a:pt x="40973" y="23995"/>
                  </a:cubicBezTo>
                  <a:lnTo>
                    <a:pt x="19507" y="21600"/>
                  </a:lnTo>
                  <a:lnTo>
                    <a:pt x="-1" y="12324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AutoShape 20"/>
          <p:cNvSpPr>
            <a:spLocks noChangeArrowheads="1"/>
          </p:cNvSpPr>
          <p:nvPr/>
        </p:nvSpPr>
        <p:spPr bwMode="auto">
          <a:xfrm>
            <a:off x="1277938" y="4633913"/>
            <a:ext cx="1250950" cy="103505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41" name="Line 21"/>
          <p:cNvSpPr>
            <a:spLocks noChangeShapeType="1"/>
          </p:cNvSpPr>
          <p:nvPr/>
        </p:nvSpPr>
        <p:spPr bwMode="auto">
          <a:xfrm>
            <a:off x="257175" y="4862513"/>
            <a:ext cx="1020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22"/>
          <p:cNvSpPr>
            <a:spLocks noChangeShapeType="1"/>
          </p:cNvSpPr>
          <p:nvPr/>
        </p:nvSpPr>
        <p:spPr bwMode="auto">
          <a:xfrm>
            <a:off x="2771775" y="5146675"/>
            <a:ext cx="1020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23"/>
          <p:cNvSpPr>
            <a:spLocks noChangeShapeType="1"/>
          </p:cNvSpPr>
          <p:nvPr/>
        </p:nvSpPr>
        <p:spPr bwMode="auto">
          <a:xfrm>
            <a:off x="257175" y="5441950"/>
            <a:ext cx="1020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195263" y="4487863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 sa1</a:t>
            </a: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212725" y="5432425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 sa1</a:t>
            </a:r>
          </a:p>
        </p:txBody>
      </p:sp>
      <p:sp>
        <p:nvSpPr>
          <p:cNvPr id="14346" name="Text Box 26"/>
          <p:cNvSpPr txBox="1">
            <a:spLocks noChangeArrowheads="1"/>
          </p:cNvSpPr>
          <p:nvPr/>
        </p:nvSpPr>
        <p:spPr bwMode="auto">
          <a:xfrm>
            <a:off x="2801938" y="4806950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 sa1</a:t>
            </a:r>
          </a:p>
        </p:txBody>
      </p:sp>
      <p:sp>
        <p:nvSpPr>
          <p:cNvPr id="14347" name="Line 27"/>
          <p:cNvSpPr>
            <a:spLocks noChangeShapeType="1"/>
          </p:cNvSpPr>
          <p:nvPr/>
        </p:nvSpPr>
        <p:spPr bwMode="auto">
          <a:xfrm>
            <a:off x="455613" y="4786313"/>
            <a:ext cx="0" cy="7159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rc 28"/>
          <p:cNvSpPr>
            <a:spLocks/>
          </p:cNvSpPr>
          <p:nvPr/>
        </p:nvSpPr>
        <p:spPr bwMode="auto">
          <a:xfrm>
            <a:off x="461963" y="3917950"/>
            <a:ext cx="3089275" cy="915988"/>
          </a:xfrm>
          <a:custGeom>
            <a:avLst/>
            <a:gdLst>
              <a:gd name="T0" fmla="*/ 0 w 41793"/>
              <a:gd name="T1" fmla="*/ 1062328618 h 21600"/>
              <a:gd name="T2" fmla="*/ 2147483647 w 41793"/>
              <a:gd name="T3" fmla="*/ 1647258835 h 21600"/>
              <a:gd name="T4" fmla="*/ 2147483647 w 41793"/>
              <a:gd name="T5" fmla="*/ 1647258835 h 21600"/>
              <a:gd name="T6" fmla="*/ 0 60000 65536"/>
              <a:gd name="T7" fmla="*/ 0 60000 65536"/>
              <a:gd name="T8" fmla="*/ 0 60000 65536"/>
              <a:gd name="T9" fmla="*/ 0 w 41793"/>
              <a:gd name="T10" fmla="*/ 0 h 21600"/>
              <a:gd name="T11" fmla="*/ 41793 w 417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93" h="21600" fill="none" extrusionOk="0">
                <a:moveTo>
                  <a:pt x="0" y="13930"/>
                </a:moveTo>
                <a:cubicBezTo>
                  <a:pt x="3185" y="5544"/>
                  <a:pt x="11222" y="-1"/>
                  <a:pt x="20193" y="0"/>
                </a:cubicBezTo>
                <a:cubicBezTo>
                  <a:pt x="32122" y="0"/>
                  <a:pt x="41793" y="9670"/>
                  <a:pt x="41793" y="21600"/>
                </a:cubicBezTo>
              </a:path>
              <a:path w="41793" h="21600" stroke="0" extrusionOk="0">
                <a:moveTo>
                  <a:pt x="0" y="13930"/>
                </a:moveTo>
                <a:cubicBezTo>
                  <a:pt x="3185" y="5544"/>
                  <a:pt x="11222" y="-1"/>
                  <a:pt x="20193" y="0"/>
                </a:cubicBezTo>
                <a:cubicBezTo>
                  <a:pt x="32122" y="0"/>
                  <a:pt x="41793" y="9670"/>
                  <a:pt x="41793" y="21600"/>
                </a:cubicBezTo>
                <a:lnTo>
                  <a:pt x="20193" y="21600"/>
                </a:lnTo>
                <a:lnTo>
                  <a:pt x="0" y="1393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rc 29"/>
          <p:cNvSpPr>
            <a:spLocks/>
          </p:cNvSpPr>
          <p:nvPr/>
        </p:nvSpPr>
        <p:spPr bwMode="auto">
          <a:xfrm flipV="1">
            <a:off x="512763" y="5199063"/>
            <a:ext cx="3067050" cy="1119187"/>
          </a:xfrm>
          <a:custGeom>
            <a:avLst/>
            <a:gdLst>
              <a:gd name="T0" fmla="*/ 0 w 41107"/>
              <a:gd name="T1" fmla="*/ 1250484668 h 23996"/>
              <a:gd name="T2" fmla="*/ 2147483647 w 41107"/>
              <a:gd name="T3" fmla="*/ 2147483647 h 23996"/>
              <a:gd name="T4" fmla="*/ 2147483647 w 41107"/>
              <a:gd name="T5" fmla="*/ 2147483647 h 23996"/>
              <a:gd name="T6" fmla="*/ 0 60000 65536"/>
              <a:gd name="T7" fmla="*/ 0 60000 65536"/>
              <a:gd name="T8" fmla="*/ 0 60000 65536"/>
              <a:gd name="T9" fmla="*/ 0 w 41107"/>
              <a:gd name="T10" fmla="*/ 0 h 23996"/>
              <a:gd name="T11" fmla="*/ 41107 w 41107"/>
              <a:gd name="T12" fmla="*/ 23996 h 239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07" h="23996" fill="none" extrusionOk="0">
                <a:moveTo>
                  <a:pt x="-1" y="12324"/>
                </a:moveTo>
                <a:cubicBezTo>
                  <a:pt x="3579" y="4796"/>
                  <a:pt x="11171" y="-1"/>
                  <a:pt x="19507" y="0"/>
                </a:cubicBezTo>
                <a:cubicBezTo>
                  <a:pt x="31436" y="0"/>
                  <a:pt x="41107" y="9670"/>
                  <a:pt x="41107" y="21600"/>
                </a:cubicBezTo>
                <a:cubicBezTo>
                  <a:pt x="41107" y="22400"/>
                  <a:pt x="41062" y="23200"/>
                  <a:pt x="40973" y="23995"/>
                </a:cubicBezTo>
              </a:path>
              <a:path w="41107" h="23996" stroke="0" extrusionOk="0">
                <a:moveTo>
                  <a:pt x="-1" y="12324"/>
                </a:moveTo>
                <a:cubicBezTo>
                  <a:pt x="3579" y="4796"/>
                  <a:pt x="11171" y="-1"/>
                  <a:pt x="19507" y="0"/>
                </a:cubicBezTo>
                <a:cubicBezTo>
                  <a:pt x="31436" y="0"/>
                  <a:pt x="41107" y="9670"/>
                  <a:pt x="41107" y="21600"/>
                </a:cubicBezTo>
                <a:cubicBezTo>
                  <a:pt x="41107" y="22400"/>
                  <a:pt x="41062" y="23200"/>
                  <a:pt x="40973" y="23995"/>
                </a:cubicBezTo>
                <a:lnTo>
                  <a:pt x="19507" y="21600"/>
                </a:lnTo>
                <a:lnTo>
                  <a:pt x="-1" y="1232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30"/>
          <p:cNvSpPr>
            <a:spLocks noChangeArrowheads="1"/>
          </p:cNvSpPr>
          <p:nvPr/>
        </p:nvSpPr>
        <p:spPr bwMode="auto">
          <a:xfrm>
            <a:off x="2530475" y="5018088"/>
            <a:ext cx="244475" cy="260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14351" name="Group 57"/>
          <p:cNvGrpSpPr>
            <a:grpSpLocks/>
          </p:cNvGrpSpPr>
          <p:nvPr/>
        </p:nvGrpSpPr>
        <p:grpSpPr bwMode="auto">
          <a:xfrm>
            <a:off x="3625850" y="1624013"/>
            <a:ext cx="3424238" cy="2246312"/>
            <a:chOff x="2457" y="1023"/>
            <a:chExt cx="2157" cy="1415"/>
          </a:xfrm>
        </p:grpSpPr>
        <p:sp>
          <p:nvSpPr>
            <p:cNvPr id="14399" name="Line 33"/>
            <p:cNvSpPr>
              <a:spLocks noChangeShapeType="1"/>
            </p:cNvSpPr>
            <p:nvPr/>
          </p:nvSpPr>
          <p:spPr bwMode="auto">
            <a:xfrm>
              <a:off x="2496" y="1565"/>
              <a:ext cx="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34"/>
            <p:cNvSpPr>
              <a:spLocks noChangeShapeType="1"/>
            </p:cNvSpPr>
            <p:nvPr/>
          </p:nvSpPr>
          <p:spPr bwMode="auto">
            <a:xfrm>
              <a:off x="3926" y="1747"/>
              <a:ext cx="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Line 35"/>
            <p:cNvSpPr>
              <a:spLocks noChangeShapeType="1"/>
            </p:cNvSpPr>
            <p:nvPr/>
          </p:nvSpPr>
          <p:spPr bwMode="auto">
            <a:xfrm>
              <a:off x="2496" y="1930"/>
              <a:ext cx="7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36"/>
            <p:cNvSpPr txBox="1">
              <a:spLocks noChangeArrowheads="1"/>
            </p:cNvSpPr>
            <p:nvPr/>
          </p:nvSpPr>
          <p:spPr bwMode="auto">
            <a:xfrm>
              <a:off x="2457" y="1329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03" name="Text Box 37"/>
            <p:cNvSpPr txBox="1">
              <a:spLocks noChangeArrowheads="1"/>
            </p:cNvSpPr>
            <p:nvPr/>
          </p:nvSpPr>
          <p:spPr bwMode="auto">
            <a:xfrm>
              <a:off x="2468" y="1924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04" name="Text Box 38"/>
            <p:cNvSpPr txBox="1">
              <a:spLocks noChangeArrowheads="1"/>
            </p:cNvSpPr>
            <p:nvPr/>
          </p:nvSpPr>
          <p:spPr bwMode="auto">
            <a:xfrm>
              <a:off x="3916" y="1530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405" name="Line 39"/>
            <p:cNvSpPr>
              <a:spLocks noChangeShapeType="1"/>
            </p:cNvSpPr>
            <p:nvPr/>
          </p:nvSpPr>
          <p:spPr bwMode="auto">
            <a:xfrm>
              <a:off x="2962" y="1514"/>
              <a:ext cx="0" cy="4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Arc 40"/>
            <p:cNvSpPr>
              <a:spLocks/>
            </p:cNvSpPr>
            <p:nvPr/>
          </p:nvSpPr>
          <p:spPr bwMode="auto">
            <a:xfrm>
              <a:off x="2973" y="1023"/>
              <a:ext cx="1407" cy="520"/>
            </a:xfrm>
            <a:custGeom>
              <a:avLst/>
              <a:gdLst>
                <a:gd name="T0" fmla="*/ 0 w 41793"/>
                <a:gd name="T1" fmla="*/ 0 h 21600"/>
                <a:gd name="T2" fmla="*/ 2 w 41793"/>
                <a:gd name="T3" fmla="*/ 0 h 21600"/>
                <a:gd name="T4" fmla="*/ 1 w 417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93"/>
                <a:gd name="T10" fmla="*/ 0 h 21600"/>
                <a:gd name="T11" fmla="*/ 41793 w 417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93" h="21600" fill="none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</a:path>
                <a:path w="41793" h="21600" stroke="0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  <a:lnTo>
                    <a:pt x="20193" y="21600"/>
                  </a:lnTo>
                  <a:lnTo>
                    <a:pt x="0" y="1393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Arc 41"/>
            <p:cNvSpPr>
              <a:spLocks/>
            </p:cNvSpPr>
            <p:nvPr/>
          </p:nvSpPr>
          <p:spPr bwMode="auto">
            <a:xfrm flipV="1">
              <a:off x="2981" y="1759"/>
              <a:ext cx="1422" cy="679"/>
            </a:xfrm>
            <a:custGeom>
              <a:avLst/>
              <a:gdLst>
                <a:gd name="T0" fmla="*/ 0 w 41107"/>
                <a:gd name="T1" fmla="*/ 0 h 24475"/>
                <a:gd name="T2" fmla="*/ 2 w 41107"/>
                <a:gd name="T3" fmla="*/ 1 h 24475"/>
                <a:gd name="T4" fmla="*/ 1 w 41107"/>
                <a:gd name="T5" fmla="*/ 0 h 24475"/>
                <a:gd name="T6" fmla="*/ 0 60000 65536"/>
                <a:gd name="T7" fmla="*/ 0 60000 65536"/>
                <a:gd name="T8" fmla="*/ 0 60000 65536"/>
                <a:gd name="T9" fmla="*/ 0 w 41107"/>
                <a:gd name="T10" fmla="*/ 0 h 24475"/>
                <a:gd name="T11" fmla="*/ 41107 w 41107"/>
                <a:gd name="T12" fmla="*/ 24475 h 24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07" h="24475" fill="none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561"/>
                    <a:pt x="41042" y="23521"/>
                    <a:pt x="40914" y="24474"/>
                  </a:cubicBezTo>
                </a:path>
                <a:path w="41107" h="24475" stroke="0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561"/>
                    <a:pt x="41042" y="23521"/>
                    <a:pt x="40914" y="24474"/>
                  </a:cubicBezTo>
                  <a:lnTo>
                    <a:pt x="19507" y="21600"/>
                  </a:lnTo>
                  <a:lnTo>
                    <a:pt x="-1" y="12324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AutoShape 42"/>
            <p:cNvSpPr>
              <a:spLocks noChangeArrowheads="1"/>
            </p:cNvSpPr>
            <p:nvPr/>
          </p:nvSpPr>
          <p:spPr bwMode="auto">
            <a:xfrm flipH="1">
              <a:off x="3131" y="1402"/>
              <a:ext cx="796" cy="681"/>
            </a:xfrm>
            <a:prstGeom prst="moon">
              <a:avLst>
                <a:gd name="adj" fmla="val 838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grpSp>
        <p:nvGrpSpPr>
          <p:cNvPr id="14352" name="Group 58"/>
          <p:cNvGrpSpPr>
            <a:grpSpLocks/>
          </p:cNvGrpSpPr>
          <p:nvPr/>
        </p:nvGrpSpPr>
        <p:grpSpPr bwMode="auto">
          <a:xfrm>
            <a:off x="3836988" y="3948113"/>
            <a:ext cx="3714750" cy="2400300"/>
            <a:chOff x="2475" y="2487"/>
            <a:chExt cx="2340" cy="1512"/>
          </a:xfrm>
        </p:grpSpPr>
        <p:sp>
          <p:nvSpPr>
            <p:cNvPr id="14388" name="Line 46"/>
            <p:cNvSpPr>
              <a:spLocks noChangeShapeType="1"/>
            </p:cNvSpPr>
            <p:nvPr/>
          </p:nvSpPr>
          <p:spPr bwMode="auto">
            <a:xfrm>
              <a:off x="2514" y="3082"/>
              <a:ext cx="7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47"/>
            <p:cNvSpPr>
              <a:spLocks noChangeShapeType="1"/>
            </p:cNvSpPr>
            <p:nvPr/>
          </p:nvSpPr>
          <p:spPr bwMode="auto">
            <a:xfrm>
              <a:off x="4098" y="3261"/>
              <a:ext cx="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48"/>
            <p:cNvSpPr>
              <a:spLocks noChangeShapeType="1"/>
            </p:cNvSpPr>
            <p:nvPr/>
          </p:nvSpPr>
          <p:spPr bwMode="auto">
            <a:xfrm>
              <a:off x="2514" y="3447"/>
              <a:ext cx="7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Text Box 49"/>
            <p:cNvSpPr txBox="1">
              <a:spLocks noChangeArrowheads="1"/>
            </p:cNvSpPr>
            <p:nvPr/>
          </p:nvSpPr>
          <p:spPr bwMode="auto">
            <a:xfrm>
              <a:off x="2475" y="2846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392" name="Text Box 50"/>
            <p:cNvSpPr txBox="1">
              <a:spLocks noChangeArrowheads="1"/>
            </p:cNvSpPr>
            <p:nvPr/>
          </p:nvSpPr>
          <p:spPr bwMode="auto">
            <a:xfrm>
              <a:off x="2486" y="3441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393" name="Text Box 51"/>
            <p:cNvSpPr txBox="1">
              <a:spLocks noChangeArrowheads="1"/>
            </p:cNvSpPr>
            <p:nvPr/>
          </p:nvSpPr>
          <p:spPr bwMode="auto">
            <a:xfrm>
              <a:off x="4117" y="3047"/>
              <a:ext cx="6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sa0  sa1</a:t>
              </a:r>
            </a:p>
          </p:txBody>
        </p:sp>
        <p:sp>
          <p:nvSpPr>
            <p:cNvPr id="14394" name="Line 52"/>
            <p:cNvSpPr>
              <a:spLocks noChangeShapeType="1"/>
            </p:cNvSpPr>
            <p:nvPr/>
          </p:nvSpPr>
          <p:spPr bwMode="auto">
            <a:xfrm>
              <a:off x="2984" y="3036"/>
              <a:ext cx="0" cy="4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Arc 53"/>
            <p:cNvSpPr>
              <a:spLocks/>
            </p:cNvSpPr>
            <p:nvPr/>
          </p:nvSpPr>
          <p:spPr bwMode="auto">
            <a:xfrm>
              <a:off x="2998" y="2487"/>
              <a:ext cx="1284" cy="577"/>
            </a:xfrm>
            <a:custGeom>
              <a:avLst/>
              <a:gdLst>
                <a:gd name="T0" fmla="*/ 0 w 41793"/>
                <a:gd name="T1" fmla="*/ 0 h 21600"/>
                <a:gd name="T2" fmla="*/ 1 w 41793"/>
                <a:gd name="T3" fmla="*/ 0 h 21600"/>
                <a:gd name="T4" fmla="*/ 1 w 417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93"/>
                <a:gd name="T10" fmla="*/ 0 h 21600"/>
                <a:gd name="T11" fmla="*/ 41793 w 417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93" h="21600" fill="none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</a:path>
                <a:path w="41793" h="21600" stroke="0" extrusionOk="0">
                  <a:moveTo>
                    <a:pt x="0" y="13930"/>
                  </a:moveTo>
                  <a:cubicBezTo>
                    <a:pt x="3185" y="5544"/>
                    <a:pt x="11222" y="-1"/>
                    <a:pt x="20193" y="0"/>
                  </a:cubicBezTo>
                  <a:cubicBezTo>
                    <a:pt x="32122" y="0"/>
                    <a:pt x="41793" y="9670"/>
                    <a:pt x="41793" y="21600"/>
                  </a:cubicBezTo>
                  <a:lnTo>
                    <a:pt x="20193" y="21600"/>
                  </a:lnTo>
                  <a:lnTo>
                    <a:pt x="0" y="1393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Arc 54"/>
            <p:cNvSpPr>
              <a:spLocks/>
            </p:cNvSpPr>
            <p:nvPr/>
          </p:nvSpPr>
          <p:spPr bwMode="auto">
            <a:xfrm flipV="1">
              <a:off x="3011" y="3294"/>
              <a:ext cx="1298" cy="705"/>
            </a:xfrm>
            <a:custGeom>
              <a:avLst/>
              <a:gdLst>
                <a:gd name="T0" fmla="*/ 0 w 41107"/>
                <a:gd name="T1" fmla="*/ 0 h 23996"/>
                <a:gd name="T2" fmla="*/ 1 w 41107"/>
                <a:gd name="T3" fmla="*/ 1 h 23996"/>
                <a:gd name="T4" fmla="*/ 1 w 41107"/>
                <a:gd name="T5" fmla="*/ 1 h 23996"/>
                <a:gd name="T6" fmla="*/ 0 60000 65536"/>
                <a:gd name="T7" fmla="*/ 0 60000 65536"/>
                <a:gd name="T8" fmla="*/ 0 60000 65536"/>
                <a:gd name="T9" fmla="*/ 0 w 41107"/>
                <a:gd name="T10" fmla="*/ 0 h 23996"/>
                <a:gd name="T11" fmla="*/ 41107 w 41107"/>
                <a:gd name="T12" fmla="*/ 23996 h 23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07" h="23996" fill="none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400"/>
                    <a:pt x="41062" y="23200"/>
                    <a:pt x="40973" y="23995"/>
                  </a:cubicBezTo>
                </a:path>
                <a:path w="41107" h="23996" stroke="0" extrusionOk="0">
                  <a:moveTo>
                    <a:pt x="-1" y="12324"/>
                  </a:moveTo>
                  <a:cubicBezTo>
                    <a:pt x="3579" y="4796"/>
                    <a:pt x="11171" y="-1"/>
                    <a:pt x="19507" y="0"/>
                  </a:cubicBezTo>
                  <a:cubicBezTo>
                    <a:pt x="31436" y="0"/>
                    <a:pt x="41107" y="9670"/>
                    <a:pt x="41107" y="21600"/>
                  </a:cubicBezTo>
                  <a:cubicBezTo>
                    <a:pt x="41107" y="22400"/>
                    <a:pt x="41062" y="23200"/>
                    <a:pt x="40973" y="23995"/>
                  </a:cubicBezTo>
                  <a:lnTo>
                    <a:pt x="19507" y="21600"/>
                  </a:lnTo>
                  <a:lnTo>
                    <a:pt x="-1" y="12324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Oval 55"/>
            <p:cNvSpPr>
              <a:spLocks noChangeArrowheads="1"/>
            </p:cNvSpPr>
            <p:nvPr/>
          </p:nvSpPr>
          <p:spPr bwMode="auto">
            <a:xfrm>
              <a:off x="3946" y="3180"/>
              <a:ext cx="154" cy="1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4398" name="AutoShape 56"/>
            <p:cNvSpPr>
              <a:spLocks noChangeArrowheads="1"/>
            </p:cNvSpPr>
            <p:nvPr/>
          </p:nvSpPr>
          <p:spPr bwMode="auto">
            <a:xfrm flipH="1">
              <a:off x="3150" y="2919"/>
              <a:ext cx="796" cy="681"/>
            </a:xfrm>
            <a:prstGeom prst="moon">
              <a:avLst>
                <a:gd name="adj" fmla="val 838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14353" name="Line 59"/>
          <p:cNvSpPr>
            <a:spLocks noChangeShapeType="1"/>
          </p:cNvSpPr>
          <p:nvPr/>
        </p:nvSpPr>
        <p:spPr bwMode="auto">
          <a:xfrm>
            <a:off x="6689725" y="18129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61"/>
          <p:cNvSpPr txBox="1">
            <a:spLocks noChangeArrowheads="1"/>
          </p:cNvSpPr>
          <p:nvPr/>
        </p:nvSpPr>
        <p:spPr bwMode="auto">
          <a:xfrm>
            <a:off x="6675438" y="1425575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55" name="Text Box 62"/>
          <p:cNvSpPr txBox="1">
            <a:spLocks noChangeArrowheads="1"/>
          </p:cNvSpPr>
          <p:nvPr/>
        </p:nvSpPr>
        <p:spPr bwMode="auto">
          <a:xfrm>
            <a:off x="6719888" y="182086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56" name="Rectangle 63"/>
          <p:cNvSpPr>
            <a:spLocks noChangeArrowheads="1"/>
          </p:cNvSpPr>
          <p:nvPr/>
        </p:nvSpPr>
        <p:spPr bwMode="auto">
          <a:xfrm>
            <a:off x="8261350" y="145891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57" name="Rectangle 64"/>
          <p:cNvSpPr>
            <a:spLocks noChangeArrowheads="1"/>
          </p:cNvSpPr>
          <p:nvPr/>
        </p:nvSpPr>
        <p:spPr bwMode="auto">
          <a:xfrm>
            <a:off x="8259763" y="1809750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58" name="Line 65"/>
          <p:cNvSpPr>
            <a:spLocks noChangeShapeType="1"/>
          </p:cNvSpPr>
          <p:nvPr/>
        </p:nvSpPr>
        <p:spPr bwMode="auto">
          <a:xfrm>
            <a:off x="7254875" y="1600200"/>
            <a:ext cx="9747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66"/>
          <p:cNvSpPr>
            <a:spLocks noChangeShapeType="1"/>
          </p:cNvSpPr>
          <p:nvPr/>
        </p:nvSpPr>
        <p:spPr bwMode="auto">
          <a:xfrm>
            <a:off x="7269163" y="1995488"/>
            <a:ext cx="9747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AutoShape 67"/>
          <p:cNvSpPr>
            <a:spLocks noChangeArrowheads="1"/>
          </p:cNvSpPr>
          <p:nvPr/>
        </p:nvSpPr>
        <p:spPr bwMode="auto">
          <a:xfrm rot="5400000">
            <a:off x="7162007" y="3490118"/>
            <a:ext cx="990600" cy="792163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61" name="Oval 68"/>
          <p:cNvSpPr>
            <a:spLocks noChangeArrowheads="1"/>
          </p:cNvSpPr>
          <p:nvPr/>
        </p:nvSpPr>
        <p:spPr bwMode="auto">
          <a:xfrm>
            <a:off x="8062913" y="3754438"/>
            <a:ext cx="244475" cy="260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62" name="Line 69"/>
          <p:cNvSpPr>
            <a:spLocks noChangeShapeType="1"/>
          </p:cNvSpPr>
          <p:nvPr/>
        </p:nvSpPr>
        <p:spPr bwMode="auto">
          <a:xfrm>
            <a:off x="8321675" y="3870325"/>
            <a:ext cx="56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70"/>
          <p:cNvSpPr>
            <a:spLocks noChangeShapeType="1"/>
          </p:cNvSpPr>
          <p:nvPr/>
        </p:nvSpPr>
        <p:spPr bwMode="auto">
          <a:xfrm>
            <a:off x="6689725" y="3884613"/>
            <a:ext cx="56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73"/>
          <p:cNvSpPr>
            <a:spLocks noChangeArrowheads="1"/>
          </p:cNvSpPr>
          <p:nvPr/>
        </p:nvSpPr>
        <p:spPr bwMode="auto">
          <a:xfrm>
            <a:off x="6613525" y="3530600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65" name="Rectangle 74"/>
          <p:cNvSpPr>
            <a:spLocks noChangeArrowheads="1"/>
          </p:cNvSpPr>
          <p:nvPr/>
        </p:nvSpPr>
        <p:spPr bwMode="auto">
          <a:xfrm>
            <a:off x="8335963" y="3851275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66" name="Rectangle 75"/>
          <p:cNvSpPr>
            <a:spLocks noChangeArrowheads="1"/>
          </p:cNvSpPr>
          <p:nvPr/>
        </p:nvSpPr>
        <p:spPr bwMode="auto">
          <a:xfrm>
            <a:off x="6629400" y="389731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67" name="Rectangle 76"/>
          <p:cNvSpPr>
            <a:spLocks noChangeArrowheads="1"/>
          </p:cNvSpPr>
          <p:nvPr/>
        </p:nvSpPr>
        <p:spPr bwMode="auto">
          <a:xfrm>
            <a:off x="8305800" y="3532188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68" name="Arc 77"/>
          <p:cNvSpPr>
            <a:spLocks/>
          </p:cNvSpPr>
          <p:nvPr/>
        </p:nvSpPr>
        <p:spPr bwMode="auto">
          <a:xfrm>
            <a:off x="6997700" y="3094038"/>
            <a:ext cx="1460500" cy="487362"/>
          </a:xfrm>
          <a:custGeom>
            <a:avLst/>
            <a:gdLst>
              <a:gd name="T0" fmla="*/ 0 w 43121"/>
              <a:gd name="T1" fmla="*/ 226964686 h 21600"/>
              <a:gd name="T2" fmla="*/ 1675432892 w 43121"/>
              <a:gd name="T3" fmla="*/ 248111843 h 21600"/>
              <a:gd name="T4" fmla="*/ 836181551 w 43121"/>
              <a:gd name="T5" fmla="*/ 248111843 h 21600"/>
              <a:gd name="T6" fmla="*/ 0 60000 65536"/>
              <a:gd name="T7" fmla="*/ 0 60000 65536"/>
              <a:gd name="T8" fmla="*/ 0 60000 65536"/>
              <a:gd name="T9" fmla="*/ 0 w 43121"/>
              <a:gd name="T10" fmla="*/ 0 h 21600"/>
              <a:gd name="T11" fmla="*/ 43121 w 431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21" h="21600" fill="none" extrusionOk="0">
                <a:moveTo>
                  <a:pt x="-1" y="19758"/>
                </a:moveTo>
                <a:cubicBezTo>
                  <a:pt x="955" y="8584"/>
                  <a:pt x="10305" y="-1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</a:path>
              <a:path w="43121" h="21600" stroke="0" extrusionOk="0">
                <a:moveTo>
                  <a:pt x="-1" y="19758"/>
                </a:moveTo>
                <a:cubicBezTo>
                  <a:pt x="955" y="8584"/>
                  <a:pt x="10305" y="-1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lnTo>
                  <a:pt x="21521" y="21600"/>
                </a:lnTo>
                <a:lnTo>
                  <a:pt x="-1" y="19758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Arc 78"/>
          <p:cNvSpPr>
            <a:spLocks/>
          </p:cNvSpPr>
          <p:nvPr/>
        </p:nvSpPr>
        <p:spPr bwMode="auto">
          <a:xfrm flipV="1">
            <a:off x="6997700" y="4144963"/>
            <a:ext cx="1460500" cy="487362"/>
          </a:xfrm>
          <a:custGeom>
            <a:avLst/>
            <a:gdLst>
              <a:gd name="T0" fmla="*/ 0 w 43121"/>
              <a:gd name="T1" fmla="*/ 226964686 h 21600"/>
              <a:gd name="T2" fmla="*/ 1675432892 w 43121"/>
              <a:gd name="T3" fmla="*/ 248111843 h 21600"/>
              <a:gd name="T4" fmla="*/ 836181551 w 43121"/>
              <a:gd name="T5" fmla="*/ 248111843 h 21600"/>
              <a:gd name="T6" fmla="*/ 0 60000 65536"/>
              <a:gd name="T7" fmla="*/ 0 60000 65536"/>
              <a:gd name="T8" fmla="*/ 0 60000 65536"/>
              <a:gd name="T9" fmla="*/ 0 w 43121"/>
              <a:gd name="T10" fmla="*/ 0 h 21600"/>
              <a:gd name="T11" fmla="*/ 43121 w 431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21" h="21600" fill="none" extrusionOk="0">
                <a:moveTo>
                  <a:pt x="-1" y="19758"/>
                </a:moveTo>
                <a:cubicBezTo>
                  <a:pt x="955" y="8584"/>
                  <a:pt x="10305" y="-1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</a:path>
              <a:path w="43121" h="21600" stroke="0" extrusionOk="0">
                <a:moveTo>
                  <a:pt x="-1" y="19758"/>
                </a:moveTo>
                <a:cubicBezTo>
                  <a:pt x="955" y="8584"/>
                  <a:pt x="10305" y="-1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lnTo>
                  <a:pt x="21521" y="21600"/>
                </a:lnTo>
                <a:lnTo>
                  <a:pt x="-1" y="19758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79"/>
          <p:cNvSpPr>
            <a:spLocks noChangeShapeType="1"/>
          </p:cNvSpPr>
          <p:nvPr/>
        </p:nvSpPr>
        <p:spPr bwMode="auto">
          <a:xfrm>
            <a:off x="7011988" y="5624513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Line 80"/>
          <p:cNvSpPr>
            <a:spLocks noChangeShapeType="1"/>
          </p:cNvSpPr>
          <p:nvPr/>
        </p:nvSpPr>
        <p:spPr bwMode="auto">
          <a:xfrm>
            <a:off x="7953375" y="5205413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Line 81"/>
          <p:cNvSpPr>
            <a:spLocks noChangeShapeType="1"/>
          </p:cNvSpPr>
          <p:nvPr/>
        </p:nvSpPr>
        <p:spPr bwMode="auto">
          <a:xfrm>
            <a:off x="7945438" y="6021388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82"/>
          <p:cNvSpPr>
            <a:spLocks noChangeShapeType="1"/>
          </p:cNvSpPr>
          <p:nvPr/>
        </p:nvSpPr>
        <p:spPr bwMode="auto">
          <a:xfrm>
            <a:off x="7954963" y="51943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83"/>
          <p:cNvSpPr>
            <a:spLocks noChangeArrowheads="1"/>
          </p:cNvSpPr>
          <p:nvPr/>
        </p:nvSpPr>
        <p:spPr bwMode="auto">
          <a:xfrm>
            <a:off x="7189788" y="531971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75" name="Rectangle 84"/>
          <p:cNvSpPr>
            <a:spLocks noChangeArrowheads="1"/>
          </p:cNvSpPr>
          <p:nvPr/>
        </p:nvSpPr>
        <p:spPr bwMode="auto">
          <a:xfrm>
            <a:off x="8153400" y="4873625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76" name="Rectangle 85"/>
          <p:cNvSpPr>
            <a:spLocks noChangeArrowheads="1"/>
          </p:cNvSpPr>
          <p:nvPr/>
        </p:nvSpPr>
        <p:spPr bwMode="auto">
          <a:xfrm>
            <a:off x="8183563" y="570706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</a:t>
            </a:r>
          </a:p>
        </p:txBody>
      </p:sp>
      <p:sp>
        <p:nvSpPr>
          <p:cNvPr id="14377" name="Rectangle 86"/>
          <p:cNvSpPr>
            <a:spLocks noChangeArrowheads="1"/>
          </p:cNvSpPr>
          <p:nvPr/>
        </p:nvSpPr>
        <p:spPr bwMode="auto">
          <a:xfrm>
            <a:off x="7196138" y="5591175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78" name="Rectangle 87"/>
          <p:cNvSpPr>
            <a:spLocks noChangeArrowheads="1"/>
          </p:cNvSpPr>
          <p:nvPr/>
        </p:nvSpPr>
        <p:spPr bwMode="auto">
          <a:xfrm>
            <a:off x="8169275" y="5167313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79" name="Rectangle 88"/>
          <p:cNvSpPr>
            <a:spLocks noChangeArrowheads="1"/>
          </p:cNvSpPr>
          <p:nvPr/>
        </p:nvSpPr>
        <p:spPr bwMode="auto">
          <a:xfrm>
            <a:off x="8194675" y="5994400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sa1</a:t>
            </a:r>
          </a:p>
        </p:txBody>
      </p:sp>
      <p:sp>
        <p:nvSpPr>
          <p:cNvPr id="14380" name="Oval 89"/>
          <p:cNvSpPr>
            <a:spLocks noChangeArrowheads="1"/>
          </p:cNvSpPr>
          <p:nvPr/>
        </p:nvSpPr>
        <p:spPr bwMode="auto">
          <a:xfrm>
            <a:off x="7910513" y="5580063"/>
            <a:ext cx="87312" cy="873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4381" name="Text Box 91"/>
          <p:cNvSpPr txBox="1">
            <a:spLocks noChangeArrowheads="1"/>
          </p:cNvSpPr>
          <p:nvPr/>
        </p:nvSpPr>
        <p:spPr bwMode="auto">
          <a:xfrm>
            <a:off x="1477963" y="2552700"/>
            <a:ext cx="73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AND </a:t>
            </a:r>
            <a:endParaRPr lang="en-US" altLang="en-US" sz="1600"/>
          </a:p>
        </p:txBody>
      </p:sp>
      <p:sp>
        <p:nvSpPr>
          <p:cNvPr id="14382" name="Text Box 92"/>
          <p:cNvSpPr txBox="1">
            <a:spLocks noChangeArrowheads="1"/>
          </p:cNvSpPr>
          <p:nvPr/>
        </p:nvSpPr>
        <p:spPr bwMode="auto">
          <a:xfrm>
            <a:off x="1430338" y="4976813"/>
            <a:ext cx="909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NAND </a:t>
            </a:r>
          </a:p>
        </p:txBody>
      </p:sp>
      <p:sp>
        <p:nvSpPr>
          <p:cNvPr id="14383" name="Text Box 93"/>
          <p:cNvSpPr txBox="1">
            <a:spLocks noChangeArrowheads="1"/>
          </p:cNvSpPr>
          <p:nvPr/>
        </p:nvSpPr>
        <p:spPr bwMode="auto">
          <a:xfrm>
            <a:off x="5045075" y="25669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OR </a:t>
            </a:r>
          </a:p>
        </p:txBody>
      </p:sp>
      <p:sp>
        <p:nvSpPr>
          <p:cNvPr id="14384" name="Text Box 94"/>
          <p:cNvSpPr txBox="1">
            <a:spLocks noChangeArrowheads="1"/>
          </p:cNvSpPr>
          <p:nvPr/>
        </p:nvSpPr>
        <p:spPr bwMode="auto">
          <a:xfrm>
            <a:off x="5243513" y="5006975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NOR </a:t>
            </a:r>
          </a:p>
        </p:txBody>
      </p:sp>
      <p:sp>
        <p:nvSpPr>
          <p:cNvPr id="14385" name="Text Box 95"/>
          <p:cNvSpPr txBox="1">
            <a:spLocks noChangeArrowheads="1"/>
          </p:cNvSpPr>
          <p:nvPr/>
        </p:nvSpPr>
        <p:spPr bwMode="auto">
          <a:xfrm>
            <a:off x="7391400" y="2185988"/>
            <a:ext cx="841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WIRE </a:t>
            </a:r>
          </a:p>
        </p:txBody>
      </p:sp>
      <p:sp>
        <p:nvSpPr>
          <p:cNvPr id="14386" name="Text Box 96"/>
          <p:cNvSpPr txBox="1">
            <a:spLocks noChangeArrowheads="1"/>
          </p:cNvSpPr>
          <p:nvPr/>
        </p:nvSpPr>
        <p:spPr bwMode="auto">
          <a:xfrm>
            <a:off x="7223125" y="3740150"/>
            <a:ext cx="73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NOT </a:t>
            </a:r>
          </a:p>
        </p:txBody>
      </p:sp>
      <p:sp>
        <p:nvSpPr>
          <p:cNvPr id="14387" name="Text Box 97"/>
          <p:cNvSpPr txBox="1">
            <a:spLocks noChangeArrowheads="1"/>
          </p:cNvSpPr>
          <p:nvPr/>
        </p:nvSpPr>
        <p:spPr bwMode="auto">
          <a:xfrm>
            <a:off x="6962775" y="6072188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FANOUT </a:t>
            </a:r>
          </a:p>
        </p:txBody>
      </p:sp>
    </p:spTree>
    <p:extLst>
      <p:ext uri="{BB962C8B-B14F-4D97-AF65-F5344CB8AC3E}">
        <p14:creationId xmlns:p14="http://schemas.microsoft.com/office/powerpoint/2010/main" val="7612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Exam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Seven to eight problems with multiple parts</a:t>
            </a:r>
            <a:endParaRPr lang="en-US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All topics will be almost equally represented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Will look similar to layout of sample exam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8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Equivalence Example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flipH="1">
            <a:off x="5089525" y="4222750"/>
            <a:ext cx="974725" cy="776288"/>
          </a:xfrm>
          <a:prstGeom prst="moon">
            <a:avLst>
              <a:gd name="adj" fmla="val 8273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316163" y="1798638"/>
            <a:ext cx="960437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317750" y="3448050"/>
            <a:ext cx="960438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333625" y="5021263"/>
            <a:ext cx="960438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980238" y="3400425"/>
            <a:ext cx="960437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00413" y="188753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27025" y="3044825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346200" y="2495550"/>
            <a:ext cx="974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346200" y="3608388"/>
            <a:ext cx="979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360488" y="4137025"/>
            <a:ext cx="96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360488" y="5187950"/>
            <a:ext cx="974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360488" y="2482850"/>
            <a:ext cx="0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371600" y="4129088"/>
            <a:ext cx="0" cy="1071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39725" y="4659313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288925" y="1936750"/>
            <a:ext cx="2027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311150" y="5732463"/>
            <a:ext cx="2027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3290888" y="5438775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3265488" y="3860800"/>
            <a:ext cx="1036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276600" y="2211388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7940675" y="3817938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4292600" y="48736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291013" y="4359275"/>
            <a:ext cx="901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4298950" y="3306763"/>
            <a:ext cx="906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4300538" y="3294063"/>
            <a:ext cx="0" cy="1076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 flipH="1">
            <a:off x="5103813" y="2668588"/>
            <a:ext cx="974725" cy="776287"/>
          </a:xfrm>
          <a:prstGeom prst="moon">
            <a:avLst>
              <a:gd name="adj" fmla="val 8273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4295775" y="2803525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064250" y="4602163"/>
            <a:ext cx="677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080125" y="30480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4297363" y="2225675"/>
            <a:ext cx="0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4305300" y="4864100"/>
            <a:ext cx="0" cy="585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6726238" y="4073525"/>
            <a:ext cx="0" cy="544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6726238" y="3035300"/>
            <a:ext cx="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6715125" y="3541713"/>
            <a:ext cx="263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6713538" y="4083050"/>
            <a:ext cx="265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304800" y="1627188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306388" y="2724150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1276350" y="2179638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1325563" y="3287713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1268413" y="381793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11150" y="4335463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1341438" y="4873625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396875" y="5421313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3236913" y="3541713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3281363" y="5127625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4191000" y="2978150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4159250" y="4333875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6015038" y="271938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5991225" y="4581525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7945438" y="349408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4251325" y="3810000"/>
            <a:ext cx="96838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1304925" y="2994025"/>
            <a:ext cx="96838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1320800" y="4608513"/>
            <a:ext cx="96838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5415" name="Arc 60"/>
          <p:cNvSpPr>
            <a:spLocks/>
          </p:cNvSpPr>
          <p:nvPr/>
        </p:nvSpPr>
        <p:spPr bwMode="auto">
          <a:xfrm flipH="1">
            <a:off x="4878388" y="1995488"/>
            <a:ext cx="1792287" cy="1062037"/>
          </a:xfrm>
          <a:custGeom>
            <a:avLst/>
            <a:gdLst>
              <a:gd name="T0" fmla="*/ 0 w 43000"/>
              <a:gd name="T1" fmla="*/ 1369950028 h 25368"/>
              <a:gd name="T2" fmla="*/ 2147483647 w 43000"/>
              <a:gd name="T3" fmla="*/ 1861429043 h 25368"/>
              <a:gd name="T4" fmla="*/ 1549640225 w 43000"/>
              <a:gd name="T5" fmla="*/ 1584944573 h 25368"/>
              <a:gd name="T6" fmla="*/ 0 60000 65536"/>
              <a:gd name="T7" fmla="*/ 0 60000 65536"/>
              <a:gd name="T8" fmla="*/ 0 60000 65536"/>
              <a:gd name="T9" fmla="*/ 0 w 43000"/>
              <a:gd name="T10" fmla="*/ 0 h 25368"/>
              <a:gd name="T11" fmla="*/ 43000 w 43000"/>
              <a:gd name="T12" fmla="*/ 25368 h 25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00" h="25368" fill="none" extrusionOk="0">
                <a:moveTo>
                  <a:pt x="-1" y="18669"/>
                </a:moveTo>
                <a:cubicBezTo>
                  <a:pt x="1464" y="7972"/>
                  <a:pt x="10602" y="-1"/>
                  <a:pt x="21400" y="0"/>
                </a:cubicBezTo>
                <a:cubicBezTo>
                  <a:pt x="33329" y="0"/>
                  <a:pt x="43000" y="9670"/>
                  <a:pt x="43000" y="21600"/>
                </a:cubicBezTo>
                <a:cubicBezTo>
                  <a:pt x="43000" y="22863"/>
                  <a:pt x="42889" y="24124"/>
                  <a:pt x="42668" y="25367"/>
                </a:cubicBezTo>
              </a:path>
              <a:path w="43000" h="25368" stroke="0" extrusionOk="0">
                <a:moveTo>
                  <a:pt x="-1" y="18669"/>
                </a:moveTo>
                <a:cubicBezTo>
                  <a:pt x="1464" y="7972"/>
                  <a:pt x="10602" y="-1"/>
                  <a:pt x="21400" y="0"/>
                </a:cubicBezTo>
                <a:cubicBezTo>
                  <a:pt x="33329" y="0"/>
                  <a:pt x="43000" y="9670"/>
                  <a:pt x="43000" y="21600"/>
                </a:cubicBezTo>
                <a:cubicBezTo>
                  <a:pt x="43000" y="22863"/>
                  <a:pt x="42889" y="24124"/>
                  <a:pt x="42668" y="25367"/>
                </a:cubicBezTo>
                <a:lnTo>
                  <a:pt x="21400" y="21600"/>
                </a:lnTo>
                <a:lnTo>
                  <a:pt x="-1" y="18669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Arc 61"/>
          <p:cNvSpPr>
            <a:spLocks/>
          </p:cNvSpPr>
          <p:nvPr/>
        </p:nvSpPr>
        <p:spPr bwMode="auto">
          <a:xfrm>
            <a:off x="4287838" y="1560513"/>
            <a:ext cx="2590800" cy="1282700"/>
          </a:xfrm>
          <a:custGeom>
            <a:avLst/>
            <a:gdLst>
              <a:gd name="T0" fmla="*/ 0 w 35954"/>
              <a:gd name="T1" fmla="*/ 1150542113 h 21600"/>
              <a:gd name="T2" fmla="*/ 2147483647 w 35954"/>
              <a:gd name="T3" fmla="*/ 2147483647 h 21600"/>
              <a:gd name="T4" fmla="*/ 2147483647 w 35954"/>
              <a:gd name="T5" fmla="*/ 2147483647 h 21600"/>
              <a:gd name="T6" fmla="*/ 0 60000 65536"/>
              <a:gd name="T7" fmla="*/ 0 60000 65536"/>
              <a:gd name="T8" fmla="*/ 0 60000 65536"/>
              <a:gd name="T9" fmla="*/ 0 w 35954"/>
              <a:gd name="T10" fmla="*/ 0 h 21600"/>
              <a:gd name="T11" fmla="*/ 35954 w 359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54" h="21600" fill="none" extrusionOk="0">
                <a:moveTo>
                  <a:pt x="0" y="5494"/>
                </a:moveTo>
                <a:cubicBezTo>
                  <a:pt x="3959" y="1955"/>
                  <a:pt x="9083" y="-1"/>
                  <a:pt x="14393" y="0"/>
                </a:cubicBezTo>
                <a:cubicBezTo>
                  <a:pt x="25819" y="0"/>
                  <a:pt x="35268" y="8898"/>
                  <a:pt x="35954" y="20303"/>
                </a:cubicBezTo>
              </a:path>
              <a:path w="35954" h="21600" stroke="0" extrusionOk="0">
                <a:moveTo>
                  <a:pt x="0" y="5494"/>
                </a:moveTo>
                <a:cubicBezTo>
                  <a:pt x="3959" y="1955"/>
                  <a:pt x="9083" y="-1"/>
                  <a:pt x="14393" y="0"/>
                </a:cubicBezTo>
                <a:cubicBezTo>
                  <a:pt x="25819" y="0"/>
                  <a:pt x="35268" y="8898"/>
                  <a:pt x="35954" y="20303"/>
                </a:cubicBezTo>
                <a:lnTo>
                  <a:pt x="14393" y="21600"/>
                </a:lnTo>
                <a:lnTo>
                  <a:pt x="0" y="549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Arc 62"/>
          <p:cNvSpPr>
            <a:spLocks/>
          </p:cNvSpPr>
          <p:nvPr/>
        </p:nvSpPr>
        <p:spPr bwMode="auto">
          <a:xfrm flipV="1">
            <a:off x="4835525" y="4684713"/>
            <a:ext cx="1766888" cy="795337"/>
          </a:xfrm>
          <a:custGeom>
            <a:avLst/>
            <a:gdLst>
              <a:gd name="T0" fmla="*/ 61607575 w 43161"/>
              <a:gd name="T1" fmla="*/ 652663757 h 27764"/>
              <a:gd name="T2" fmla="*/ 2147483647 w 43161"/>
              <a:gd name="T3" fmla="*/ 477297134 h 27764"/>
              <a:gd name="T4" fmla="*/ 1481856638 w 43161"/>
              <a:gd name="T5" fmla="*/ 507763205 h 27764"/>
              <a:gd name="T6" fmla="*/ 0 60000 65536"/>
              <a:gd name="T7" fmla="*/ 0 60000 65536"/>
              <a:gd name="T8" fmla="*/ 0 60000 65536"/>
              <a:gd name="T9" fmla="*/ 0 w 43161"/>
              <a:gd name="T10" fmla="*/ 0 h 27764"/>
              <a:gd name="T11" fmla="*/ 43161 w 43161"/>
              <a:gd name="T12" fmla="*/ 27764 h 27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1" h="27764" fill="none" extrusionOk="0">
                <a:moveTo>
                  <a:pt x="898" y="27763"/>
                </a:moveTo>
                <a:cubicBezTo>
                  <a:pt x="302" y="25763"/>
                  <a:pt x="0" y="236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26" y="-1"/>
                  <a:pt x="42475" y="8898"/>
                  <a:pt x="43161" y="20303"/>
                </a:cubicBezTo>
              </a:path>
              <a:path w="43161" h="27764" stroke="0" extrusionOk="0">
                <a:moveTo>
                  <a:pt x="898" y="27763"/>
                </a:moveTo>
                <a:cubicBezTo>
                  <a:pt x="302" y="25763"/>
                  <a:pt x="0" y="236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26" y="-1"/>
                  <a:pt x="42475" y="8898"/>
                  <a:pt x="43161" y="20303"/>
                </a:cubicBezTo>
                <a:lnTo>
                  <a:pt x="21600" y="21600"/>
                </a:lnTo>
                <a:lnTo>
                  <a:pt x="898" y="27763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Arc 63"/>
          <p:cNvSpPr>
            <a:spLocks/>
          </p:cNvSpPr>
          <p:nvPr/>
        </p:nvSpPr>
        <p:spPr bwMode="auto">
          <a:xfrm flipV="1">
            <a:off x="4073525" y="4821238"/>
            <a:ext cx="2716213" cy="1131887"/>
          </a:xfrm>
          <a:custGeom>
            <a:avLst/>
            <a:gdLst>
              <a:gd name="T0" fmla="*/ 0 w 39653"/>
              <a:gd name="T1" fmla="*/ 1410177454 h 21600"/>
              <a:gd name="T2" fmla="*/ 2147483647 w 39653"/>
              <a:gd name="T3" fmla="*/ 2147483647 h 21600"/>
              <a:gd name="T4" fmla="*/ 2147483647 w 39653"/>
              <a:gd name="T5" fmla="*/ 2147483647 h 21600"/>
              <a:gd name="T6" fmla="*/ 0 60000 65536"/>
              <a:gd name="T7" fmla="*/ 0 60000 65536"/>
              <a:gd name="T8" fmla="*/ 0 60000 65536"/>
              <a:gd name="T9" fmla="*/ 0 w 39653"/>
              <a:gd name="T10" fmla="*/ 0 h 21600"/>
              <a:gd name="T11" fmla="*/ 39653 w 396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53" h="21600" fill="none" extrusionOk="0">
                <a:moveTo>
                  <a:pt x="0" y="9800"/>
                </a:moveTo>
                <a:cubicBezTo>
                  <a:pt x="3987" y="3686"/>
                  <a:pt x="10792" y="-1"/>
                  <a:pt x="18092" y="0"/>
                </a:cubicBezTo>
                <a:cubicBezTo>
                  <a:pt x="29518" y="0"/>
                  <a:pt x="38967" y="8898"/>
                  <a:pt x="39653" y="20303"/>
                </a:cubicBezTo>
              </a:path>
              <a:path w="39653" h="21600" stroke="0" extrusionOk="0">
                <a:moveTo>
                  <a:pt x="0" y="9800"/>
                </a:moveTo>
                <a:cubicBezTo>
                  <a:pt x="3987" y="3686"/>
                  <a:pt x="10792" y="-1"/>
                  <a:pt x="18092" y="0"/>
                </a:cubicBezTo>
                <a:cubicBezTo>
                  <a:pt x="29518" y="0"/>
                  <a:pt x="38967" y="8898"/>
                  <a:pt x="39653" y="20303"/>
                </a:cubicBezTo>
                <a:lnTo>
                  <a:pt x="18092" y="21600"/>
                </a:lnTo>
                <a:lnTo>
                  <a:pt x="0" y="980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Freeform 65"/>
          <p:cNvSpPr>
            <a:spLocks/>
          </p:cNvSpPr>
          <p:nvPr/>
        </p:nvSpPr>
        <p:spPr bwMode="auto">
          <a:xfrm>
            <a:off x="6303963" y="2987675"/>
            <a:ext cx="1879600" cy="563563"/>
          </a:xfrm>
          <a:custGeom>
            <a:avLst/>
            <a:gdLst>
              <a:gd name="T0" fmla="*/ 33266521 w 1175"/>
              <a:gd name="T1" fmla="*/ 0 h 355"/>
              <a:gd name="T2" fmla="*/ 401749703 w 1175"/>
              <a:gd name="T3" fmla="*/ 433467260 h 355"/>
              <a:gd name="T4" fmla="*/ 2147483647 w 1175"/>
              <a:gd name="T5" fmla="*/ 458668844 h 355"/>
              <a:gd name="T6" fmla="*/ 2147483647 w 1175"/>
              <a:gd name="T7" fmla="*/ 894657056 h 355"/>
              <a:gd name="T8" fmla="*/ 0 60000 65536"/>
              <a:gd name="T9" fmla="*/ 0 60000 65536"/>
              <a:gd name="T10" fmla="*/ 0 60000 65536"/>
              <a:gd name="T11" fmla="*/ 0 60000 65536"/>
              <a:gd name="T12" fmla="*/ 0 w 1175"/>
              <a:gd name="T13" fmla="*/ 0 h 355"/>
              <a:gd name="T14" fmla="*/ 1175 w 1175"/>
              <a:gd name="T15" fmla="*/ 355 h 3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5" h="355">
                <a:moveTo>
                  <a:pt x="13" y="0"/>
                </a:moveTo>
                <a:cubicBezTo>
                  <a:pt x="6" y="71"/>
                  <a:pt x="0" y="142"/>
                  <a:pt x="157" y="172"/>
                </a:cubicBezTo>
                <a:cubicBezTo>
                  <a:pt x="314" y="202"/>
                  <a:pt x="784" y="152"/>
                  <a:pt x="954" y="182"/>
                </a:cubicBezTo>
                <a:cubicBezTo>
                  <a:pt x="1124" y="212"/>
                  <a:pt x="1149" y="283"/>
                  <a:pt x="1175" y="355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Freeform 66"/>
          <p:cNvSpPr>
            <a:spLocks/>
          </p:cNvSpPr>
          <p:nvPr/>
        </p:nvSpPr>
        <p:spPr bwMode="auto">
          <a:xfrm>
            <a:off x="6213475" y="3779838"/>
            <a:ext cx="2000250" cy="868362"/>
          </a:xfrm>
          <a:custGeom>
            <a:avLst/>
            <a:gdLst>
              <a:gd name="T0" fmla="*/ 51448326 w 1308"/>
              <a:gd name="T1" fmla="*/ 1378523881 h 547"/>
              <a:gd name="T2" fmla="*/ 411591198 w 1308"/>
              <a:gd name="T3" fmla="*/ 942537895 h 547"/>
              <a:gd name="T4" fmla="*/ 2147483647 w 1308"/>
              <a:gd name="T5" fmla="*/ 869452612 h 547"/>
              <a:gd name="T6" fmla="*/ 2147483647 w 1308"/>
              <a:gd name="T7" fmla="*/ 0 h 547"/>
              <a:gd name="T8" fmla="*/ 0 60000 65536"/>
              <a:gd name="T9" fmla="*/ 0 60000 65536"/>
              <a:gd name="T10" fmla="*/ 0 60000 65536"/>
              <a:gd name="T11" fmla="*/ 0 60000 65536"/>
              <a:gd name="T12" fmla="*/ 0 w 1308"/>
              <a:gd name="T13" fmla="*/ 0 h 547"/>
              <a:gd name="T14" fmla="*/ 1308 w 1308"/>
              <a:gd name="T15" fmla="*/ 547 h 5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8" h="547">
                <a:moveTo>
                  <a:pt x="22" y="547"/>
                </a:moveTo>
                <a:cubicBezTo>
                  <a:pt x="11" y="477"/>
                  <a:pt x="0" y="408"/>
                  <a:pt x="176" y="374"/>
                </a:cubicBezTo>
                <a:cubicBezTo>
                  <a:pt x="352" y="340"/>
                  <a:pt x="889" y="407"/>
                  <a:pt x="1078" y="345"/>
                </a:cubicBezTo>
                <a:cubicBezTo>
                  <a:pt x="1267" y="283"/>
                  <a:pt x="1287" y="141"/>
                  <a:pt x="1308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Freeform 67"/>
          <p:cNvSpPr>
            <a:spLocks/>
          </p:cNvSpPr>
          <p:nvPr/>
        </p:nvSpPr>
        <p:spPr bwMode="auto">
          <a:xfrm>
            <a:off x="639763" y="1362075"/>
            <a:ext cx="2865437" cy="542925"/>
          </a:xfrm>
          <a:custGeom>
            <a:avLst/>
            <a:gdLst>
              <a:gd name="T0" fmla="*/ 0 w 1815"/>
              <a:gd name="T1" fmla="*/ 457364196 h 390"/>
              <a:gd name="T2" fmla="*/ 862392339 w 1815"/>
              <a:gd name="T3" fmla="*/ 124030520 h 390"/>
              <a:gd name="T4" fmla="*/ 2147483647 w 1815"/>
              <a:gd name="T5" fmla="*/ 104650882 h 390"/>
              <a:gd name="T6" fmla="*/ 2147483647 w 1815"/>
              <a:gd name="T7" fmla="*/ 755814245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1815"/>
              <a:gd name="T13" fmla="*/ 0 h 390"/>
              <a:gd name="T14" fmla="*/ 1815 w 1815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5" h="390">
                <a:moveTo>
                  <a:pt x="0" y="236"/>
                </a:moveTo>
                <a:cubicBezTo>
                  <a:pt x="59" y="165"/>
                  <a:pt x="119" y="94"/>
                  <a:pt x="346" y="64"/>
                </a:cubicBezTo>
                <a:cubicBezTo>
                  <a:pt x="573" y="34"/>
                  <a:pt x="1118" y="0"/>
                  <a:pt x="1363" y="54"/>
                </a:cubicBezTo>
                <a:cubicBezTo>
                  <a:pt x="1608" y="108"/>
                  <a:pt x="1711" y="249"/>
                  <a:pt x="1815" y="39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Freeform 69"/>
          <p:cNvSpPr>
            <a:spLocks/>
          </p:cNvSpPr>
          <p:nvPr/>
        </p:nvSpPr>
        <p:spPr bwMode="auto">
          <a:xfrm>
            <a:off x="1554163" y="2163763"/>
            <a:ext cx="2027237" cy="714375"/>
          </a:xfrm>
          <a:custGeom>
            <a:avLst/>
            <a:gdLst>
              <a:gd name="T0" fmla="*/ 0 w 1277"/>
              <a:gd name="T1" fmla="*/ 461189388 h 450"/>
              <a:gd name="T2" fmla="*/ 483869881 w 1277"/>
              <a:gd name="T3" fmla="*/ 992941563 h 450"/>
              <a:gd name="T4" fmla="*/ 2147483647 w 1277"/>
              <a:gd name="T5" fmla="*/ 967740000 h 450"/>
              <a:gd name="T6" fmla="*/ 2147483647 w 1277"/>
              <a:gd name="T7" fmla="*/ 0 h 450"/>
              <a:gd name="T8" fmla="*/ 0 60000 65536"/>
              <a:gd name="T9" fmla="*/ 0 60000 65536"/>
              <a:gd name="T10" fmla="*/ 0 60000 65536"/>
              <a:gd name="T11" fmla="*/ 0 60000 65536"/>
              <a:gd name="T12" fmla="*/ 0 w 1277"/>
              <a:gd name="T13" fmla="*/ 0 h 450"/>
              <a:gd name="T14" fmla="*/ 1277 w 1277"/>
              <a:gd name="T15" fmla="*/ 450 h 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" h="450">
                <a:moveTo>
                  <a:pt x="0" y="183"/>
                </a:moveTo>
                <a:cubicBezTo>
                  <a:pt x="15" y="272"/>
                  <a:pt x="31" y="361"/>
                  <a:pt x="192" y="394"/>
                </a:cubicBezTo>
                <a:cubicBezTo>
                  <a:pt x="353" y="427"/>
                  <a:pt x="789" y="450"/>
                  <a:pt x="970" y="384"/>
                </a:cubicBezTo>
                <a:cubicBezTo>
                  <a:pt x="1151" y="318"/>
                  <a:pt x="1214" y="159"/>
                  <a:pt x="1277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Freeform 70"/>
          <p:cNvSpPr>
            <a:spLocks/>
          </p:cNvSpPr>
          <p:nvPr/>
        </p:nvSpPr>
        <p:spPr bwMode="auto">
          <a:xfrm flipV="1">
            <a:off x="1597025" y="4664075"/>
            <a:ext cx="1890713" cy="487363"/>
          </a:xfrm>
          <a:custGeom>
            <a:avLst/>
            <a:gdLst>
              <a:gd name="T0" fmla="*/ 0 w 1277"/>
              <a:gd name="T1" fmla="*/ 214649828 h 450"/>
              <a:gd name="T2" fmla="*/ 420891665 w 1277"/>
              <a:gd name="T3" fmla="*/ 462142506 h 450"/>
              <a:gd name="T4" fmla="*/ 2126381418 w 1277"/>
              <a:gd name="T5" fmla="*/ 450413303 h 450"/>
              <a:gd name="T6" fmla="*/ 2147483647 w 1277"/>
              <a:gd name="T7" fmla="*/ 0 h 450"/>
              <a:gd name="T8" fmla="*/ 0 60000 65536"/>
              <a:gd name="T9" fmla="*/ 0 60000 65536"/>
              <a:gd name="T10" fmla="*/ 0 60000 65536"/>
              <a:gd name="T11" fmla="*/ 0 60000 65536"/>
              <a:gd name="T12" fmla="*/ 0 w 1277"/>
              <a:gd name="T13" fmla="*/ 0 h 450"/>
              <a:gd name="T14" fmla="*/ 1277 w 1277"/>
              <a:gd name="T15" fmla="*/ 450 h 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" h="450">
                <a:moveTo>
                  <a:pt x="0" y="183"/>
                </a:moveTo>
                <a:cubicBezTo>
                  <a:pt x="15" y="272"/>
                  <a:pt x="31" y="361"/>
                  <a:pt x="192" y="394"/>
                </a:cubicBezTo>
                <a:cubicBezTo>
                  <a:pt x="353" y="427"/>
                  <a:pt x="789" y="450"/>
                  <a:pt x="970" y="384"/>
                </a:cubicBezTo>
                <a:cubicBezTo>
                  <a:pt x="1151" y="318"/>
                  <a:pt x="1214" y="159"/>
                  <a:pt x="1277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Freeform 71"/>
          <p:cNvSpPr>
            <a:spLocks/>
          </p:cNvSpPr>
          <p:nvPr/>
        </p:nvSpPr>
        <p:spPr bwMode="auto">
          <a:xfrm>
            <a:off x="655638" y="5470525"/>
            <a:ext cx="2879725" cy="742950"/>
          </a:xfrm>
          <a:custGeom>
            <a:avLst/>
            <a:gdLst>
              <a:gd name="T0" fmla="*/ 0 w 1814"/>
              <a:gd name="T1" fmla="*/ 319256846 h 516"/>
              <a:gd name="T2" fmla="*/ 1209675000 w 1814"/>
              <a:gd name="T3" fmla="*/ 916309319 h 516"/>
              <a:gd name="T4" fmla="*/ 2147483647 w 1814"/>
              <a:gd name="T5" fmla="*/ 916309319 h 516"/>
              <a:gd name="T6" fmla="*/ 2147483647 w 1814"/>
              <a:gd name="T7" fmla="*/ 0 h 516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516"/>
              <a:gd name="T14" fmla="*/ 1814 w 1814"/>
              <a:gd name="T15" fmla="*/ 516 h 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516">
                <a:moveTo>
                  <a:pt x="0" y="154"/>
                </a:moveTo>
                <a:cubicBezTo>
                  <a:pt x="115" y="274"/>
                  <a:pt x="231" y="394"/>
                  <a:pt x="480" y="442"/>
                </a:cubicBezTo>
                <a:cubicBezTo>
                  <a:pt x="729" y="490"/>
                  <a:pt x="1275" y="516"/>
                  <a:pt x="1497" y="442"/>
                </a:cubicBezTo>
                <a:cubicBezTo>
                  <a:pt x="1719" y="368"/>
                  <a:pt x="1763" y="74"/>
                  <a:pt x="1814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Freeform 72"/>
          <p:cNvSpPr>
            <a:spLocks/>
          </p:cNvSpPr>
          <p:nvPr/>
        </p:nvSpPr>
        <p:spPr bwMode="auto">
          <a:xfrm>
            <a:off x="1616075" y="3052763"/>
            <a:ext cx="1873250" cy="558800"/>
          </a:xfrm>
          <a:custGeom>
            <a:avLst/>
            <a:gdLst>
              <a:gd name="T0" fmla="*/ 0 w 1180"/>
              <a:gd name="T1" fmla="*/ 428426563 h 352"/>
              <a:gd name="T2" fmla="*/ 1015623763 w 1180"/>
              <a:gd name="T3" fmla="*/ 40322500 h 352"/>
              <a:gd name="T4" fmla="*/ 2147483647 w 1180"/>
              <a:gd name="T5" fmla="*/ 186491563 h 352"/>
              <a:gd name="T6" fmla="*/ 2147483647 w 1180"/>
              <a:gd name="T7" fmla="*/ 88709500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80"/>
              <a:gd name="T13" fmla="*/ 0 h 352"/>
              <a:gd name="T14" fmla="*/ 1180 w 118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0" h="352">
                <a:moveTo>
                  <a:pt x="0" y="170"/>
                </a:moveTo>
                <a:cubicBezTo>
                  <a:pt x="122" y="101"/>
                  <a:pt x="245" y="32"/>
                  <a:pt x="403" y="16"/>
                </a:cubicBezTo>
                <a:cubicBezTo>
                  <a:pt x="561" y="0"/>
                  <a:pt x="820" y="18"/>
                  <a:pt x="950" y="74"/>
                </a:cubicBezTo>
                <a:cubicBezTo>
                  <a:pt x="1080" y="130"/>
                  <a:pt x="1130" y="241"/>
                  <a:pt x="1180" y="352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Text Box 75"/>
          <p:cNvSpPr txBox="1">
            <a:spLocks noChangeArrowheads="1"/>
          </p:cNvSpPr>
          <p:nvPr/>
        </p:nvSpPr>
        <p:spPr bwMode="auto">
          <a:xfrm>
            <a:off x="6978650" y="1730375"/>
            <a:ext cx="2165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Faults </a:t>
            </a:r>
            <a:r>
              <a:rPr lang="en-US" altLang="en-US" sz="1600" dirty="0" smtClean="0">
                <a:solidFill>
                  <a:schemeClr val="accent1"/>
                </a:solidFill>
              </a:rPr>
              <a:t>removed by equivalence</a:t>
            </a:r>
            <a:endParaRPr lang="en-US" altLang="en-US" sz="16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collapsing</a:t>
            </a:r>
            <a:endParaRPr lang="en-US" altLang="en-US" sz="1600" dirty="0"/>
          </a:p>
        </p:txBody>
      </p:sp>
      <p:sp>
        <p:nvSpPr>
          <p:cNvPr id="15427" name="Text Box 78"/>
          <p:cNvSpPr txBox="1">
            <a:spLocks noChangeArrowheads="1"/>
          </p:cNvSpPr>
          <p:nvPr/>
        </p:nvSpPr>
        <p:spPr bwMode="auto">
          <a:xfrm>
            <a:off x="5715000" y="5762625"/>
            <a:ext cx="32226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                         20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Collapse ratio = ----- = 0.625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                         32</a:t>
            </a:r>
          </a:p>
        </p:txBody>
      </p:sp>
      <p:sp>
        <p:nvSpPr>
          <p:cNvPr id="15428" name="Freeform 79"/>
          <p:cNvSpPr>
            <a:spLocks/>
          </p:cNvSpPr>
          <p:nvPr/>
        </p:nvSpPr>
        <p:spPr bwMode="auto">
          <a:xfrm>
            <a:off x="1554163" y="3825875"/>
            <a:ext cx="1981200" cy="679450"/>
          </a:xfrm>
          <a:custGeom>
            <a:avLst/>
            <a:gdLst>
              <a:gd name="T0" fmla="*/ 0 w 1248"/>
              <a:gd name="T1" fmla="*/ 410786263 h 428"/>
              <a:gd name="T2" fmla="*/ 773688763 w 1248"/>
              <a:gd name="T3" fmla="*/ 967740000 h 428"/>
              <a:gd name="T4" fmla="*/ 2147483647 w 1248"/>
              <a:gd name="T5" fmla="*/ 917336875 h 428"/>
              <a:gd name="T6" fmla="*/ 2147483647 w 1248"/>
              <a:gd name="T7" fmla="*/ 0 h 428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428"/>
              <a:gd name="T14" fmla="*/ 1248 w 1248"/>
              <a:gd name="T15" fmla="*/ 428 h 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428">
                <a:moveTo>
                  <a:pt x="0" y="163"/>
                </a:moveTo>
                <a:cubicBezTo>
                  <a:pt x="68" y="257"/>
                  <a:pt x="137" y="351"/>
                  <a:pt x="307" y="384"/>
                </a:cubicBezTo>
                <a:cubicBezTo>
                  <a:pt x="477" y="417"/>
                  <a:pt x="861" y="428"/>
                  <a:pt x="1018" y="364"/>
                </a:cubicBezTo>
                <a:cubicBezTo>
                  <a:pt x="1175" y="300"/>
                  <a:pt x="1211" y="150"/>
                  <a:pt x="1248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Dominance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431925"/>
            <a:ext cx="8504238" cy="4976813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If all tests of some fault F1 detect another fault F2, then F2 is said to dominate F1.</a:t>
            </a:r>
          </a:p>
          <a:p>
            <a:r>
              <a:rPr lang="en-US" altLang="en-US" smtClean="0"/>
              <a:t>Dominance fault collapsing: If fault F2 dominates F1, then F2 is removed from the fault list.</a:t>
            </a:r>
          </a:p>
          <a:p>
            <a:r>
              <a:rPr lang="en-US" altLang="en-US" smtClean="0"/>
              <a:t>When dominance fault collapsing is used, it is sufficient to consider only the input faults of Boolean gates.  See the next example.</a:t>
            </a:r>
          </a:p>
          <a:p>
            <a:r>
              <a:rPr lang="en-US" altLang="en-US" smtClean="0"/>
              <a:t>If two faults dominate each other then they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8162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Dominance Example</a:t>
            </a: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896938" y="209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s-a-1</a:t>
            </a:r>
          </a:p>
        </p:txBody>
      </p:sp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1068388" y="1819275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F1</a:t>
            </a:r>
          </a:p>
        </p:txBody>
      </p: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852488" y="2276475"/>
            <a:ext cx="3416300" cy="1397000"/>
            <a:chOff x="537" y="1434"/>
            <a:chExt cx="2152" cy="880"/>
          </a:xfrm>
        </p:grpSpPr>
        <p:sp>
          <p:nvSpPr>
            <p:cNvPr id="17430" name="AutoShape 3"/>
            <p:cNvSpPr>
              <a:spLocks noChangeArrowheads="1"/>
            </p:cNvSpPr>
            <p:nvPr/>
          </p:nvSpPr>
          <p:spPr bwMode="auto">
            <a:xfrm>
              <a:off x="1219" y="1584"/>
              <a:ext cx="778" cy="730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7431" name="Line 4"/>
            <p:cNvSpPr>
              <a:spLocks noChangeShapeType="1"/>
            </p:cNvSpPr>
            <p:nvPr/>
          </p:nvSpPr>
          <p:spPr bwMode="auto">
            <a:xfrm>
              <a:off x="548" y="1661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5"/>
            <p:cNvSpPr>
              <a:spLocks noChangeShapeType="1"/>
            </p:cNvSpPr>
            <p:nvPr/>
          </p:nvSpPr>
          <p:spPr bwMode="auto">
            <a:xfrm>
              <a:off x="537" y="1958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6"/>
            <p:cNvSpPr>
              <a:spLocks noChangeShapeType="1"/>
            </p:cNvSpPr>
            <p:nvPr/>
          </p:nvSpPr>
          <p:spPr bwMode="auto">
            <a:xfrm>
              <a:off x="546" y="2238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7"/>
            <p:cNvSpPr>
              <a:spLocks noChangeShapeType="1"/>
            </p:cNvSpPr>
            <p:nvPr/>
          </p:nvSpPr>
          <p:spPr bwMode="auto">
            <a:xfrm>
              <a:off x="2007" y="1939"/>
              <a:ext cx="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5" name="Group 12"/>
            <p:cNvGrpSpPr>
              <a:grpSpLocks/>
            </p:cNvGrpSpPr>
            <p:nvPr/>
          </p:nvGrpSpPr>
          <p:grpSpPr bwMode="auto">
            <a:xfrm>
              <a:off x="2246" y="1834"/>
              <a:ext cx="202" cy="201"/>
              <a:chOff x="2246" y="1834"/>
              <a:chExt cx="202" cy="201"/>
            </a:xfrm>
          </p:grpSpPr>
          <p:sp>
            <p:nvSpPr>
              <p:cNvPr id="17441" name="Line 10"/>
              <p:cNvSpPr>
                <a:spLocks noChangeShapeType="1"/>
              </p:cNvSpPr>
              <p:nvPr/>
            </p:nvSpPr>
            <p:spPr bwMode="auto">
              <a:xfrm>
                <a:off x="2246" y="1834"/>
                <a:ext cx="202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11"/>
              <p:cNvSpPr>
                <a:spLocks noChangeShapeType="1"/>
              </p:cNvSpPr>
              <p:nvPr/>
            </p:nvSpPr>
            <p:spPr bwMode="auto">
              <a:xfrm flipV="1">
                <a:off x="2246" y="1834"/>
                <a:ext cx="202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6" name="Group 13"/>
            <p:cNvGrpSpPr>
              <a:grpSpLocks/>
            </p:cNvGrpSpPr>
            <p:nvPr/>
          </p:nvGrpSpPr>
          <p:grpSpPr bwMode="auto">
            <a:xfrm>
              <a:off x="739" y="1556"/>
              <a:ext cx="202" cy="201"/>
              <a:chOff x="2246" y="1834"/>
              <a:chExt cx="202" cy="201"/>
            </a:xfrm>
          </p:grpSpPr>
          <p:sp>
            <p:nvSpPr>
              <p:cNvPr id="17439" name="Line 14"/>
              <p:cNvSpPr>
                <a:spLocks noChangeShapeType="1"/>
              </p:cNvSpPr>
              <p:nvPr/>
            </p:nvSpPr>
            <p:spPr bwMode="auto">
              <a:xfrm>
                <a:off x="2246" y="1834"/>
                <a:ext cx="202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Line 15"/>
              <p:cNvSpPr>
                <a:spLocks noChangeShapeType="1"/>
              </p:cNvSpPr>
              <p:nvPr/>
            </p:nvSpPr>
            <p:spPr bwMode="auto">
              <a:xfrm flipV="1">
                <a:off x="2246" y="1834"/>
                <a:ext cx="202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7" name="Rectangle 17"/>
            <p:cNvSpPr>
              <a:spLocks noChangeArrowheads="1"/>
            </p:cNvSpPr>
            <p:nvPr/>
          </p:nvSpPr>
          <p:spPr bwMode="auto">
            <a:xfrm>
              <a:off x="2093" y="1580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s-a-1</a:t>
              </a:r>
            </a:p>
          </p:txBody>
        </p:sp>
        <p:sp>
          <p:nvSpPr>
            <p:cNvPr id="17438" name="Text Box 19"/>
            <p:cNvSpPr txBox="1">
              <a:spLocks noChangeArrowheads="1"/>
            </p:cNvSpPr>
            <p:nvPr/>
          </p:nvSpPr>
          <p:spPr bwMode="auto">
            <a:xfrm>
              <a:off x="2189" y="1434"/>
              <a:ext cx="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75000"/>
                <a:buChar char=" 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F2</a:t>
              </a:r>
            </a:p>
          </p:txBody>
        </p:sp>
      </p:grpSp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5624513" y="2170113"/>
            <a:ext cx="2212975" cy="1616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      001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110            010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      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        100</a:t>
            </a:r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7116763" y="3067050"/>
            <a:ext cx="6937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011</a:t>
            </a: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4037013" y="1484313"/>
            <a:ext cx="211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All tests of F2</a:t>
            </a:r>
          </a:p>
        </p:txBody>
      </p: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6354763" y="4027488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Only test of F1</a:t>
            </a:r>
          </a:p>
        </p:txBody>
      </p:sp>
      <p:cxnSp>
        <p:nvCxnSpPr>
          <p:cNvPr id="17418" name="AutoShape 27"/>
          <p:cNvCxnSpPr>
            <a:cxnSpLocks noChangeShapeType="1"/>
            <a:stCxn id="17416" idx="3"/>
            <a:endCxn id="17414" idx="0"/>
          </p:cNvCxnSpPr>
          <p:nvPr/>
        </p:nvCxnSpPr>
        <p:spPr bwMode="auto">
          <a:xfrm>
            <a:off x="6153150" y="1682750"/>
            <a:ext cx="577850" cy="48736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28"/>
          <p:cNvCxnSpPr>
            <a:cxnSpLocks noChangeShapeType="1"/>
            <a:stCxn id="17417" idx="0"/>
            <a:endCxn id="17415" idx="2"/>
          </p:cNvCxnSpPr>
          <p:nvPr/>
        </p:nvCxnSpPr>
        <p:spPr bwMode="auto">
          <a:xfrm flipV="1">
            <a:off x="7462838" y="3463925"/>
            <a:ext cx="1587" cy="563563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AutoShape 31"/>
          <p:cNvSpPr>
            <a:spLocks noChangeArrowheads="1"/>
          </p:cNvSpPr>
          <p:nvPr/>
        </p:nvSpPr>
        <p:spPr bwMode="auto">
          <a:xfrm>
            <a:off x="3854450" y="4343400"/>
            <a:ext cx="1235075" cy="11588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7421" name="Line 32"/>
          <p:cNvSpPr>
            <a:spLocks noChangeShapeType="1"/>
          </p:cNvSpPr>
          <p:nvPr/>
        </p:nvSpPr>
        <p:spPr bwMode="auto">
          <a:xfrm>
            <a:off x="2789238" y="4465638"/>
            <a:ext cx="108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33"/>
          <p:cNvSpPr>
            <a:spLocks noChangeShapeType="1"/>
          </p:cNvSpPr>
          <p:nvPr/>
        </p:nvSpPr>
        <p:spPr bwMode="auto">
          <a:xfrm>
            <a:off x="2771775" y="4937125"/>
            <a:ext cx="108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34"/>
          <p:cNvSpPr>
            <a:spLocks noChangeShapeType="1"/>
          </p:cNvSpPr>
          <p:nvPr/>
        </p:nvSpPr>
        <p:spPr bwMode="auto">
          <a:xfrm>
            <a:off x="2786063" y="5381625"/>
            <a:ext cx="108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35"/>
          <p:cNvSpPr>
            <a:spLocks noChangeShapeType="1"/>
          </p:cNvSpPr>
          <p:nvPr/>
        </p:nvSpPr>
        <p:spPr bwMode="auto">
          <a:xfrm>
            <a:off x="5105400" y="4906963"/>
            <a:ext cx="108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42"/>
          <p:cNvSpPr>
            <a:spLocks noChangeArrowheads="1"/>
          </p:cNvSpPr>
          <p:nvPr/>
        </p:nvSpPr>
        <p:spPr bwMode="auto">
          <a:xfrm>
            <a:off x="2849563" y="40941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s-a-1</a:t>
            </a:r>
          </a:p>
        </p:txBody>
      </p:sp>
      <p:sp>
        <p:nvSpPr>
          <p:cNvPr id="17426" name="Rectangle 44"/>
          <p:cNvSpPr>
            <a:spLocks noChangeArrowheads="1"/>
          </p:cNvSpPr>
          <p:nvPr/>
        </p:nvSpPr>
        <p:spPr bwMode="auto">
          <a:xfrm>
            <a:off x="2878138" y="45831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s-a-1</a:t>
            </a:r>
          </a:p>
        </p:txBody>
      </p:sp>
      <p:sp>
        <p:nvSpPr>
          <p:cNvPr id="17427" name="Rectangle 45"/>
          <p:cNvSpPr>
            <a:spLocks noChangeArrowheads="1"/>
          </p:cNvSpPr>
          <p:nvPr/>
        </p:nvSpPr>
        <p:spPr bwMode="auto">
          <a:xfrm>
            <a:off x="2895600" y="5024438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s-a-1</a:t>
            </a:r>
          </a:p>
        </p:txBody>
      </p:sp>
      <p:sp>
        <p:nvSpPr>
          <p:cNvPr id="17428" name="Rectangle 46"/>
          <p:cNvSpPr>
            <a:spLocks noChangeArrowheads="1"/>
          </p:cNvSpPr>
          <p:nvPr/>
        </p:nvSpPr>
        <p:spPr bwMode="auto">
          <a:xfrm>
            <a:off x="2927350" y="53578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s-a-0</a:t>
            </a:r>
          </a:p>
        </p:txBody>
      </p:sp>
      <p:sp>
        <p:nvSpPr>
          <p:cNvPr id="17429" name="Text Box 47"/>
          <p:cNvSpPr txBox="1">
            <a:spLocks noChangeArrowheads="1"/>
          </p:cNvSpPr>
          <p:nvPr/>
        </p:nvSpPr>
        <p:spPr bwMode="auto">
          <a:xfrm>
            <a:off x="1965325" y="5719763"/>
            <a:ext cx="466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dominance collapsed fault set</a:t>
            </a:r>
          </a:p>
        </p:txBody>
      </p:sp>
    </p:spTree>
    <p:extLst>
      <p:ext uri="{BB962C8B-B14F-4D97-AF65-F5344CB8AC3E}">
        <p14:creationId xmlns:p14="http://schemas.microsoft.com/office/powerpoint/2010/main" val="7869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Dominance Example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flipH="1">
            <a:off x="5089525" y="4222750"/>
            <a:ext cx="974725" cy="776288"/>
          </a:xfrm>
          <a:prstGeom prst="moon">
            <a:avLst>
              <a:gd name="adj" fmla="val 8273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316163" y="1798638"/>
            <a:ext cx="960437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317750" y="3448050"/>
            <a:ext cx="960438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333625" y="5021263"/>
            <a:ext cx="960438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980238" y="3400425"/>
            <a:ext cx="960437" cy="8382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300413" y="188753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chemeClr val="accent2"/>
                </a:solidFill>
              </a:rPr>
              <a:t>sa1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27025" y="3044825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346200" y="2495550"/>
            <a:ext cx="974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1346200" y="3608388"/>
            <a:ext cx="979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360488" y="4137025"/>
            <a:ext cx="96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360488" y="5187950"/>
            <a:ext cx="974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360488" y="2482850"/>
            <a:ext cx="0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371600" y="4129088"/>
            <a:ext cx="0" cy="1071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39725" y="4659313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288925" y="1936750"/>
            <a:ext cx="2027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311150" y="5732463"/>
            <a:ext cx="2027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3290888" y="5438775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265488" y="3860800"/>
            <a:ext cx="1036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276600" y="2211388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7940675" y="3817938"/>
            <a:ext cx="1036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292600" y="48736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4291013" y="4359275"/>
            <a:ext cx="901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4298950" y="3306763"/>
            <a:ext cx="906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4300538" y="3294063"/>
            <a:ext cx="0" cy="1076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 flipH="1">
            <a:off x="5103813" y="2668588"/>
            <a:ext cx="974725" cy="776287"/>
          </a:xfrm>
          <a:prstGeom prst="moon">
            <a:avLst>
              <a:gd name="adj" fmla="val 8273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4295775" y="2803525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6064250" y="4602163"/>
            <a:ext cx="677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6080125" y="30480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4297363" y="2225675"/>
            <a:ext cx="0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4305300" y="4864100"/>
            <a:ext cx="0" cy="585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6726238" y="4073525"/>
            <a:ext cx="0" cy="544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6726238" y="3035300"/>
            <a:ext cx="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715125" y="3541713"/>
            <a:ext cx="263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6713538" y="4083050"/>
            <a:ext cx="265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304800" y="1627188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06388" y="2724150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1276350" y="2179638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325563" y="3287713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1268413" y="381793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311150" y="4335463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1341438" y="4873625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sa1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396875" y="5421313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sa1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3236913" y="3541713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chemeClr val="accent2"/>
                </a:solidFill>
              </a:rPr>
              <a:t>sa1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3281363" y="5127625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chemeClr val="tx2"/>
                </a:solidFill>
              </a:rPr>
              <a:t>sa1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4191000" y="2978150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159250" y="4333875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  <a:endParaRPr lang="en-US" altLang="en-US" sz="1600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6015038" y="271938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sa0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991225" y="4581525"/>
            <a:ext cx="103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chemeClr val="accent1"/>
                </a:solidFill>
              </a:rPr>
              <a:t>sa1</a:t>
            </a: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7945438" y="3494088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sa0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chemeClr val="accent2"/>
                </a:solidFill>
              </a:rPr>
              <a:t>sa1</a:t>
            </a:r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4251325" y="3810000"/>
            <a:ext cx="96838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1304925" y="2994025"/>
            <a:ext cx="96838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1320800" y="4608513"/>
            <a:ext cx="96838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8487" name="Arc 56"/>
          <p:cNvSpPr>
            <a:spLocks/>
          </p:cNvSpPr>
          <p:nvPr/>
        </p:nvSpPr>
        <p:spPr bwMode="auto">
          <a:xfrm>
            <a:off x="4287838" y="1560513"/>
            <a:ext cx="2590800" cy="1282700"/>
          </a:xfrm>
          <a:custGeom>
            <a:avLst/>
            <a:gdLst>
              <a:gd name="T0" fmla="*/ 0 w 35954"/>
              <a:gd name="T1" fmla="*/ 1150542113 h 21600"/>
              <a:gd name="T2" fmla="*/ 2147483647 w 35954"/>
              <a:gd name="T3" fmla="*/ 2147483647 h 21600"/>
              <a:gd name="T4" fmla="*/ 2147483647 w 35954"/>
              <a:gd name="T5" fmla="*/ 2147483647 h 21600"/>
              <a:gd name="T6" fmla="*/ 0 60000 65536"/>
              <a:gd name="T7" fmla="*/ 0 60000 65536"/>
              <a:gd name="T8" fmla="*/ 0 60000 65536"/>
              <a:gd name="T9" fmla="*/ 0 w 35954"/>
              <a:gd name="T10" fmla="*/ 0 h 21600"/>
              <a:gd name="T11" fmla="*/ 35954 w 359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54" h="21600" fill="none" extrusionOk="0">
                <a:moveTo>
                  <a:pt x="0" y="5494"/>
                </a:moveTo>
                <a:cubicBezTo>
                  <a:pt x="3959" y="1955"/>
                  <a:pt x="9083" y="-1"/>
                  <a:pt x="14393" y="0"/>
                </a:cubicBezTo>
                <a:cubicBezTo>
                  <a:pt x="25819" y="0"/>
                  <a:pt x="35268" y="8898"/>
                  <a:pt x="35954" y="20303"/>
                </a:cubicBezTo>
              </a:path>
              <a:path w="35954" h="21600" stroke="0" extrusionOk="0">
                <a:moveTo>
                  <a:pt x="0" y="5494"/>
                </a:moveTo>
                <a:cubicBezTo>
                  <a:pt x="3959" y="1955"/>
                  <a:pt x="9083" y="-1"/>
                  <a:pt x="14393" y="0"/>
                </a:cubicBezTo>
                <a:cubicBezTo>
                  <a:pt x="25819" y="0"/>
                  <a:pt x="35268" y="8898"/>
                  <a:pt x="35954" y="20303"/>
                </a:cubicBezTo>
                <a:lnTo>
                  <a:pt x="14393" y="21600"/>
                </a:lnTo>
                <a:lnTo>
                  <a:pt x="0" y="549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Freeform 59"/>
          <p:cNvSpPr>
            <a:spLocks/>
          </p:cNvSpPr>
          <p:nvPr/>
        </p:nvSpPr>
        <p:spPr bwMode="auto">
          <a:xfrm>
            <a:off x="6303963" y="2987675"/>
            <a:ext cx="1879600" cy="563563"/>
          </a:xfrm>
          <a:custGeom>
            <a:avLst/>
            <a:gdLst>
              <a:gd name="T0" fmla="*/ 33266521 w 1175"/>
              <a:gd name="T1" fmla="*/ 0 h 355"/>
              <a:gd name="T2" fmla="*/ 401749703 w 1175"/>
              <a:gd name="T3" fmla="*/ 433467260 h 355"/>
              <a:gd name="T4" fmla="*/ 2147483647 w 1175"/>
              <a:gd name="T5" fmla="*/ 458668844 h 355"/>
              <a:gd name="T6" fmla="*/ 2147483647 w 1175"/>
              <a:gd name="T7" fmla="*/ 894657056 h 355"/>
              <a:gd name="T8" fmla="*/ 0 60000 65536"/>
              <a:gd name="T9" fmla="*/ 0 60000 65536"/>
              <a:gd name="T10" fmla="*/ 0 60000 65536"/>
              <a:gd name="T11" fmla="*/ 0 60000 65536"/>
              <a:gd name="T12" fmla="*/ 0 w 1175"/>
              <a:gd name="T13" fmla="*/ 0 h 355"/>
              <a:gd name="T14" fmla="*/ 1175 w 1175"/>
              <a:gd name="T15" fmla="*/ 355 h 3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5" h="355">
                <a:moveTo>
                  <a:pt x="13" y="0"/>
                </a:moveTo>
                <a:cubicBezTo>
                  <a:pt x="6" y="71"/>
                  <a:pt x="0" y="142"/>
                  <a:pt x="157" y="172"/>
                </a:cubicBezTo>
                <a:cubicBezTo>
                  <a:pt x="314" y="202"/>
                  <a:pt x="784" y="152"/>
                  <a:pt x="954" y="182"/>
                </a:cubicBezTo>
                <a:cubicBezTo>
                  <a:pt x="1124" y="212"/>
                  <a:pt x="1149" y="283"/>
                  <a:pt x="1175" y="355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Freeform 61"/>
          <p:cNvSpPr>
            <a:spLocks/>
          </p:cNvSpPr>
          <p:nvPr/>
        </p:nvSpPr>
        <p:spPr bwMode="auto">
          <a:xfrm>
            <a:off x="639763" y="1362075"/>
            <a:ext cx="2865437" cy="542925"/>
          </a:xfrm>
          <a:custGeom>
            <a:avLst/>
            <a:gdLst>
              <a:gd name="T0" fmla="*/ 0 w 1815"/>
              <a:gd name="T1" fmla="*/ 457364196 h 390"/>
              <a:gd name="T2" fmla="*/ 862392339 w 1815"/>
              <a:gd name="T3" fmla="*/ 124030520 h 390"/>
              <a:gd name="T4" fmla="*/ 2147483647 w 1815"/>
              <a:gd name="T5" fmla="*/ 104650882 h 390"/>
              <a:gd name="T6" fmla="*/ 2147483647 w 1815"/>
              <a:gd name="T7" fmla="*/ 755814245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1815"/>
              <a:gd name="T13" fmla="*/ 0 h 390"/>
              <a:gd name="T14" fmla="*/ 1815 w 1815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5" h="390">
                <a:moveTo>
                  <a:pt x="0" y="236"/>
                </a:moveTo>
                <a:cubicBezTo>
                  <a:pt x="59" y="165"/>
                  <a:pt x="119" y="94"/>
                  <a:pt x="346" y="64"/>
                </a:cubicBezTo>
                <a:cubicBezTo>
                  <a:pt x="573" y="34"/>
                  <a:pt x="1118" y="0"/>
                  <a:pt x="1363" y="54"/>
                </a:cubicBezTo>
                <a:cubicBezTo>
                  <a:pt x="1608" y="108"/>
                  <a:pt x="1711" y="249"/>
                  <a:pt x="1815" y="39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Freeform 63"/>
          <p:cNvSpPr>
            <a:spLocks/>
          </p:cNvSpPr>
          <p:nvPr/>
        </p:nvSpPr>
        <p:spPr bwMode="auto">
          <a:xfrm flipV="1">
            <a:off x="1597025" y="4664075"/>
            <a:ext cx="1890713" cy="487363"/>
          </a:xfrm>
          <a:custGeom>
            <a:avLst/>
            <a:gdLst>
              <a:gd name="T0" fmla="*/ 0 w 1277"/>
              <a:gd name="T1" fmla="*/ 214649828 h 450"/>
              <a:gd name="T2" fmla="*/ 420891665 w 1277"/>
              <a:gd name="T3" fmla="*/ 462142506 h 450"/>
              <a:gd name="T4" fmla="*/ 2126381418 w 1277"/>
              <a:gd name="T5" fmla="*/ 450413303 h 450"/>
              <a:gd name="T6" fmla="*/ 2147483647 w 1277"/>
              <a:gd name="T7" fmla="*/ 0 h 450"/>
              <a:gd name="T8" fmla="*/ 0 60000 65536"/>
              <a:gd name="T9" fmla="*/ 0 60000 65536"/>
              <a:gd name="T10" fmla="*/ 0 60000 65536"/>
              <a:gd name="T11" fmla="*/ 0 60000 65536"/>
              <a:gd name="T12" fmla="*/ 0 w 1277"/>
              <a:gd name="T13" fmla="*/ 0 h 450"/>
              <a:gd name="T14" fmla="*/ 1277 w 1277"/>
              <a:gd name="T15" fmla="*/ 450 h 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" h="450">
                <a:moveTo>
                  <a:pt x="0" y="183"/>
                </a:moveTo>
                <a:cubicBezTo>
                  <a:pt x="15" y="272"/>
                  <a:pt x="31" y="361"/>
                  <a:pt x="192" y="394"/>
                </a:cubicBezTo>
                <a:cubicBezTo>
                  <a:pt x="353" y="427"/>
                  <a:pt x="789" y="450"/>
                  <a:pt x="970" y="384"/>
                </a:cubicBezTo>
                <a:cubicBezTo>
                  <a:pt x="1151" y="318"/>
                  <a:pt x="1214" y="159"/>
                  <a:pt x="1277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Freeform 65"/>
          <p:cNvSpPr>
            <a:spLocks/>
          </p:cNvSpPr>
          <p:nvPr/>
        </p:nvSpPr>
        <p:spPr bwMode="auto">
          <a:xfrm>
            <a:off x="1616075" y="3052763"/>
            <a:ext cx="1873250" cy="558800"/>
          </a:xfrm>
          <a:custGeom>
            <a:avLst/>
            <a:gdLst>
              <a:gd name="T0" fmla="*/ 0 w 1180"/>
              <a:gd name="T1" fmla="*/ 428426563 h 352"/>
              <a:gd name="T2" fmla="*/ 1015623763 w 1180"/>
              <a:gd name="T3" fmla="*/ 40322500 h 352"/>
              <a:gd name="T4" fmla="*/ 2147483647 w 1180"/>
              <a:gd name="T5" fmla="*/ 186491563 h 352"/>
              <a:gd name="T6" fmla="*/ 2147483647 w 1180"/>
              <a:gd name="T7" fmla="*/ 88709500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80"/>
              <a:gd name="T13" fmla="*/ 0 h 352"/>
              <a:gd name="T14" fmla="*/ 1180 w 118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0" h="352">
                <a:moveTo>
                  <a:pt x="0" y="170"/>
                </a:moveTo>
                <a:cubicBezTo>
                  <a:pt x="122" y="101"/>
                  <a:pt x="245" y="32"/>
                  <a:pt x="403" y="16"/>
                </a:cubicBezTo>
                <a:cubicBezTo>
                  <a:pt x="561" y="0"/>
                  <a:pt x="820" y="18"/>
                  <a:pt x="950" y="74"/>
                </a:cubicBezTo>
                <a:cubicBezTo>
                  <a:pt x="1080" y="130"/>
                  <a:pt x="1130" y="241"/>
                  <a:pt x="1180" y="352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Text Box 66"/>
          <p:cNvSpPr txBox="1">
            <a:spLocks noChangeArrowheads="1"/>
          </p:cNvSpPr>
          <p:nvPr/>
        </p:nvSpPr>
        <p:spPr bwMode="auto">
          <a:xfrm>
            <a:off x="7237413" y="1730375"/>
            <a:ext cx="1571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accent1"/>
                </a:solidFill>
              </a:rPr>
              <a:t>Faults</a:t>
            </a:r>
            <a:endParaRPr lang="en-US" altLang="en-US" sz="16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removed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equivalence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collapsing</a:t>
            </a:r>
            <a:endParaRPr lang="en-US" altLang="en-US" sz="1600" dirty="0"/>
          </a:p>
        </p:txBody>
      </p:sp>
      <p:sp>
        <p:nvSpPr>
          <p:cNvPr id="18493" name="Text Box 67"/>
          <p:cNvSpPr txBox="1">
            <a:spLocks noChangeArrowheads="1"/>
          </p:cNvSpPr>
          <p:nvPr/>
        </p:nvSpPr>
        <p:spPr bwMode="auto">
          <a:xfrm>
            <a:off x="5715000" y="5762625"/>
            <a:ext cx="30876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                         15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Collapse ratio = ----- = 0.47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                           32</a:t>
            </a:r>
          </a:p>
        </p:txBody>
      </p:sp>
      <p:sp>
        <p:nvSpPr>
          <p:cNvPr id="18494" name="Line 69"/>
          <p:cNvSpPr>
            <a:spLocks noChangeShapeType="1"/>
          </p:cNvSpPr>
          <p:nvPr/>
        </p:nvSpPr>
        <p:spPr bwMode="auto">
          <a:xfrm flipH="1" flipV="1">
            <a:off x="742950" y="1981200"/>
            <a:ext cx="552450" cy="2857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70"/>
          <p:cNvSpPr>
            <a:spLocks noChangeShapeType="1"/>
          </p:cNvSpPr>
          <p:nvPr/>
        </p:nvSpPr>
        <p:spPr bwMode="auto">
          <a:xfrm flipH="1" flipV="1">
            <a:off x="4343400" y="2114550"/>
            <a:ext cx="571500" cy="8953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Line 71"/>
          <p:cNvSpPr>
            <a:spLocks noChangeShapeType="1"/>
          </p:cNvSpPr>
          <p:nvPr/>
        </p:nvSpPr>
        <p:spPr bwMode="auto">
          <a:xfrm flipV="1">
            <a:off x="6324600" y="3257550"/>
            <a:ext cx="0" cy="12382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Rectangle 72"/>
          <p:cNvSpPr>
            <a:spLocks noChangeArrowheads="1"/>
          </p:cNvSpPr>
          <p:nvPr/>
        </p:nvSpPr>
        <p:spPr bwMode="auto">
          <a:xfrm>
            <a:off x="7239000" y="4240213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accent2"/>
                </a:solidFill>
              </a:rPr>
              <a:t>Faults</a:t>
            </a:r>
            <a:endParaRPr lang="en-US" altLang="en-US" sz="16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removed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dominance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collapsing</a:t>
            </a:r>
          </a:p>
        </p:txBody>
      </p:sp>
      <p:sp>
        <p:nvSpPr>
          <p:cNvPr id="18498" name="Line 73"/>
          <p:cNvSpPr>
            <a:spLocks noChangeShapeType="1"/>
          </p:cNvSpPr>
          <p:nvPr/>
        </p:nvSpPr>
        <p:spPr bwMode="auto">
          <a:xfrm flipH="1">
            <a:off x="4095750" y="4724400"/>
            <a:ext cx="666750" cy="4000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Line 74"/>
          <p:cNvSpPr>
            <a:spLocks noChangeShapeType="1"/>
          </p:cNvSpPr>
          <p:nvPr/>
        </p:nvSpPr>
        <p:spPr bwMode="auto">
          <a:xfrm>
            <a:off x="1600200" y="3638550"/>
            <a:ext cx="0" cy="2095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Line 76"/>
          <p:cNvSpPr>
            <a:spLocks noChangeShapeType="1"/>
          </p:cNvSpPr>
          <p:nvPr/>
        </p:nvSpPr>
        <p:spPr bwMode="auto">
          <a:xfrm flipV="1">
            <a:off x="838200" y="5105400"/>
            <a:ext cx="514350" cy="3238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Freeform 77"/>
          <p:cNvSpPr>
            <a:spLocks/>
          </p:cNvSpPr>
          <p:nvPr/>
        </p:nvSpPr>
        <p:spPr bwMode="auto">
          <a:xfrm>
            <a:off x="4114800" y="4876800"/>
            <a:ext cx="2603500" cy="1122363"/>
          </a:xfrm>
          <a:custGeom>
            <a:avLst/>
            <a:gdLst>
              <a:gd name="T0" fmla="*/ 2147483647 w 1640"/>
              <a:gd name="T1" fmla="*/ 0 h 707"/>
              <a:gd name="T2" fmla="*/ 1895157500 w 1640"/>
              <a:gd name="T3" fmla="*/ 1612900719 h 707"/>
              <a:gd name="T4" fmla="*/ 0 w 1640"/>
              <a:gd name="T5" fmla="*/ 1008062949 h 707"/>
              <a:gd name="T6" fmla="*/ 0 60000 65536"/>
              <a:gd name="T7" fmla="*/ 0 60000 65536"/>
              <a:gd name="T8" fmla="*/ 0 60000 65536"/>
              <a:gd name="T9" fmla="*/ 0 w 1640"/>
              <a:gd name="T10" fmla="*/ 0 h 707"/>
              <a:gd name="T11" fmla="*/ 1640 w 1640"/>
              <a:gd name="T12" fmla="*/ 707 h 7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707">
                <a:moveTo>
                  <a:pt x="1640" y="0"/>
                </a:moveTo>
                <a:cubicBezTo>
                  <a:pt x="1332" y="286"/>
                  <a:pt x="1025" y="573"/>
                  <a:pt x="752" y="640"/>
                </a:cubicBezTo>
                <a:cubicBezTo>
                  <a:pt x="479" y="707"/>
                  <a:pt x="239" y="553"/>
                  <a:pt x="0" y="40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Dominance Fault Collapsing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An n-input Boolean gate requires (n+1) single stuck-at faults to be modeled.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To collapse faults of a gate, all faults from the output can be eliminated retaining one type (s-a-1 for AND and NAND; s-a-0 for OR and NOR) of fault on each input and the other type (s-a-0 for AND and NAND; s-a-1 for OR and NOR) on any one of the inputs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The output faults of the NOT gate, and the wire can be removed as long as both faults on the input are retained.</a:t>
            </a:r>
          </a:p>
        </p:txBody>
      </p:sp>
    </p:spTree>
    <p:extLst>
      <p:ext uri="{BB962C8B-B14F-4D97-AF65-F5344CB8AC3E}">
        <p14:creationId xmlns:p14="http://schemas.microsoft.com/office/powerpoint/2010/main" val="10934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Multiple Stuck-at Faults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08125"/>
            <a:ext cx="8047037" cy="48609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A multiple stuck-at fault means that any set of lines is stuck-at some combination of (0,1) values.</a:t>
            </a:r>
          </a:p>
          <a:p>
            <a:r>
              <a:rPr lang="en-US" altLang="en-US" smtClean="0"/>
              <a:t>The total number of single and multiple stuck-at faults in a circuit with </a:t>
            </a:r>
            <a:r>
              <a:rPr lang="en-US" altLang="en-US" i="1" smtClean="0">
                <a:solidFill>
                  <a:schemeClr val="tx2"/>
                </a:solidFill>
              </a:rPr>
              <a:t>k</a:t>
            </a:r>
            <a:r>
              <a:rPr lang="en-US" altLang="en-US" smtClean="0"/>
              <a:t> single fault sites is </a:t>
            </a:r>
            <a:r>
              <a:rPr lang="en-US" altLang="en-US" smtClean="0">
                <a:solidFill>
                  <a:schemeClr val="tx2"/>
                </a:solidFill>
              </a:rPr>
              <a:t>3</a:t>
            </a:r>
            <a:r>
              <a:rPr lang="en-US" altLang="en-US" sz="3200" i="1" baseline="30000" smtClean="0">
                <a:solidFill>
                  <a:schemeClr val="tx2"/>
                </a:solidFill>
              </a:rPr>
              <a:t>k</a:t>
            </a:r>
            <a:r>
              <a:rPr lang="en-US" altLang="en-US" smtClean="0">
                <a:solidFill>
                  <a:schemeClr val="tx2"/>
                </a:solidFill>
              </a:rPr>
              <a:t>-1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A single fault test can fail to detect the target fault if another fault is also present, however, such masking of one fault by another is rare.</a:t>
            </a:r>
          </a:p>
          <a:p>
            <a:r>
              <a:rPr lang="en-US" altLang="en-US" smtClean="0"/>
              <a:t>Statistically, single fault tests cover a very large number of multiple faults.</a:t>
            </a:r>
          </a:p>
        </p:txBody>
      </p:sp>
    </p:spTree>
    <p:extLst>
      <p:ext uri="{BB962C8B-B14F-4D97-AF65-F5344CB8AC3E}">
        <p14:creationId xmlns:p14="http://schemas.microsoft.com/office/powerpoint/2010/main" val="14844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90513"/>
            <a:ext cx="8167688" cy="1104900"/>
          </a:xfrm>
        </p:spPr>
        <p:txBody>
          <a:bodyPr/>
          <a:lstStyle/>
          <a:p>
            <a:r>
              <a:rPr lang="en-US" altLang="en-US" smtClean="0"/>
              <a:t>Transistor (Switch) Faults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4813"/>
            <a:ext cx="8031163" cy="41465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MOS transistor is considered an ideal switch and two types of faults are modeled:</a:t>
            </a:r>
          </a:p>
          <a:p>
            <a:pPr lvl="2"/>
            <a:r>
              <a:rPr lang="en-US" altLang="en-US" smtClean="0"/>
              <a:t>Stuck-open -- a single transistor is permanently stuck in the open state.</a:t>
            </a:r>
          </a:p>
          <a:p>
            <a:pPr lvl="2"/>
            <a:r>
              <a:rPr lang="en-US" altLang="en-US" smtClean="0"/>
              <a:t>Stuck-short -- a single transistor is permanently shorted irrespective of its gate voltage.</a:t>
            </a:r>
          </a:p>
          <a:p>
            <a:r>
              <a:rPr lang="en-US" altLang="en-US" smtClean="0"/>
              <a:t>Detection of a stuck-open fault requires two vectors.</a:t>
            </a:r>
          </a:p>
          <a:p>
            <a:r>
              <a:rPr lang="en-US" altLang="en-US" smtClean="0"/>
              <a:t>Detection of a stuck-short fault requires the measurement of quiescent current (</a:t>
            </a:r>
            <a:r>
              <a:rPr lang="en-US" altLang="en-US" smtClean="0">
                <a:solidFill>
                  <a:schemeClr val="tx2"/>
                </a:solidFill>
              </a:rPr>
              <a:t>I</a:t>
            </a:r>
            <a:r>
              <a:rPr lang="en-US" altLang="en-US" sz="2800" i="1" baseline="-25000" smtClean="0">
                <a:solidFill>
                  <a:schemeClr val="tx2"/>
                </a:solidFill>
              </a:rPr>
              <a:t>DDQ</a:t>
            </a:r>
            <a:r>
              <a:rPr lang="en-US" altLang="en-US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07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09"/>
          <p:cNvSpPr>
            <a:spLocks noChangeShapeType="1"/>
          </p:cNvSpPr>
          <p:nvPr/>
        </p:nvSpPr>
        <p:spPr bwMode="auto">
          <a:xfrm>
            <a:off x="915988" y="3533775"/>
            <a:ext cx="258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5"/>
          <p:cNvSpPr>
            <a:spLocks noGrp="1" noChangeArrowheads="1"/>
          </p:cNvSpPr>
          <p:nvPr>
            <p:ph type="title"/>
          </p:nvPr>
        </p:nvSpPr>
        <p:spPr>
          <a:xfrm>
            <a:off x="290513" y="230188"/>
            <a:ext cx="8640762" cy="1179512"/>
          </a:xfrm>
        </p:spPr>
        <p:txBody>
          <a:bodyPr/>
          <a:lstStyle/>
          <a:p>
            <a:r>
              <a:rPr lang="en-US" altLang="en-US" smtClean="0"/>
              <a:t>Stuck-Open Example</a:t>
            </a:r>
          </a:p>
        </p:txBody>
      </p:sp>
      <p:sp>
        <p:nvSpPr>
          <p:cNvPr id="24580" name="Text Box 125"/>
          <p:cNvSpPr txBox="1">
            <a:spLocks noChangeArrowheads="1"/>
          </p:cNvSpPr>
          <p:nvPr/>
        </p:nvSpPr>
        <p:spPr bwMode="auto">
          <a:xfrm>
            <a:off x="5386388" y="2519363"/>
            <a:ext cx="3346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Two-vector s-op test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can be constructed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/>
              <a:t>ordering two s-at tests</a:t>
            </a:r>
          </a:p>
        </p:txBody>
      </p:sp>
      <p:sp>
        <p:nvSpPr>
          <p:cNvPr id="24581" name="Oval 104"/>
          <p:cNvSpPr>
            <a:spLocks noChangeArrowheads="1"/>
          </p:cNvSpPr>
          <p:nvPr/>
        </p:nvSpPr>
        <p:spPr bwMode="auto">
          <a:xfrm>
            <a:off x="3335338" y="3138488"/>
            <a:ext cx="776287" cy="7302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582" name="Text Box 75"/>
          <p:cNvSpPr txBox="1">
            <a:spLocks noChangeArrowheads="1"/>
          </p:cNvSpPr>
          <p:nvPr/>
        </p:nvSpPr>
        <p:spPr bwMode="auto">
          <a:xfrm>
            <a:off x="1614488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A</a:t>
            </a:r>
            <a:r>
              <a:rPr lang="en-US" altLang="en-US" b="1" i="1"/>
              <a:t> </a:t>
            </a:r>
          </a:p>
        </p:txBody>
      </p:sp>
      <p:sp>
        <p:nvSpPr>
          <p:cNvPr id="24583" name="Text Box 76"/>
          <p:cNvSpPr txBox="1">
            <a:spLocks noChangeArrowheads="1"/>
          </p:cNvSpPr>
          <p:nvPr/>
        </p:nvSpPr>
        <p:spPr bwMode="auto">
          <a:xfrm>
            <a:off x="1598613" y="404177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B</a:t>
            </a:r>
            <a:r>
              <a:rPr lang="en-US" altLang="en-US" b="1" i="1"/>
              <a:t> </a:t>
            </a:r>
          </a:p>
        </p:txBody>
      </p:sp>
      <p:sp>
        <p:nvSpPr>
          <p:cNvPr id="24584" name="Line 20"/>
          <p:cNvSpPr>
            <a:spLocks noChangeShapeType="1"/>
          </p:cNvSpPr>
          <p:nvPr/>
        </p:nvSpPr>
        <p:spPr bwMode="auto">
          <a:xfrm>
            <a:off x="3859213" y="5584825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3844925" y="49196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 flipH="1">
            <a:off x="3690938" y="51943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3703638" y="5183188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 flipV="1">
            <a:off x="3690938" y="5597525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21"/>
          <p:cNvSpPr>
            <a:spLocks noChangeShapeType="1"/>
          </p:cNvSpPr>
          <p:nvPr/>
        </p:nvSpPr>
        <p:spPr bwMode="auto">
          <a:xfrm>
            <a:off x="3627438" y="5183188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flipH="1" flipV="1">
            <a:off x="1587500" y="4457700"/>
            <a:ext cx="1935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29"/>
          <p:cNvSpPr>
            <a:spLocks noChangeShapeType="1"/>
          </p:cNvSpPr>
          <p:nvPr/>
        </p:nvSpPr>
        <p:spPr bwMode="auto">
          <a:xfrm flipH="1" flipV="1">
            <a:off x="2411413" y="5408613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36"/>
          <p:cNvSpPr>
            <a:spLocks noChangeShapeType="1"/>
          </p:cNvSpPr>
          <p:nvPr/>
        </p:nvSpPr>
        <p:spPr bwMode="auto">
          <a:xfrm flipH="1" flipV="1">
            <a:off x="1601788" y="3505200"/>
            <a:ext cx="1916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30"/>
          <p:cNvSpPr>
            <a:spLocks noChangeShapeType="1"/>
          </p:cNvSpPr>
          <p:nvPr/>
        </p:nvSpPr>
        <p:spPr bwMode="auto">
          <a:xfrm>
            <a:off x="3836988" y="397192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31"/>
          <p:cNvSpPr>
            <a:spLocks noChangeShapeType="1"/>
          </p:cNvSpPr>
          <p:nvPr/>
        </p:nvSpPr>
        <p:spPr bwMode="auto">
          <a:xfrm flipH="1">
            <a:off x="3683000" y="424656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32"/>
          <p:cNvSpPr>
            <a:spLocks noChangeShapeType="1"/>
          </p:cNvSpPr>
          <p:nvPr/>
        </p:nvSpPr>
        <p:spPr bwMode="auto">
          <a:xfrm>
            <a:off x="36957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33"/>
          <p:cNvSpPr>
            <a:spLocks noChangeShapeType="1"/>
          </p:cNvSpPr>
          <p:nvPr/>
        </p:nvSpPr>
        <p:spPr bwMode="auto">
          <a:xfrm flipH="1">
            <a:off x="3687763" y="46482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34"/>
          <p:cNvSpPr>
            <a:spLocks noChangeShapeType="1"/>
          </p:cNvSpPr>
          <p:nvPr/>
        </p:nvSpPr>
        <p:spPr bwMode="auto">
          <a:xfrm flipH="1">
            <a:off x="3841750" y="463867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35"/>
          <p:cNvSpPr>
            <a:spLocks noChangeShapeType="1"/>
          </p:cNvSpPr>
          <p:nvPr/>
        </p:nvSpPr>
        <p:spPr bwMode="auto">
          <a:xfrm>
            <a:off x="36195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37"/>
          <p:cNvSpPr>
            <a:spLocks noChangeArrowheads="1"/>
          </p:cNvSpPr>
          <p:nvPr/>
        </p:nvSpPr>
        <p:spPr bwMode="auto">
          <a:xfrm>
            <a:off x="3521075" y="4406900"/>
            <a:ext cx="98425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00" name="Line 38"/>
          <p:cNvSpPr>
            <a:spLocks noChangeShapeType="1"/>
          </p:cNvSpPr>
          <p:nvPr/>
        </p:nvSpPr>
        <p:spPr bwMode="auto">
          <a:xfrm>
            <a:off x="3832225" y="2782888"/>
            <a:ext cx="1588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39"/>
          <p:cNvSpPr>
            <a:spLocks noChangeShapeType="1"/>
          </p:cNvSpPr>
          <p:nvPr/>
        </p:nvSpPr>
        <p:spPr bwMode="auto">
          <a:xfrm flipH="1">
            <a:off x="3679825" y="3292475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40"/>
          <p:cNvSpPr>
            <a:spLocks noChangeShapeType="1"/>
          </p:cNvSpPr>
          <p:nvPr/>
        </p:nvSpPr>
        <p:spPr bwMode="auto">
          <a:xfrm>
            <a:off x="3692525" y="3281363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41"/>
          <p:cNvSpPr>
            <a:spLocks noChangeShapeType="1"/>
          </p:cNvSpPr>
          <p:nvPr/>
        </p:nvSpPr>
        <p:spPr bwMode="auto">
          <a:xfrm flipH="1">
            <a:off x="3684588" y="369411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42"/>
          <p:cNvSpPr>
            <a:spLocks noChangeShapeType="1"/>
          </p:cNvSpPr>
          <p:nvPr/>
        </p:nvSpPr>
        <p:spPr bwMode="auto">
          <a:xfrm>
            <a:off x="3836988" y="36861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43"/>
          <p:cNvSpPr>
            <a:spLocks noChangeShapeType="1"/>
          </p:cNvSpPr>
          <p:nvPr/>
        </p:nvSpPr>
        <p:spPr bwMode="auto">
          <a:xfrm>
            <a:off x="3616325" y="3281363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44"/>
          <p:cNvSpPr>
            <a:spLocks noChangeShapeType="1"/>
          </p:cNvSpPr>
          <p:nvPr/>
        </p:nvSpPr>
        <p:spPr bwMode="auto">
          <a:xfrm flipH="1">
            <a:off x="3297238" y="5397500"/>
            <a:ext cx="32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45"/>
          <p:cNvSpPr>
            <a:spLocks noChangeArrowheads="1"/>
          </p:cNvSpPr>
          <p:nvPr/>
        </p:nvSpPr>
        <p:spPr bwMode="auto">
          <a:xfrm>
            <a:off x="3517900" y="3452813"/>
            <a:ext cx="98425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08" name="Line 46"/>
          <p:cNvSpPr>
            <a:spLocks noChangeShapeType="1"/>
          </p:cNvSpPr>
          <p:nvPr/>
        </p:nvSpPr>
        <p:spPr bwMode="auto">
          <a:xfrm>
            <a:off x="2830513" y="4911725"/>
            <a:ext cx="2033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47"/>
          <p:cNvSpPr>
            <a:spLocks noChangeShapeType="1"/>
          </p:cNvSpPr>
          <p:nvPr/>
        </p:nvSpPr>
        <p:spPr bwMode="auto">
          <a:xfrm>
            <a:off x="2420938" y="35179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48"/>
          <p:cNvSpPr>
            <a:spLocks noChangeShapeType="1"/>
          </p:cNvSpPr>
          <p:nvPr/>
        </p:nvSpPr>
        <p:spPr bwMode="auto">
          <a:xfrm>
            <a:off x="3308350" y="4468813"/>
            <a:ext cx="0" cy="942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49"/>
          <p:cNvSpPr>
            <a:spLocks noChangeShapeType="1"/>
          </p:cNvSpPr>
          <p:nvPr/>
        </p:nvSpPr>
        <p:spPr bwMode="auto">
          <a:xfrm>
            <a:off x="2830513" y="5864225"/>
            <a:ext cx="985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23"/>
          <p:cNvSpPr>
            <a:spLocks noChangeShapeType="1"/>
          </p:cNvSpPr>
          <p:nvPr/>
        </p:nvSpPr>
        <p:spPr bwMode="auto">
          <a:xfrm>
            <a:off x="2841625" y="4897438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24"/>
          <p:cNvSpPr>
            <a:spLocks noChangeShapeType="1"/>
          </p:cNvSpPr>
          <p:nvPr/>
        </p:nvSpPr>
        <p:spPr bwMode="auto">
          <a:xfrm flipH="1">
            <a:off x="2693988" y="5191125"/>
            <a:ext cx="163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25"/>
          <p:cNvSpPr>
            <a:spLocks noChangeShapeType="1"/>
          </p:cNvSpPr>
          <p:nvPr/>
        </p:nvSpPr>
        <p:spPr bwMode="auto">
          <a:xfrm>
            <a:off x="2698750" y="5178425"/>
            <a:ext cx="1588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26"/>
          <p:cNvSpPr>
            <a:spLocks noChangeShapeType="1"/>
          </p:cNvSpPr>
          <p:nvPr/>
        </p:nvSpPr>
        <p:spPr bwMode="auto">
          <a:xfrm flipH="1">
            <a:off x="2686050" y="5592763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27"/>
          <p:cNvSpPr>
            <a:spLocks noChangeShapeType="1"/>
          </p:cNvSpPr>
          <p:nvPr/>
        </p:nvSpPr>
        <p:spPr bwMode="auto">
          <a:xfrm>
            <a:off x="2844800" y="558482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28"/>
          <p:cNvSpPr>
            <a:spLocks noChangeShapeType="1"/>
          </p:cNvSpPr>
          <p:nvPr/>
        </p:nvSpPr>
        <p:spPr bwMode="auto">
          <a:xfrm flipH="1">
            <a:off x="2622550" y="5180013"/>
            <a:ext cx="1588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18" name="Group 102"/>
          <p:cNvGrpSpPr>
            <a:grpSpLocks/>
          </p:cNvGrpSpPr>
          <p:nvPr/>
        </p:nvGrpSpPr>
        <p:grpSpPr bwMode="auto">
          <a:xfrm>
            <a:off x="3548063" y="6037263"/>
            <a:ext cx="725487" cy="192087"/>
            <a:chOff x="873" y="3095"/>
            <a:chExt cx="457" cy="121"/>
          </a:xfrm>
        </p:grpSpPr>
        <p:sp>
          <p:nvSpPr>
            <p:cNvPr id="24651" name="Line 50"/>
            <p:cNvSpPr>
              <a:spLocks noChangeShapeType="1"/>
            </p:cNvSpPr>
            <p:nvPr/>
          </p:nvSpPr>
          <p:spPr bwMode="auto">
            <a:xfrm>
              <a:off x="873" y="3100"/>
              <a:ext cx="3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Line 51"/>
            <p:cNvSpPr>
              <a:spLocks noChangeShapeType="1"/>
            </p:cNvSpPr>
            <p:nvPr/>
          </p:nvSpPr>
          <p:spPr bwMode="auto">
            <a:xfrm>
              <a:off x="878" y="3095"/>
              <a:ext cx="87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Line 52"/>
            <p:cNvSpPr>
              <a:spLocks noChangeShapeType="1"/>
            </p:cNvSpPr>
            <p:nvPr/>
          </p:nvSpPr>
          <p:spPr bwMode="auto">
            <a:xfrm>
              <a:off x="1070" y="3101"/>
              <a:ext cx="8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Line 53"/>
            <p:cNvSpPr>
              <a:spLocks noChangeShapeType="1"/>
            </p:cNvSpPr>
            <p:nvPr/>
          </p:nvSpPr>
          <p:spPr bwMode="auto">
            <a:xfrm>
              <a:off x="1257" y="3100"/>
              <a:ext cx="73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9" name="Oval 54"/>
          <p:cNvSpPr>
            <a:spLocks noChangeArrowheads="1"/>
          </p:cNvSpPr>
          <p:nvPr/>
        </p:nvSpPr>
        <p:spPr bwMode="auto">
          <a:xfrm>
            <a:off x="2355850" y="3443288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20" name="Oval 55"/>
          <p:cNvSpPr>
            <a:spLocks noChangeArrowheads="1"/>
          </p:cNvSpPr>
          <p:nvPr/>
        </p:nvSpPr>
        <p:spPr bwMode="auto">
          <a:xfrm>
            <a:off x="3784600" y="4845050"/>
            <a:ext cx="122238" cy="122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21" name="Oval 56"/>
          <p:cNvSpPr>
            <a:spLocks noChangeArrowheads="1"/>
          </p:cNvSpPr>
          <p:nvPr/>
        </p:nvSpPr>
        <p:spPr bwMode="auto">
          <a:xfrm>
            <a:off x="3798888" y="5802313"/>
            <a:ext cx="122237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22" name="Oval 57"/>
          <p:cNvSpPr>
            <a:spLocks noChangeArrowheads="1"/>
          </p:cNvSpPr>
          <p:nvPr/>
        </p:nvSpPr>
        <p:spPr bwMode="auto">
          <a:xfrm>
            <a:off x="3244850" y="4386263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23" name="Text Box 73"/>
          <p:cNvSpPr txBox="1">
            <a:spLocks noChangeArrowheads="1"/>
          </p:cNvSpPr>
          <p:nvPr/>
        </p:nvSpPr>
        <p:spPr bwMode="auto">
          <a:xfrm>
            <a:off x="1819275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baseline="-26000">
                <a:solidFill>
                  <a:schemeClr val="bg2"/>
                </a:solidFill>
              </a:rPr>
              <a:t> </a:t>
            </a:r>
            <a:endParaRPr lang="en-US" altLang="en-US" b="1" i="1"/>
          </a:p>
        </p:txBody>
      </p:sp>
      <p:sp>
        <p:nvSpPr>
          <p:cNvPr id="24624" name="Text Box 74"/>
          <p:cNvSpPr txBox="1">
            <a:spLocks noChangeArrowheads="1"/>
          </p:cNvSpPr>
          <p:nvPr/>
        </p:nvSpPr>
        <p:spPr bwMode="auto">
          <a:xfrm>
            <a:off x="3563938" y="23114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V</a:t>
            </a:r>
            <a:r>
              <a:rPr lang="en-US" altLang="en-US" sz="3200" b="1" i="1" baseline="-30000"/>
              <a:t>DD </a:t>
            </a:r>
            <a:endParaRPr lang="en-US" altLang="en-US" b="1" i="1"/>
          </a:p>
        </p:txBody>
      </p:sp>
      <p:sp>
        <p:nvSpPr>
          <p:cNvPr id="24625" name="Text Box 77"/>
          <p:cNvSpPr txBox="1">
            <a:spLocks noChangeArrowheads="1"/>
          </p:cNvSpPr>
          <p:nvPr/>
        </p:nvSpPr>
        <p:spPr bwMode="auto">
          <a:xfrm>
            <a:off x="4243388" y="4475163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C</a:t>
            </a:r>
            <a:r>
              <a:rPr lang="en-US" altLang="en-US" b="1" i="1"/>
              <a:t> </a:t>
            </a:r>
          </a:p>
        </p:txBody>
      </p:sp>
      <p:sp>
        <p:nvSpPr>
          <p:cNvPr id="24626" name="Text Box 78"/>
          <p:cNvSpPr txBox="1">
            <a:spLocks noChangeArrowheads="1"/>
          </p:cNvSpPr>
          <p:nvPr/>
        </p:nvSpPr>
        <p:spPr bwMode="auto">
          <a:xfrm>
            <a:off x="2236788" y="2349500"/>
            <a:ext cx="98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pMOS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FETs</a:t>
            </a:r>
            <a:endParaRPr lang="en-US" altLang="en-US" b="1"/>
          </a:p>
        </p:txBody>
      </p:sp>
      <p:sp>
        <p:nvSpPr>
          <p:cNvPr id="24627" name="Text Box 79"/>
          <p:cNvSpPr txBox="1">
            <a:spLocks noChangeArrowheads="1"/>
          </p:cNvSpPr>
          <p:nvPr/>
        </p:nvSpPr>
        <p:spPr bwMode="auto">
          <a:xfrm>
            <a:off x="1109663" y="5549900"/>
            <a:ext cx="98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nMOS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FETs</a:t>
            </a:r>
            <a:endParaRPr lang="en-US" altLang="en-US" b="1"/>
          </a:p>
        </p:txBody>
      </p:sp>
      <p:sp>
        <p:nvSpPr>
          <p:cNvPr id="24628" name="Line 93"/>
          <p:cNvSpPr>
            <a:spLocks noChangeShapeType="1"/>
          </p:cNvSpPr>
          <p:nvPr/>
        </p:nvSpPr>
        <p:spPr bwMode="auto">
          <a:xfrm flipV="1">
            <a:off x="2100263" y="5483225"/>
            <a:ext cx="442912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Line 94"/>
          <p:cNvSpPr>
            <a:spLocks noChangeShapeType="1"/>
          </p:cNvSpPr>
          <p:nvPr/>
        </p:nvSpPr>
        <p:spPr bwMode="auto">
          <a:xfrm flipV="1">
            <a:off x="2100263" y="5467350"/>
            <a:ext cx="1477962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95"/>
          <p:cNvSpPr>
            <a:spLocks noChangeShapeType="1"/>
          </p:cNvSpPr>
          <p:nvPr/>
        </p:nvSpPr>
        <p:spPr bwMode="auto">
          <a:xfrm>
            <a:off x="2724150" y="3046413"/>
            <a:ext cx="809625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96"/>
          <p:cNvSpPr>
            <a:spLocks noChangeShapeType="1"/>
          </p:cNvSpPr>
          <p:nvPr/>
        </p:nvSpPr>
        <p:spPr bwMode="auto">
          <a:xfrm>
            <a:off x="3060700" y="3046413"/>
            <a:ext cx="473075" cy="3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Text Box 106"/>
          <p:cNvSpPr txBox="1">
            <a:spLocks noChangeArrowheads="1"/>
          </p:cNvSpPr>
          <p:nvPr/>
        </p:nvSpPr>
        <p:spPr bwMode="auto">
          <a:xfrm>
            <a:off x="4097338" y="344805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</a:rPr>
              <a:t>Stuck-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</a:rPr>
              <a:t>open</a:t>
            </a:r>
            <a:endParaRPr lang="en-US" altLang="en-US" sz="2000"/>
          </a:p>
        </p:txBody>
      </p:sp>
      <p:sp>
        <p:nvSpPr>
          <p:cNvPr id="24633" name="Text Box 107"/>
          <p:cNvSpPr txBox="1">
            <a:spLocks noChangeArrowheads="1"/>
          </p:cNvSpPr>
          <p:nvPr/>
        </p:nvSpPr>
        <p:spPr bwMode="auto">
          <a:xfrm>
            <a:off x="590550" y="3317875"/>
            <a:ext cx="354013" cy="131127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34" name="Rectangle 108"/>
          <p:cNvSpPr>
            <a:spLocks noChangeArrowheads="1"/>
          </p:cNvSpPr>
          <p:nvPr/>
        </p:nvSpPr>
        <p:spPr bwMode="auto">
          <a:xfrm>
            <a:off x="1171575" y="3316288"/>
            <a:ext cx="354013" cy="131127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35" name="Line 110"/>
          <p:cNvSpPr>
            <a:spLocks noChangeShapeType="1"/>
          </p:cNvSpPr>
          <p:nvPr/>
        </p:nvSpPr>
        <p:spPr bwMode="auto">
          <a:xfrm>
            <a:off x="944563" y="4387850"/>
            <a:ext cx="258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Text Box 112"/>
          <p:cNvSpPr txBox="1">
            <a:spLocks noChangeArrowheads="1"/>
          </p:cNvSpPr>
          <p:nvPr/>
        </p:nvSpPr>
        <p:spPr bwMode="auto">
          <a:xfrm>
            <a:off x="4957763" y="46815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37" name="Text Box 113"/>
          <p:cNvSpPr txBox="1">
            <a:spLocks noChangeArrowheads="1"/>
          </p:cNvSpPr>
          <p:nvPr/>
        </p:nvSpPr>
        <p:spPr bwMode="auto">
          <a:xfrm>
            <a:off x="5670550" y="4681538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1(Z)</a:t>
            </a:r>
          </a:p>
        </p:txBody>
      </p:sp>
      <p:sp>
        <p:nvSpPr>
          <p:cNvPr id="24638" name="Text Box 114"/>
          <p:cNvSpPr txBox="1">
            <a:spLocks noChangeArrowheads="1"/>
          </p:cNvSpPr>
          <p:nvPr/>
        </p:nvSpPr>
        <p:spPr bwMode="auto">
          <a:xfrm>
            <a:off x="1173163" y="62055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639" name="Arc 117"/>
          <p:cNvSpPr>
            <a:spLocks/>
          </p:cNvSpPr>
          <p:nvPr/>
        </p:nvSpPr>
        <p:spPr bwMode="auto">
          <a:xfrm>
            <a:off x="5151438" y="4252913"/>
            <a:ext cx="947737" cy="377825"/>
          </a:xfrm>
          <a:custGeom>
            <a:avLst/>
            <a:gdLst>
              <a:gd name="T0" fmla="*/ 2481535 w 43200"/>
              <a:gd name="T1" fmla="*/ 87870840 h 24775"/>
              <a:gd name="T2" fmla="*/ 454459000 w 43200"/>
              <a:gd name="T3" fmla="*/ 85895384 h 24775"/>
              <a:gd name="T4" fmla="*/ 228069114 w 43200"/>
              <a:gd name="T5" fmla="*/ 76609780 h 24775"/>
              <a:gd name="T6" fmla="*/ 0 60000 65536"/>
              <a:gd name="T7" fmla="*/ 0 60000 65536"/>
              <a:gd name="T8" fmla="*/ 0 60000 65536"/>
              <a:gd name="T9" fmla="*/ 0 w 43200"/>
              <a:gd name="T10" fmla="*/ 0 h 24775"/>
              <a:gd name="T11" fmla="*/ 43200 w 43200"/>
              <a:gd name="T12" fmla="*/ 24775 h 24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775" fill="none" extrusionOk="0">
                <a:moveTo>
                  <a:pt x="234" y="24775"/>
                </a:moveTo>
                <a:cubicBezTo>
                  <a:pt x="78" y="23723"/>
                  <a:pt x="0" y="226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5"/>
                  <a:pt x="43146" y="23349"/>
                  <a:pt x="43040" y="24217"/>
                </a:cubicBezTo>
              </a:path>
              <a:path w="43200" h="24775" stroke="0" extrusionOk="0">
                <a:moveTo>
                  <a:pt x="234" y="24775"/>
                </a:moveTo>
                <a:cubicBezTo>
                  <a:pt x="78" y="23723"/>
                  <a:pt x="0" y="226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5"/>
                  <a:pt x="43146" y="23349"/>
                  <a:pt x="43040" y="24217"/>
                </a:cubicBezTo>
                <a:lnTo>
                  <a:pt x="21600" y="21600"/>
                </a:lnTo>
                <a:lnTo>
                  <a:pt x="234" y="2477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Text Box 119"/>
          <p:cNvSpPr txBox="1">
            <a:spLocks noChangeArrowheads="1"/>
          </p:cNvSpPr>
          <p:nvPr/>
        </p:nvSpPr>
        <p:spPr bwMode="auto">
          <a:xfrm>
            <a:off x="5956300" y="5413375"/>
            <a:ext cx="285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Good circuit states</a:t>
            </a:r>
          </a:p>
        </p:txBody>
      </p:sp>
      <p:sp>
        <p:nvSpPr>
          <p:cNvPr id="24641" name="Text Box 120"/>
          <p:cNvSpPr txBox="1">
            <a:spLocks noChangeArrowheads="1"/>
          </p:cNvSpPr>
          <p:nvPr/>
        </p:nvSpPr>
        <p:spPr bwMode="auto">
          <a:xfrm>
            <a:off x="4889500" y="5870575"/>
            <a:ext cx="299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Faulty circuit states</a:t>
            </a:r>
          </a:p>
        </p:txBody>
      </p:sp>
      <p:sp>
        <p:nvSpPr>
          <p:cNvPr id="24642" name="Line 121"/>
          <p:cNvSpPr>
            <a:spLocks noChangeShapeType="1"/>
          </p:cNvSpPr>
          <p:nvPr/>
        </p:nvSpPr>
        <p:spPr bwMode="auto">
          <a:xfrm flipH="1" flipV="1">
            <a:off x="5254625" y="5005388"/>
            <a:ext cx="776288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122"/>
          <p:cNvSpPr>
            <a:spLocks noChangeShapeType="1"/>
          </p:cNvSpPr>
          <p:nvPr/>
        </p:nvSpPr>
        <p:spPr bwMode="auto">
          <a:xfrm flipH="1" flipV="1">
            <a:off x="5884863" y="5005388"/>
            <a:ext cx="227012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123"/>
          <p:cNvSpPr>
            <a:spLocks noChangeShapeType="1"/>
          </p:cNvSpPr>
          <p:nvPr/>
        </p:nvSpPr>
        <p:spPr bwMode="auto">
          <a:xfrm flipV="1">
            <a:off x="5129213" y="5006975"/>
            <a:ext cx="1587" cy="900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Line 124"/>
          <p:cNvSpPr>
            <a:spLocks noChangeShapeType="1"/>
          </p:cNvSpPr>
          <p:nvPr/>
        </p:nvSpPr>
        <p:spPr bwMode="auto">
          <a:xfrm flipV="1">
            <a:off x="5275263" y="5021263"/>
            <a:ext cx="822325" cy="898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Rectangle 126"/>
          <p:cNvSpPr>
            <a:spLocks noChangeArrowheads="1"/>
          </p:cNvSpPr>
          <p:nvPr/>
        </p:nvSpPr>
        <p:spPr bwMode="auto">
          <a:xfrm>
            <a:off x="4951413" y="1303338"/>
            <a:ext cx="3582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Vector 1: test for </a:t>
            </a:r>
            <a:r>
              <a:rPr lang="en-US" altLang="en-US" sz="2000" i="1"/>
              <a:t>A</a:t>
            </a:r>
            <a:r>
              <a:rPr lang="en-US" altLang="en-US" sz="2000"/>
              <a:t> s-a-0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(Initialization vector)</a:t>
            </a:r>
          </a:p>
        </p:txBody>
      </p:sp>
      <p:sp>
        <p:nvSpPr>
          <p:cNvPr id="24647" name="Rectangle 127"/>
          <p:cNvSpPr>
            <a:spLocks noChangeArrowheads="1"/>
          </p:cNvSpPr>
          <p:nvPr/>
        </p:nvSpPr>
        <p:spPr bwMode="auto">
          <a:xfrm>
            <a:off x="4953000" y="2066925"/>
            <a:ext cx="369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Vector 2 (test for </a:t>
            </a:r>
            <a:r>
              <a:rPr lang="en-US" altLang="en-US" sz="2000" i="1"/>
              <a:t>A</a:t>
            </a:r>
            <a:r>
              <a:rPr lang="en-US" altLang="en-US" sz="2000"/>
              <a:t> s-a-1)</a:t>
            </a:r>
          </a:p>
        </p:txBody>
      </p:sp>
      <p:cxnSp>
        <p:nvCxnSpPr>
          <p:cNvPr id="24648" name="AutoShape 129"/>
          <p:cNvCxnSpPr>
            <a:cxnSpLocks noChangeShapeType="1"/>
            <a:stCxn id="24646" idx="1"/>
            <a:endCxn id="24633" idx="0"/>
          </p:cNvCxnSpPr>
          <p:nvPr/>
        </p:nvCxnSpPr>
        <p:spPr bwMode="auto">
          <a:xfrm rot="10800000" flipV="1">
            <a:off x="768350" y="1654175"/>
            <a:ext cx="4183063" cy="1663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9" name="AutoShape 130"/>
          <p:cNvCxnSpPr>
            <a:cxnSpLocks noChangeShapeType="1"/>
            <a:stCxn id="24647" idx="1"/>
            <a:endCxn id="24634" idx="0"/>
          </p:cNvCxnSpPr>
          <p:nvPr/>
        </p:nvCxnSpPr>
        <p:spPr bwMode="auto">
          <a:xfrm rot="10800000" flipV="1">
            <a:off x="1349375" y="2265363"/>
            <a:ext cx="3603625" cy="1050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50" name="AutoShape 133"/>
          <p:cNvCxnSpPr>
            <a:cxnSpLocks noChangeShapeType="1"/>
            <a:stCxn id="24636" idx="3"/>
            <a:endCxn id="24637" idx="1"/>
          </p:cNvCxnSpPr>
          <p:nvPr/>
        </p:nvCxnSpPr>
        <p:spPr bwMode="auto">
          <a:xfrm>
            <a:off x="5311775" y="4879975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19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90513" y="230188"/>
            <a:ext cx="8640762" cy="1179512"/>
          </a:xfrm>
        </p:spPr>
        <p:txBody>
          <a:bodyPr/>
          <a:lstStyle/>
          <a:p>
            <a:r>
              <a:rPr lang="en-US" altLang="en-US" smtClean="0"/>
              <a:t>Stuck-Short Example</a:t>
            </a:r>
          </a:p>
        </p:txBody>
      </p:sp>
      <p:sp>
        <p:nvSpPr>
          <p:cNvPr id="25603" name="Oval 5"/>
          <p:cNvSpPr>
            <a:spLocks noChangeArrowheads="1"/>
          </p:cNvSpPr>
          <p:nvPr/>
        </p:nvSpPr>
        <p:spPr bwMode="auto">
          <a:xfrm>
            <a:off x="3335338" y="3138488"/>
            <a:ext cx="776287" cy="7302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614488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A</a:t>
            </a:r>
            <a:r>
              <a:rPr lang="en-US" altLang="en-US" b="1" i="1"/>
              <a:t>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598613" y="404177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B</a:t>
            </a:r>
            <a:r>
              <a:rPr lang="en-US" altLang="en-US" b="1" i="1"/>
              <a:t> </a:t>
            </a: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3859213" y="5584825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3844925" y="49196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 flipH="1">
            <a:off x="3690938" y="51943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3703638" y="5183188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 flipV="1">
            <a:off x="3690938" y="5597525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3627438" y="5183188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 flipV="1">
            <a:off x="1587500" y="4457700"/>
            <a:ext cx="1935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 flipV="1">
            <a:off x="2411413" y="5408613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 flipV="1">
            <a:off x="1601788" y="3505200"/>
            <a:ext cx="1916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>
            <a:off x="3836988" y="397192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3683000" y="424656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>
            <a:off x="36957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 flipH="1">
            <a:off x="3687763" y="46482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3841750" y="4638675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36195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3"/>
          <p:cNvSpPr>
            <a:spLocks noChangeArrowheads="1"/>
          </p:cNvSpPr>
          <p:nvPr/>
        </p:nvSpPr>
        <p:spPr bwMode="auto">
          <a:xfrm>
            <a:off x="3521075" y="4406900"/>
            <a:ext cx="98425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3832225" y="2782888"/>
            <a:ext cx="1588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H="1">
            <a:off x="3679825" y="3292475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3692525" y="3281363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>
            <a:off x="3684588" y="369411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>
            <a:off x="3836988" y="36861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9"/>
          <p:cNvSpPr>
            <a:spLocks noChangeShapeType="1"/>
          </p:cNvSpPr>
          <p:nvPr/>
        </p:nvSpPr>
        <p:spPr bwMode="auto">
          <a:xfrm>
            <a:off x="3616325" y="3281363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 flipH="1">
            <a:off x="3297238" y="5397500"/>
            <a:ext cx="32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31"/>
          <p:cNvSpPr>
            <a:spLocks noChangeArrowheads="1"/>
          </p:cNvSpPr>
          <p:nvPr/>
        </p:nvSpPr>
        <p:spPr bwMode="auto">
          <a:xfrm>
            <a:off x="3517900" y="3452813"/>
            <a:ext cx="98425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30" name="Line 32"/>
          <p:cNvSpPr>
            <a:spLocks noChangeShapeType="1"/>
          </p:cNvSpPr>
          <p:nvPr/>
        </p:nvSpPr>
        <p:spPr bwMode="auto">
          <a:xfrm>
            <a:off x="2830513" y="4911725"/>
            <a:ext cx="2033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>
            <a:off x="2420938" y="35179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>
            <a:off x="3308350" y="4468813"/>
            <a:ext cx="0" cy="942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5"/>
          <p:cNvSpPr>
            <a:spLocks noChangeShapeType="1"/>
          </p:cNvSpPr>
          <p:nvPr/>
        </p:nvSpPr>
        <p:spPr bwMode="auto">
          <a:xfrm>
            <a:off x="2830513" y="5864225"/>
            <a:ext cx="985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6"/>
          <p:cNvSpPr>
            <a:spLocks noChangeShapeType="1"/>
          </p:cNvSpPr>
          <p:nvPr/>
        </p:nvSpPr>
        <p:spPr bwMode="auto">
          <a:xfrm>
            <a:off x="2841625" y="4897438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7"/>
          <p:cNvSpPr>
            <a:spLocks noChangeShapeType="1"/>
          </p:cNvSpPr>
          <p:nvPr/>
        </p:nvSpPr>
        <p:spPr bwMode="auto">
          <a:xfrm flipH="1">
            <a:off x="2693988" y="5191125"/>
            <a:ext cx="163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38"/>
          <p:cNvSpPr>
            <a:spLocks noChangeShapeType="1"/>
          </p:cNvSpPr>
          <p:nvPr/>
        </p:nvSpPr>
        <p:spPr bwMode="auto">
          <a:xfrm>
            <a:off x="2698750" y="5178425"/>
            <a:ext cx="1588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39"/>
          <p:cNvSpPr>
            <a:spLocks noChangeShapeType="1"/>
          </p:cNvSpPr>
          <p:nvPr/>
        </p:nvSpPr>
        <p:spPr bwMode="auto">
          <a:xfrm flipH="1">
            <a:off x="2686050" y="5592763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40"/>
          <p:cNvSpPr>
            <a:spLocks noChangeShapeType="1"/>
          </p:cNvSpPr>
          <p:nvPr/>
        </p:nvSpPr>
        <p:spPr bwMode="auto">
          <a:xfrm>
            <a:off x="2844800" y="558482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41"/>
          <p:cNvSpPr>
            <a:spLocks noChangeShapeType="1"/>
          </p:cNvSpPr>
          <p:nvPr/>
        </p:nvSpPr>
        <p:spPr bwMode="auto">
          <a:xfrm flipH="1">
            <a:off x="2622550" y="5180013"/>
            <a:ext cx="1588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40" name="Group 42"/>
          <p:cNvGrpSpPr>
            <a:grpSpLocks/>
          </p:cNvGrpSpPr>
          <p:nvPr/>
        </p:nvGrpSpPr>
        <p:grpSpPr bwMode="auto">
          <a:xfrm>
            <a:off x="3548063" y="6037263"/>
            <a:ext cx="725487" cy="192087"/>
            <a:chOff x="873" y="3095"/>
            <a:chExt cx="457" cy="121"/>
          </a:xfrm>
        </p:grpSpPr>
        <p:sp>
          <p:nvSpPr>
            <p:cNvPr id="25667" name="Line 43"/>
            <p:cNvSpPr>
              <a:spLocks noChangeShapeType="1"/>
            </p:cNvSpPr>
            <p:nvPr/>
          </p:nvSpPr>
          <p:spPr bwMode="auto">
            <a:xfrm>
              <a:off x="873" y="3100"/>
              <a:ext cx="3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Line 44"/>
            <p:cNvSpPr>
              <a:spLocks noChangeShapeType="1"/>
            </p:cNvSpPr>
            <p:nvPr/>
          </p:nvSpPr>
          <p:spPr bwMode="auto">
            <a:xfrm>
              <a:off x="878" y="3095"/>
              <a:ext cx="87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Line 45"/>
            <p:cNvSpPr>
              <a:spLocks noChangeShapeType="1"/>
            </p:cNvSpPr>
            <p:nvPr/>
          </p:nvSpPr>
          <p:spPr bwMode="auto">
            <a:xfrm>
              <a:off x="1070" y="3101"/>
              <a:ext cx="8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Line 46"/>
            <p:cNvSpPr>
              <a:spLocks noChangeShapeType="1"/>
            </p:cNvSpPr>
            <p:nvPr/>
          </p:nvSpPr>
          <p:spPr bwMode="auto">
            <a:xfrm>
              <a:off x="1257" y="3100"/>
              <a:ext cx="73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41" name="Oval 47"/>
          <p:cNvSpPr>
            <a:spLocks noChangeArrowheads="1"/>
          </p:cNvSpPr>
          <p:nvPr/>
        </p:nvSpPr>
        <p:spPr bwMode="auto">
          <a:xfrm>
            <a:off x="2355850" y="3443288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42" name="Oval 48"/>
          <p:cNvSpPr>
            <a:spLocks noChangeArrowheads="1"/>
          </p:cNvSpPr>
          <p:nvPr/>
        </p:nvSpPr>
        <p:spPr bwMode="auto">
          <a:xfrm>
            <a:off x="3784600" y="4845050"/>
            <a:ext cx="122238" cy="122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43" name="Oval 49"/>
          <p:cNvSpPr>
            <a:spLocks noChangeArrowheads="1"/>
          </p:cNvSpPr>
          <p:nvPr/>
        </p:nvSpPr>
        <p:spPr bwMode="auto">
          <a:xfrm>
            <a:off x="3798888" y="5802313"/>
            <a:ext cx="122237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44" name="Oval 50"/>
          <p:cNvSpPr>
            <a:spLocks noChangeArrowheads="1"/>
          </p:cNvSpPr>
          <p:nvPr/>
        </p:nvSpPr>
        <p:spPr bwMode="auto">
          <a:xfrm>
            <a:off x="3244850" y="4386263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45" name="Text Box 51"/>
          <p:cNvSpPr txBox="1">
            <a:spLocks noChangeArrowheads="1"/>
          </p:cNvSpPr>
          <p:nvPr/>
        </p:nvSpPr>
        <p:spPr bwMode="auto">
          <a:xfrm>
            <a:off x="1819275" y="44958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baseline="-26000">
                <a:solidFill>
                  <a:schemeClr val="bg2"/>
                </a:solidFill>
              </a:rPr>
              <a:t> </a:t>
            </a:r>
            <a:endParaRPr lang="en-US" altLang="en-US" b="1" i="1"/>
          </a:p>
        </p:txBody>
      </p:sp>
      <p:sp>
        <p:nvSpPr>
          <p:cNvPr id="25646" name="Text Box 52"/>
          <p:cNvSpPr txBox="1">
            <a:spLocks noChangeArrowheads="1"/>
          </p:cNvSpPr>
          <p:nvPr/>
        </p:nvSpPr>
        <p:spPr bwMode="auto">
          <a:xfrm>
            <a:off x="3563938" y="23114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V</a:t>
            </a:r>
            <a:r>
              <a:rPr lang="en-US" altLang="en-US" sz="3200" b="1" i="1" baseline="-30000"/>
              <a:t>DD </a:t>
            </a:r>
            <a:endParaRPr lang="en-US" altLang="en-US" b="1" i="1"/>
          </a:p>
        </p:txBody>
      </p:sp>
      <p:sp>
        <p:nvSpPr>
          <p:cNvPr id="25647" name="Text Box 53"/>
          <p:cNvSpPr txBox="1">
            <a:spLocks noChangeArrowheads="1"/>
          </p:cNvSpPr>
          <p:nvPr/>
        </p:nvSpPr>
        <p:spPr bwMode="auto">
          <a:xfrm>
            <a:off x="4243388" y="4475163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/>
              <a:t>C</a:t>
            </a:r>
            <a:r>
              <a:rPr lang="en-US" altLang="en-US" b="1" i="1"/>
              <a:t> </a:t>
            </a:r>
          </a:p>
        </p:txBody>
      </p:sp>
      <p:sp>
        <p:nvSpPr>
          <p:cNvPr id="25648" name="Text Box 54"/>
          <p:cNvSpPr txBox="1">
            <a:spLocks noChangeArrowheads="1"/>
          </p:cNvSpPr>
          <p:nvPr/>
        </p:nvSpPr>
        <p:spPr bwMode="auto">
          <a:xfrm>
            <a:off x="2236788" y="2349500"/>
            <a:ext cx="98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pMOS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FETs</a:t>
            </a:r>
            <a:endParaRPr lang="en-US" altLang="en-US" b="1"/>
          </a:p>
        </p:txBody>
      </p:sp>
      <p:sp>
        <p:nvSpPr>
          <p:cNvPr id="25649" name="Text Box 55"/>
          <p:cNvSpPr txBox="1">
            <a:spLocks noChangeArrowheads="1"/>
          </p:cNvSpPr>
          <p:nvPr/>
        </p:nvSpPr>
        <p:spPr bwMode="auto">
          <a:xfrm>
            <a:off x="1109663" y="5549900"/>
            <a:ext cx="98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nMOS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FETs</a:t>
            </a:r>
            <a:endParaRPr lang="en-US" altLang="en-US" b="1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2100263" y="5483225"/>
            <a:ext cx="442912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Line 57"/>
          <p:cNvSpPr>
            <a:spLocks noChangeShapeType="1"/>
          </p:cNvSpPr>
          <p:nvPr/>
        </p:nvSpPr>
        <p:spPr bwMode="auto">
          <a:xfrm flipV="1">
            <a:off x="2100263" y="5467350"/>
            <a:ext cx="1477962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Line 58"/>
          <p:cNvSpPr>
            <a:spLocks noChangeShapeType="1"/>
          </p:cNvSpPr>
          <p:nvPr/>
        </p:nvSpPr>
        <p:spPr bwMode="auto">
          <a:xfrm>
            <a:off x="2724150" y="3046413"/>
            <a:ext cx="809625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3060700" y="3046413"/>
            <a:ext cx="473075" cy="3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Text Box 60"/>
          <p:cNvSpPr txBox="1">
            <a:spLocks noChangeArrowheads="1"/>
          </p:cNvSpPr>
          <p:nvPr/>
        </p:nvSpPr>
        <p:spPr bwMode="auto">
          <a:xfrm>
            <a:off x="4141788" y="329565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</a:rPr>
              <a:t>Stuck-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</a:rPr>
              <a:t>short</a:t>
            </a:r>
            <a:endParaRPr lang="en-US" altLang="en-US" sz="2000"/>
          </a:p>
        </p:txBody>
      </p:sp>
      <p:sp>
        <p:nvSpPr>
          <p:cNvPr id="25655" name="Rectangle 62"/>
          <p:cNvSpPr>
            <a:spLocks noChangeArrowheads="1"/>
          </p:cNvSpPr>
          <p:nvPr/>
        </p:nvSpPr>
        <p:spPr bwMode="auto">
          <a:xfrm>
            <a:off x="1171575" y="3316288"/>
            <a:ext cx="354013" cy="131127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5656" name="Text Box 64"/>
          <p:cNvSpPr txBox="1">
            <a:spLocks noChangeArrowheads="1"/>
          </p:cNvSpPr>
          <p:nvPr/>
        </p:nvSpPr>
        <p:spPr bwMode="auto">
          <a:xfrm>
            <a:off x="4957763" y="4681538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0 (X)</a:t>
            </a:r>
          </a:p>
        </p:txBody>
      </p:sp>
      <p:sp>
        <p:nvSpPr>
          <p:cNvPr id="25657" name="Text Box 66"/>
          <p:cNvSpPr txBox="1">
            <a:spLocks noChangeArrowheads="1"/>
          </p:cNvSpPr>
          <p:nvPr/>
        </p:nvSpPr>
        <p:spPr bwMode="auto">
          <a:xfrm>
            <a:off x="1173163" y="62055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58" name="Text Box 68"/>
          <p:cNvSpPr txBox="1">
            <a:spLocks noChangeArrowheads="1"/>
          </p:cNvSpPr>
          <p:nvPr/>
        </p:nvSpPr>
        <p:spPr bwMode="auto">
          <a:xfrm>
            <a:off x="5911850" y="4164013"/>
            <a:ext cx="269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Good circuit state</a:t>
            </a:r>
          </a:p>
        </p:txBody>
      </p:sp>
      <p:sp>
        <p:nvSpPr>
          <p:cNvPr id="25659" name="Text Box 69"/>
          <p:cNvSpPr txBox="1">
            <a:spLocks noChangeArrowheads="1"/>
          </p:cNvSpPr>
          <p:nvPr/>
        </p:nvSpPr>
        <p:spPr bwMode="auto">
          <a:xfrm>
            <a:off x="5226050" y="5780088"/>
            <a:ext cx="283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Faulty circuit state</a:t>
            </a:r>
          </a:p>
        </p:txBody>
      </p:sp>
      <p:sp>
        <p:nvSpPr>
          <p:cNvPr id="25660" name="Line 70"/>
          <p:cNvSpPr>
            <a:spLocks noChangeShapeType="1"/>
          </p:cNvSpPr>
          <p:nvPr/>
        </p:nvSpPr>
        <p:spPr bwMode="auto">
          <a:xfrm flipH="1">
            <a:off x="5195888" y="4394200"/>
            <a:ext cx="73025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Line 72"/>
          <p:cNvSpPr>
            <a:spLocks noChangeShapeType="1"/>
          </p:cNvSpPr>
          <p:nvPr/>
        </p:nvSpPr>
        <p:spPr bwMode="auto">
          <a:xfrm flipH="1" flipV="1">
            <a:off x="5480050" y="5006975"/>
            <a:ext cx="12700" cy="763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Rectangle 75"/>
          <p:cNvSpPr>
            <a:spLocks noChangeArrowheads="1"/>
          </p:cNvSpPr>
          <p:nvPr/>
        </p:nvSpPr>
        <p:spPr bwMode="auto">
          <a:xfrm>
            <a:off x="4892675" y="1655763"/>
            <a:ext cx="327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Test vector for </a:t>
            </a:r>
            <a:r>
              <a:rPr lang="en-US" altLang="en-US" sz="2000" i="1"/>
              <a:t>A</a:t>
            </a:r>
            <a:r>
              <a:rPr lang="en-US" altLang="en-US" sz="2000"/>
              <a:t> s-a-0</a:t>
            </a:r>
          </a:p>
        </p:txBody>
      </p:sp>
      <p:cxnSp>
        <p:nvCxnSpPr>
          <p:cNvPr id="25663" name="AutoShape 77"/>
          <p:cNvCxnSpPr>
            <a:cxnSpLocks noChangeShapeType="1"/>
            <a:stCxn id="25662" idx="1"/>
            <a:endCxn id="25655" idx="0"/>
          </p:cNvCxnSpPr>
          <p:nvPr/>
        </p:nvCxnSpPr>
        <p:spPr bwMode="auto">
          <a:xfrm rot="10800000" flipV="1">
            <a:off x="1349375" y="1854200"/>
            <a:ext cx="3543300" cy="146208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64" name="Text Box 84"/>
          <p:cNvSpPr txBox="1">
            <a:spLocks noChangeArrowheads="1"/>
          </p:cNvSpPr>
          <p:nvPr/>
        </p:nvSpPr>
        <p:spPr bwMode="auto">
          <a:xfrm>
            <a:off x="5881688" y="2657475"/>
            <a:ext cx="196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 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I</a:t>
            </a:r>
            <a:r>
              <a:rPr lang="en-US" altLang="en-US" i="1" baseline="-25000">
                <a:solidFill>
                  <a:srgbClr val="FF6600"/>
                </a:solidFill>
              </a:rPr>
              <a:t>DDQ</a:t>
            </a:r>
            <a:r>
              <a:rPr lang="en-US" altLang="en-US" sz="2000">
                <a:solidFill>
                  <a:srgbClr val="FF6600"/>
                </a:solidFill>
              </a:rPr>
              <a:t> path 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faulty circuit</a:t>
            </a:r>
            <a:endParaRPr lang="en-US" altLang="en-US" sz="2000"/>
          </a:p>
        </p:txBody>
      </p:sp>
      <p:sp>
        <p:nvSpPr>
          <p:cNvPr id="25665" name="Line 86"/>
          <p:cNvSpPr>
            <a:spLocks noChangeShapeType="1"/>
          </p:cNvSpPr>
          <p:nvPr/>
        </p:nvSpPr>
        <p:spPr bwMode="auto">
          <a:xfrm flipH="1">
            <a:off x="4038600" y="3017838"/>
            <a:ext cx="176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Freeform 93"/>
          <p:cNvSpPr>
            <a:spLocks/>
          </p:cNvSpPr>
          <p:nvPr/>
        </p:nvSpPr>
        <p:spPr bwMode="auto">
          <a:xfrm>
            <a:off x="2814638" y="2819400"/>
            <a:ext cx="1236662" cy="3443288"/>
          </a:xfrm>
          <a:custGeom>
            <a:avLst/>
            <a:gdLst>
              <a:gd name="T0" fmla="*/ 1751663814 w 865"/>
              <a:gd name="T1" fmla="*/ 0 h 2198"/>
              <a:gd name="T2" fmla="*/ 1457335398 w 865"/>
              <a:gd name="T3" fmla="*/ 2147483647 h 2198"/>
              <a:gd name="T4" fmla="*/ 202350786 w 865"/>
              <a:gd name="T5" fmla="*/ 2147483647 h 2198"/>
              <a:gd name="T6" fmla="*/ 241186261 w 865"/>
              <a:gd name="T7" fmla="*/ 2147483647 h 2198"/>
              <a:gd name="T8" fmla="*/ 1516609394 w 865"/>
              <a:gd name="T9" fmla="*/ 2147483647 h 2198"/>
              <a:gd name="T10" fmla="*/ 1751663814 w 865"/>
              <a:gd name="T11" fmla="*/ 2147483647 h 2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5"/>
              <a:gd name="T19" fmla="*/ 0 h 2198"/>
              <a:gd name="T20" fmla="*/ 865 w 865"/>
              <a:gd name="T21" fmla="*/ 2198 h 2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5" h="2198">
                <a:moveTo>
                  <a:pt x="857" y="0"/>
                </a:moveTo>
                <a:cubicBezTo>
                  <a:pt x="848" y="497"/>
                  <a:pt x="839" y="994"/>
                  <a:pt x="713" y="1229"/>
                </a:cubicBezTo>
                <a:cubicBezTo>
                  <a:pt x="587" y="1464"/>
                  <a:pt x="198" y="1309"/>
                  <a:pt x="99" y="1411"/>
                </a:cubicBezTo>
                <a:cubicBezTo>
                  <a:pt x="0" y="1513"/>
                  <a:pt x="11" y="1745"/>
                  <a:pt x="118" y="1843"/>
                </a:cubicBezTo>
                <a:cubicBezTo>
                  <a:pt x="225" y="1941"/>
                  <a:pt x="619" y="1938"/>
                  <a:pt x="742" y="1997"/>
                </a:cubicBezTo>
                <a:cubicBezTo>
                  <a:pt x="865" y="2056"/>
                  <a:pt x="861" y="2127"/>
                  <a:pt x="857" y="2198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Test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Full-Scan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Observability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Controllability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Scan Flip-Flop</a:t>
            </a:r>
          </a:p>
        </p:txBody>
      </p:sp>
    </p:spTree>
    <p:extLst>
      <p:ext uri="{BB962C8B-B14F-4D97-AF65-F5344CB8AC3E}">
        <p14:creationId xmlns:p14="http://schemas.microsoft.com/office/powerpoint/2010/main" val="48071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Finite </a:t>
            </a:r>
            <a:r>
              <a:rPr lang="en-US" dirty="0" smtClean="0">
                <a:latin typeface="+mj-lt"/>
                <a:cs typeface="Arial" charset="0"/>
              </a:rPr>
              <a:t>State Machines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Test Methodologies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Fault Modeling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Design for Test (DFT</a:t>
            </a:r>
            <a:r>
              <a:rPr lang="en-US" dirty="0" smtClean="0">
                <a:latin typeface="+mj-lt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JTAG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BIST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SoC Test</a:t>
            </a:r>
            <a:endParaRPr lang="en-US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7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59275"/>
          </a:xfrm>
        </p:spPr>
        <p:txBody>
          <a:bodyPr/>
          <a:lstStyle/>
          <a:p>
            <a:r>
              <a:rPr lang="en-US" altLang="en-US" sz="2000" dirty="0" smtClean="0"/>
              <a:t>Design for testability (DFT) refers to those design techniques that make test generation and test application cost-effective.</a:t>
            </a:r>
          </a:p>
          <a:p>
            <a:r>
              <a:rPr lang="en-US" altLang="en-US" sz="2000" dirty="0" smtClean="0"/>
              <a:t>DFT methods for digital circuits:</a:t>
            </a:r>
          </a:p>
          <a:p>
            <a:pPr lvl="1"/>
            <a:r>
              <a:rPr lang="en-US" altLang="en-US" sz="2000" dirty="0" smtClean="0"/>
              <a:t>Ad-hoc methods</a:t>
            </a:r>
          </a:p>
          <a:p>
            <a:pPr lvl="1"/>
            <a:r>
              <a:rPr lang="en-US" altLang="en-US" sz="2000" dirty="0" smtClean="0"/>
              <a:t>Structured methods:</a:t>
            </a:r>
          </a:p>
          <a:p>
            <a:pPr lvl="2"/>
            <a:r>
              <a:rPr lang="en-US" altLang="en-US" sz="1800" dirty="0" smtClean="0"/>
              <a:t>Scan</a:t>
            </a:r>
          </a:p>
          <a:p>
            <a:pPr lvl="2"/>
            <a:r>
              <a:rPr lang="en-US" altLang="en-US" sz="1800" dirty="0" smtClean="0"/>
              <a:t>Partial Scan</a:t>
            </a:r>
          </a:p>
          <a:p>
            <a:pPr lvl="2"/>
            <a:r>
              <a:rPr lang="en-US" altLang="en-US" sz="1800" dirty="0" smtClean="0"/>
              <a:t>Built-in self-test (BIST)</a:t>
            </a:r>
          </a:p>
          <a:p>
            <a:pPr lvl="2"/>
            <a:r>
              <a:rPr lang="en-US" altLang="en-US" sz="1800" dirty="0" smtClean="0"/>
              <a:t>Boundary scan</a:t>
            </a:r>
          </a:p>
          <a:p>
            <a:r>
              <a:rPr lang="en-US" altLang="en-US" sz="2000" dirty="0" smtClean="0"/>
              <a:t>DFT method for mixed-signal circuits:</a:t>
            </a:r>
          </a:p>
          <a:p>
            <a:pPr lvl="2"/>
            <a:r>
              <a:rPr lang="en-US" altLang="en-US" sz="1800" dirty="0" smtClean="0"/>
              <a:t>Analog test bus</a:t>
            </a:r>
          </a:p>
        </p:txBody>
      </p:sp>
    </p:spTree>
    <p:extLst>
      <p:ext uri="{BB962C8B-B14F-4D97-AF65-F5344CB8AC3E}">
        <p14:creationId xmlns:p14="http://schemas.microsoft.com/office/powerpoint/2010/main" val="41034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400050"/>
            <a:ext cx="7772400" cy="762000"/>
          </a:xfrm>
        </p:spPr>
        <p:txBody>
          <a:bodyPr/>
          <a:lstStyle/>
          <a:p>
            <a:r>
              <a:rPr lang="en-US" altLang="en-US" smtClean="0"/>
              <a:t>Observability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7399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observability </a:t>
            </a:r>
            <a:r>
              <a:rPr lang="en-US" altLang="en-US" smtClean="0"/>
              <a:t>of a particular circuit node is the degree to which we can observe that node at the output of an integrated circuit.</a:t>
            </a:r>
          </a:p>
          <a:p>
            <a:r>
              <a:rPr lang="en-US" altLang="en-US" smtClean="0"/>
              <a:t>Measure the output of a gate within a larger circuit to check whether it operates correctly.</a:t>
            </a:r>
          </a:p>
          <a:p>
            <a:r>
              <a:rPr lang="en-US" altLang="en-US" smtClean="0"/>
              <a:t>Limited number of nodes can be directly observed.</a:t>
            </a:r>
          </a:p>
        </p:txBody>
      </p:sp>
    </p:spTree>
    <p:extLst>
      <p:ext uri="{BB962C8B-B14F-4D97-AF65-F5344CB8AC3E}">
        <p14:creationId xmlns:p14="http://schemas.microsoft.com/office/powerpoint/2010/main" val="33882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Controllability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3400"/>
            <a:ext cx="7772400" cy="41148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controllability </a:t>
            </a:r>
            <a:r>
              <a:rPr lang="en-US" altLang="en-US" smtClean="0"/>
              <a:t>of an internal circuit node within a chip is a measure of the ease of setting the node to a </a:t>
            </a:r>
            <a:r>
              <a:rPr lang="en-US" altLang="en-US" i="1" smtClean="0"/>
              <a:t>1</a:t>
            </a:r>
            <a:r>
              <a:rPr lang="en-US" altLang="en-US" smtClean="0"/>
              <a:t> or</a:t>
            </a:r>
            <a:r>
              <a:rPr lang="en-US" altLang="en-US" i="1" smtClean="0"/>
              <a:t> 0</a:t>
            </a:r>
            <a:r>
              <a:rPr lang="en-US" altLang="en-US" smtClean="0"/>
              <a:t> metric.</a:t>
            </a:r>
          </a:p>
          <a:p>
            <a:r>
              <a:rPr lang="en-US" altLang="en-US" smtClean="0"/>
              <a:t>Degree of difficulty of testing a particular signal within a circuit</a:t>
            </a:r>
          </a:p>
          <a:p>
            <a:r>
              <a:rPr lang="en-US" altLang="en-US" smtClean="0"/>
              <a:t>An easily controllable node would be directly settable via an input pad.</a:t>
            </a:r>
          </a:p>
          <a:p>
            <a:endParaRPr lang="en-US" altLang="en-US" i="1" smtClean="0"/>
          </a:p>
        </p:txBody>
      </p:sp>
    </p:spTree>
    <p:extLst>
      <p:ext uri="{BB962C8B-B14F-4D97-AF65-F5344CB8AC3E}">
        <p14:creationId xmlns:p14="http://schemas.microsoft.com/office/powerpoint/2010/main" val="356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7772400" cy="1104900"/>
          </a:xfrm>
        </p:spPr>
        <p:txBody>
          <a:bodyPr/>
          <a:lstStyle/>
          <a:p>
            <a:r>
              <a:rPr lang="en-US" altLang="en-US" smtClean="0"/>
              <a:t>Scan Design</a:t>
            </a:r>
          </a:p>
        </p:txBody>
      </p:sp>
      <p:pic>
        <p:nvPicPr>
          <p:cNvPr id="12291" name="Picture 5" descr="register array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03338"/>
            <a:ext cx="71882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06400" y="4572000"/>
            <a:ext cx="795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61938" y="4606925"/>
            <a:ext cx="86502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lang="en-US" altLang="en-US" sz="1600"/>
              <a:t> In test mode, all flip-flops functionally form one or more shift registers.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lang="en-US" altLang="en-US" sz="1600"/>
              <a:t> The inputs and outputs of these shift registers are connected to PI/Pos.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lang="en-US" altLang="en-US" sz="1600"/>
              <a:t> Using the test mode, all flip-flops can be set to any desired states.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lang="en-US" altLang="en-US" sz="1600"/>
              <a:t> The states of the flip-flops are observed by shifting the contents of the scan register out.</a:t>
            </a:r>
          </a:p>
        </p:txBody>
      </p:sp>
    </p:spTree>
    <p:extLst>
      <p:ext uri="{BB962C8B-B14F-4D97-AF65-F5344CB8AC3E}">
        <p14:creationId xmlns:p14="http://schemas.microsoft.com/office/powerpoint/2010/main" val="956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114"/>
          <p:cNvSpPr>
            <a:spLocks noChangeArrowheads="1"/>
          </p:cNvSpPr>
          <p:nvPr/>
        </p:nvSpPr>
        <p:spPr bwMode="auto">
          <a:xfrm rot="-5400000">
            <a:off x="1099344" y="1337469"/>
            <a:ext cx="2179637" cy="2079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9 w 21600"/>
              <a:gd name="T13" fmla="*/ 3609 h 21600"/>
              <a:gd name="T14" fmla="*/ 17991 w 21600"/>
              <a:gd name="T15" fmla="*/ 179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18" y="21600"/>
                </a:lnTo>
                <a:lnTo>
                  <a:pt x="1798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Scan Flip-Flop (SFF)</a:t>
            </a:r>
          </a:p>
        </p:txBody>
      </p:sp>
      <p:sp>
        <p:nvSpPr>
          <p:cNvPr id="16388" name="AutoShape 1028"/>
          <p:cNvSpPr>
            <a:spLocks noChangeArrowheads="1"/>
          </p:cNvSpPr>
          <p:nvPr/>
        </p:nvSpPr>
        <p:spPr bwMode="auto">
          <a:xfrm>
            <a:off x="6464300" y="2965450"/>
            <a:ext cx="547688" cy="487363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89" name="AutoShape 1029"/>
          <p:cNvSpPr>
            <a:spLocks noChangeArrowheads="1"/>
          </p:cNvSpPr>
          <p:nvPr/>
        </p:nvSpPr>
        <p:spPr bwMode="auto">
          <a:xfrm>
            <a:off x="6469063" y="1798638"/>
            <a:ext cx="547687" cy="487362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0" name="AutoShape 1030"/>
          <p:cNvSpPr>
            <a:spLocks noChangeArrowheads="1"/>
          </p:cNvSpPr>
          <p:nvPr/>
        </p:nvSpPr>
        <p:spPr bwMode="auto">
          <a:xfrm>
            <a:off x="4246563" y="2976563"/>
            <a:ext cx="547687" cy="487362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1" name="AutoShape 1031"/>
          <p:cNvSpPr>
            <a:spLocks noChangeArrowheads="1"/>
          </p:cNvSpPr>
          <p:nvPr/>
        </p:nvSpPr>
        <p:spPr bwMode="auto">
          <a:xfrm>
            <a:off x="4256088" y="1811338"/>
            <a:ext cx="547687" cy="487362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2" name="AutoShape 1032"/>
          <p:cNvSpPr>
            <a:spLocks noChangeArrowheads="1"/>
          </p:cNvSpPr>
          <p:nvPr/>
        </p:nvSpPr>
        <p:spPr bwMode="auto">
          <a:xfrm>
            <a:off x="1695450" y="2741613"/>
            <a:ext cx="547688" cy="487362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3" name="AutoShape 1033"/>
          <p:cNvSpPr>
            <a:spLocks noChangeArrowheads="1"/>
          </p:cNvSpPr>
          <p:nvPr/>
        </p:nvSpPr>
        <p:spPr bwMode="auto">
          <a:xfrm>
            <a:off x="1706563" y="1508125"/>
            <a:ext cx="547687" cy="487363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394" name="AutoShape 1034"/>
          <p:cNvSpPr>
            <a:spLocks noChangeArrowheads="1"/>
          </p:cNvSpPr>
          <p:nvPr/>
        </p:nvSpPr>
        <p:spPr bwMode="auto">
          <a:xfrm flipH="1">
            <a:off x="2530475" y="1658938"/>
            <a:ext cx="549275" cy="487362"/>
          </a:xfrm>
          <a:prstGeom prst="moon">
            <a:avLst>
              <a:gd name="adj" fmla="val 8179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grpSp>
        <p:nvGrpSpPr>
          <p:cNvPr id="16395" name="Group 1037"/>
          <p:cNvGrpSpPr>
            <a:grpSpLocks/>
          </p:cNvGrpSpPr>
          <p:nvPr/>
        </p:nvGrpSpPr>
        <p:grpSpPr bwMode="auto">
          <a:xfrm>
            <a:off x="7370763" y="2822575"/>
            <a:ext cx="685800" cy="487363"/>
            <a:chOff x="1114" y="2314"/>
            <a:chExt cx="432" cy="307"/>
          </a:xfrm>
        </p:grpSpPr>
        <p:sp>
          <p:nvSpPr>
            <p:cNvPr id="16497" name="AutoShape 1038"/>
            <p:cNvSpPr>
              <a:spLocks noChangeArrowheads="1"/>
            </p:cNvSpPr>
            <p:nvPr/>
          </p:nvSpPr>
          <p:spPr bwMode="auto">
            <a:xfrm flipH="1">
              <a:off x="1114" y="2314"/>
              <a:ext cx="346" cy="307"/>
            </a:xfrm>
            <a:prstGeom prst="moon">
              <a:avLst>
                <a:gd name="adj" fmla="val 817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98" name="Oval 1039"/>
            <p:cNvSpPr>
              <a:spLocks noChangeArrowheads="1"/>
            </p:cNvSpPr>
            <p:nvPr/>
          </p:nvSpPr>
          <p:spPr bwMode="auto">
            <a:xfrm>
              <a:off x="1460" y="2425"/>
              <a:ext cx="86" cy="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396" name="Group 1040"/>
          <p:cNvGrpSpPr>
            <a:grpSpLocks/>
          </p:cNvGrpSpPr>
          <p:nvPr/>
        </p:nvGrpSpPr>
        <p:grpSpPr bwMode="auto">
          <a:xfrm>
            <a:off x="7377113" y="1951038"/>
            <a:ext cx="685800" cy="487362"/>
            <a:chOff x="1114" y="2314"/>
            <a:chExt cx="432" cy="307"/>
          </a:xfrm>
        </p:grpSpPr>
        <p:sp>
          <p:nvSpPr>
            <p:cNvPr id="16495" name="AutoShape 1041"/>
            <p:cNvSpPr>
              <a:spLocks noChangeArrowheads="1"/>
            </p:cNvSpPr>
            <p:nvPr/>
          </p:nvSpPr>
          <p:spPr bwMode="auto">
            <a:xfrm flipH="1">
              <a:off x="1114" y="2314"/>
              <a:ext cx="346" cy="307"/>
            </a:xfrm>
            <a:prstGeom prst="moon">
              <a:avLst>
                <a:gd name="adj" fmla="val 817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96" name="Oval 1042"/>
            <p:cNvSpPr>
              <a:spLocks noChangeArrowheads="1"/>
            </p:cNvSpPr>
            <p:nvPr/>
          </p:nvSpPr>
          <p:spPr bwMode="auto">
            <a:xfrm>
              <a:off x="1460" y="2425"/>
              <a:ext cx="86" cy="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397" name="Group 1051"/>
          <p:cNvGrpSpPr>
            <a:grpSpLocks/>
          </p:cNvGrpSpPr>
          <p:nvPr/>
        </p:nvGrpSpPr>
        <p:grpSpPr bwMode="auto">
          <a:xfrm>
            <a:off x="5167313" y="2817813"/>
            <a:ext cx="685800" cy="487362"/>
            <a:chOff x="3245" y="1872"/>
            <a:chExt cx="432" cy="307"/>
          </a:xfrm>
        </p:grpSpPr>
        <p:sp>
          <p:nvSpPr>
            <p:cNvPr id="16493" name="AutoShape 1044"/>
            <p:cNvSpPr>
              <a:spLocks noChangeArrowheads="1"/>
            </p:cNvSpPr>
            <p:nvPr/>
          </p:nvSpPr>
          <p:spPr bwMode="auto">
            <a:xfrm flipH="1">
              <a:off x="3245" y="1872"/>
              <a:ext cx="346" cy="307"/>
            </a:xfrm>
            <a:prstGeom prst="moon">
              <a:avLst>
                <a:gd name="adj" fmla="val 817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94" name="Oval 1045"/>
            <p:cNvSpPr>
              <a:spLocks noChangeArrowheads="1"/>
            </p:cNvSpPr>
            <p:nvPr/>
          </p:nvSpPr>
          <p:spPr bwMode="auto">
            <a:xfrm>
              <a:off x="3591" y="1983"/>
              <a:ext cx="86" cy="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398" name="Group 1046"/>
          <p:cNvGrpSpPr>
            <a:grpSpLocks/>
          </p:cNvGrpSpPr>
          <p:nvPr/>
        </p:nvGrpSpPr>
        <p:grpSpPr bwMode="auto">
          <a:xfrm>
            <a:off x="5172075" y="1957388"/>
            <a:ext cx="685800" cy="487362"/>
            <a:chOff x="1114" y="2314"/>
            <a:chExt cx="432" cy="307"/>
          </a:xfrm>
        </p:grpSpPr>
        <p:sp>
          <p:nvSpPr>
            <p:cNvPr id="16491" name="AutoShape 1047"/>
            <p:cNvSpPr>
              <a:spLocks noChangeArrowheads="1"/>
            </p:cNvSpPr>
            <p:nvPr/>
          </p:nvSpPr>
          <p:spPr bwMode="auto">
            <a:xfrm flipH="1">
              <a:off x="1114" y="2314"/>
              <a:ext cx="346" cy="307"/>
            </a:xfrm>
            <a:prstGeom prst="moon">
              <a:avLst>
                <a:gd name="adj" fmla="val 8179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92" name="Oval 1048"/>
            <p:cNvSpPr>
              <a:spLocks noChangeArrowheads="1"/>
            </p:cNvSpPr>
            <p:nvPr/>
          </p:nvSpPr>
          <p:spPr bwMode="auto">
            <a:xfrm>
              <a:off x="1460" y="2425"/>
              <a:ext cx="86" cy="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399" name="Group 1052"/>
          <p:cNvGrpSpPr>
            <a:grpSpLocks/>
          </p:cNvGrpSpPr>
          <p:nvPr/>
        </p:nvGrpSpPr>
        <p:grpSpPr bwMode="auto">
          <a:xfrm rot="5400000">
            <a:off x="1170781" y="2156619"/>
            <a:ext cx="515938" cy="457200"/>
            <a:chOff x="1747" y="2563"/>
            <a:chExt cx="325" cy="288"/>
          </a:xfrm>
        </p:grpSpPr>
        <p:sp>
          <p:nvSpPr>
            <p:cNvPr id="16489" name="AutoShape 1049"/>
            <p:cNvSpPr>
              <a:spLocks noChangeArrowheads="1"/>
            </p:cNvSpPr>
            <p:nvPr/>
          </p:nvSpPr>
          <p:spPr bwMode="auto">
            <a:xfrm rot="5400000">
              <a:off x="1718" y="2592"/>
              <a:ext cx="288" cy="23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90" name="Oval 1050"/>
            <p:cNvSpPr>
              <a:spLocks noChangeArrowheads="1"/>
            </p:cNvSpPr>
            <p:nvPr/>
          </p:nvSpPr>
          <p:spPr bwMode="auto">
            <a:xfrm>
              <a:off x="1986" y="2663"/>
              <a:ext cx="86" cy="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400" name="Group 1053"/>
          <p:cNvGrpSpPr>
            <a:grpSpLocks/>
          </p:cNvGrpSpPr>
          <p:nvPr/>
        </p:nvGrpSpPr>
        <p:grpSpPr bwMode="auto">
          <a:xfrm>
            <a:off x="4714875" y="3640138"/>
            <a:ext cx="515938" cy="457200"/>
            <a:chOff x="1747" y="2563"/>
            <a:chExt cx="325" cy="288"/>
          </a:xfrm>
        </p:grpSpPr>
        <p:sp>
          <p:nvSpPr>
            <p:cNvPr id="16487" name="AutoShape 1054"/>
            <p:cNvSpPr>
              <a:spLocks noChangeArrowheads="1"/>
            </p:cNvSpPr>
            <p:nvPr/>
          </p:nvSpPr>
          <p:spPr bwMode="auto">
            <a:xfrm rot="5400000">
              <a:off x="1718" y="2592"/>
              <a:ext cx="288" cy="23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88" name="Oval 1055"/>
            <p:cNvSpPr>
              <a:spLocks noChangeArrowheads="1"/>
            </p:cNvSpPr>
            <p:nvPr/>
          </p:nvSpPr>
          <p:spPr bwMode="auto">
            <a:xfrm>
              <a:off x="1986" y="2663"/>
              <a:ext cx="86" cy="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grpSp>
        <p:nvGrpSpPr>
          <p:cNvPr id="16401" name="Group 1056"/>
          <p:cNvGrpSpPr>
            <a:grpSpLocks/>
          </p:cNvGrpSpPr>
          <p:nvPr/>
        </p:nvGrpSpPr>
        <p:grpSpPr bwMode="auto">
          <a:xfrm rot="5400000">
            <a:off x="3429794" y="2332832"/>
            <a:ext cx="515937" cy="457200"/>
            <a:chOff x="1747" y="2563"/>
            <a:chExt cx="325" cy="288"/>
          </a:xfrm>
        </p:grpSpPr>
        <p:sp>
          <p:nvSpPr>
            <p:cNvPr id="16485" name="AutoShape 1057"/>
            <p:cNvSpPr>
              <a:spLocks noChangeArrowheads="1"/>
            </p:cNvSpPr>
            <p:nvPr/>
          </p:nvSpPr>
          <p:spPr bwMode="auto">
            <a:xfrm rot="5400000">
              <a:off x="1718" y="2592"/>
              <a:ext cx="288" cy="23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6486" name="Oval 1058"/>
            <p:cNvSpPr>
              <a:spLocks noChangeArrowheads="1"/>
            </p:cNvSpPr>
            <p:nvPr/>
          </p:nvSpPr>
          <p:spPr bwMode="auto">
            <a:xfrm>
              <a:off x="1986" y="2663"/>
              <a:ext cx="86" cy="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16402" name="Line 1059"/>
          <p:cNvSpPr>
            <a:spLocks noChangeShapeType="1"/>
          </p:cNvSpPr>
          <p:nvPr/>
        </p:nvSpPr>
        <p:spPr bwMode="auto">
          <a:xfrm>
            <a:off x="8064500" y="2197100"/>
            <a:ext cx="42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060"/>
          <p:cNvSpPr>
            <a:spLocks noChangeShapeType="1"/>
          </p:cNvSpPr>
          <p:nvPr/>
        </p:nvSpPr>
        <p:spPr bwMode="auto">
          <a:xfrm>
            <a:off x="7243763" y="2916238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1061"/>
          <p:cNvSpPr>
            <a:spLocks noChangeShapeType="1"/>
          </p:cNvSpPr>
          <p:nvPr/>
        </p:nvSpPr>
        <p:spPr bwMode="auto">
          <a:xfrm>
            <a:off x="8258175" y="22034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1062"/>
          <p:cNvSpPr>
            <a:spLocks noChangeShapeType="1"/>
          </p:cNvSpPr>
          <p:nvPr/>
        </p:nvSpPr>
        <p:spPr bwMode="auto">
          <a:xfrm>
            <a:off x="8250238" y="283051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1063"/>
          <p:cNvSpPr>
            <a:spLocks noChangeShapeType="1"/>
          </p:cNvSpPr>
          <p:nvPr/>
        </p:nvSpPr>
        <p:spPr bwMode="auto">
          <a:xfrm>
            <a:off x="7246938" y="23304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1064"/>
          <p:cNvSpPr>
            <a:spLocks noChangeShapeType="1"/>
          </p:cNvSpPr>
          <p:nvPr/>
        </p:nvSpPr>
        <p:spPr bwMode="auto">
          <a:xfrm>
            <a:off x="7253288" y="270033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1065"/>
          <p:cNvSpPr>
            <a:spLocks noChangeShapeType="1"/>
          </p:cNvSpPr>
          <p:nvPr/>
        </p:nvSpPr>
        <p:spPr bwMode="auto">
          <a:xfrm>
            <a:off x="8056563" y="3065463"/>
            <a:ext cx="427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1066"/>
          <p:cNvSpPr>
            <a:spLocks noChangeShapeType="1"/>
          </p:cNvSpPr>
          <p:nvPr/>
        </p:nvSpPr>
        <p:spPr bwMode="auto">
          <a:xfrm>
            <a:off x="7239000" y="2339975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Oval 1067"/>
          <p:cNvSpPr>
            <a:spLocks noChangeArrowheads="1"/>
          </p:cNvSpPr>
          <p:nvPr/>
        </p:nvSpPr>
        <p:spPr bwMode="auto">
          <a:xfrm>
            <a:off x="8197850" y="2135188"/>
            <a:ext cx="125413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11" name="Oval 1068"/>
          <p:cNvSpPr>
            <a:spLocks noChangeArrowheads="1"/>
          </p:cNvSpPr>
          <p:nvPr/>
        </p:nvSpPr>
        <p:spPr bwMode="auto">
          <a:xfrm>
            <a:off x="8186738" y="3003550"/>
            <a:ext cx="125412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12" name="Line 1069"/>
          <p:cNvSpPr>
            <a:spLocks noChangeShapeType="1"/>
          </p:cNvSpPr>
          <p:nvPr/>
        </p:nvSpPr>
        <p:spPr bwMode="auto">
          <a:xfrm flipV="1">
            <a:off x="7243763" y="2419350"/>
            <a:ext cx="10207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1070"/>
          <p:cNvSpPr>
            <a:spLocks noChangeShapeType="1"/>
          </p:cNvSpPr>
          <p:nvPr/>
        </p:nvSpPr>
        <p:spPr bwMode="auto">
          <a:xfrm>
            <a:off x="7242175" y="2547938"/>
            <a:ext cx="10207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1071"/>
          <p:cNvSpPr>
            <a:spLocks noChangeShapeType="1"/>
          </p:cNvSpPr>
          <p:nvPr/>
        </p:nvSpPr>
        <p:spPr bwMode="auto">
          <a:xfrm flipH="1">
            <a:off x="7007225" y="2041525"/>
            <a:ext cx="42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1072"/>
          <p:cNvSpPr>
            <a:spLocks noChangeShapeType="1"/>
          </p:cNvSpPr>
          <p:nvPr/>
        </p:nvSpPr>
        <p:spPr bwMode="auto">
          <a:xfrm flipH="1">
            <a:off x="7004050" y="3209925"/>
            <a:ext cx="42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1073"/>
          <p:cNvSpPr>
            <a:spLocks noChangeShapeType="1"/>
          </p:cNvSpPr>
          <p:nvPr/>
        </p:nvSpPr>
        <p:spPr bwMode="auto">
          <a:xfrm flipH="1">
            <a:off x="6278563" y="1876425"/>
            <a:ext cx="18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1074"/>
          <p:cNvSpPr>
            <a:spLocks noChangeShapeType="1"/>
          </p:cNvSpPr>
          <p:nvPr/>
        </p:nvSpPr>
        <p:spPr bwMode="auto">
          <a:xfrm flipH="1">
            <a:off x="6286500" y="3352800"/>
            <a:ext cx="176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1075"/>
          <p:cNvSpPr>
            <a:spLocks noChangeShapeType="1"/>
          </p:cNvSpPr>
          <p:nvPr/>
        </p:nvSpPr>
        <p:spPr bwMode="auto">
          <a:xfrm flipH="1">
            <a:off x="5857875" y="22018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1076"/>
          <p:cNvSpPr>
            <a:spLocks noChangeShapeType="1"/>
          </p:cNvSpPr>
          <p:nvPr/>
        </p:nvSpPr>
        <p:spPr bwMode="auto">
          <a:xfrm flipH="1">
            <a:off x="5853113" y="3063875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1077"/>
          <p:cNvSpPr>
            <a:spLocks noChangeShapeType="1"/>
          </p:cNvSpPr>
          <p:nvPr/>
        </p:nvSpPr>
        <p:spPr bwMode="auto">
          <a:xfrm>
            <a:off x="6286500" y="1868488"/>
            <a:ext cx="0" cy="2011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1078"/>
          <p:cNvSpPr>
            <a:spLocks noChangeShapeType="1"/>
          </p:cNvSpPr>
          <p:nvPr/>
        </p:nvSpPr>
        <p:spPr bwMode="auto">
          <a:xfrm flipH="1">
            <a:off x="5230813" y="38687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Oval 1079"/>
          <p:cNvSpPr>
            <a:spLocks noChangeArrowheads="1"/>
          </p:cNvSpPr>
          <p:nvPr/>
        </p:nvSpPr>
        <p:spPr bwMode="auto">
          <a:xfrm>
            <a:off x="6223000" y="3292475"/>
            <a:ext cx="1254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23" name="Oval 1080"/>
          <p:cNvSpPr>
            <a:spLocks noChangeArrowheads="1"/>
          </p:cNvSpPr>
          <p:nvPr/>
        </p:nvSpPr>
        <p:spPr bwMode="auto">
          <a:xfrm>
            <a:off x="5984875" y="2139950"/>
            <a:ext cx="1254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24" name="Oval 1081"/>
          <p:cNvSpPr>
            <a:spLocks noChangeArrowheads="1"/>
          </p:cNvSpPr>
          <p:nvPr/>
        </p:nvSpPr>
        <p:spPr bwMode="auto">
          <a:xfrm>
            <a:off x="5992813" y="3005138"/>
            <a:ext cx="125412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25" name="Line 1082"/>
          <p:cNvSpPr>
            <a:spLocks noChangeShapeType="1"/>
          </p:cNvSpPr>
          <p:nvPr/>
        </p:nvSpPr>
        <p:spPr bwMode="auto">
          <a:xfrm>
            <a:off x="6054725" y="284003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1083"/>
          <p:cNvSpPr>
            <a:spLocks noChangeShapeType="1"/>
          </p:cNvSpPr>
          <p:nvPr/>
        </p:nvSpPr>
        <p:spPr bwMode="auto">
          <a:xfrm>
            <a:off x="6048375" y="2200275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1084"/>
          <p:cNvSpPr>
            <a:spLocks noChangeShapeType="1"/>
          </p:cNvSpPr>
          <p:nvPr/>
        </p:nvSpPr>
        <p:spPr bwMode="auto">
          <a:xfrm>
            <a:off x="5037138" y="2351088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1085"/>
          <p:cNvSpPr>
            <a:spLocks noChangeShapeType="1"/>
          </p:cNvSpPr>
          <p:nvPr/>
        </p:nvSpPr>
        <p:spPr bwMode="auto">
          <a:xfrm>
            <a:off x="5032375" y="2909888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1086"/>
          <p:cNvSpPr>
            <a:spLocks noChangeShapeType="1"/>
          </p:cNvSpPr>
          <p:nvPr/>
        </p:nvSpPr>
        <p:spPr bwMode="auto">
          <a:xfrm>
            <a:off x="5046663" y="23415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Line 1087"/>
          <p:cNvSpPr>
            <a:spLocks noChangeShapeType="1"/>
          </p:cNvSpPr>
          <p:nvPr/>
        </p:nvSpPr>
        <p:spPr bwMode="auto">
          <a:xfrm>
            <a:off x="5041900" y="2692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Line 1088"/>
          <p:cNvSpPr>
            <a:spLocks noChangeShapeType="1"/>
          </p:cNvSpPr>
          <p:nvPr/>
        </p:nvSpPr>
        <p:spPr bwMode="auto">
          <a:xfrm>
            <a:off x="5041900" y="2559050"/>
            <a:ext cx="10207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1089"/>
          <p:cNvSpPr>
            <a:spLocks noChangeShapeType="1"/>
          </p:cNvSpPr>
          <p:nvPr/>
        </p:nvSpPr>
        <p:spPr bwMode="auto">
          <a:xfrm flipV="1">
            <a:off x="5035550" y="2409825"/>
            <a:ext cx="10207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Line 1090"/>
          <p:cNvSpPr>
            <a:spLocks noChangeShapeType="1"/>
          </p:cNvSpPr>
          <p:nvPr/>
        </p:nvSpPr>
        <p:spPr bwMode="auto">
          <a:xfrm flipH="1">
            <a:off x="4805363" y="2055813"/>
            <a:ext cx="427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1091"/>
          <p:cNvSpPr>
            <a:spLocks noChangeShapeType="1"/>
          </p:cNvSpPr>
          <p:nvPr/>
        </p:nvSpPr>
        <p:spPr bwMode="auto">
          <a:xfrm flipH="1">
            <a:off x="4794250" y="3221038"/>
            <a:ext cx="42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Line 1092"/>
          <p:cNvSpPr>
            <a:spLocks noChangeShapeType="1"/>
          </p:cNvSpPr>
          <p:nvPr/>
        </p:nvSpPr>
        <p:spPr bwMode="auto">
          <a:xfrm flipH="1">
            <a:off x="3081338" y="1903413"/>
            <a:ext cx="1173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Line 1093"/>
          <p:cNvSpPr>
            <a:spLocks noChangeShapeType="1"/>
          </p:cNvSpPr>
          <p:nvPr/>
        </p:nvSpPr>
        <p:spPr bwMode="auto">
          <a:xfrm flipH="1">
            <a:off x="4083050" y="22098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Line 1094"/>
          <p:cNvSpPr>
            <a:spLocks noChangeShapeType="1"/>
          </p:cNvSpPr>
          <p:nvPr/>
        </p:nvSpPr>
        <p:spPr bwMode="auto">
          <a:xfrm flipH="1">
            <a:off x="4094163" y="3052763"/>
            <a:ext cx="149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Line 1095"/>
          <p:cNvSpPr>
            <a:spLocks noChangeShapeType="1"/>
          </p:cNvSpPr>
          <p:nvPr/>
        </p:nvSpPr>
        <p:spPr bwMode="auto">
          <a:xfrm flipH="1">
            <a:off x="4092575" y="2201863"/>
            <a:ext cx="0" cy="166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Line 1096"/>
          <p:cNvSpPr>
            <a:spLocks noChangeShapeType="1"/>
          </p:cNvSpPr>
          <p:nvPr/>
        </p:nvSpPr>
        <p:spPr bwMode="auto">
          <a:xfrm flipH="1">
            <a:off x="873125" y="3868738"/>
            <a:ext cx="38417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Oval 1097"/>
          <p:cNvSpPr>
            <a:spLocks noChangeArrowheads="1"/>
          </p:cNvSpPr>
          <p:nvPr/>
        </p:nvSpPr>
        <p:spPr bwMode="auto">
          <a:xfrm>
            <a:off x="3624263" y="1841500"/>
            <a:ext cx="125412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41" name="Oval 1098"/>
          <p:cNvSpPr>
            <a:spLocks noChangeArrowheads="1"/>
          </p:cNvSpPr>
          <p:nvPr/>
        </p:nvSpPr>
        <p:spPr bwMode="auto">
          <a:xfrm>
            <a:off x="4029075" y="2989263"/>
            <a:ext cx="125413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42" name="Oval 1099"/>
          <p:cNvSpPr>
            <a:spLocks noChangeArrowheads="1"/>
          </p:cNvSpPr>
          <p:nvPr/>
        </p:nvSpPr>
        <p:spPr bwMode="auto">
          <a:xfrm>
            <a:off x="4029075" y="3806825"/>
            <a:ext cx="1254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43" name="Line 1100"/>
          <p:cNvSpPr>
            <a:spLocks noChangeShapeType="1"/>
          </p:cNvSpPr>
          <p:nvPr/>
        </p:nvSpPr>
        <p:spPr bwMode="auto">
          <a:xfrm>
            <a:off x="3687763" y="1903413"/>
            <a:ext cx="0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Line 1101"/>
          <p:cNvSpPr>
            <a:spLocks noChangeShapeType="1"/>
          </p:cNvSpPr>
          <p:nvPr/>
        </p:nvSpPr>
        <p:spPr bwMode="auto">
          <a:xfrm>
            <a:off x="3687763" y="2819400"/>
            <a:ext cx="0" cy="563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Line 1102"/>
          <p:cNvSpPr>
            <a:spLocks noChangeShapeType="1"/>
          </p:cNvSpPr>
          <p:nvPr/>
        </p:nvSpPr>
        <p:spPr bwMode="auto">
          <a:xfrm>
            <a:off x="3679825" y="3373438"/>
            <a:ext cx="56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Line 1103"/>
          <p:cNvSpPr>
            <a:spLocks noChangeShapeType="1"/>
          </p:cNvSpPr>
          <p:nvPr/>
        </p:nvSpPr>
        <p:spPr bwMode="auto">
          <a:xfrm>
            <a:off x="866775" y="157956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Line 1104"/>
          <p:cNvSpPr>
            <a:spLocks noChangeShapeType="1"/>
          </p:cNvSpPr>
          <p:nvPr/>
        </p:nvSpPr>
        <p:spPr bwMode="auto">
          <a:xfrm>
            <a:off x="868363" y="1911350"/>
            <a:ext cx="836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Line 1105"/>
          <p:cNvSpPr>
            <a:spLocks noChangeShapeType="1"/>
          </p:cNvSpPr>
          <p:nvPr/>
        </p:nvSpPr>
        <p:spPr bwMode="auto">
          <a:xfrm>
            <a:off x="1428750" y="2643188"/>
            <a:ext cx="0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Line 1106"/>
          <p:cNvSpPr>
            <a:spLocks noChangeShapeType="1"/>
          </p:cNvSpPr>
          <p:nvPr/>
        </p:nvSpPr>
        <p:spPr bwMode="auto">
          <a:xfrm>
            <a:off x="1417638" y="283527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Line 1107"/>
          <p:cNvSpPr>
            <a:spLocks noChangeShapeType="1"/>
          </p:cNvSpPr>
          <p:nvPr/>
        </p:nvSpPr>
        <p:spPr bwMode="auto">
          <a:xfrm>
            <a:off x="2255838" y="1752600"/>
            <a:ext cx="33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Line 1108"/>
          <p:cNvSpPr>
            <a:spLocks noChangeShapeType="1"/>
          </p:cNvSpPr>
          <p:nvPr/>
        </p:nvSpPr>
        <p:spPr bwMode="auto">
          <a:xfrm>
            <a:off x="2244725" y="298608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Line 1109"/>
          <p:cNvSpPr>
            <a:spLocks noChangeShapeType="1"/>
          </p:cNvSpPr>
          <p:nvPr/>
        </p:nvSpPr>
        <p:spPr bwMode="auto">
          <a:xfrm>
            <a:off x="2401888" y="2055813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Line 1110"/>
          <p:cNvSpPr>
            <a:spLocks noChangeShapeType="1"/>
          </p:cNvSpPr>
          <p:nvPr/>
        </p:nvSpPr>
        <p:spPr bwMode="auto">
          <a:xfrm flipH="1">
            <a:off x="2411413" y="2046288"/>
            <a:ext cx="0" cy="950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Line 1111"/>
          <p:cNvSpPr>
            <a:spLocks noChangeShapeType="1"/>
          </p:cNvSpPr>
          <p:nvPr/>
        </p:nvSpPr>
        <p:spPr bwMode="auto">
          <a:xfrm>
            <a:off x="1428750" y="1914525"/>
            <a:ext cx="0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Oval 1112"/>
          <p:cNvSpPr>
            <a:spLocks noChangeArrowheads="1"/>
          </p:cNvSpPr>
          <p:nvPr/>
        </p:nvSpPr>
        <p:spPr bwMode="auto">
          <a:xfrm>
            <a:off x="1365250" y="1849438"/>
            <a:ext cx="125413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56" name="Line 1113"/>
          <p:cNvSpPr>
            <a:spLocks noChangeShapeType="1"/>
          </p:cNvSpPr>
          <p:nvPr/>
        </p:nvSpPr>
        <p:spPr bwMode="auto">
          <a:xfrm flipH="1">
            <a:off x="866775" y="3127375"/>
            <a:ext cx="827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Text Box 1115"/>
          <p:cNvSpPr txBox="1">
            <a:spLocks noChangeArrowheads="1"/>
          </p:cNvSpPr>
          <p:nvPr/>
        </p:nvSpPr>
        <p:spPr bwMode="auto">
          <a:xfrm>
            <a:off x="549275" y="14097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</a:t>
            </a:r>
          </a:p>
        </p:txBody>
      </p:sp>
      <p:sp>
        <p:nvSpPr>
          <p:cNvPr id="16458" name="Text Box 1116"/>
          <p:cNvSpPr txBox="1">
            <a:spLocks noChangeArrowheads="1"/>
          </p:cNvSpPr>
          <p:nvPr/>
        </p:nvSpPr>
        <p:spPr bwMode="auto">
          <a:xfrm>
            <a:off x="427038" y="1728788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6459" name="Text Box 1117"/>
          <p:cNvSpPr txBox="1">
            <a:spLocks noChangeArrowheads="1"/>
          </p:cNvSpPr>
          <p:nvPr/>
        </p:nvSpPr>
        <p:spPr bwMode="auto">
          <a:xfrm>
            <a:off x="427038" y="29622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SD</a:t>
            </a:r>
          </a:p>
        </p:txBody>
      </p:sp>
      <p:sp>
        <p:nvSpPr>
          <p:cNvPr id="16460" name="Text Box 1118"/>
          <p:cNvSpPr txBox="1">
            <a:spLocks noChangeArrowheads="1"/>
          </p:cNvSpPr>
          <p:nvPr/>
        </p:nvSpPr>
        <p:spPr bwMode="auto">
          <a:xfrm>
            <a:off x="395288" y="3711575"/>
            <a:ext cx="512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6461" name="Text Box 1119"/>
          <p:cNvSpPr txBox="1">
            <a:spLocks noChangeArrowheads="1"/>
          </p:cNvSpPr>
          <p:nvPr/>
        </p:nvSpPr>
        <p:spPr bwMode="auto">
          <a:xfrm>
            <a:off x="8443913" y="20193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6462" name="Text Box 1120"/>
          <p:cNvSpPr txBox="1">
            <a:spLocks noChangeArrowheads="1"/>
          </p:cNvSpPr>
          <p:nvPr/>
        </p:nvSpPr>
        <p:spPr bwMode="auto">
          <a:xfrm>
            <a:off x="8440738" y="2887663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6463" name="Rectangle 1121"/>
          <p:cNvSpPr>
            <a:spLocks noChangeArrowheads="1"/>
          </p:cNvSpPr>
          <p:nvPr/>
        </p:nvSpPr>
        <p:spPr bwMode="auto">
          <a:xfrm>
            <a:off x="3368675" y="1385888"/>
            <a:ext cx="4997450" cy="28352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64" name="Text Box 1122"/>
          <p:cNvSpPr txBox="1">
            <a:spLocks noChangeArrowheads="1"/>
          </p:cNvSpPr>
          <p:nvPr/>
        </p:nvSpPr>
        <p:spPr bwMode="auto">
          <a:xfrm>
            <a:off x="2574925" y="27352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MUX</a:t>
            </a:r>
          </a:p>
        </p:txBody>
      </p:sp>
      <p:sp>
        <p:nvSpPr>
          <p:cNvPr id="16465" name="Text Box 1123"/>
          <p:cNvSpPr txBox="1">
            <a:spLocks noChangeArrowheads="1"/>
          </p:cNvSpPr>
          <p:nvPr/>
        </p:nvSpPr>
        <p:spPr bwMode="auto">
          <a:xfrm>
            <a:off x="6994525" y="3771900"/>
            <a:ext cx="1247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 flip-flop</a:t>
            </a:r>
          </a:p>
        </p:txBody>
      </p:sp>
      <p:sp>
        <p:nvSpPr>
          <p:cNvPr id="16466" name="Text Box 1124"/>
          <p:cNvSpPr txBox="1">
            <a:spLocks noChangeArrowheads="1"/>
          </p:cNvSpPr>
          <p:nvPr/>
        </p:nvSpPr>
        <p:spPr bwMode="auto">
          <a:xfrm>
            <a:off x="3981450" y="1368425"/>
            <a:ext cx="158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Master latch</a:t>
            </a:r>
          </a:p>
        </p:txBody>
      </p:sp>
      <p:sp>
        <p:nvSpPr>
          <p:cNvPr id="16467" name="Text Box 1125"/>
          <p:cNvSpPr txBox="1">
            <a:spLocks noChangeArrowheads="1"/>
          </p:cNvSpPr>
          <p:nvPr/>
        </p:nvSpPr>
        <p:spPr bwMode="auto">
          <a:xfrm>
            <a:off x="6583363" y="1368425"/>
            <a:ext cx="1423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Slave latch</a:t>
            </a:r>
          </a:p>
        </p:txBody>
      </p:sp>
      <p:sp>
        <p:nvSpPr>
          <p:cNvPr id="16468" name="Line 1126"/>
          <p:cNvSpPr>
            <a:spLocks noChangeShapeType="1"/>
          </p:cNvSpPr>
          <p:nvPr/>
        </p:nvSpPr>
        <p:spPr bwMode="auto">
          <a:xfrm>
            <a:off x="3368675" y="1693863"/>
            <a:ext cx="27686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Line 1127"/>
          <p:cNvSpPr>
            <a:spLocks noChangeShapeType="1"/>
          </p:cNvSpPr>
          <p:nvPr/>
        </p:nvSpPr>
        <p:spPr bwMode="auto">
          <a:xfrm>
            <a:off x="6138863" y="1693863"/>
            <a:ext cx="2224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0" name="Rectangle 1130"/>
          <p:cNvSpPr>
            <a:spLocks noChangeArrowheads="1"/>
          </p:cNvSpPr>
          <p:nvPr/>
        </p:nvSpPr>
        <p:spPr bwMode="auto">
          <a:xfrm>
            <a:off x="2514600" y="4549775"/>
            <a:ext cx="1493838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71" name="Rectangle 1132"/>
          <p:cNvSpPr>
            <a:spLocks noChangeArrowheads="1"/>
          </p:cNvSpPr>
          <p:nvPr/>
        </p:nvSpPr>
        <p:spPr bwMode="auto">
          <a:xfrm>
            <a:off x="5500688" y="4554538"/>
            <a:ext cx="1493837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72" name="Line 1133"/>
          <p:cNvSpPr>
            <a:spLocks noChangeShapeType="1"/>
          </p:cNvSpPr>
          <p:nvPr/>
        </p:nvSpPr>
        <p:spPr bwMode="auto">
          <a:xfrm>
            <a:off x="1600200" y="4937125"/>
            <a:ext cx="672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Rectangle 1135"/>
          <p:cNvSpPr>
            <a:spLocks noChangeArrowheads="1"/>
          </p:cNvSpPr>
          <p:nvPr/>
        </p:nvSpPr>
        <p:spPr bwMode="auto">
          <a:xfrm>
            <a:off x="2546350" y="5462588"/>
            <a:ext cx="29876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474" name="Line 1136"/>
          <p:cNvSpPr>
            <a:spLocks noChangeShapeType="1"/>
          </p:cNvSpPr>
          <p:nvPr/>
        </p:nvSpPr>
        <p:spPr bwMode="auto">
          <a:xfrm>
            <a:off x="1600200" y="5851525"/>
            <a:ext cx="672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5" name="Text Box 1137"/>
          <p:cNvSpPr txBox="1">
            <a:spLocks noChangeArrowheads="1"/>
          </p:cNvSpPr>
          <p:nvPr/>
        </p:nvSpPr>
        <p:spPr bwMode="auto">
          <a:xfrm>
            <a:off x="898525" y="4625975"/>
            <a:ext cx="512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6476" name="Text Box 1138"/>
          <p:cNvSpPr txBox="1">
            <a:spLocks noChangeArrowheads="1"/>
          </p:cNvSpPr>
          <p:nvPr/>
        </p:nvSpPr>
        <p:spPr bwMode="auto">
          <a:xfrm>
            <a:off x="973138" y="55546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6477" name="Text Box 1139"/>
          <p:cNvSpPr txBox="1">
            <a:spLocks noChangeArrowheads="1"/>
          </p:cNvSpPr>
          <p:nvPr/>
        </p:nvSpPr>
        <p:spPr bwMode="auto">
          <a:xfrm>
            <a:off x="2544763" y="5464175"/>
            <a:ext cx="298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Normal mode, D selected</a:t>
            </a:r>
          </a:p>
        </p:txBody>
      </p:sp>
      <p:sp>
        <p:nvSpPr>
          <p:cNvPr id="16478" name="Text Box 1140"/>
          <p:cNvSpPr txBox="1">
            <a:spLocks noChangeArrowheads="1"/>
          </p:cNvSpPr>
          <p:nvPr/>
        </p:nvSpPr>
        <p:spPr bwMode="auto">
          <a:xfrm>
            <a:off x="5561013" y="5464175"/>
            <a:ext cx="287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 mode, SD selected</a:t>
            </a:r>
          </a:p>
        </p:txBody>
      </p:sp>
      <p:sp>
        <p:nvSpPr>
          <p:cNvPr id="16479" name="Text Box 1141"/>
          <p:cNvSpPr txBox="1">
            <a:spLocks noChangeArrowheads="1"/>
          </p:cNvSpPr>
          <p:nvPr/>
        </p:nvSpPr>
        <p:spPr bwMode="auto">
          <a:xfrm>
            <a:off x="2482850" y="4564063"/>
            <a:ext cx="155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Master open</a:t>
            </a:r>
          </a:p>
        </p:txBody>
      </p:sp>
      <p:sp>
        <p:nvSpPr>
          <p:cNvPr id="16480" name="Text Box 1142"/>
          <p:cNvSpPr txBox="1">
            <a:spLocks noChangeArrowheads="1"/>
          </p:cNvSpPr>
          <p:nvPr/>
        </p:nvSpPr>
        <p:spPr bwMode="auto">
          <a:xfrm>
            <a:off x="4052888" y="4578350"/>
            <a:ext cx="140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Slave open</a:t>
            </a:r>
          </a:p>
        </p:txBody>
      </p:sp>
      <p:sp>
        <p:nvSpPr>
          <p:cNvPr id="16481" name="Text Box 1143"/>
          <p:cNvSpPr txBox="1">
            <a:spLocks noChangeArrowheads="1"/>
          </p:cNvSpPr>
          <p:nvPr/>
        </p:nvSpPr>
        <p:spPr bwMode="auto">
          <a:xfrm>
            <a:off x="8318500" y="4748213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</a:t>
            </a:r>
          </a:p>
        </p:txBody>
      </p:sp>
      <p:sp>
        <p:nvSpPr>
          <p:cNvPr id="16482" name="Text Box 1144"/>
          <p:cNvSpPr txBox="1">
            <a:spLocks noChangeArrowheads="1"/>
          </p:cNvSpPr>
          <p:nvPr/>
        </p:nvSpPr>
        <p:spPr bwMode="auto">
          <a:xfrm>
            <a:off x="8350250" y="5676900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</a:t>
            </a:r>
          </a:p>
        </p:txBody>
      </p:sp>
      <p:sp>
        <p:nvSpPr>
          <p:cNvPr id="16483" name="Line 1145"/>
          <p:cNvSpPr>
            <a:spLocks noChangeShapeType="1"/>
          </p:cNvSpPr>
          <p:nvPr/>
        </p:nvSpPr>
        <p:spPr bwMode="auto">
          <a:xfrm flipV="1">
            <a:off x="8535988" y="2917825"/>
            <a:ext cx="157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Text Box 1147"/>
          <p:cNvSpPr txBox="1">
            <a:spLocks noChangeArrowheads="1"/>
          </p:cNvSpPr>
          <p:nvPr/>
        </p:nvSpPr>
        <p:spPr bwMode="auto">
          <a:xfrm>
            <a:off x="1493838" y="2133600"/>
            <a:ext cx="1176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chemeClr val="accent1"/>
                </a:solidFill>
              </a:rPr>
              <a:t>Logic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chemeClr val="accent1"/>
                </a:solidFill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2684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8"/>
          <p:cNvSpPr>
            <a:spLocks noChangeArrowheads="1"/>
          </p:cNvSpPr>
          <p:nvPr/>
        </p:nvSpPr>
        <p:spPr bwMode="auto">
          <a:xfrm>
            <a:off x="4814888" y="5091113"/>
            <a:ext cx="2714625" cy="9747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43" name="Rectangle 31"/>
          <p:cNvSpPr>
            <a:spLocks noChangeArrowheads="1"/>
          </p:cNvSpPr>
          <p:nvPr/>
        </p:nvSpPr>
        <p:spPr bwMode="auto">
          <a:xfrm>
            <a:off x="4341813" y="4160838"/>
            <a:ext cx="2819400" cy="808037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44" name="Rectangle 30"/>
          <p:cNvSpPr>
            <a:spLocks noChangeArrowheads="1"/>
          </p:cNvSpPr>
          <p:nvPr/>
        </p:nvSpPr>
        <p:spPr bwMode="auto">
          <a:xfrm>
            <a:off x="2528888" y="3108325"/>
            <a:ext cx="4632325" cy="112712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Flip-flop for Partial Scan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311275"/>
            <a:ext cx="8548687" cy="1738313"/>
          </a:xfrm>
        </p:spPr>
        <p:txBody>
          <a:bodyPr/>
          <a:lstStyle/>
          <a:p>
            <a:r>
              <a:rPr lang="en-US" altLang="en-US" sz="2000" smtClean="0"/>
              <a:t>Normal scan flip-flop (SFF) with multiplexer of the LSSD flip-flop is used.</a:t>
            </a:r>
          </a:p>
          <a:p>
            <a:r>
              <a:rPr lang="en-US" altLang="en-US" sz="2000" smtClean="0"/>
              <a:t>Scan flip-flops require a separate clock control:</a:t>
            </a:r>
          </a:p>
          <a:p>
            <a:pPr lvl="2"/>
            <a:r>
              <a:rPr lang="en-US" altLang="en-US" sz="1800" smtClean="0"/>
              <a:t>Either use a separate clock pin</a:t>
            </a:r>
          </a:p>
          <a:p>
            <a:pPr lvl="2"/>
            <a:r>
              <a:rPr lang="en-US" altLang="en-US" sz="1800" smtClean="0"/>
              <a:t>Or use an alternative design for a single clock pin</a:t>
            </a:r>
          </a:p>
        </p:txBody>
      </p:sp>
      <p:sp>
        <p:nvSpPr>
          <p:cNvPr id="10247" name="AutoShape 4"/>
          <p:cNvSpPr>
            <a:spLocks noChangeArrowheads="1"/>
          </p:cNvSpPr>
          <p:nvPr/>
        </p:nvSpPr>
        <p:spPr bwMode="auto">
          <a:xfrm rot="-5400000">
            <a:off x="2597944" y="3347244"/>
            <a:ext cx="960437" cy="669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4205288" y="3378200"/>
            <a:ext cx="979487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Master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latch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6010275" y="3378200"/>
            <a:ext cx="820738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Slave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latch</a:t>
            </a:r>
          </a:p>
        </p:txBody>
      </p:sp>
      <p:sp>
        <p:nvSpPr>
          <p:cNvPr id="10250" name="AutoShape 7"/>
          <p:cNvSpPr>
            <a:spLocks noChangeArrowheads="1"/>
          </p:cNvSpPr>
          <p:nvPr/>
        </p:nvSpPr>
        <p:spPr bwMode="auto">
          <a:xfrm rot="5400000">
            <a:off x="5402263" y="4289425"/>
            <a:ext cx="503237" cy="411163"/>
          </a:xfrm>
          <a:prstGeom prst="triangle">
            <a:avLst>
              <a:gd name="adj" fmla="val 5047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51" name="Oval 8"/>
          <p:cNvSpPr>
            <a:spLocks noChangeArrowheads="1"/>
          </p:cNvSpPr>
          <p:nvPr/>
        </p:nvSpPr>
        <p:spPr bwMode="auto">
          <a:xfrm>
            <a:off x="5870575" y="4405313"/>
            <a:ext cx="182563" cy="1825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0252" name="AutoShape 10"/>
          <p:cNvCxnSpPr>
            <a:cxnSpLocks noChangeShapeType="1"/>
            <a:stCxn id="10247" idx="1"/>
            <a:endCxn id="10248" idx="1"/>
          </p:cNvCxnSpPr>
          <p:nvPr/>
        </p:nvCxnSpPr>
        <p:spPr bwMode="auto">
          <a:xfrm>
            <a:off x="3427413" y="3683000"/>
            <a:ext cx="7635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1"/>
          <p:cNvCxnSpPr>
            <a:cxnSpLocks noChangeShapeType="1"/>
            <a:stCxn id="10248" idx="3"/>
            <a:endCxn id="10249" idx="1"/>
          </p:cNvCxnSpPr>
          <p:nvPr/>
        </p:nvCxnSpPr>
        <p:spPr bwMode="auto">
          <a:xfrm>
            <a:off x="5199063" y="3683000"/>
            <a:ext cx="7969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2"/>
          <p:cNvCxnSpPr>
            <a:cxnSpLocks noChangeShapeType="1"/>
            <a:stCxn id="10251" idx="6"/>
            <a:endCxn id="10249" idx="2"/>
          </p:cNvCxnSpPr>
          <p:nvPr/>
        </p:nvCxnSpPr>
        <p:spPr bwMode="auto">
          <a:xfrm flipV="1">
            <a:off x="6067425" y="4002088"/>
            <a:ext cx="354013" cy="4953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13"/>
          <p:cNvCxnSpPr>
            <a:cxnSpLocks noChangeShapeType="1"/>
          </p:cNvCxnSpPr>
          <p:nvPr/>
        </p:nvCxnSpPr>
        <p:spPr bwMode="auto">
          <a:xfrm rot="16200000" flipH="1">
            <a:off x="4818063" y="3878262"/>
            <a:ext cx="495300" cy="7397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14"/>
          <p:cNvCxnSpPr>
            <a:cxnSpLocks noChangeShapeType="1"/>
            <a:stCxn id="10249" idx="3"/>
          </p:cNvCxnSpPr>
          <p:nvPr/>
        </p:nvCxnSpPr>
        <p:spPr bwMode="auto">
          <a:xfrm>
            <a:off x="6845300" y="3683000"/>
            <a:ext cx="8842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AutoShape 15"/>
          <p:cNvSpPr>
            <a:spLocks noChangeArrowheads="1"/>
          </p:cNvSpPr>
          <p:nvPr/>
        </p:nvSpPr>
        <p:spPr bwMode="auto">
          <a:xfrm flipH="1">
            <a:off x="3463925" y="4265613"/>
            <a:ext cx="609600" cy="457200"/>
          </a:xfrm>
          <a:prstGeom prst="moon">
            <a:avLst>
              <a:gd name="adj" fmla="val 8255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0258" name="AutoShape 16"/>
          <p:cNvCxnSpPr>
            <a:cxnSpLocks noChangeShapeType="1"/>
            <a:stCxn id="10257" idx="1"/>
            <a:endCxn id="10268" idx="2"/>
          </p:cNvCxnSpPr>
          <p:nvPr/>
        </p:nvCxnSpPr>
        <p:spPr bwMode="auto">
          <a:xfrm>
            <a:off x="4087813" y="4492625"/>
            <a:ext cx="5413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9" name="Line 17"/>
          <p:cNvSpPr>
            <a:spLocks noChangeShapeType="1"/>
          </p:cNvSpPr>
          <p:nvPr/>
        </p:nvSpPr>
        <p:spPr bwMode="auto">
          <a:xfrm>
            <a:off x="1973263" y="3352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18"/>
          <p:cNvSpPr>
            <a:spLocks noChangeShapeType="1"/>
          </p:cNvSpPr>
          <p:nvPr/>
        </p:nvSpPr>
        <p:spPr bwMode="auto">
          <a:xfrm>
            <a:off x="1974850" y="39846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19"/>
          <p:cNvSpPr txBox="1">
            <a:spLocks noChangeArrowheads="1"/>
          </p:cNvSpPr>
          <p:nvPr/>
        </p:nvSpPr>
        <p:spPr bwMode="auto">
          <a:xfrm>
            <a:off x="1639888" y="31845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</a:t>
            </a: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1514475" y="38147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SD</a:t>
            </a:r>
          </a:p>
        </p:txBody>
      </p:sp>
      <p:sp>
        <p:nvSpPr>
          <p:cNvPr id="10263" name="Text Box 21"/>
          <p:cNvSpPr txBox="1">
            <a:spLocks noChangeArrowheads="1"/>
          </p:cNvSpPr>
          <p:nvPr/>
        </p:nvSpPr>
        <p:spPr bwMode="auto">
          <a:xfrm>
            <a:off x="1538288" y="41703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0264" name="Text Box 22"/>
          <p:cNvSpPr txBox="1">
            <a:spLocks noChangeArrowheads="1"/>
          </p:cNvSpPr>
          <p:nvPr/>
        </p:nvSpPr>
        <p:spPr bwMode="auto">
          <a:xfrm>
            <a:off x="1514475" y="4486275"/>
            <a:ext cx="512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0265" name="Line 23"/>
          <p:cNvSpPr>
            <a:spLocks noChangeShapeType="1"/>
          </p:cNvSpPr>
          <p:nvPr/>
        </p:nvSpPr>
        <p:spPr bwMode="auto">
          <a:xfrm>
            <a:off x="1987550" y="43434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4"/>
          <p:cNvSpPr>
            <a:spLocks noChangeShapeType="1"/>
          </p:cNvSpPr>
          <p:nvPr/>
        </p:nvSpPr>
        <p:spPr bwMode="auto">
          <a:xfrm>
            <a:off x="1990725" y="4656138"/>
            <a:ext cx="1525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 flipV="1">
            <a:off x="3089275" y="4049713"/>
            <a:ext cx="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Oval 26"/>
          <p:cNvSpPr>
            <a:spLocks noChangeArrowheads="1"/>
          </p:cNvSpPr>
          <p:nvPr/>
        </p:nvSpPr>
        <p:spPr bwMode="auto">
          <a:xfrm>
            <a:off x="4629150" y="4424363"/>
            <a:ext cx="134938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69" name="Oval 27"/>
          <p:cNvSpPr>
            <a:spLocks noChangeArrowheads="1"/>
          </p:cNvSpPr>
          <p:nvPr/>
        </p:nvSpPr>
        <p:spPr bwMode="auto">
          <a:xfrm>
            <a:off x="3021013" y="427355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0270" name="Text Box 29"/>
          <p:cNvSpPr txBox="1">
            <a:spLocks noChangeArrowheads="1"/>
          </p:cNvSpPr>
          <p:nvPr/>
        </p:nvSpPr>
        <p:spPr bwMode="auto">
          <a:xfrm>
            <a:off x="2740025" y="3527425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MUX</a:t>
            </a:r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5422900" y="4410075"/>
            <a:ext cx="1798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SFF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(Scan flip-flop)</a:t>
            </a:r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>
            <a:off x="7710488" y="352742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2101850" y="5973763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7"/>
          <p:cNvSpPr>
            <a:spLocks noChangeShapeType="1"/>
          </p:cNvSpPr>
          <p:nvPr/>
        </p:nvSpPr>
        <p:spPr bwMode="auto">
          <a:xfrm flipH="1">
            <a:off x="2560638" y="5653088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42"/>
          <p:cNvSpPr>
            <a:spLocks noChangeShapeType="1"/>
          </p:cNvSpPr>
          <p:nvPr/>
        </p:nvSpPr>
        <p:spPr bwMode="auto">
          <a:xfrm>
            <a:off x="2551113" y="5661025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43"/>
          <p:cNvSpPr>
            <a:spLocks noChangeShapeType="1"/>
          </p:cNvSpPr>
          <p:nvPr/>
        </p:nvSpPr>
        <p:spPr bwMode="auto">
          <a:xfrm>
            <a:off x="2998788" y="5973763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44"/>
          <p:cNvSpPr>
            <a:spLocks noChangeShapeType="1"/>
          </p:cNvSpPr>
          <p:nvPr/>
        </p:nvSpPr>
        <p:spPr bwMode="auto">
          <a:xfrm>
            <a:off x="3446463" y="5662613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45"/>
          <p:cNvSpPr>
            <a:spLocks noChangeShapeType="1"/>
          </p:cNvSpPr>
          <p:nvPr/>
        </p:nvSpPr>
        <p:spPr bwMode="auto">
          <a:xfrm>
            <a:off x="3894138" y="5972175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6"/>
          <p:cNvSpPr>
            <a:spLocks noChangeShapeType="1"/>
          </p:cNvSpPr>
          <p:nvPr/>
        </p:nvSpPr>
        <p:spPr bwMode="auto">
          <a:xfrm>
            <a:off x="4344988" y="5662613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7"/>
          <p:cNvSpPr>
            <a:spLocks noChangeShapeType="1"/>
          </p:cNvSpPr>
          <p:nvPr/>
        </p:nvSpPr>
        <p:spPr bwMode="auto">
          <a:xfrm flipH="1">
            <a:off x="3009900" y="56515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48"/>
          <p:cNvSpPr>
            <a:spLocks noChangeShapeType="1"/>
          </p:cNvSpPr>
          <p:nvPr/>
        </p:nvSpPr>
        <p:spPr bwMode="auto">
          <a:xfrm flipH="1">
            <a:off x="3457575" y="56546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9"/>
          <p:cNvSpPr>
            <a:spLocks noChangeShapeType="1"/>
          </p:cNvSpPr>
          <p:nvPr/>
        </p:nvSpPr>
        <p:spPr bwMode="auto">
          <a:xfrm flipH="1">
            <a:off x="3905250" y="56515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50"/>
          <p:cNvSpPr>
            <a:spLocks noChangeShapeType="1"/>
          </p:cNvSpPr>
          <p:nvPr/>
        </p:nvSpPr>
        <p:spPr bwMode="auto">
          <a:xfrm flipH="1">
            <a:off x="4354513" y="5649913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53"/>
          <p:cNvSpPr>
            <a:spLocks noChangeShapeType="1"/>
          </p:cNvSpPr>
          <p:nvPr/>
        </p:nvSpPr>
        <p:spPr bwMode="auto">
          <a:xfrm>
            <a:off x="4814888" y="5486400"/>
            <a:ext cx="471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54"/>
          <p:cNvSpPr>
            <a:spLocks noChangeShapeType="1"/>
          </p:cNvSpPr>
          <p:nvPr/>
        </p:nvSpPr>
        <p:spPr bwMode="auto">
          <a:xfrm flipH="1">
            <a:off x="5273675" y="516572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55"/>
          <p:cNvSpPr>
            <a:spLocks noChangeShapeType="1"/>
          </p:cNvSpPr>
          <p:nvPr/>
        </p:nvSpPr>
        <p:spPr bwMode="auto">
          <a:xfrm>
            <a:off x="5264150" y="5173663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56"/>
          <p:cNvSpPr>
            <a:spLocks noChangeShapeType="1"/>
          </p:cNvSpPr>
          <p:nvPr/>
        </p:nvSpPr>
        <p:spPr bwMode="auto">
          <a:xfrm>
            <a:off x="5711825" y="5486400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Line 57"/>
          <p:cNvSpPr>
            <a:spLocks noChangeShapeType="1"/>
          </p:cNvSpPr>
          <p:nvPr/>
        </p:nvSpPr>
        <p:spPr bwMode="auto">
          <a:xfrm>
            <a:off x="6159500" y="5175250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Line 58"/>
          <p:cNvSpPr>
            <a:spLocks noChangeShapeType="1"/>
          </p:cNvSpPr>
          <p:nvPr/>
        </p:nvSpPr>
        <p:spPr bwMode="auto">
          <a:xfrm>
            <a:off x="6607175" y="5484813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59"/>
          <p:cNvSpPr>
            <a:spLocks noChangeShapeType="1"/>
          </p:cNvSpPr>
          <p:nvPr/>
        </p:nvSpPr>
        <p:spPr bwMode="auto">
          <a:xfrm>
            <a:off x="7058025" y="5175250"/>
            <a:ext cx="471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Line 60"/>
          <p:cNvSpPr>
            <a:spLocks noChangeShapeType="1"/>
          </p:cNvSpPr>
          <p:nvPr/>
        </p:nvSpPr>
        <p:spPr bwMode="auto">
          <a:xfrm flipH="1">
            <a:off x="5722938" y="5164138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2" name="Line 61"/>
          <p:cNvSpPr>
            <a:spLocks noChangeShapeType="1"/>
          </p:cNvSpPr>
          <p:nvPr/>
        </p:nvSpPr>
        <p:spPr bwMode="auto">
          <a:xfrm flipH="1">
            <a:off x="6170613" y="5167313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Line 62"/>
          <p:cNvSpPr>
            <a:spLocks noChangeShapeType="1"/>
          </p:cNvSpPr>
          <p:nvPr/>
        </p:nvSpPr>
        <p:spPr bwMode="auto">
          <a:xfrm flipH="1">
            <a:off x="6618288" y="5164138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4" name="Line 63"/>
          <p:cNvSpPr>
            <a:spLocks noChangeShapeType="1"/>
          </p:cNvSpPr>
          <p:nvPr/>
        </p:nvSpPr>
        <p:spPr bwMode="auto">
          <a:xfrm flipH="1">
            <a:off x="7067550" y="51625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Line 64"/>
          <p:cNvSpPr>
            <a:spLocks noChangeShapeType="1"/>
          </p:cNvSpPr>
          <p:nvPr/>
        </p:nvSpPr>
        <p:spPr bwMode="auto">
          <a:xfrm>
            <a:off x="4814888" y="5965825"/>
            <a:ext cx="27162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Line 65"/>
          <p:cNvSpPr>
            <a:spLocks noChangeShapeType="1"/>
          </p:cNvSpPr>
          <p:nvPr/>
        </p:nvSpPr>
        <p:spPr bwMode="auto">
          <a:xfrm flipV="1">
            <a:off x="2109788" y="5486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Rectangle 66"/>
          <p:cNvSpPr>
            <a:spLocks noChangeArrowheads="1"/>
          </p:cNvSpPr>
          <p:nvPr/>
        </p:nvSpPr>
        <p:spPr bwMode="auto">
          <a:xfrm>
            <a:off x="1557338" y="51689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0298" name="Rectangle 67"/>
          <p:cNvSpPr>
            <a:spLocks noChangeArrowheads="1"/>
          </p:cNvSpPr>
          <p:nvPr/>
        </p:nvSpPr>
        <p:spPr bwMode="auto">
          <a:xfrm>
            <a:off x="1533525" y="5657850"/>
            <a:ext cx="565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0299" name="Text Box 69"/>
          <p:cNvSpPr txBox="1">
            <a:spLocks noChangeArrowheads="1"/>
          </p:cNvSpPr>
          <p:nvPr/>
        </p:nvSpPr>
        <p:spPr bwMode="auto">
          <a:xfrm>
            <a:off x="2970213" y="6027738"/>
            <a:ext cx="1662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Normal mode</a:t>
            </a:r>
          </a:p>
        </p:txBody>
      </p:sp>
      <p:sp>
        <p:nvSpPr>
          <p:cNvPr id="10300" name="Text Box 70"/>
          <p:cNvSpPr txBox="1">
            <a:spLocks noChangeArrowheads="1"/>
          </p:cNvSpPr>
          <p:nvPr/>
        </p:nvSpPr>
        <p:spPr bwMode="auto">
          <a:xfrm>
            <a:off x="5511800" y="6027738"/>
            <a:ext cx="1411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6600"/>
                </a:solidFill>
              </a:rPr>
              <a:t>Scan mode</a:t>
            </a:r>
          </a:p>
        </p:txBody>
      </p:sp>
    </p:spTree>
    <p:extLst>
      <p:ext uri="{BB962C8B-B14F-4D97-AF65-F5344CB8AC3E}">
        <p14:creationId xmlns:p14="http://schemas.microsoft.com/office/powerpoint/2010/main" val="5792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54"/>
          <p:cNvSpPr>
            <a:spLocks noChangeShapeType="1"/>
          </p:cNvSpPr>
          <p:nvPr/>
        </p:nvSpPr>
        <p:spPr bwMode="auto">
          <a:xfrm>
            <a:off x="1266825" y="1909763"/>
            <a:ext cx="579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1055"/>
          <p:cNvSpPr>
            <a:spLocks noChangeShapeType="1"/>
          </p:cNvSpPr>
          <p:nvPr/>
        </p:nvSpPr>
        <p:spPr bwMode="auto">
          <a:xfrm>
            <a:off x="1252538" y="2349500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1056"/>
          <p:cNvSpPr>
            <a:spLocks noChangeShapeType="1"/>
          </p:cNvSpPr>
          <p:nvPr/>
        </p:nvSpPr>
        <p:spPr bwMode="auto">
          <a:xfrm>
            <a:off x="1258888" y="2782888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057"/>
          <p:cNvSpPr>
            <a:spLocks noChangeShapeType="1"/>
          </p:cNvSpPr>
          <p:nvPr/>
        </p:nvSpPr>
        <p:spPr bwMode="auto">
          <a:xfrm>
            <a:off x="1250950" y="3368675"/>
            <a:ext cx="579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1053"/>
          <p:cNvSpPr>
            <a:spLocks noChangeShapeType="1"/>
          </p:cNvSpPr>
          <p:nvPr/>
        </p:nvSpPr>
        <p:spPr bwMode="auto">
          <a:xfrm flipH="1">
            <a:off x="4113213" y="3562350"/>
            <a:ext cx="108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052"/>
          <p:cNvSpPr>
            <a:spLocks noChangeShapeType="1"/>
          </p:cNvSpPr>
          <p:nvPr/>
        </p:nvSpPr>
        <p:spPr bwMode="auto">
          <a:xfrm flipH="1">
            <a:off x="4105275" y="1719263"/>
            <a:ext cx="108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1028"/>
          <p:cNvSpPr>
            <a:spLocks noChangeArrowheads="1"/>
          </p:cNvSpPr>
          <p:nvPr/>
        </p:nvSpPr>
        <p:spPr bwMode="auto">
          <a:xfrm>
            <a:off x="1781175" y="1612900"/>
            <a:ext cx="2347913" cy="205422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2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2750" y="304800"/>
            <a:ext cx="8380413" cy="1104900"/>
          </a:xfrm>
        </p:spPr>
        <p:txBody>
          <a:bodyPr/>
          <a:lstStyle/>
          <a:p>
            <a:r>
              <a:rPr lang="en-US" altLang="en-US" smtClean="0"/>
              <a:t>Scan-Hold Flip-Flop (SHFF)</a:t>
            </a:r>
          </a:p>
        </p:txBody>
      </p:sp>
      <p:sp>
        <p:nvSpPr>
          <p:cNvPr id="112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6288" y="4146550"/>
            <a:ext cx="7772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smtClean="0"/>
              <a:t>The control input </a:t>
            </a:r>
            <a:r>
              <a:rPr lang="en-US" altLang="en-US" sz="1800" i="1" smtClean="0"/>
              <a:t>HOLD</a:t>
            </a:r>
            <a:r>
              <a:rPr lang="en-US" altLang="en-US" sz="1800" smtClean="0"/>
              <a:t> keeps the output steady at previous state of flip-flop.</a:t>
            </a:r>
          </a:p>
          <a:p>
            <a:pPr>
              <a:lnSpc>
                <a:spcPct val="80000"/>
              </a:lnSpc>
            </a:pPr>
            <a:r>
              <a:rPr lang="en-US" altLang="en-US" sz="1800" smtClean="0"/>
              <a:t>In the normal mode, </a:t>
            </a:r>
            <a:r>
              <a:rPr lang="en-US" altLang="en-US" sz="1800" i="1" smtClean="0"/>
              <a:t>TC=HOLD=1. </a:t>
            </a:r>
            <a:r>
              <a:rPr lang="en-US" altLang="en-US" sz="1800" smtClean="0"/>
              <a:t>In the scan mode, </a:t>
            </a:r>
            <a:r>
              <a:rPr lang="en-US" altLang="en-US" sz="1800" i="1" smtClean="0"/>
              <a:t>TC=1</a:t>
            </a:r>
            <a:r>
              <a:rPr lang="en-US" altLang="en-US" sz="1800" smtClean="0"/>
              <a:t> and </a:t>
            </a:r>
            <a:r>
              <a:rPr lang="en-US" altLang="en-US" sz="1800" i="1" smtClean="0"/>
              <a:t>HOLD=0</a:t>
            </a:r>
            <a:r>
              <a:rPr lang="en-US" altLang="en-US" sz="1800" smtClean="0"/>
              <a:t>. This isolates the combinational logic from the scan register activity.</a:t>
            </a:r>
          </a:p>
          <a:p>
            <a:pPr>
              <a:lnSpc>
                <a:spcPct val="80000"/>
              </a:lnSpc>
            </a:pPr>
            <a:r>
              <a:rPr lang="en-US" altLang="en-US" sz="1800" smtClean="0"/>
              <a:t>The state inputs of combinational logic driven by the hold latch remain</a:t>
            </a:r>
            <a:r>
              <a:rPr lang="en-US" altLang="en-US" sz="1800" i="1" smtClean="0"/>
              <a:t> frozen </a:t>
            </a:r>
            <a:r>
              <a:rPr lang="en-US" altLang="en-US" sz="1800" smtClean="0"/>
              <a:t>at their pre-scan value</a:t>
            </a:r>
          </a:p>
          <a:p>
            <a:pPr>
              <a:lnSpc>
                <a:spcPct val="80000"/>
              </a:lnSpc>
            </a:pPr>
            <a:r>
              <a:rPr lang="en-US" altLang="en-US" sz="1800" smtClean="0"/>
              <a:t>Power Savings</a:t>
            </a:r>
          </a:p>
        </p:txBody>
      </p:sp>
      <p:sp>
        <p:nvSpPr>
          <p:cNvPr id="11275" name="AutoShape 1029"/>
          <p:cNvSpPr>
            <a:spLocks noChangeArrowheads="1"/>
          </p:cNvSpPr>
          <p:nvPr/>
        </p:nvSpPr>
        <p:spPr bwMode="auto">
          <a:xfrm>
            <a:off x="5194300" y="1620838"/>
            <a:ext cx="762000" cy="64135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276" name="AutoShape 1030"/>
          <p:cNvSpPr>
            <a:spLocks noChangeArrowheads="1"/>
          </p:cNvSpPr>
          <p:nvPr/>
        </p:nvSpPr>
        <p:spPr bwMode="auto">
          <a:xfrm>
            <a:off x="5203825" y="3017838"/>
            <a:ext cx="762000" cy="64135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277" name="Line 1044"/>
          <p:cNvSpPr>
            <a:spLocks noChangeShapeType="1"/>
          </p:cNvSpPr>
          <p:nvPr/>
        </p:nvSpPr>
        <p:spPr bwMode="auto">
          <a:xfrm>
            <a:off x="7654925" y="2163763"/>
            <a:ext cx="481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045"/>
          <p:cNvSpPr>
            <a:spLocks noChangeShapeType="1"/>
          </p:cNvSpPr>
          <p:nvPr/>
        </p:nvSpPr>
        <p:spPr bwMode="auto">
          <a:xfrm>
            <a:off x="7648575" y="310356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9" name="Group 1075"/>
          <p:cNvGrpSpPr>
            <a:grpSpLocks/>
          </p:cNvGrpSpPr>
          <p:nvPr/>
        </p:nvGrpSpPr>
        <p:grpSpPr bwMode="auto">
          <a:xfrm>
            <a:off x="6232525" y="1844675"/>
            <a:ext cx="1470025" cy="1576388"/>
            <a:chOff x="3926" y="1162"/>
            <a:chExt cx="926" cy="993"/>
          </a:xfrm>
        </p:grpSpPr>
        <p:grpSp>
          <p:nvGrpSpPr>
            <p:cNvPr id="11299" name="Group 1033"/>
            <p:cNvGrpSpPr>
              <a:grpSpLocks/>
            </p:cNvGrpSpPr>
            <p:nvPr/>
          </p:nvGrpSpPr>
          <p:grpSpPr bwMode="auto">
            <a:xfrm>
              <a:off x="4068" y="1752"/>
              <a:ext cx="614" cy="403"/>
              <a:chOff x="3794" y="1862"/>
              <a:chExt cx="614" cy="403"/>
            </a:xfrm>
          </p:grpSpPr>
          <p:sp>
            <p:nvSpPr>
              <p:cNvPr id="11309" name="AutoShape 1031"/>
              <p:cNvSpPr>
                <a:spLocks noChangeArrowheads="1"/>
              </p:cNvSpPr>
              <p:nvPr/>
            </p:nvSpPr>
            <p:spPr bwMode="auto">
              <a:xfrm flipH="1">
                <a:off x="3794" y="1862"/>
                <a:ext cx="499" cy="403"/>
              </a:xfrm>
              <a:prstGeom prst="moon">
                <a:avLst>
                  <a:gd name="adj" fmla="val 82764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/>
              </a:p>
            </p:txBody>
          </p:sp>
          <p:sp>
            <p:nvSpPr>
              <p:cNvPr id="11310" name="Oval 1032"/>
              <p:cNvSpPr>
                <a:spLocks noChangeArrowheads="1"/>
              </p:cNvSpPr>
              <p:nvPr/>
            </p:nvSpPr>
            <p:spPr bwMode="auto">
              <a:xfrm>
                <a:off x="4293" y="2006"/>
                <a:ext cx="115" cy="11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/>
              </a:p>
            </p:txBody>
          </p:sp>
        </p:grpSp>
        <p:grpSp>
          <p:nvGrpSpPr>
            <p:cNvPr id="11300" name="Group 1034"/>
            <p:cNvGrpSpPr>
              <a:grpSpLocks/>
            </p:cNvGrpSpPr>
            <p:nvPr/>
          </p:nvGrpSpPr>
          <p:grpSpPr bwMode="auto">
            <a:xfrm>
              <a:off x="4064" y="1162"/>
              <a:ext cx="614" cy="403"/>
              <a:chOff x="3794" y="1862"/>
              <a:chExt cx="614" cy="403"/>
            </a:xfrm>
          </p:grpSpPr>
          <p:sp>
            <p:nvSpPr>
              <p:cNvPr id="11307" name="AutoShape 1035"/>
              <p:cNvSpPr>
                <a:spLocks noChangeArrowheads="1"/>
              </p:cNvSpPr>
              <p:nvPr/>
            </p:nvSpPr>
            <p:spPr bwMode="auto">
              <a:xfrm flipH="1">
                <a:off x="3794" y="1862"/>
                <a:ext cx="499" cy="403"/>
              </a:xfrm>
              <a:prstGeom prst="moon">
                <a:avLst>
                  <a:gd name="adj" fmla="val 82764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/>
              </a:p>
            </p:txBody>
          </p:sp>
          <p:sp>
            <p:nvSpPr>
              <p:cNvPr id="11308" name="Oval 1036"/>
              <p:cNvSpPr>
                <a:spLocks noChangeArrowheads="1"/>
              </p:cNvSpPr>
              <p:nvPr/>
            </p:nvSpPr>
            <p:spPr bwMode="auto">
              <a:xfrm>
                <a:off x="4293" y="2006"/>
                <a:ext cx="115" cy="11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/>
              </a:p>
            </p:txBody>
          </p:sp>
        </p:grpSp>
        <p:cxnSp>
          <p:nvCxnSpPr>
            <p:cNvPr id="11301" name="AutoShape 1037"/>
            <p:cNvCxnSpPr>
              <a:cxnSpLocks noChangeShapeType="1"/>
              <a:stCxn id="11308" idx="6"/>
              <a:endCxn id="11302" idx="1"/>
            </p:cNvCxnSpPr>
            <p:nvPr/>
          </p:nvCxnSpPr>
          <p:spPr bwMode="auto">
            <a:xfrm flipH="1">
              <a:off x="3986" y="1364"/>
              <a:ext cx="701" cy="455"/>
            </a:xfrm>
            <a:prstGeom prst="bentConnector4">
              <a:avLst>
                <a:gd name="adj1" fmla="val -19259"/>
                <a:gd name="adj2" fmla="val 586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2" name="Line 1038"/>
            <p:cNvSpPr>
              <a:spLocks noChangeShapeType="1"/>
            </p:cNvSpPr>
            <p:nvPr/>
          </p:nvSpPr>
          <p:spPr bwMode="auto">
            <a:xfrm flipH="1">
              <a:off x="3986" y="1810"/>
              <a:ext cx="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1039"/>
            <p:cNvSpPr>
              <a:spLocks noChangeShapeType="1"/>
            </p:cNvSpPr>
            <p:nvPr/>
          </p:nvSpPr>
          <p:spPr bwMode="auto">
            <a:xfrm flipH="1" flipV="1">
              <a:off x="3926" y="1504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304" name="AutoShape 1043"/>
            <p:cNvCxnSpPr>
              <a:cxnSpLocks noChangeShapeType="1"/>
              <a:stCxn id="11303" idx="1"/>
              <a:endCxn id="11310" idx="6"/>
            </p:cNvCxnSpPr>
            <p:nvPr/>
          </p:nvCxnSpPr>
          <p:spPr bwMode="auto">
            <a:xfrm rot="5400000" flipV="1">
              <a:off x="4079" y="1342"/>
              <a:ext cx="459" cy="765"/>
            </a:xfrm>
            <a:prstGeom prst="bentConnector4">
              <a:avLst>
                <a:gd name="adj1" fmla="val 44005"/>
                <a:gd name="adj2" fmla="val 116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5" name="Oval 1046"/>
            <p:cNvSpPr>
              <a:spLocks noChangeArrowheads="1"/>
            </p:cNvSpPr>
            <p:nvPr/>
          </p:nvSpPr>
          <p:spPr bwMode="auto">
            <a:xfrm>
              <a:off x="4792" y="1927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11306" name="Oval 1047"/>
            <p:cNvSpPr>
              <a:spLocks noChangeArrowheads="1"/>
            </p:cNvSpPr>
            <p:nvPr/>
          </p:nvSpPr>
          <p:spPr bwMode="auto">
            <a:xfrm>
              <a:off x="4796" y="133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11280" name="Oval 1048"/>
          <p:cNvSpPr>
            <a:spLocks noChangeArrowheads="1"/>
          </p:cNvSpPr>
          <p:nvPr/>
        </p:nvSpPr>
        <p:spPr bwMode="auto">
          <a:xfrm>
            <a:off x="4575175" y="309403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281" name="Oval 1049"/>
          <p:cNvSpPr>
            <a:spLocks noChangeArrowheads="1"/>
          </p:cNvSpPr>
          <p:nvPr/>
        </p:nvSpPr>
        <p:spPr bwMode="auto">
          <a:xfrm>
            <a:off x="4581525" y="1676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1282" name="AutoShape 1050"/>
          <p:cNvCxnSpPr>
            <a:cxnSpLocks noChangeShapeType="1"/>
            <a:stCxn id="11275" idx="3"/>
          </p:cNvCxnSpPr>
          <p:nvPr/>
        </p:nvCxnSpPr>
        <p:spPr bwMode="auto">
          <a:xfrm>
            <a:off x="5970588" y="1941513"/>
            <a:ext cx="5524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1051"/>
          <p:cNvCxnSpPr>
            <a:cxnSpLocks noChangeShapeType="1"/>
            <a:stCxn id="11276" idx="3"/>
          </p:cNvCxnSpPr>
          <p:nvPr/>
        </p:nvCxnSpPr>
        <p:spPr bwMode="auto">
          <a:xfrm>
            <a:off x="5980113" y="3338513"/>
            <a:ext cx="53816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Line 1058"/>
          <p:cNvSpPr>
            <a:spLocks noChangeShapeType="1"/>
          </p:cNvSpPr>
          <p:nvPr/>
        </p:nvSpPr>
        <p:spPr bwMode="auto">
          <a:xfrm>
            <a:off x="4633913" y="314007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1059"/>
          <p:cNvSpPr>
            <a:spLocks noChangeShapeType="1"/>
          </p:cNvSpPr>
          <p:nvPr/>
        </p:nvSpPr>
        <p:spPr bwMode="auto">
          <a:xfrm>
            <a:off x="4619625" y="2133600"/>
            <a:ext cx="579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86" name="AutoShape 1060"/>
          <p:cNvCxnSpPr>
            <a:cxnSpLocks noChangeShapeType="1"/>
            <a:stCxn id="11285" idx="0"/>
          </p:cNvCxnSpPr>
          <p:nvPr/>
        </p:nvCxnSpPr>
        <p:spPr bwMode="auto">
          <a:xfrm rot="-5400000" flipH="1" flipV="1">
            <a:off x="2066131" y="1302545"/>
            <a:ext cx="1736725" cy="3370262"/>
          </a:xfrm>
          <a:prstGeom prst="bentConnector4">
            <a:avLst>
              <a:gd name="adj1" fmla="val 25319"/>
              <a:gd name="adj2" fmla="val 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7" name="Line 1062"/>
          <p:cNvSpPr>
            <a:spLocks noChangeShapeType="1"/>
          </p:cNvSpPr>
          <p:nvPr/>
        </p:nvSpPr>
        <p:spPr bwMode="auto">
          <a:xfrm flipV="1">
            <a:off x="4625975" y="1525588"/>
            <a:ext cx="0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064"/>
          <p:cNvSpPr>
            <a:spLocks noChangeShapeType="1"/>
          </p:cNvSpPr>
          <p:nvPr/>
        </p:nvSpPr>
        <p:spPr bwMode="auto">
          <a:xfrm>
            <a:off x="4618038" y="1531938"/>
            <a:ext cx="347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1065"/>
          <p:cNvSpPr txBox="1">
            <a:spLocks noChangeArrowheads="1"/>
          </p:cNvSpPr>
          <p:nvPr/>
        </p:nvSpPr>
        <p:spPr bwMode="auto">
          <a:xfrm>
            <a:off x="2681288" y="24606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SFF</a:t>
            </a:r>
          </a:p>
        </p:txBody>
      </p:sp>
      <p:sp>
        <p:nvSpPr>
          <p:cNvPr id="11290" name="Text Box 1066"/>
          <p:cNvSpPr txBox="1">
            <a:spLocks noChangeArrowheads="1"/>
          </p:cNvSpPr>
          <p:nvPr/>
        </p:nvSpPr>
        <p:spPr bwMode="auto">
          <a:xfrm>
            <a:off x="912813" y="173037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</a:t>
            </a:r>
          </a:p>
        </p:txBody>
      </p:sp>
      <p:sp>
        <p:nvSpPr>
          <p:cNvPr id="11291" name="Text Box 1067"/>
          <p:cNvSpPr txBox="1">
            <a:spLocks noChangeArrowheads="1"/>
          </p:cNvSpPr>
          <p:nvPr/>
        </p:nvSpPr>
        <p:spPr bwMode="auto">
          <a:xfrm>
            <a:off x="746125" y="215582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SD</a:t>
            </a:r>
          </a:p>
        </p:txBody>
      </p:sp>
      <p:sp>
        <p:nvSpPr>
          <p:cNvPr id="11292" name="Text Box 1068"/>
          <p:cNvSpPr txBox="1">
            <a:spLocks noChangeArrowheads="1"/>
          </p:cNvSpPr>
          <p:nvPr/>
        </p:nvSpPr>
        <p:spPr bwMode="auto">
          <a:xfrm>
            <a:off x="760413" y="26273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1293" name="Text Box 1069"/>
          <p:cNvSpPr txBox="1">
            <a:spLocks noChangeArrowheads="1"/>
          </p:cNvSpPr>
          <p:nvPr/>
        </p:nvSpPr>
        <p:spPr bwMode="auto">
          <a:xfrm>
            <a:off x="715963" y="3192463"/>
            <a:ext cx="512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1294" name="Text Box 1070"/>
          <p:cNvSpPr txBox="1">
            <a:spLocks noChangeArrowheads="1"/>
          </p:cNvSpPr>
          <p:nvPr/>
        </p:nvSpPr>
        <p:spPr bwMode="auto">
          <a:xfrm>
            <a:off x="425450" y="3694113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/>
              <a:t>HOLD</a:t>
            </a:r>
          </a:p>
        </p:txBody>
      </p:sp>
      <p:sp>
        <p:nvSpPr>
          <p:cNvPr id="11295" name="Text Box 1071"/>
          <p:cNvSpPr txBox="1">
            <a:spLocks noChangeArrowheads="1"/>
          </p:cNvSpPr>
          <p:nvPr/>
        </p:nvSpPr>
        <p:spPr bwMode="auto">
          <a:xfrm>
            <a:off x="8139113" y="1989138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1296" name="Text Box 1072"/>
          <p:cNvSpPr txBox="1">
            <a:spLocks noChangeArrowheads="1"/>
          </p:cNvSpPr>
          <p:nvPr/>
        </p:nvSpPr>
        <p:spPr bwMode="auto">
          <a:xfrm>
            <a:off x="8151813" y="2947988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1297" name="Text Box 1073"/>
          <p:cNvSpPr txBox="1">
            <a:spLocks noChangeArrowheads="1"/>
          </p:cNvSpPr>
          <p:nvPr/>
        </p:nvSpPr>
        <p:spPr bwMode="auto">
          <a:xfrm>
            <a:off x="6992938" y="1255713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To SD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next SHFF</a:t>
            </a:r>
          </a:p>
        </p:txBody>
      </p:sp>
      <p:sp>
        <p:nvSpPr>
          <p:cNvPr id="11298" name="Line 1074"/>
          <p:cNvSpPr>
            <a:spLocks noChangeShapeType="1"/>
          </p:cNvSpPr>
          <p:nvPr/>
        </p:nvSpPr>
        <p:spPr bwMode="auto">
          <a:xfrm>
            <a:off x="8248650" y="2978150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304800"/>
            <a:ext cx="8748713" cy="1104900"/>
          </a:xfrm>
        </p:spPr>
        <p:txBody>
          <a:bodyPr/>
          <a:lstStyle/>
          <a:p>
            <a:r>
              <a:rPr lang="en-US" altLang="en-US" smtClean="0"/>
              <a:t>Random-Access Scan (RAS)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32125" y="1981200"/>
            <a:ext cx="1768475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500688" y="2805113"/>
            <a:ext cx="1050925" cy="1797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2293" name="AutoShape 5"/>
          <p:cNvCxnSpPr>
            <a:cxnSpLocks noChangeShapeType="1"/>
            <a:stCxn id="12292" idx="3"/>
            <a:endCxn id="12291" idx="1"/>
          </p:cNvCxnSpPr>
          <p:nvPr/>
        </p:nvCxnSpPr>
        <p:spPr bwMode="auto">
          <a:xfrm flipH="1" flipV="1">
            <a:off x="3017838" y="2895600"/>
            <a:ext cx="3548062" cy="808038"/>
          </a:xfrm>
          <a:prstGeom prst="bentConnector5">
            <a:avLst>
              <a:gd name="adj1" fmla="val -12532"/>
              <a:gd name="adj2" fmla="val 241454"/>
              <a:gd name="adj3" fmla="val 11507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800600" y="2255838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706563" y="2239963"/>
            <a:ext cx="1325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800600" y="2925763"/>
            <a:ext cx="701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553200" y="4435475"/>
            <a:ext cx="944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12925" y="3932238"/>
            <a:ext cx="367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814513" y="4206875"/>
            <a:ext cx="367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811338" y="4465638"/>
            <a:ext cx="367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843088" y="5745163"/>
            <a:ext cx="367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843088" y="6057900"/>
            <a:ext cx="367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494338" y="4992688"/>
            <a:ext cx="1066800" cy="334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492750" y="5637213"/>
            <a:ext cx="10668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2305" name="AutoShape 17"/>
          <p:cNvCxnSpPr>
            <a:cxnSpLocks noChangeShapeType="1"/>
            <a:stCxn id="12304" idx="0"/>
            <a:endCxn id="12303" idx="2"/>
          </p:cNvCxnSpPr>
          <p:nvPr/>
        </p:nvCxnSpPr>
        <p:spPr bwMode="auto">
          <a:xfrm flipV="1">
            <a:off x="6026150" y="5341938"/>
            <a:ext cx="1588" cy="2809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18"/>
          <p:cNvCxnSpPr>
            <a:cxnSpLocks noChangeShapeType="1"/>
            <a:stCxn id="12303" idx="0"/>
            <a:endCxn id="12292" idx="2"/>
          </p:cNvCxnSpPr>
          <p:nvPr/>
        </p:nvCxnSpPr>
        <p:spPr bwMode="auto">
          <a:xfrm flipH="1" flipV="1">
            <a:off x="6026150" y="4616450"/>
            <a:ext cx="1588" cy="36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740650" y="207962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PO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295400" y="20637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PI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17838" y="2462213"/>
            <a:ext cx="1785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Combinational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logic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683250" y="3009900"/>
            <a:ext cx="6937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n</a:t>
            </a:r>
            <a:r>
              <a:rPr lang="en-US" altLang="en-US" sz="2000" baseline="-25000"/>
              <a:t>ff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bits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466013" y="4289425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SCANOUT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31838" y="43053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SCANIN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279525" y="3756025"/>
            <a:ext cx="512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327150" y="40306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23888" y="55562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ADDRESS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158875" y="5859463"/>
            <a:ext cx="67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ACK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643688" y="5492750"/>
            <a:ext cx="1682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Address scan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register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log</a:t>
            </a:r>
            <a:r>
              <a:rPr lang="en-US" altLang="en-US" sz="2000" baseline="-25000"/>
              <a:t>2</a:t>
            </a:r>
            <a:r>
              <a:rPr lang="en-US" altLang="en-US" sz="1600"/>
              <a:t> n</a:t>
            </a:r>
            <a:r>
              <a:rPr lang="en-US" altLang="en-US" sz="2000" baseline="-25000"/>
              <a:t>ff</a:t>
            </a:r>
            <a:r>
              <a:rPr lang="en-US" altLang="en-US" sz="1600"/>
              <a:t> bits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398838" y="4991100"/>
            <a:ext cx="205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Address decoder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110288" y="4625975"/>
            <a:ext cx="611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SEL</a:t>
            </a:r>
          </a:p>
        </p:txBody>
      </p:sp>
    </p:spTree>
    <p:extLst>
      <p:ext uri="{BB962C8B-B14F-4D97-AF65-F5344CB8AC3E}">
        <p14:creationId xmlns:p14="http://schemas.microsoft.com/office/powerpoint/2010/main" val="1269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RAS Flip-Flop (RAM Cell)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27438" y="2424113"/>
            <a:ext cx="2454275" cy="1004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 flipH="1">
            <a:off x="2790825" y="3830638"/>
            <a:ext cx="730250" cy="593725"/>
          </a:xfrm>
          <a:prstGeom prst="moon">
            <a:avLst>
              <a:gd name="adj" fmla="val 8252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3900488" y="3595688"/>
            <a:ext cx="685800" cy="6096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6767513" y="4449763"/>
            <a:ext cx="685800" cy="609600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cxnSp>
        <p:nvCxnSpPr>
          <p:cNvPr id="14343" name="AutoShape 8"/>
          <p:cNvCxnSpPr>
            <a:cxnSpLocks noChangeShapeType="1"/>
            <a:stCxn id="14341" idx="3"/>
            <a:endCxn id="14339" idx="2"/>
          </p:cNvCxnSpPr>
          <p:nvPr/>
        </p:nvCxnSpPr>
        <p:spPr bwMode="auto">
          <a:xfrm flipV="1">
            <a:off x="4600575" y="3443288"/>
            <a:ext cx="254000" cy="4572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6081713" y="2636838"/>
            <a:ext cx="135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817563" y="4954588"/>
            <a:ext cx="5946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>
            <a:off x="6453188" y="4557713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462713" y="2636838"/>
            <a:ext cx="0" cy="192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H="1">
            <a:off x="746125" y="3687763"/>
            <a:ext cx="3140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9" name="AutoShape 14"/>
          <p:cNvCxnSpPr>
            <a:cxnSpLocks noChangeShapeType="1"/>
            <a:stCxn id="14340" idx="1"/>
          </p:cNvCxnSpPr>
          <p:nvPr/>
        </p:nvCxnSpPr>
        <p:spPr bwMode="auto">
          <a:xfrm>
            <a:off x="3535363" y="4125913"/>
            <a:ext cx="3683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Line 15"/>
          <p:cNvSpPr>
            <a:spLocks noChangeShapeType="1"/>
          </p:cNvSpPr>
          <p:nvPr/>
        </p:nvSpPr>
        <p:spPr bwMode="auto">
          <a:xfrm flipH="1">
            <a:off x="720725" y="3916363"/>
            <a:ext cx="2130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51" name="AutoShape 16"/>
          <p:cNvCxnSpPr>
            <a:cxnSpLocks noChangeShapeType="1"/>
          </p:cNvCxnSpPr>
          <p:nvPr/>
        </p:nvCxnSpPr>
        <p:spPr bwMode="auto">
          <a:xfrm>
            <a:off x="1328738" y="4333875"/>
            <a:ext cx="1531937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Line 19"/>
          <p:cNvSpPr>
            <a:spLocks noChangeShapeType="1"/>
          </p:cNvSpPr>
          <p:nvPr/>
        </p:nvSpPr>
        <p:spPr bwMode="auto">
          <a:xfrm>
            <a:off x="1354138" y="3359150"/>
            <a:ext cx="0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1344613" y="3365500"/>
            <a:ext cx="2270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2668588" y="2486025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2668588" y="2895600"/>
            <a:ext cx="946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1344613" y="4330700"/>
            <a:ext cx="12700" cy="63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57" name="AutoShape 25"/>
          <p:cNvCxnSpPr>
            <a:cxnSpLocks noChangeShapeType="1"/>
            <a:stCxn id="14342" idx="3"/>
          </p:cNvCxnSpPr>
          <p:nvPr/>
        </p:nvCxnSpPr>
        <p:spPr bwMode="auto">
          <a:xfrm>
            <a:off x="7467600" y="4754563"/>
            <a:ext cx="3508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Oval 26"/>
          <p:cNvSpPr>
            <a:spLocks noChangeArrowheads="1"/>
          </p:cNvSpPr>
          <p:nvPr/>
        </p:nvSpPr>
        <p:spPr bwMode="auto">
          <a:xfrm>
            <a:off x="1296988" y="489267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59" name="Oval 27"/>
          <p:cNvSpPr>
            <a:spLocks noChangeArrowheads="1"/>
          </p:cNvSpPr>
          <p:nvPr/>
        </p:nvSpPr>
        <p:spPr bwMode="auto">
          <a:xfrm>
            <a:off x="1292225" y="3856038"/>
            <a:ext cx="123825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60" name="Oval 29"/>
          <p:cNvSpPr>
            <a:spLocks noChangeArrowheads="1"/>
          </p:cNvSpPr>
          <p:nvPr/>
        </p:nvSpPr>
        <p:spPr bwMode="auto">
          <a:xfrm>
            <a:off x="6399213" y="257492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361" name="Text Box 30"/>
          <p:cNvSpPr txBox="1">
            <a:spLocks noChangeArrowheads="1"/>
          </p:cNvSpPr>
          <p:nvPr/>
        </p:nvSpPr>
        <p:spPr bwMode="auto">
          <a:xfrm>
            <a:off x="4008438" y="2643188"/>
            <a:ext cx="1639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 flip-flop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(SFF)</a:t>
            </a:r>
          </a:p>
        </p:txBody>
      </p:sp>
      <p:sp>
        <p:nvSpPr>
          <p:cNvPr id="14362" name="Text Box 31"/>
          <p:cNvSpPr txBox="1">
            <a:spLocks noChangeArrowheads="1"/>
          </p:cNvSpPr>
          <p:nvPr/>
        </p:nvSpPr>
        <p:spPr bwMode="auto">
          <a:xfrm>
            <a:off x="6188075" y="2173288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Q</a:t>
            </a:r>
          </a:p>
        </p:txBody>
      </p:sp>
      <p:sp>
        <p:nvSpPr>
          <p:cNvPr id="14363" name="Text Box 32"/>
          <p:cNvSpPr txBox="1">
            <a:spLocks noChangeArrowheads="1"/>
          </p:cNvSpPr>
          <p:nvPr/>
        </p:nvSpPr>
        <p:spPr bwMode="auto">
          <a:xfrm>
            <a:off x="7285038" y="2278063"/>
            <a:ext cx="1209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To comb.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logic</a:t>
            </a:r>
          </a:p>
        </p:txBody>
      </p:sp>
      <p:sp>
        <p:nvSpPr>
          <p:cNvPr id="14364" name="Text Box 33"/>
          <p:cNvSpPr txBox="1">
            <a:spLocks noChangeArrowheads="1"/>
          </p:cNvSpPr>
          <p:nvPr/>
        </p:nvSpPr>
        <p:spPr bwMode="auto">
          <a:xfrm>
            <a:off x="2759075" y="21558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</a:t>
            </a:r>
          </a:p>
        </p:txBody>
      </p:sp>
      <p:sp>
        <p:nvSpPr>
          <p:cNvPr id="14365" name="Text Box 34"/>
          <p:cNvSpPr txBox="1">
            <a:spLocks noChangeArrowheads="1"/>
          </p:cNvSpPr>
          <p:nvPr/>
        </p:nvSpPr>
        <p:spPr bwMode="auto">
          <a:xfrm>
            <a:off x="2713038" y="25828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SD</a:t>
            </a:r>
          </a:p>
        </p:txBody>
      </p:sp>
      <p:sp>
        <p:nvSpPr>
          <p:cNvPr id="14366" name="Text Box 35"/>
          <p:cNvSpPr txBox="1">
            <a:spLocks noChangeArrowheads="1"/>
          </p:cNvSpPr>
          <p:nvPr/>
        </p:nvSpPr>
        <p:spPr bwMode="auto">
          <a:xfrm>
            <a:off x="577850" y="2309813"/>
            <a:ext cx="2101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From comb. logic</a:t>
            </a:r>
          </a:p>
        </p:txBody>
      </p:sp>
      <p:sp>
        <p:nvSpPr>
          <p:cNvPr id="14367" name="Text Box 37"/>
          <p:cNvSpPr txBox="1">
            <a:spLocks noChangeArrowheads="1"/>
          </p:cNvSpPr>
          <p:nvPr/>
        </p:nvSpPr>
        <p:spPr bwMode="auto">
          <a:xfrm>
            <a:off x="1598613" y="272097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SCANIN</a:t>
            </a:r>
          </a:p>
        </p:txBody>
      </p:sp>
      <p:sp>
        <p:nvSpPr>
          <p:cNvPr id="14368" name="Text Box 38"/>
          <p:cNvSpPr txBox="1">
            <a:spLocks noChangeArrowheads="1"/>
          </p:cNvSpPr>
          <p:nvPr/>
        </p:nvSpPr>
        <p:spPr bwMode="auto">
          <a:xfrm>
            <a:off x="290513" y="37465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TC</a:t>
            </a:r>
          </a:p>
        </p:txBody>
      </p: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258763" y="3497263"/>
            <a:ext cx="512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CK</a:t>
            </a:r>
          </a:p>
        </p:txBody>
      </p:sp>
      <p:sp>
        <p:nvSpPr>
          <p:cNvPr id="14370" name="Text Box 40"/>
          <p:cNvSpPr txBox="1">
            <a:spLocks noChangeArrowheads="1"/>
          </p:cNvSpPr>
          <p:nvPr/>
        </p:nvSpPr>
        <p:spPr bwMode="auto">
          <a:xfrm>
            <a:off x="228600" y="4792663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SEL</a:t>
            </a:r>
          </a:p>
        </p:txBody>
      </p:sp>
      <p:sp>
        <p:nvSpPr>
          <p:cNvPr id="14371" name="Text Box 41"/>
          <p:cNvSpPr txBox="1">
            <a:spLocks noChangeArrowheads="1"/>
          </p:cNvSpPr>
          <p:nvPr/>
        </p:nvSpPr>
        <p:spPr bwMode="auto">
          <a:xfrm>
            <a:off x="7840663" y="4578350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SCANOUT</a:t>
            </a:r>
          </a:p>
        </p:txBody>
      </p:sp>
    </p:spTree>
    <p:extLst>
      <p:ext uri="{BB962C8B-B14F-4D97-AF65-F5344CB8AC3E}">
        <p14:creationId xmlns:p14="http://schemas.microsoft.com/office/powerpoint/2010/main" val="1370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610600" cy="2152650"/>
          </a:xfrm>
        </p:spPr>
        <p:txBody>
          <a:bodyPr/>
          <a:lstStyle/>
          <a:p>
            <a:r>
              <a:rPr lang="en-US" altLang="en-US" sz="3600" smtClean="0"/>
              <a:t>IEEE 1149.1 JTAG</a:t>
            </a:r>
            <a:br>
              <a:rPr lang="en-US" altLang="en-US" sz="3600" smtClean="0"/>
            </a:br>
            <a:r>
              <a:rPr lang="en-US" altLang="en-US" sz="3600" smtClean="0"/>
              <a:t>Boundary Scan Standard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6334125" cy="3505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/>
              <a:t>Motivation</a:t>
            </a:r>
          </a:p>
          <a:p>
            <a:r>
              <a:rPr lang="en-US" altLang="en-US" smtClean="0"/>
              <a:t>Bed-of-nails tester</a:t>
            </a:r>
          </a:p>
          <a:p>
            <a:r>
              <a:rPr lang="en-US" altLang="en-US" smtClean="0"/>
              <a:t>System view of boundary scan hardware</a:t>
            </a:r>
          </a:p>
          <a:p>
            <a:r>
              <a:rPr lang="en-US" altLang="en-US" smtClean="0"/>
              <a:t>Elementary scan cell</a:t>
            </a:r>
          </a:p>
          <a:p>
            <a:r>
              <a:rPr lang="en-US" altLang="en-US" smtClean="0"/>
              <a:t>Test Access Port (TAP) controller</a:t>
            </a:r>
          </a:p>
          <a:p>
            <a:r>
              <a:rPr lang="en-US" altLang="en-US" smtClean="0"/>
              <a:t>Boundary scan instructions</a:t>
            </a:r>
          </a:p>
          <a:p>
            <a:r>
              <a:rPr lang="en-US" altLang="en-US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40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State transition graph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Reachability of states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Homing sequence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Equivalent states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State encoding</a:t>
            </a:r>
          </a:p>
        </p:txBody>
      </p:sp>
    </p:spTree>
    <p:extLst>
      <p:ext uri="{BB962C8B-B14F-4D97-AF65-F5344CB8AC3E}">
        <p14:creationId xmlns:p14="http://schemas.microsoft.com/office/powerpoint/2010/main" val="2033552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90550" y="-76200"/>
            <a:ext cx="7772400" cy="1104900"/>
          </a:xfrm>
        </p:spPr>
        <p:txBody>
          <a:bodyPr/>
          <a:lstStyle/>
          <a:p>
            <a:r>
              <a:rPr lang="en-US" altLang="en-US" sz="3600" smtClean="0"/>
              <a:t>System Test Logic</a:t>
            </a:r>
          </a:p>
        </p:txBody>
      </p:sp>
      <p:pic>
        <p:nvPicPr>
          <p:cNvPr id="9219" name="Picture 2053" descr="systemcon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5417" r="6306" b="867"/>
          <a:stretch>
            <a:fillRect/>
          </a:stretch>
        </p:blipFill>
        <p:spPr bwMode="auto">
          <a:xfrm>
            <a:off x="1524000" y="1028700"/>
            <a:ext cx="683895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79400"/>
            <a:ext cx="8458200" cy="1104900"/>
          </a:xfrm>
        </p:spPr>
        <p:txBody>
          <a:bodyPr/>
          <a:lstStyle/>
          <a:p>
            <a:r>
              <a:rPr lang="en-US" altLang="en-US" sz="3600" smtClean="0"/>
              <a:t>Elementary Boundary Scan Cell</a:t>
            </a:r>
          </a:p>
        </p:txBody>
      </p:sp>
      <p:pic>
        <p:nvPicPr>
          <p:cNvPr id="13315" name="Picture 1028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5980" r="6183" b="1869"/>
          <a:stretch>
            <a:fillRect/>
          </a:stretch>
        </p:blipFill>
        <p:spPr bwMode="auto">
          <a:xfrm>
            <a:off x="903288" y="1547813"/>
            <a:ext cx="733742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04900"/>
          </a:xfrm>
        </p:spPr>
        <p:txBody>
          <a:bodyPr/>
          <a:lstStyle/>
          <a:p>
            <a:r>
              <a:rPr lang="en-US" altLang="en-US" sz="3600" smtClean="0"/>
              <a:t>Tap Controller Signals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11138" y="1104900"/>
            <a:ext cx="87201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13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i="1" baseline="0"/>
              <a:t>Test Access Port </a:t>
            </a:r>
            <a:r>
              <a:rPr lang="en-US" altLang="en-US" baseline="0"/>
              <a:t>(TAP) includes these signals:</a:t>
            </a:r>
          </a:p>
          <a:p>
            <a:pPr lvl="1"/>
            <a:r>
              <a:rPr lang="en-US" altLang="en-US" i="1" baseline="0">
                <a:solidFill>
                  <a:schemeClr val="tx2"/>
                </a:solidFill>
              </a:rPr>
              <a:t>Test Clock Input</a:t>
            </a:r>
            <a:r>
              <a:rPr lang="en-US" altLang="en-US" i="1" baseline="0"/>
              <a:t> </a:t>
            </a:r>
            <a:r>
              <a:rPr lang="en-US" altLang="en-US" baseline="0"/>
              <a:t>(</a:t>
            </a:r>
            <a:r>
              <a:rPr lang="en-US" altLang="en-US" i="1" baseline="0">
                <a:solidFill>
                  <a:schemeClr val="tx2"/>
                </a:solidFill>
              </a:rPr>
              <a:t>TCK</a:t>
            </a:r>
            <a:r>
              <a:rPr lang="en-US" altLang="en-US" baseline="0"/>
              <a:t>) -- Clock for test logic</a:t>
            </a:r>
          </a:p>
          <a:p>
            <a:pPr lvl="2"/>
            <a:r>
              <a:rPr lang="en-US" altLang="en-US" sz="2400" baseline="0"/>
              <a:t> Can run at different rate from system clock</a:t>
            </a:r>
          </a:p>
          <a:p>
            <a:pPr lvl="1"/>
            <a:r>
              <a:rPr lang="en-US" altLang="en-US" i="1" baseline="0">
                <a:solidFill>
                  <a:schemeClr val="tx2"/>
                </a:solidFill>
              </a:rPr>
              <a:t>Test Mode Select</a:t>
            </a:r>
            <a:r>
              <a:rPr lang="en-US" altLang="en-US" i="1" baseline="0"/>
              <a:t> </a:t>
            </a:r>
            <a:r>
              <a:rPr lang="en-US" altLang="en-US" baseline="0"/>
              <a:t>(</a:t>
            </a:r>
            <a:r>
              <a:rPr lang="en-US" altLang="en-US" i="1" baseline="0">
                <a:solidFill>
                  <a:schemeClr val="tx2"/>
                </a:solidFill>
              </a:rPr>
              <a:t>TMS</a:t>
            </a:r>
            <a:r>
              <a:rPr lang="en-US" altLang="en-US" baseline="0"/>
              <a:t>) -- Switches system  from functional to test mode</a:t>
            </a:r>
          </a:p>
          <a:p>
            <a:pPr lvl="1"/>
            <a:r>
              <a:rPr lang="en-US" altLang="en-US" i="1" baseline="0">
                <a:solidFill>
                  <a:schemeClr val="tx2"/>
                </a:solidFill>
              </a:rPr>
              <a:t>Test Data Input</a:t>
            </a:r>
            <a:r>
              <a:rPr lang="en-US" altLang="en-US" i="1" baseline="0"/>
              <a:t> </a:t>
            </a:r>
            <a:r>
              <a:rPr lang="en-US" altLang="en-US" baseline="0"/>
              <a:t>(</a:t>
            </a:r>
            <a:r>
              <a:rPr lang="en-US" altLang="en-US" i="1" baseline="0">
                <a:solidFill>
                  <a:schemeClr val="tx2"/>
                </a:solidFill>
              </a:rPr>
              <a:t>TDI</a:t>
            </a:r>
            <a:r>
              <a:rPr lang="en-US" altLang="en-US" baseline="0"/>
              <a:t>) -- Accepts serial test  data and instructions -- used to shift in vectors or one of many test  instructions</a:t>
            </a:r>
          </a:p>
          <a:p>
            <a:pPr lvl="1"/>
            <a:r>
              <a:rPr lang="en-US" altLang="en-US" i="1" baseline="0">
                <a:solidFill>
                  <a:schemeClr val="tx2"/>
                </a:solidFill>
              </a:rPr>
              <a:t>Test Data Output</a:t>
            </a:r>
            <a:r>
              <a:rPr lang="en-US" altLang="en-US" i="1" baseline="0"/>
              <a:t> </a:t>
            </a:r>
            <a:r>
              <a:rPr lang="en-US" altLang="en-US" baseline="0"/>
              <a:t>(</a:t>
            </a:r>
            <a:r>
              <a:rPr lang="en-US" altLang="en-US" i="1" baseline="0">
                <a:solidFill>
                  <a:schemeClr val="tx2"/>
                </a:solidFill>
              </a:rPr>
              <a:t>TDO</a:t>
            </a:r>
            <a:r>
              <a:rPr lang="en-US" altLang="en-US" baseline="0"/>
              <a:t>) -- Serially shifts out  test results captured in boundary scan chain  (or device ID or other internal registers)</a:t>
            </a:r>
          </a:p>
          <a:p>
            <a:pPr lvl="1"/>
            <a:r>
              <a:rPr lang="en-US" altLang="en-US" i="1" baseline="0">
                <a:solidFill>
                  <a:schemeClr val="tx2"/>
                </a:solidFill>
              </a:rPr>
              <a:t>Test Reset</a:t>
            </a:r>
            <a:r>
              <a:rPr lang="en-US" altLang="en-US" i="1" baseline="0"/>
              <a:t> </a:t>
            </a:r>
            <a:r>
              <a:rPr lang="en-US" altLang="en-US" baseline="0"/>
              <a:t>(</a:t>
            </a:r>
            <a:r>
              <a:rPr lang="en-US" altLang="en-US" i="1" baseline="0">
                <a:solidFill>
                  <a:schemeClr val="tx2"/>
                </a:solidFill>
              </a:rPr>
              <a:t>TRST</a:t>
            </a:r>
            <a:r>
              <a:rPr lang="en-US" altLang="en-US" baseline="0"/>
              <a:t>) -- </a:t>
            </a:r>
            <a:r>
              <a:rPr lang="en-US" altLang="en-US" i="1" baseline="0"/>
              <a:t>Optional</a:t>
            </a:r>
            <a:r>
              <a:rPr lang="en-US" altLang="en-US" baseline="0"/>
              <a:t> asynchronous TAP controller reset</a:t>
            </a:r>
          </a:p>
        </p:txBody>
      </p:sp>
    </p:spTree>
    <p:extLst>
      <p:ext uri="{BB962C8B-B14F-4D97-AF65-F5344CB8AC3E}">
        <p14:creationId xmlns:p14="http://schemas.microsoft.com/office/powerpoint/2010/main" val="27735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07963"/>
            <a:ext cx="8775700" cy="1104900"/>
          </a:xfrm>
        </p:spPr>
        <p:txBody>
          <a:bodyPr/>
          <a:lstStyle/>
          <a:p>
            <a:r>
              <a:rPr lang="en-US" altLang="en-US" sz="3600" smtClean="0"/>
              <a:t>SAMPLE / PRELOAD Instruction -- SAMPLE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19075" y="1312863"/>
            <a:ext cx="87249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13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baseline="0"/>
              <a:t>Purpose:</a:t>
            </a:r>
          </a:p>
          <a:p>
            <a:pPr>
              <a:buSzPct val="85000"/>
              <a:buFont typeface="Monotype Sorts" pitchFamily="2" charset="2"/>
              <a:buAutoNum type="arabicPeriod"/>
            </a:pPr>
            <a:r>
              <a:rPr lang="en-US" altLang="en-US" sz="2000" baseline="0"/>
              <a:t>Get snapshot of normal chip input/output signals.</a:t>
            </a:r>
          </a:p>
          <a:p>
            <a:pPr>
              <a:buSzPct val="85000"/>
              <a:buFont typeface="Monotype Sorts" pitchFamily="2" charset="2"/>
              <a:buAutoNum type="arabicPeriod"/>
            </a:pPr>
            <a:r>
              <a:rPr lang="en-US" altLang="en-US" sz="2000" baseline="0"/>
              <a:t>Put data on boundary scan chain before next instruction.</a:t>
            </a:r>
          </a:p>
        </p:txBody>
      </p:sp>
      <p:pic>
        <p:nvPicPr>
          <p:cNvPr id="22532" name="Picture 6" descr="slid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2048" r="6940" b="3098"/>
          <a:stretch>
            <a:fillRect/>
          </a:stretch>
        </p:blipFill>
        <p:spPr bwMode="auto">
          <a:xfrm>
            <a:off x="219075" y="2663825"/>
            <a:ext cx="87058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2450"/>
            <a:ext cx="9144000" cy="1104900"/>
          </a:xfrm>
        </p:spPr>
        <p:txBody>
          <a:bodyPr/>
          <a:lstStyle/>
          <a:p>
            <a:r>
              <a:rPr lang="en-US" altLang="en-US" sz="3600" smtClean="0"/>
              <a:t>SAMPLE / PRELOAD Instruction -- PRELOAD</a:t>
            </a:r>
          </a:p>
        </p:txBody>
      </p:sp>
      <p:pic>
        <p:nvPicPr>
          <p:cNvPr id="24579" name="Picture 7" descr="slid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9027" r="7628" b="2431"/>
          <a:stretch>
            <a:fillRect/>
          </a:stretch>
        </p:blipFill>
        <p:spPr bwMode="auto">
          <a:xfrm>
            <a:off x="254000" y="2286000"/>
            <a:ext cx="86360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EXTEST Instruction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140970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13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baseline="0"/>
              <a:t>Purpose: Test off-chip circuits and board-level interconnections</a:t>
            </a:r>
          </a:p>
        </p:txBody>
      </p:sp>
      <p:pic>
        <p:nvPicPr>
          <p:cNvPr id="25604" name="Picture 5" descr="sl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2132" r="7780" b="2426"/>
          <a:stretch>
            <a:fillRect/>
          </a:stretch>
        </p:blipFill>
        <p:spPr bwMode="auto">
          <a:xfrm>
            <a:off x="290513" y="2476500"/>
            <a:ext cx="86010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Interconnect Test</a:t>
            </a:r>
          </a:p>
        </p:txBody>
      </p:sp>
      <p:pic>
        <p:nvPicPr>
          <p:cNvPr id="27651" name="Picture 5" descr="JTAG-Tutoria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5257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33350"/>
            <a:ext cx="7772400" cy="814388"/>
          </a:xfrm>
        </p:spPr>
        <p:txBody>
          <a:bodyPr/>
          <a:lstStyle/>
          <a:p>
            <a:r>
              <a:rPr lang="en-US" altLang="en-US" sz="3600" smtClean="0"/>
              <a:t>INTEST Instruction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947738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13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baseline="0"/>
              <a:t>Purpose:</a:t>
            </a:r>
          </a:p>
          <a:p>
            <a:pPr lvl="1">
              <a:buSzPct val="85000"/>
              <a:buFont typeface="Monotype Sorts" pitchFamily="2" charset="2"/>
              <a:buAutoNum type="arabicPeriod"/>
            </a:pPr>
            <a:r>
              <a:rPr lang="en-US" altLang="en-US" baseline="0"/>
              <a:t>Shifts external test patterns onto component.</a:t>
            </a:r>
          </a:p>
          <a:p>
            <a:pPr lvl="1">
              <a:buSzPct val="85000"/>
              <a:buFont typeface="Monotype Sorts" pitchFamily="2" charset="2"/>
              <a:buAutoNum type="arabicPeriod"/>
            </a:pPr>
            <a:r>
              <a:rPr lang="en-US" altLang="en-US" baseline="0"/>
              <a:t>External tester shifts component responses out.</a:t>
            </a:r>
          </a:p>
        </p:txBody>
      </p:sp>
      <p:pic>
        <p:nvPicPr>
          <p:cNvPr id="28676" name="Picture 5" descr="slid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11710" r="7799" b="2158"/>
          <a:stretch>
            <a:fillRect/>
          </a:stretch>
        </p:blipFill>
        <p:spPr bwMode="auto">
          <a:xfrm>
            <a:off x="228600" y="2667000"/>
            <a:ext cx="855345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04900"/>
          </a:xfrm>
        </p:spPr>
        <p:txBody>
          <a:bodyPr/>
          <a:lstStyle/>
          <a:p>
            <a:r>
              <a:rPr lang="en-US" altLang="en-US" sz="3600" smtClean="0"/>
              <a:t>BYPASS Instruction</a:t>
            </a:r>
          </a:p>
        </p:txBody>
      </p:sp>
      <p:sp>
        <p:nvSpPr>
          <p:cNvPr id="29699" name="Rectangle 1028"/>
          <p:cNvSpPr>
            <a:spLocks noChangeArrowheads="1"/>
          </p:cNvSpPr>
          <p:nvPr/>
        </p:nvSpPr>
        <p:spPr bwMode="auto">
          <a:xfrm>
            <a:off x="114300" y="14097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13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baseline="0"/>
              <a:t>Purpose: Bypasses scan chain with 1-bit register</a:t>
            </a:r>
          </a:p>
        </p:txBody>
      </p:sp>
      <p:pic>
        <p:nvPicPr>
          <p:cNvPr id="29700" name="Picture 1029" descr="by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2702" r="5975" b="6306"/>
          <a:stretch>
            <a:fillRect/>
          </a:stretch>
        </p:blipFill>
        <p:spPr bwMode="auto">
          <a:xfrm>
            <a:off x="1649413" y="1943100"/>
            <a:ext cx="58816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0" descr="bypass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447" r="8781" b="3113"/>
          <a:stretch>
            <a:fillRect/>
          </a:stretch>
        </p:blipFill>
        <p:spPr bwMode="auto">
          <a:xfrm>
            <a:off x="152400" y="4171950"/>
            <a:ext cx="883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/>
          <a:lstStyle/>
          <a:p>
            <a:r>
              <a:rPr lang="en-US" altLang="en-US" smtClean="0"/>
              <a:t>BIST Motivation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76962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Useful for field test and diagnosis (less expensive than a local automatic test equipment)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Software tests for field test and diagnosis: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Low hardware fault coverage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Low diagnostic resolution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Slow to operate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Hardware BIST benefits: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Lower system test effort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Improved system maintenance and repair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Improved component repair</a:t>
            </a:r>
          </a:p>
          <a:p>
            <a:pPr lvl="1"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 altLang="en-US" b="1" dirty="0" smtClean="0"/>
              <a:t>Better diagnosis</a:t>
            </a:r>
          </a:p>
        </p:txBody>
      </p:sp>
    </p:spTree>
    <p:extLst>
      <p:ext uri="{BB962C8B-B14F-4D97-AF65-F5344CB8AC3E}">
        <p14:creationId xmlns:p14="http://schemas.microsoft.com/office/powerpoint/2010/main" val="41168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Recognizer state transition graph</a:t>
            </a: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Bit 1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410200" y="3200400"/>
            <a:ext cx="914400" cy="9144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Bit 2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00400" y="36576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17414" name="AutoShape 7"/>
          <p:cNvCxnSpPr>
            <a:cxnSpLocks noChangeShapeType="1"/>
            <a:stCxn id="17412" idx="6"/>
            <a:endCxn id="17411" idx="2"/>
          </p:cNvCxnSpPr>
          <p:nvPr/>
        </p:nvCxnSpPr>
        <p:spPr bwMode="auto">
          <a:xfrm flipH="1">
            <a:off x="2286000" y="3657600"/>
            <a:ext cx="4038600" cy="1588"/>
          </a:xfrm>
          <a:prstGeom prst="bentConnector5">
            <a:avLst>
              <a:gd name="adj1" fmla="val -5662"/>
              <a:gd name="adj2" fmla="val 89600032"/>
              <a:gd name="adj3" fmla="val 10566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AutoShape 8"/>
          <p:cNvCxnSpPr>
            <a:cxnSpLocks noChangeShapeType="1"/>
            <a:stCxn id="17411" idx="1"/>
            <a:endCxn id="17411" idx="7"/>
          </p:cNvCxnSpPr>
          <p:nvPr/>
        </p:nvCxnSpPr>
        <p:spPr bwMode="auto">
          <a:xfrm rot="5400000" flipV="1">
            <a:off x="2742406" y="3010694"/>
            <a:ext cx="1588" cy="647700"/>
          </a:xfrm>
          <a:prstGeom prst="bentConnector3">
            <a:avLst>
              <a:gd name="adj1" fmla="val -3700001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AutoShape 9"/>
          <p:cNvCxnSpPr>
            <a:cxnSpLocks noChangeShapeType="1"/>
            <a:stCxn id="17412" idx="1"/>
            <a:endCxn id="17412" idx="7"/>
          </p:cNvCxnSpPr>
          <p:nvPr/>
        </p:nvCxnSpPr>
        <p:spPr bwMode="auto">
          <a:xfrm rot="5400000" flipV="1">
            <a:off x="5866606" y="3010694"/>
            <a:ext cx="1588" cy="647700"/>
          </a:xfrm>
          <a:prstGeom prst="bentConnector3">
            <a:avLst>
              <a:gd name="adj1" fmla="val -4040001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038600" y="31242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0/0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114800" y="45720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1/1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2438400" y="22098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1/0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562600" y="2133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1018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77788"/>
            <a:ext cx="7772400" cy="1143000"/>
          </a:xfrm>
        </p:spPr>
        <p:txBody>
          <a:bodyPr/>
          <a:lstStyle/>
          <a:p>
            <a:r>
              <a:rPr lang="en-US" altLang="en-US" smtClean="0"/>
              <a:t>BIST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4495800"/>
            <a:ext cx="8858250" cy="2000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/>
              <a:t>Test controller – Hardware that activates self-test simultaneously on all PCBs</a:t>
            </a:r>
          </a:p>
          <a:p>
            <a:r>
              <a:rPr lang="en-US" altLang="en-US" b="1" dirty="0" smtClean="0"/>
              <a:t>Each board controller activates parallel chip BIST Diagnosis effective only if very high fault coverage</a:t>
            </a:r>
          </a:p>
        </p:txBody>
      </p:sp>
      <p:pic>
        <p:nvPicPr>
          <p:cNvPr id="13316" name="Picture 4" descr="bisth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701" r="6015" b="3134"/>
          <a:stretch>
            <a:fillRect/>
          </a:stretch>
        </p:blipFill>
        <p:spPr bwMode="auto">
          <a:xfrm>
            <a:off x="1484313" y="1047750"/>
            <a:ext cx="61372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BILBO – Works as Both a PG and a RC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839200" cy="2057400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90000"/>
              </a:lnSpc>
            </a:pPr>
            <a:r>
              <a:rPr lang="en-US" altLang="en-US" b="1" i="1" dirty="0" smtClean="0"/>
              <a:t>Built-in Logic Block Observer</a:t>
            </a:r>
            <a:r>
              <a:rPr lang="en-US" altLang="en-US" b="1" dirty="0" smtClean="0"/>
              <a:t> (BILBO) -- 4 modes:</a:t>
            </a:r>
          </a:p>
          <a:p>
            <a:pPr marL="838200" lvl="1" indent="-381000">
              <a:lnSpc>
                <a:spcPct val="90000"/>
              </a:lnSpc>
              <a:buSzPct val="90000"/>
              <a:buFont typeface="Monotype Sorts" pitchFamily="2" charset="2"/>
              <a:buAutoNum type="arabicPeriod"/>
            </a:pPr>
            <a:r>
              <a:rPr lang="en-US" altLang="en-US" b="1" dirty="0" smtClean="0"/>
              <a:t>Flip-flop</a:t>
            </a:r>
          </a:p>
          <a:p>
            <a:pPr marL="838200" lvl="1" indent="-381000">
              <a:lnSpc>
                <a:spcPct val="90000"/>
              </a:lnSpc>
              <a:buSzPct val="90000"/>
              <a:buFont typeface="Monotype Sorts" pitchFamily="2" charset="2"/>
              <a:buAutoNum type="arabicPeriod"/>
            </a:pPr>
            <a:r>
              <a:rPr lang="en-US" altLang="en-US" b="1" dirty="0" smtClean="0"/>
              <a:t>LFSR pattern generator</a:t>
            </a:r>
          </a:p>
          <a:p>
            <a:pPr marL="838200" lvl="1" indent="-381000">
              <a:lnSpc>
                <a:spcPct val="90000"/>
              </a:lnSpc>
              <a:buSzPct val="90000"/>
              <a:buFont typeface="Monotype Sorts" pitchFamily="2" charset="2"/>
              <a:buAutoNum type="arabicPeriod"/>
            </a:pPr>
            <a:r>
              <a:rPr lang="en-US" altLang="en-US" b="1" dirty="0" smtClean="0"/>
              <a:t>LFSR response compacter</a:t>
            </a:r>
          </a:p>
          <a:p>
            <a:pPr marL="838200" lvl="1" indent="-381000">
              <a:lnSpc>
                <a:spcPct val="90000"/>
              </a:lnSpc>
              <a:buSzPct val="90000"/>
              <a:buFont typeface="Monotype Sorts" pitchFamily="2" charset="2"/>
              <a:buAutoNum type="arabicPeriod"/>
            </a:pPr>
            <a:r>
              <a:rPr lang="en-US" altLang="en-US" b="1" dirty="0" smtClean="0"/>
              <a:t>Scan chain for flip-flops</a:t>
            </a:r>
          </a:p>
        </p:txBody>
      </p:sp>
      <p:pic>
        <p:nvPicPr>
          <p:cNvPr id="15364" name="Picture 4" descr="bisti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4878" r="6047" b="4065"/>
          <a:stretch>
            <a:fillRect/>
          </a:stretch>
        </p:blipFill>
        <p:spPr bwMode="auto">
          <a:xfrm>
            <a:off x="390525" y="1752600"/>
            <a:ext cx="8362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/>
          <a:lstStyle/>
          <a:p>
            <a:r>
              <a:rPr lang="en-US" altLang="en-US" smtClean="0"/>
              <a:t>Pattern Generation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Store in ROM – too expensive</a:t>
            </a:r>
          </a:p>
          <a:p>
            <a:r>
              <a:rPr lang="en-US" altLang="en-US" b="1" i="1" dirty="0" smtClean="0"/>
              <a:t>Exhaustive</a:t>
            </a:r>
          </a:p>
          <a:p>
            <a:r>
              <a:rPr lang="en-US" altLang="en-US" b="1" i="1" dirty="0" smtClean="0"/>
              <a:t>Pseudo-exhaustive</a:t>
            </a:r>
          </a:p>
          <a:p>
            <a:r>
              <a:rPr lang="en-US" altLang="en-US" b="1" i="1" dirty="0" smtClean="0"/>
              <a:t>Pseudo-random</a:t>
            </a:r>
            <a:r>
              <a:rPr lang="en-US" altLang="en-US" b="1" dirty="0" smtClean="0"/>
              <a:t> (LFSR) – Preferred method</a:t>
            </a:r>
          </a:p>
          <a:p>
            <a:r>
              <a:rPr lang="en-US" altLang="en-US" b="1" i="1" dirty="0" smtClean="0"/>
              <a:t>Binary counters </a:t>
            </a:r>
            <a:r>
              <a:rPr lang="en-US" altLang="en-US" b="1" dirty="0" smtClean="0"/>
              <a:t>– use more hardware than LFSR</a:t>
            </a:r>
          </a:p>
          <a:p>
            <a:r>
              <a:rPr lang="en-US" altLang="en-US" b="1" i="1" dirty="0" smtClean="0"/>
              <a:t>Modified counters</a:t>
            </a:r>
          </a:p>
          <a:p>
            <a:r>
              <a:rPr lang="en-US" altLang="en-US" b="1" dirty="0" smtClean="0"/>
              <a:t>Test pattern </a:t>
            </a:r>
            <a:r>
              <a:rPr lang="en-US" altLang="en-US" b="1" i="1" dirty="0" smtClean="0"/>
              <a:t>augmentation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LFSR combined with a few patterns in ROM</a:t>
            </a:r>
          </a:p>
        </p:txBody>
      </p:sp>
    </p:spTree>
    <p:extLst>
      <p:ext uri="{BB962C8B-B14F-4D97-AF65-F5344CB8AC3E}">
        <p14:creationId xmlns:p14="http://schemas.microsoft.com/office/powerpoint/2010/main" val="29804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4850" y="20955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Pseudo-Random Pattern Generation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" y="4286250"/>
            <a:ext cx="893445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Standard Linear Feedback Shift Register (LFSR)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Produces patterns algorithmically – repeatable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Has most of desirable properties of random numbers </a:t>
            </a:r>
          </a:p>
          <a:p>
            <a:r>
              <a:rPr lang="en-US" altLang="en-US" b="1" dirty="0" smtClean="0"/>
              <a:t>Need not cover all </a:t>
            </a:r>
            <a:r>
              <a:rPr lang="en-US" altLang="en-US" b="1" dirty="0" smtClean="0">
                <a:solidFill>
                  <a:schemeClr val="tx2"/>
                </a:solidFill>
              </a:rPr>
              <a:t>2</a:t>
            </a:r>
            <a:r>
              <a:rPr lang="en-US" altLang="en-US" sz="3200" b="1" baseline="30000" dirty="0" smtClean="0">
                <a:solidFill>
                  <a:schemeClr val="tx2"/>
                </a:solidFill>
              </a:rPr>
              <a:t>n</a:t>
            </a:r>
            <a:r>
              <a:rPr lang="en-US" altLang="en-US" b="1" dirty="0" smtClean="0"/>
              <a:t> input combinations</a:t>
            </a:r>
          </a:p>
          <a:p>
            <a:r>
              <a:rPr lang="en-US" altLang="en-US" b="1" dirty="0" smtClean="0"/>
              <a:t>Long sequences needed for good fault coverage</a:t>
            </a:r>
          </a:p>
        </p:txBody>
      </p:sp>
      <p:pic>
        <p:nvPicPr>
          <p:cNvPr id="19460" name="Picture 1028" descr="mccl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4866" r="5858" b="3650"/>
          <a:stretch>
            <a:fillRect/>
          </a:stretch>
        </p:blipFill>
        <p:spPr bwMode="auto">
          <a:xfrm>
            <a:off x="973138" y="1447800"/>
            <a:ext cx="7234237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1104900"/>
          </a:xfrm>
        </p:spPr>
        <p:txBody>
          <a:bodyPr/>
          <a:lstStyle/>
          <a:p>
            <a:r>
              <a:rPr lang="en-US" altLang="en-US" smtClean="0"/>
              <a:t>Matrix Equation for Standard LFSR</a:t>
            </a:r>
          </a:p>
        </p:txBody>
      </p:sp>
      <p:sp>
        <p:nvSpPr>
          <p:cNvPr id="20483" name="Text Box 1028"/>
          <p:cNvSpPr txBox="1">
            <a:spLocks noChangeArrowheads="1"/>
          </p:cNvSpPr>
          <p:nvPr/>
        </p:nvSpPr>
        <p:spPr bwMode="auto">
          <a:xfrm>
            <a:off x="473075" y="2189163"/>
            <a:ext cx="19478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</p:txBody>
      </p:sp>
      <p:sp>
        <p:nvSpPr>
          <p:cNvPr id="20484" name="Text Box 1030"/>
          <p:cNvSpPr txBox="1">
            <a:spLocks noChangeArrowheads="1"/>
          </p:cNvSpPr>
          <p:nvPr/>
        </p:nvSpPr>
        <p:spPr bwMode="auto">
          <a:xfrm>
            <a:off x="3502025" y="2203450"/>
            <a:ext cx="5651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485" name="Text Box 1031"/>
          <p:cNvSpPr txBox="1">
            <a:spLocks noChangeArrowheads="1"/>
          </p:cNvSpPr>
          <p:nvPr/>
        </p:nvSpPr>
        <p:spPr bwMode="auto">
          <a:xfrm>
            <a:off x="4197350" y="2189163"/>
            <a:ext cx="5651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486" name="Text Box 1032"/>
          <p:cNvSpPr>
            <a:spLocks noGrp="1" noChangeArrowheads="1"/>
          </p:cNvSpPr>
          <p:nvPr>
            <p:ph type="body" idx="1"/>
          </p:nvPr>
        </p:nvSpPr>
        <p:spPr>
          <a:xfrm>
            <a:off x="3108325" y="2203450"/>
            <a:ext cx="473075" cy="259715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487" name="Text Box 1033"/>
          <p:cNvSpPr txBox="1">
            <a:spLocks noChangeArrowheads="1"/>
          </p:cNvSpPr>
          <p:nvPr/>
        </p:nvSpPr>
        <p:spPr bwMode="auto">
          <a:xfrm>
            <a:off x="4860925" y="2189163"/>
            <a:ext cx="4889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0488" name="Text Box 1034"/>
          <p:cNvSpPr txBox="1">
            <a:spLocks noChangeArrowheads="1"/>
          </p:cNvSpPr>
          <p:nvPr/>
        </p:nvSpPr>
        <p:spPr bwMode="auto">
          <a:xfrm>
            <a:off x="5426075" y="2189163"/>
            <a:ext cx="8318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20489" name="Text Box 1035"/>
          <p:cNvSpPr txBox="1">
            <a:spLocks noChangeArrowheads="1"/>
          </p:cNvSpPr>
          <p:nvPr/>
        </p:nvSpPr>
        <p:spPr bwMode="auto">
          <a:xfrm>
            <a:off x="6264275" y="2189163"/>
            <a:ext cx="8318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20490" name="Text Box 1036"/>
          <p:cNvSpPr txBox="1">
            <a:spLocks noChangeArrowheads="1"/>
          </p:cNvSpPr>
          <p:nvPr/>
        </p:nvSpPr>
        <p:spPr bwMode="auto">
          <a:xfrm>
            <a:off x="7362825" y="2189163"/>
            <a:ext cx="13271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20491" name="Group 1040"/>
          <p:cNvGrpSpPr>
            <a:grpSpLocks/>
          </p:cNvGrpSpPr>
          <p:nvPr/>
        </p:nvGrpSpPr>
        <p:grpSpPr bwMode="auto">
          <a:xfrm>
            <a:off x="2193925" y="2203450"/>
            <a:ext cx="228600" cy="2438400"/>
            <a:chOff x="1536" y="1536"/>
            <a:chExt cx="144" cy="1536"/>
          </a:xfrm>
        </p:grpSpPr>
        <p:sp>
          <p:nvSpPr>
            <p:cNvPr id="20514" name="Line 1037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1038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1039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2" name="Group 1041"/>
          <p:cNvGrpSpPr>
            <a:grpSpLocks/>
          </p:cNvGrpSpPr>
          <p:nvPr/>
        </p:nvGrpSpPr>
        <p:grpSpPr bwMode="auto">
          <a:xfrm>
            <a:off x="8442325" y="2203450"/>
            <a:ext cx="228600" cy="2438400"/>
            <a:chOff x="1536" y="1536"/>
            <a:chExt cx="144" cy="1536"/>
          </a:xfrm>
        </p:grpSpPr>
        <p:sp>
          <p:nvSpPr>
            <p:cNvPr id="20511" name="Line 1042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1043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1044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1045"/>
          <p:cNvGrpSpPr>
            <a:grpSpLocks/>
          </p:cNvGrpSpPr>
          <p:nvPr/>
        </p:nvGrpSpPr>
        <p:grpSpPr bwMode="auto">
          <a:xfrm flipH="1">
            <a:off x="517525" y="2203450"/>
            <a:ext cx="228600" cy="2438400"/>
            <a:chOff x="1536" y="1536"/>
            <a:chExt cx="144" cy="1536"/>
          </a:xfrm>
        </p:grpSpPr>
        <p:sp>
          <p:nvSpPr>
            <p:cNvPr id="20508" name="Line 1046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1047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1048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1049"/>
          <p:cNvGrpSpPr>
            <a:grpSpLocks/>
          </p:cNvGrpSpPr>
          <p:nvPr/>
        </p:nvGrpSpPr>
        <p:grpSpPr bwMode="auto">
          <a:xfrm>
            <a:off x="6918325" y="2203450"/>
            <a:ext cx="228600" cy="2438400"/>
            <a:chOff x="1536" y="1536"/>
            <a:chExt cx="144" cy="1536"/>
          </a:xfrm>
        </p:grpSpPr>
        <p:sp>
          <p:nvSpPr>
            <p:cNvPr id="20505" name="Line 1050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051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052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5" name="Group 1053"/>
          <p:cNvGrpSpPr>
            <a:grpSpLocks/>
          </p:cNvGrpSpPr>
          <p:nvPr/>
        </p:nvGrpSpPr>
        <p:grpSpPr bwMode="auto">
          <a:xfrm flipH="1">
            <a:off x="3032125" y="2203450"/>
            <a:ext cx="228600" cy="2438400"/>
            <a:chOff x="1536" y="1536"/>
            <a:chExt cx="144" cy="1536"/>
          </a:xfrm>
        </p:grpSpPr>
        <p:sp>
          <p:nvSpPr>
            <p:cNvPr id="20502" name="Line 1054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055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056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6" name="Group 1057"/>
          <p:cNvGrpSpPr>
            <a:grpSpLocks/>
          </p:cNvGrpSpPr>
          <p:nvPr/>
        </p:nvGrpSpPr>
        <p:grpSpPr bwMode="auto">
          <a:xfrm flipH="1">
            <a:off x="7375525" y="2203450"/>
            <a:ext cx="228600" cy="2438400"/>
            <a:chOff x="1536" y="1536"/>
            <a:chExt cx="144" cy="1536"/>
          </a:xfrm>
        </p:grpSpPr>
        <p:sp>
          <p:nvSpPr>
            <p:cNvPr id="20499" name="Line 1058"/>
            <p:cNvSpPr>
              <a:spLocks noChangeShapeType="1"/>
            </p:cNvSpPr>
            <p:nvPr/>
          </p:nvSpPr>
          <p:spPr bwMode="auto">
            <a:xfrm>
              <a:off x="153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059"/>
            <p:cNvSpPr>
              <a:spLocks noChangeShapeType="1"/>
            </p:cNvSpPr>
            <p:nvPr/>
          </p:nvSpPr>
          <p:spPr bwMode="auto">
            <a:xfrm flipV="1">
              <a:off x="1680" y="1536"/>
              <a:ext cx="0" cy="15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060"/>
            <p:cNvSpPr>
              <a:spLocks noChangeShapeType="1"/>
            </p:cNvSpPr>
            <p:nvPr/>
          </p:nvSpPr>
          <p:spPr bwMode="auto">
            <a:xfrm>
              <a:off x="153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7" name="Text Box 1061"/>
          <p:cNvSpPr txBox="1">
            <a:spLocks noChangeArrowheads="1"/>
          </p:cNvSpPr>
          <p:nvPr/>
        </p:nvSpPr>
        <p:spPr bwMode="auto">
          <a:xfrm>
            <a:off x="2498725" y="319405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20498" name="Text Box 1063"/>
          <p:cNvSpPr txBox="1">
            <a:spLocks noChangeArrowheads="1"/>
          </p:cNvSpPr>
          <p:nvPr/>
        </p:nvSpPr>
        <p:spPr bwMode="auto">
          <a:xfrm>
            <a:off x="549275" y="5257800"/>
            <a:ext cx="804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 = 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 sz="3200" i="1" baseline="-25000">
                <a:solidFill>
                  <a:schemeClr val="tx2"/>
                </a:solidFill>
              </a:rPr>
              <a:t>s</a:t>
            </a:r>
            <a:r>
              <a:rPr lang="en-US" altLang="en-US" i="1">
                <a:solidFill>
                  <a:schemeClr val="tx2"/>
                </a:solidFill>
              </a:rPr>
              <a:t> X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        </a:t>
            </a:r>
            <a:r>
              <a:rPr lang="en-US" altLang="en-US"/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 sz="3200" i="1" baseline="-25000">
                <a:solidFill>
                  <a:schemeClr val="tx2"/>
                </a:solidFill>
              </a:rPr>
              <a:t>s</a:t>
            </a:r>
            <a:r>
              <a:rPr lang="en-US" altLang="en-US"/>
              <a:t> is </a:t>
            </a:r>
            <a:r>
              <a:rPr lang="en-US" altLang="en-US" i="1"/>
              <a:t>companion matrix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51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Standard </a:t>
            </a:r>
            <a:r>
              <a:rPr lang="en-US" altLang="en-US" i="1" smtClean="0"/>
              <a:t>n</a:t>
            </a:r>
            <a:r>
              <a:rPr lang="en-US" altLang="en-US" smtClean="0"/>
              <a:t>-Stage LFSR Implementation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86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i="1" smtClean="0"/>
              <a:t>Autocorrelation</a:t>
            </a:r>
            <a:r>
              <a:rPr lang="en-US" altLang="en-US" b="1" smtClean="0"/>
              <a:t> – any shifted sequence same as original in </a:t>
            </a:r>
            <a:r>
              <a:rPr lang="en-US" altLang="en-US" b="1" smtClean="0">
                <a:solidFill>
                  <a:schemeClr val="tx2"/>
                </a:solidFill>
              </a:rPr>
              <a:t>2</a:t>
            </a:r>
            <a:r>
              <a:rPr lang="en-US" altLang="en-US" sz="3200" b="1" i="1" baseline="30000" smtClean="0">
                <a:solidFill>
                  <a:schemeClr val="tx2"/>
                </a:solidFill>
              </a:rPr>
              <a:t>n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-1</a:t>
            </a:r>
            <a:r>
              <a:rPr lang="en-US" altLang="en-US" b="1" smtClean="0">
                <a:solidFill>
                  <a:schemeClr val="tx2"/>
                </a:solidFill>
              </a:rPr>
              <a:t> – 1</a:t>
            </a:r>
            <a:r>
              <a:rPr lang="en-US" altLang="en-US" b="1" smtClean="0"/>
              <a:t> bits, differs in </a:t>
            </a:r>
            <a:r>
              <a:rPr lang="en-US" altLang="en-US" b="1" smtClean="0">
                <a:solidFill>
                  <a:schemeClr val="tx2"/>
                </a:solidFill>
              </a:rPr>
              <a:t>2</a:t>
            </a:r>
            <a:r>
              <a:rPr lang="en-US" altLang="en-US" sz="3200" b="1" i="1" baseline="30000" smtClean="0">
                <a:solidFill>
                  <a:schemeClr val="tx2"/>
                </a:solidFill>
              </a:rPr>
              <a:t>n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-1</a:t>
            </a:r>
            <a:r>
              <a:rPr lang="en-US" altLang="en-US" b="1" smtClean="0"/>
              <a:t> bits</a:t>
            </a:r>
          </a:p>
          <a:p>
            <a:r>
              <a:rPr lang="en-US" altLang="en-US" b="1" smtClean="0"/>
              <a:t>If </a:t>
            </a:r>
            <a:r>
              <a:rPr lang="en-US" altLang="en-US" b="1" i="1" smtClean="0">
                <a:solidFill>
                  <a:schemeClr val="tx2"/>
                </a:solidFill>
              </a:rPr>
              <a:t>h</a:t>
            </a:r>
            <a:r>
              <a:rPr lang="en-US" altLang="en-US" sz="3200" b="1" i="1" baseline="-25000" smtClean="0">
                <a:solidFill>
                  <a:schemeClr val="tx2"/>
                </a:solidFill>
              </a:rPr>
              <a:t>i</a:t>
            </a:r>
            <a:r>
              <a:rPr lang="en-US" altLang="en-US" b="1" smtClean="0">
                <a:solidFill>
                  <a:schemeClr val="tx2"/>
                </a:solidFill>
              </a:rPr>
              <a:t> = 0</a:t>
            </a:r>
            <a:r>
              <a:rPr lang="en-US" altLang="en-US" b="1" smtClean="0"/>
              <a:t>, that XOR gate is deleted</a:t>
            </a:r>
          </a:p>
        </p:txBody>
      </p:sp>
      <p:pic>
        <p:nvPicPr>
          <p:cNvPr id="22532" name="Picture 1028" descr="mcclu1c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4991" r="5756" b="2995"/>
          <a:stretch>
            <a:fillRect/>
          </a:stretch>
        </p:blipFill>
        <p:spPr bwMode="auto">
          <a:xfrm>
            <a:off x="1050925" y="1558925"/>
            <a:ext cx="70405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Example External XOR LFSR with Reset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b="1" smtClean="0"/>
              <a:t>Characteristic polynomial </a:t>
            </a:r>
            <a:r>
              <a:rPr lang="en-US" altLang="en-US" b="1" i="1" smtClean="0">
                <a:solidFill>
                  <a:schemeClr val="tx2"/>
                </a:solidFill>
              </a:rPr>
              <a:t>f</a:t>
            </a:r>
            <a:r>
              <a:rPr lang="en-US" altLang="en-US" b="1" smtClean="0">
                <a:solidFill>
                  <a:schemeClr val="tx2"/>
                </a:solidFill>
              </a:rPr>
              <a:t> (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b="1" smtClean="0">
                <a:solidFill>
                  <a:schemeClr val="tx2"/>
                </a:solidFill>
              </a:rPr>
              <a:t>) = 1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b="1" smtClean="0">
                <a:solidFill>
                  <a:schemeClr val="tx2"/>
                </a:solidFill>
              </a:rPr>
              <a:t>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3</a:t>
            </a: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b="1" smtClean="0"/>
              <a:t>(read taps from right to left) </a:t>
            </a:r>
          </a:p>
        </p:txBody>
      </p:sp>
      <p:pic>
        <p:nvPicPr>
          <p:cNvPr id="26628" name="Picture 1028" descr="will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4567" r="5769" b="3996"/>
          <a:stretch>
            <a:fillRect/>
          </a:stretch>
        </p:blipFill>
        <p:spPr bwMode="auto">
          <a:xfrm>
            <a:off x="1476375" y="1701800"/>
            <a:ext cx="61912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altLang="en-US" dirty="0" smtClean="0"/>
              <a:t>External XOR LFSR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76400"/>
            <a:ext cx="8801100" cy="4895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Pattern sequence for example LFSR (earlier):</a:t>
            </a:r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Always have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1</a:t>
            </a:r>
            <a:r>
              <a:rPr lang="en-US" altLang="en-US" sz="2400" b="1" dirty="0" smtClean="0"/>
              <a:t> and </a:t>
            </a:r>
            <a:r>
              <a:rPr lang="en-US" altLang="en-US" sz="2400" b="1" i="1" dirty="0" err="1" smtClean="0">
                <a:solidFill>
                  <a:schemeClr val="tx2"/>
                </a:solidFill>
              </a:rPr>
              <a:t>x</a:t>
            </a:r>
            <a:r>
              <a:rPr lang="en-US" altLang="en-US" sz="2400" b="1" i="1" baseline="30000" dirty="0" err="1" smtClean="0">
                <a:solidFill>
                  <a:schemeClr val="tx2"/>
                </a:solidFill>
              </a:rPr>
              <a:t>n</a:t>
            </a:r>
            <a:r>
              <a:rPr lang="en-US" altLang="en-US" sz="2400" b="1" dirty="0" smtClean="0"/>
              <a:t> terms in polynomial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Never repeat an LFSR pattern more than 1 time –Repeats same error vector, cancels fault effect</a:t>
            </a:r>
          </a:p>
        </p:txBody>
      </p:sp>
      <p:grpSp>
        <p:nvGrpSpPr>
          <p:cNvPr id="27652" name="Group 34"/>
          <p:cNvGrpSpPr>
            <a:grpSpLocks/>
          </p:cNvGrpSpPr>
          <p:nvPr/>
        </p:nvGrpSpPr>
        <p:grpSpPr bwMode="auto">
          <a:xfrm>
            <a:off x="1943100" y="4953000"/>
            <a:ext cx="5257800" cy="1187450"/>
            <a:chOff x="960" y="3264"/>
            <a:chExt cx="3312" cy="748"/>
          </a:xfrm>
        </p:grpSpPr>
        <p:sp>
          <p:nvSpPr>
            <p:cNvPr id="27666" name="Text Box 4"/>
            <p:cNvSpPr txBox="1">
              <a:spLocks noChangeArrowheads="1"/>
            </p:cNvSpPr>
            <p:nvPr/>
          </p:nvSpPr>
          <p:spPr bwMode="auto">
            <a:xfrm>
              <a:off x="960" y="3264"/>
              <a:ext cx="10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0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1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</p:txBody>
        </p:sp>
        <p:sp>
          <p:nvSpPr>
            <p:cNvPr id="27667" name="Text Box 5"/>
            <p:cNvSpPr txBox="1">
              <a:spLocks noChangeArrowheads="1"/>
            </p:cNvSpPr>
            <p:nvPr/>
          </p:nvSpPr>
          <p:spPr bwMode="auto">
            <a:xfrm>
              <a:off x="2540" y="3264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8" name="Text Box 6"/>
            <p:cNvSpPr txBox="1">
              <a:spLocks noChangeArrowheads="1"/>
            </p:cNvSpPr>
            <p:nvPr/>
          </p:nvSpPr>
          <p:spPr bwMode="auto">
            <a:xfrm>
              <a:off x="2784" y="3264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9" name="Text Box 7"/>
            <p:cNvSpPr txBox="1">
              <a:spLocks noChangeArrowheads="1"/>
            </p:cNvSpPr>
            <p:nvPr/>
          </p:nvSpPr>
          <p:spPr bwMode="auto">
            <a:xfrm>
              <a:off x="3024" y="3264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7670" name="Text Box 8"/>
            <p:cNvSpPr txBox="1">
              <a:spLocks noChangeArrowheads="1"/>
            </p:cNvSpPr>
            <p:nvPr/>
          </p:nvSpPr>
          <p:spPr bwMode="auto">
            <a:xfrm>
              <a:off x="3504" y="3264"/>
              <a:ext cx="67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0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1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7671" name="Text Box 9"/>
            <p:cNvSpPr txBox="1">
              <a:spLocks noChangeArrowheads="1"/>
            </p:cNvSpPr>
            <p:nvPr/>
          </p:nvSpPr>
          <p:spPr bwMode="auto">
            <a:xfrm>
              <a:off x="2208" y="3504"/>
              <a:ext cx="2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=</a:t>
              </a:r>
            </a:p>
          </p:txBody>
        </p:sp>
        <p:grpSp>
          <p:nvGrpSpPr>
            <p:cNvPr id="27672" name="Group 13"/>
            <p:cNvGrpSpPr>
              <a:grpSpLocks/>
            </p:cNvGrpSpPr>
            <p:nvPr/>
          </p:nvGrpSpPr>
          <p:grpSpPr bwMode="auto">
            <a:xfrm>
              <a:off x="960" y="3264"/>
              <a:ext cx="144" cy="720"/>
              <a:chOff x="960" y="3264"/>
              <a:chExt cx="144" cy="720"/>
            </a:xfrm>
          </p:grpSpPr>
          <p:sp>
            <p:nvSpPr>
              <p:cNvPr id="27693" name="Line 10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11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12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3" name="Group 14"/>
            <p:cNvGrpSpPr>
              <a:grpSpLocks/>
            </p:cNvGrpSpPr>
            <p:nvPr/>
          </p:nvGrpSpPr>
          <p:grpSpPr bwMode="auto">
            <a:xfrm flipH="1">
              <a:off x="1920" y="3264"/>
              <a:ext cx="144" cy="720"/>
              <a:chOff x="960" y="3264"/>
              <a:chExt cx="144" cy="720"/>
            </a:xfrm>
          </p:grpSpPr>
          <p:sp>
            <p:nvSpPr>
              <p:cNvPr id="27690" name="Line 15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Line 16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Line 17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4" name="Group 18"/>
            <p:cNvGrpSpPr>
              <a:grpSpLocks/>
            </p:cNvGrpSpPr>
            <p:nvPr/>
          </p:nvGrpSpPr>
          <p:grpSpPr bwMode="auto">
            <a:xfrm>
              <a:off x="3456" y="3264"/>
              <a:ext cx="144" cy="720"/>
              <a:chOff x="960" y="3264"/>
              <a:chExt cx="144" cy="720"/>
            </a:xfrm>
          </p:grpSpPr>
          <p:sp>
            <p:nvSpPr>
              <p:cNvPr id="27687" name="Line 19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20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21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5" name="Group 22"/>
            <p:cNvGrpSpPr>
              <a:grpSpLocks/>
            </p:cNvGrpSpPr>
            <p:nvPr/>
          </p:nvGrpSpPr>
          <p:grpSpPr bwMode="auto">
            <a:xfrm>
              <a:off x="2496" y="3264"/>
              <a:ext cx="144" cy="720"/>
              <a:chOff x="960" y="3264"/>
              <a:chExt cx="144" cy="720"/>
            </a:xfrm>
          </p:grpSpPr>
          <p:sp>
            <p:nvSpPr>
              <p:cNvPr id="27684" name="Line 23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24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25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6" name="Group 26"/>
            <p:cNvGrpSpPr>
              <a:grpSpLocks/>
            </p:cNvGrpSpPr>
            <p:nvPr/>
          </p:nvGrpSpPr>
          <p:grpSpPr bwMode="auto">
            <a:xfrm flipH="1">
              <a:off x="4128" y="3264"/>
              <a:ext cx="144" cy="720"/>
              <a:chOff x="960" y="3264"/>
              <a:chExt cx="144" cy="720"/>
            </a:xfrm>
          </p:grpSpPr>
          <p:sp>
            <p:nvSpPr>
              <p:cNvPr id="27681" name="Line 27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28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29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7" name="Group 30"/>
            <p:cNvGrpSpPr>
              <a:grpSpLocks/>
            </p:cNvGrpSpPr>
            <p:nvPr/>
          </p:nvGrpSpPr>
          <p:grpSpPr bwMode="auto">
            <a:xfrm flipH="1">
              <a:off x="3168" y="3264"/>
              <a:ext cx="144" cy="720"/>
              <a:chOff x="960" y="3264"/>
              <a:chExt cx="144" cy="720"/>
            </a:xfrm>
          </p:grpSpPr>
          <p:sp>
            <p:nvSpPr>
              <p:cNvPr id="27678" name="Line 31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Line 32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3"/>
              <p:cNvSpPr>
                <a:spLocks noChangeShapeType="1"/>
              </p:cNvSpPr>
              <p:nvPr/>
            </p:nvSpPr>
            <p:spPr bwMode="auto">
              <a:xfrm>
                <a:off x="960" y="326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3" name="Group 46"/>
          <p:cNvGrpSpPr>
            <a:grpSpLocks/>
          </p:cNvGrpSpPr>
          <p:nvPr/>
        </p:nvGrpSpPr>
        <p:grpSpPr bwMode="auto">
          <a:xfrm>
            <a:off x="2095500" y="2209800"/>
            <a:ext cx="4959350" cy="1219200"/>
            <a:chOff x="576" y="1056"/>
            <a:chExt cx="3124" cy="768"/>
          </a:xfrm>
        </p:grpSpPr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576" y="1056"/>
              <a:ext cx="37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1152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1440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2016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304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2592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2880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168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456" y="1056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7665" name="Line 45"/>
            <p:cNvSpPr>
              <a:spLocks noChangeShapeType="1"/>
            </p:cNvSpPr>
            <p:nvPr/>
          </p:nvSpPr>
          <p:spPr bwMode="auto">
            <a:xfrm>
              <a:off x="1056" y="1104"/>
              <a:ext cx="0" cy="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47"/>
          <p:cNvSpPr txBox="1">
            <a:spLocks noChangeArrowheads="1"/>
          </p:cNvSpPr>
          <p:nvPr/>
        </p:nvSpPr>
        <p:spPr bwMode="auto">
          <a:xfrm>
            <a:off x="7391400" y="24765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920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Generic Modular LFSR</a:t>
            </a:r>
          </a:p>
        </p:txBody>
      </p:sp>
      <p:pic>
        <p:nvPicPr>
          <p:cNvPr id="28675" name="Picture 3076" descr="mcclus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6087" r="5890" b="3479"/>
          <a:stretch>
            <a:fillRect/>
          </a:stretch>
        </p:blipFill>
        <p:spPr bwMode="auto">
          <a:xfrm>
            <a:off x="814388" y="1447800"/>
            <a:ext cx="7515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077" descr="mcclusmodc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4666" r="6287"/>
          <a:stretch>
            <a:fillRect/>
          </a:stretch>
        </p:blipFill>
        <p:spPr bwMode="auto">
          <a:xfrm>
            <a:off x="520700" y="3657600"/>
            <a:ext cx="8102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mtClean="0"/>
              <a:t>Modular LFSR Matrix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54025" y="2438400"/>
            <a:ext cx="194786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2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584575" y="2438400"/>
            <a:ext cx="3873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aseline="-25000">
              <a:solidFill>
                <a:schemeClr val="tx2"/>
              </a:solidFill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184775" y="2438400"/>
            <a:ext cx="3873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aseline="-25000">
              <a:solidFill>
                <a:schemeClr val="tx2"/>
              </a:solidFill>
            </a:endParaRPr>
          </a:p>
        </p:txBody>
      </p:sp>
      <p:sp>
        <p:nvSpPr>
          <p:cNvPr id="30726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3048000" y="2438400"/>
            <a:ext cx="454025" cy="29718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4575175" y="2438400"/>
            <a:ext cx="4889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5715000" y="2438400"/>
            <a:ext cx="3873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6175375" y="2495550"/>
            <a:ext cx="8318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  <a:endParaRPr lang="en-US" altLang="en-US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baseline="-25000">
                <a:solidFill>
                  <a:schemeClr val="tx2"/>
                </a:solidFill>
              </a:rPr>
              <a:t>2</a:t>
            </a:r>
            <a:endParaRPr lang="en-US" altLang="en-US">
              <a:solidFill>
                <a:schemeClr val="tx2"/>
              </a:solidFill>
            </a:endParaRP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</a:t>
            </a:r>
            <a:endParaRPr lang="en-US" altLang="en-US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  <a:endParaRPr lang="en-US" altLang="en-US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7343775" y="2438400"/>
            <a:ext cx="13271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2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30731" name="Group 39"/>
          <p:cNvGrpSpPr>
            <a:grpSpLocks/>
          </p:cNvGrpSpPr>
          <p:nvPr/>
        </p:nvGrpSpPr>
        <p:grpSpPr bwMode="auto">
          <a:xfrm>
            <a:off x="460375" y="2438400"/>
            <a:ext cx="228600" cy="2895600"/>
            <a:chOff x="288" y="1728"/>
            <a:chExt cx="144" cy="1824"/>
          </a:xfrm>
        </p:grpSpPr>
        <p:sp>
          <p:nvSpPr>
            <p:cNvPr id="30754" name="Line 22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23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24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2" name="Text Box 37"/>
          <p:cNvSpPr txBox="1">
            <a:spLocks noChangeArrowheads="1"/>
          </p:cNvSpPr>
          <p:nvPr/>
        </p:nvSpPr>
        <p:spPr bwMode="auto">
          <a:xfrm>
            <a:off x="2517775" y="36576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30733" name="Text Box 38"/>
          <p:cNvSpPr txBox="1">
            <a:spLocks noChangeArrowheads="1"/>
          </p:cNvSpPr>
          <p:nvPr/>
        </p:nvSpPr>
        <p:spPr bwMode="auto">
          <a:xfrm>
            <a:off x="4187825" y="2438400"/>
            <a:ext cx="3873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aseline="-25000">
              <a:solidFill>
                <a:schemeClr val="tx2"/>
              </a:solidFill>
            </a:endParaRPr>
          </a:p>
        </p:txBody>
      </p:sp>
      <p:grpSp>
        <p:nvGrpSpPr>
          <p:cNvPr id="30734" name="Group 40"/>
          <p:cNvGrpSpPr>
            <a:grpSpLocks/>
          </p:cNvGrpSpPr>
          <p:nvPr/>
        </p:nvGrpSpPr>
        <p:grpSpPr bwMode="auto">
          <a:xfrm flipH="1">
            <a:off x="2212975" y="2438400"/>
            <a:ext cx="228600" cy="2895600"/>
            <a:chOff x="288" y="1728"/>
            <a:chExt cx="144" cy="1824"/>
          </a:xfrm>
        </p:grpSpPr>
        <p:sp>
          <p:nvSpPr>
            <p:cNvPr id="30751" name="Line 41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42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43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5" name="Group 44"/>
          <p:cNvGrpSpPr>
            <a:grpSpLocks/>
          </p:cNvGrpSpPr>
          <p:nvPr/>
        </p:nvGrpSpPr>
        <p:grpSpPr bwMode="auto">
          <a:xfrm>
            <a:off x="7318375" y="2438400"/>
            <a:ext cx="228600" cy="2895600"/>
            <a:chOff x="288" y="1728"/>
            <a:chExt cx="144" cy="1824"/>
          </a:xfrm>
        </p:grpSpPr>
        <p:sp>
          <p:nvSpPr>
            <p:cNvPr id="30748" name="Line 45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46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47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6" name="Group 48"/>
          <p:cNvGrpSpPr>
            <a:grpSpLocks/>
          </p:cNvGrpSpPr>
          <p:nvPr/>
        </p:nvGrpSpPr>
        <p:grpSpPr bwMode="auto">
          <a:xfrm>
            <a:off x="2974975" y="2438400"/>
            <a:ext cx="228600" cy="2895600"/>
            <a:chOff x="288" y="1728"/>
            <a:chExt cx="144" cy="1824"/>
          </a:xfrm>
        </p:grpSpPr>
        <p:sp>
          <p:nvSpPr>
            <p:cNvPr id="30745" name="Line 49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50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51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7" name="Group 52"/>
          <p:cNvGrpSpPr>
            <a:grpSpLocks/>
          </p:cNvGrpSpPr>
          <p:nvPr/>
        </p:nvGrpSpPr>
        <p:grpSpPr bwMode="auto">
          <a:xfrm flipH="1">
            <a:off x="8461375" y="2438400"/>
            <a:ext cx="228600" cy="2895600"/>
            <a:chOff x="288" y="1728"/>
            <a:chExt cx="144" cy="1824"/>
          </a:xfrm>
        </p:grpSpPr>
        <p:sp>
          <p:nvSpPr>
            <p:cNvPr id="30742" name="Line 53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54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55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8" name="Group 56"/>
          <p:cNvGrpSpPr>
            <a:grpSpLocks/>
          </p:cNvGrpSpPr>
          <p:nvPr/>
        </p:nvGrpSpPr>
        <p:grpSpPr bwMode="auto">
          <a:xfrm flipH="1">
            <a:off x="6784975" y="2438400"/>
            <a:ext cx="228600" cy="2895600"/>
            <a:chOff x="288" y="1728"/>
            <a:chExt cx="144" cy="1824"/>
          </a:xfrm>
        </p:grpSpPr>
        <p:sp>
          <p:nvSpPr>
            <p:cNvPr id="30739" name="Line 57"/>
            <p:cNvSpPr>
              <a:spLocks noChangeShapeType="1"/>
            </p:cNvSpPr>
            <p:nvPr/>
          </p:nvSpPr>
          <p:spPr bwMode="auto">
            <a:xfrm flipH="1">
              <a:off x="288" y="3552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58"/>
            <p:cNvSpPr>
              <a:spLocks noChangeShapeType="1"/>
            </p:cNvSpPr>
            <p:nvPr/>
          </p:nvSpPr>
          <p:spPr bwMode="auto">
            <a:xfrm flipV="1">
              <a:off x="288" y="1728"/>
              <a:ext cx="0" cy="18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59"/>
            <p:cNvSpPr>
              <a:spLocks noChangeShapeType="1"/>
            </p:cNvSpPr>
            <p:nvPr/>
          </p:nvSpPr>
          <p:spPr bwMode="auto">
            <a:xfrm flipH="1">
              <a:off x="288" y="172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Reachability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r>
              <a:rPr lang="en-US" smtClean="0"/>
              <a:t>State is reachable if there is a path from given state.</a:t>
            </a:r>
          </a:p>
          <a:p>
            <a:r>
              <a:rPr lang="en-US" smtClean="0"/>
              <a:t>May be created by state encoding: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124200" y="39624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s0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257800" y="39624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124200" y="54864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5257800" y="54864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s3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581400" y="4191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352800" y="4419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3581400" y="4419600"/>
            <a:ext cx="1828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19467" name="AutoShape 11"/>
          <p:cNvCxnSpPr>
            <a:cxnSpLocks noChangeShapeType="1"/>
            <a:stCxn id="19462" idx="2"/>
            <a:endCxn id="19460" idx="2"/>
          </p:cNvCxnSpPr>
          <p:nvPr/>
        </p:nvCxnSpPr>
        <p:spPr bwMode="auto">
          <a:xfrm rot="10800000" flipH="1">
            <a:off x="3124200" y="4191000"/>
            <a:ext cx="1588" cy="1524000"/>
          </a:xfrm>
          <a:prstGeom prst="bent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AutoShape 12"/>
          <p:cNvCxnSpPr>
            <a:cxnSpLocks noChangeShapeType="1"/>
            <a:stCxn id="19460" idx="1"/>
            <a:endCxn id="19460" idx="7"/>
          </p:cNvCxnSpPr>
          <p:nvPr/>
        </p:nvCxnSpPr>
        <p:spPr bwMode="auto">
          <a:xfrm rot="5400000" flipV="1">
            <a:off x="3352006" y="3867944"/>
            <a:ext cx="1588" cy="323850"/>
          </a:xfrm>
          <a:prstGeom prst="bentConnector3">
            <a:avLst>
              <a:gd name="adj1" fmla="val -1860000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/>
          <p:cNvCxnSpPr>
            <a:stCxn id="53255" idx="1"/>
            <a:endCxn id="19460" idx="5"/>
          </p:cNvCxnSpPr>
          <p:nvPr/>
        </p:nvCxnSpPr>
        <p:spPr bwMode="auto">
          <a:xfrm flipH="1" flipV="1">
            <a:off x="3514445" y="4352645"/>
            <a:ext cx="1810310" cy="12007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41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/>
          <a:lstStyle/>
          <a:p>
            <a:r>
              <a:rPr lang="en-US" altLang="en-US" smtClean="0"/>
              <a:t>Response Compaction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4582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smtClean="0"/>
              <a:t>Large amounts of data in CUT response to LFSR patterns – example: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smtClean="0"/>
              <a:t>Generate 5 million random patterns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smtClean="0"/>
              <a:t>CUT has 200 outputs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smtClean="0"/>
              <a:t>Leads to: </a:t>
            </a:r>
            <a:r>
              <a:rPr lang="en-US" altLang="en-US" b="1" smtClean="0">
                <a:solidFill>
                  <a:schemeClr val="tx2"/>
                </a:solidFill>
              </a:rPr>
              <a:t>5 million x 200 = 1 billion bits </a:t>
            </a:r>
            <a:r>
              <a:rPr lang="en-US" altLang="en-US" b="1" smtClean="0"/>
              <a:t>response</a:t>
            </a:r>
          </a:p>
          <a:p>
            <a:r>
              <a:rPr lang="en-US" altLang="en-US" b="1" smtClean="0"/>
              <a:t>Uneconomical to store and check all of these responses on chip</a:t>
            </a:r>
          </a:p>
          <a:p>
            <a:r>
              <a:rPr lang="en-US" altLang="en-US" b="1" smtClean="0"/>
              <a:t>Responses must be compacted</a:t>
            </a:r>
          </a:p>
        </p:txBody>
      </p:sp>
    </p:spTree>
    <p:extLst>
      <p:ext uri="{BB962C8B-B14F-4D97-AF65-F5344CB8AC3E}">
        <p14:creationId xmlns:p14="http://schemas.microsoft.com/office/powerpoint/2010/main" val="20342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Transition Counting</a:t>
            </a:r>
          </a:p>
        </p:txBody>
      </p:sp>
      <p:pic>
        <p:nvPicPr>
          <p:cNvPr id="10243" name="Picture 10" descr="tranc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5826" r="54744" b="1942"/>
          <a:stretch>
            <a:fillRect/>
          </a:stretch>
        </p:blipFill>
        <p:spPr bwMode="auto">
          <a:xfrm>
            <a:off x="533400" y="1066800"/>
            <a:ext cx="5791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tranc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3" t="5177" r="6569" b="11650"/>
          <a:stretch>
            <a:fillRect/>
          </a:stretch>
        </p:blipFill>
        <p:spPr bwMode="auto">
          <a:xfrm>
            <a:off x="533400" y="3886200"/>
            <a:ext cx="57912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6400800" y="2743200"/>
            <a:ext cx="259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Faulty machine response is shown above the good machine response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53000" y="4529138"/>
            <a:ext cx="2514600" cy="990600"/>
          </a:xfrm>
          <a:prstGeom prst="ellipse">
            <a:avLst/>
          </a:pr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>
                <a:solidFill>
                  <a:schemeClr val="accent1"/>
                </a:solidFill>
              </a:rPr>
              <a:t>Aliasing</a:t>
            </a:r>
          </a:p>
        </p:txBody>
      </p:sp>
    </p:spTree>
    <p:extLst>
      <p:ext uri="{BB962C8B-B14F-4D97-AF65-F5344CB8AC3E}">
        <p14:creationId xmlns:p14="http://schemas.microsoft.com/office/powerpoint/2010/main" val="8726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Example Modular LFSR Response Compacter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5475" y="5638800"/>
            <a:ext cx="5353050" cy="533400"/>
          </a:xfrm>
        </p:spPr>
        <p:txBody>
          <a:bodyPr>
            <a:normAutofit lnSpcReduction="10000"/>
          </a:bodyPr>
          <a:lstStyle/>
          <a:p>
            <a:r>
              <a:rPr lang="en-US" altLang="en-US" b="1" smtClean="0"/>
              <a:t>LFSR seed value is “00000”</a:t>
            </a:r>
          </a:p>
        </p:txBody>
      </p:sp>
      <p:pic>
        <p:nvPicPr>
          <p:cNvPr id="14340" name="Picture 4" descr="modresp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4013" r="6161" b="4013"/>
          <a:stretch>
            <a:fillRect/>
          </a:stretch>
        </p:blipFill>
        <p:spPr bwMode="auto">
          <a:xfrm>
            <a:off x="228600" y="2133600"/>
            <a:ext cx="8623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04900"/>
          </a:xfrm>
        </p:spPr>
        <p:txBody>
          <a:bodyPr/>
          <a:lstStyle/>
          <a:p>
            <a:r>
              <a:rPr lang="en-US" altLang="en-US" smtClean="0"/>
              <a:t>Polynomial 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458200" cy="1676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b="1" smtClean="0"/>
              <a:t>Logic simulation:  </a:t>
            </a:r>
            <a:r>
              <a:rPr lang="en-US" altLang="en-US" b="1" i="1" smtClean="0">
                <a:solidFill>
                  <a:schemeClr val="tx2"/>
                </a:solidFill>
              </a:rPr>
              <a:t>Remainder</a:t>
            </a:r>
            <a:r>
              <a:rPr lang="en-US" altLang="en-US" b="1" smtClean="0">
                <a:solidFill>
                  <a:schemeClr val="tx2"/>
                </a:solidFill>
              </a:rPr>
              <a:t> = 1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2</a:t>
            </a:r>
            <a:r>
              <a:rPr lang="en-US" altLang="en-US" b="1" smtClean="0">
                <a:solidFill>
                  <a:schemeClr val="tx2"/>
                </a:solidFill>
              </a:rPr>
              <a:t>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3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 smtClean="0"/>
              <a:t>0    	1        0         1        0          0        0         1</a:t>
            </a:r>
          </a:p>
          <a:p>
            <a:pPr>
              <a:lnSpc>
                <a:spcPct val="95000"/>
              </a:lnSpc>
              <a:buFont typeface="Monotype Sorts" pitchFamily="2" charset="2"/>
              <a:buNone/>
            </a:pPr>
            <a:r>
              <a:rPr lang="en-US" altLang="en-US" sz="2000" b="1" smtClean="0">
                <a:solidFill>
                  <a:schemeClr val="tx2"/>
                </a:solidFill>
              </a:rPr>
              <a:t>0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0</a:t>
            </a:r>
            <a:r>
              <a:rPr lang="en-US" altLang="en-US" sz="2000" b="1" smtClean="0">
                <a:solidFill>
                  <a:schemeClr val="tx2"/>
                </a:solidFill>
              </a:rPr>
              <a:t> + 1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1</a:t>
            </a:r>
            <a:r>
              <a:rPr lang="en-US" altLang="en-US" sz="2000" b="1" smtClean="0">
                <a:solidFill>
                  <a:schemeClr val="tx2"/>
                </a:solidFill>
              </a:rPr>
              <a:t> + 0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2</a:t>
            </a:r>
            <a:r>
              <a:rPr lang="en-US" altLang="en-US" sz="2000" b="1" smtClean="0">
                <a:solidFill>
                  <a:schemeClr val="tx2"/>
                </a:solidFill>
              </a:rPr>
              <a:t> + 1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3</a:t>
            </a:r>
            <a:r>
              <a:rPr lang="en-US" altLang="en-US" sz="2000" b="1" smtClean="0">
                <a:solidFill>
                  <a:schemeClr val="tx2"/>
                </a:solidFill>
              </a:rPr>
              <a:t> + 0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4</a:t>
            </a:r>
            <a:r>
              <a:rPr lang="en-US" altLang="en-US" sz="2000" b="1" smtClean="0">
                <a:solidFill>
                  <a:schemeClr val="tx2"/>
                </a:solidFill>
              </a:rPr>
              <a:t> + 0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5</a:t>
            </a:r>
            <a:r>
              <a:rPr lang="en-US" altLang="en-US" sz="2000" b="1" smtClean="0">
                <a:solidFill>
                  <a:schemeClr val="tx2"/>
                </a:solidFill>
              </a:rPr>
              <a:t> + 0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6</a:t>
            </a:r>
            <a:r>
              <a:rPr lang="en-US" altLang="en-US" sz="2000" b="1" smtClean="0">
                <a:solidFill>
                  <a:schemeClr val="tx2"/>
                </a:solidFill>
              </a:rPr>
              <a:t> + 1 </a:t>
            </a:r>
            <a:r>
              <a:rPr lang="en-US" altLang="en-US" sz="2000" b="1" i="1" smtClean="0">
                <a:solidFill>
                  <a:schemeClr val="tx2"/>
                </a:solidFill>
              </a:rPr>
              <a:t>x</a:t>
            </a:r>
            <a:r>
              <a:rPr lang="en-US" altLang="en-US" sz="2800" b="1" baseline="30000" smtClean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214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Inputs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Initial State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195763" y="1066800"/>
            <a:ext cx="5984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05363" y="1066800"/>
            <a:ext cx="59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8763" y="1066800"/>
            <a:ext cx="59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72163" y="1066800"/>
            <a:ext cx="59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405563" y="1066800"/>
            <a:ext cx="59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 flipV="1">
            <a:off x="2214563" y="1447800"/>
            <a:ext cx="472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26"/>
          <p:cNvSpPr txBox="1">
            <a:spLocks noChangeArrowheads="1"/>
          </p:cNvSpPr>
          <p:nvPr/>
        </p:nvSpPr>
        <p:spPr bwMode="auto">
          <a:xfrm>
            <a:off x="533400" y="2606675"/>
            <a:ext cx="2063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Logic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Simulation:</a:t>
            </a:r>
          </a:p>
        </p:txBody>
      </p:sp>
    </p:spTree>
    <p:extLst>
      <p:ext uri="{BB962C8B-B14F-4D97-AF65-F5344CB8AC3E}">
        <p14:creationId xmlns:p14="http://schemas.microsoft.com/office/powerpoint/2010/main" val="25233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Symbolic Polynomial Division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657600" y="1676400"/>
            <a:ext cx="5651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7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267200" y="1676400"/>
            <a:ext cx="8699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+ 1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5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 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5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 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105400" y="2143125"/>
            <a:ext cx="8699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3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3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3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 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943600" y="2614613"/>
            <a:ext cx="8683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781800" y="2143125"/>
            <a:ext cx="6905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</a:t>
            </a:r>
            <a:r>
              <a:rPr lang="en-US" altLang="en-US" i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429500" y="3581400"/>
            <a:ext cx="6905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+ 1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+ 1</a:t>
            </a:r>
          </a:p>
        </p:txBody>
      </p:sp>
      <p:sp>
        <p:nvSpPr>
          <p:cNvPr id="17417" name="Text Box 11"/>
          <p:cNvSpPr>
            <a:spLocks noChangeArrowheads="1"/>
          </p:cNvSpPr>
          <p:nvPr>
            <p:ph type="body" idx="1"/>
          </p:nvPr>
        </p:nvSpPr>
        <p:spPr>
          <a:xfrm>
            <a:off x="914400" y="2219325"/>
            <a:ext cx="2667000" cy="60960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5</a:t>
            </a:r>
            <a:r>
              <a:rPr lang="en-US" altLang="en-US" b="1" smtClean="0">
                <a:solidFill>
                  <a:schemeClr val="tx2"/>
                </a:solidFill>
              </a:rPr>
              <a:t>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sz="3200" b="1" baseline="30000" smtClean="0">
                <a:solidFill>
                  <a:schemeClr val="tx2"/>
                </a:solidFill>
              </a:rPr>
              <a:t>3</a:t>
            </a:r>
            <a:r>
              <a:rPr lang="en-US" altLang="en-US" b="1" smtClean="0">
                <a:solidFill>
                  <a:schemeClr val="tx2"/>
                </a:solidFill>
              </a:rPr>
              <a:t> + </a:t>
            </a:r>
            <a:r>
              <a:rPr lang="en-US" altLang="en-US" b="1" i="1" smtClean="0">
                <a:solidFill>
                  <a:schemeClr val="tx2"/>
                </a:solidFill>
              </a:rPr>
              <a:t>x</a:t>
            </a:r>
            <a:r>
              <a:rPr lang="en-US" altLang="en-US" b="1" smtClean="0">
                <a:solidFill>
                  <a:schemeClr val="tx2"/>
                </a:solidFill>
              </a:rPr>
              <a:t> + 1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914400" y="404812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FF6600"/>
                </a:solidFill>
              </a:rPr>
              <a:t>remainder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2914650" y="4314825"/>
            <a:ext cx="152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V="1">
            <a:off x="3581400" y="2143125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V="1">
            <a:off x="3581400" y="2162175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3600450" y="3152775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4343400" y="406717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612775" y="5029200"/>
            <a:ext cx="7970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92D050"/>
                </a:solidFill>
              </a:rPr>
              <a:t>Remainder matches that from logic simulation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92D050"/>
                </a:solidFill>
              </a:rPr>
              <a:t>of the response compacter!</a:t>
            </a:r>
          </a:p>
        </p:txBody>
      </p:sp>
    </p:spTree>
    <p:extLst>
      <p:ext uri="{BB962C8B-B14F-4D97-AF65-F5344CB8AC3E}">
        <p14:creationId xmlns:p14="http://schemas.microsoft.com/office/powerpoint/2010/main" val="1615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Multiple-Input Signature Register (MISR)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 fontScale="92500"/>
          </a:bodyPr>
          <a:lstStyle/>
          <a:p>
            <a:r>
              <a:rPr lang="en-US" altLang="en-US" b="1" dirty="0" smtClean="0"/>
              <a:t>Problem with ordinary LFSR response compacter: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Too much hardware if one of these is put on each primary output (PO)</a:t>
            </a:r>
          </a:p>
          <a:p>
            <a:r>
              <a:rPr lang="en-US" altLang="en-US" b="1" dirty="0" smtClean="0"/>
              <a:t>Solution: MISR – compacts all outputs into one LFSR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Works because LFSR is linear – obeys </a:t>
            </a:r>
            <a:r>
              <a:rPr lang="en-US" altLang="en-US" b="1" i="1" dirty="0" smtClean="0"/>
              <a:t>superposition principle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n-US" b="1" dirty="0" smtClean="0"/>
              <a:t>Superimpose all responses in one LFSR –      final remainder is XOR sum of remainders of polynomial divisions of each PO by the characteristic polynomial</a:t>
            </a:r>
          </a:p>
        </p:txBody>
      </p:sp>
    </p:spTree>
    <p:extLst>
      <p:ext uri="{BB962C8B-B14F-4D97-AF65-F5344CB8AC3E}">
        <p14:creationId xmlns:p14="http://schemas.microsoft.com/office/powerpoint/2010/main" val="3810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1143000"/>
          </a:xfrm>
        </p:spPr>
        <p:txBody>
          <a:bodyPr/>
          <a:lstStyle/>
          <a:p>
            <a:r>
              <a:rPr lang="en-US" altLang="en-US" smtClean="0"/>
              <a:t>MISR Matrix Equation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05000"/>
            <a:ext cx="7200900" cy="609600"/>
          </a:xfrm>
        </p:spPr>
        <p:txBody>
          <a:bodyPr/>
          <a:lstStyle/>
          <a:p>
            <a:r>
              <a:rPr lang="en-US" altLang="en-US" b="1" i="1" smtClean="0">
                <a:solidFill>
                  <a:schemeClr val="tx2"/>
                </a:solidFill>
              </a:rPr>
              <a:t>d</a:t>
            </a:r>
            <a:r>
              <a:rPr lang="en-US" altLang="en-US" sz="3200" b="1" i="1" baseline="-25000" smtClean="0">
                <a:solidFill>
                  <a:schemeClr val="tx2"/>
                </a:solidFill>
              </a:rPr>
              <a:t>i</a:t>
            </a:r>
            <a:r>
              <a:rPr lang="en-US" altLang="en-US" b="1" smtClean="0">
                <a:solidFill>
                  <a:schemeClr val="tx2"/>
                </a:solidFill>
              </a:rPr>
              <a:t> (</a:t>
            </a:r>
            <a:r>
              <a:rPr lang="en-US" altLang="en-US" b="1" i="1" smtClean="0">
                <a:solidFill>
                  <a:schemeClr val="tx2"/>
                </a:solidFill>
              </a:rPr>
              <a:t>t</a:t>
            </a:r>
            <a:r>
              <a:rPr lang="en-US" altLang="en-US" b="1" smtClean="0">
                <a:solidFill>
                  <a:schemeClr val="tx2"/>
                </a:solidFill>
              </a:rPr>
              <a:t>)</a:t>
            </a:r>
            <a:r>
              <a:rPr lang="en-US" altLang="en-US" b="1" smtClean="0"/>
              <a:t> – output response on </a:t>
            </a:r>
            <a:r>
              <a:rPr lang="en-US" altLang="en-US" b="1" i="1" smtClean="0">
                <a:solidFill>
                  <a:schemeClr val="tx2"/>
                </a:solidFill>
              </a:rPr>
              <a:t>PO</a:t>
            </a:r>
            <a:r>
              <a:rPr lang="en-US" altLang="en-US" sz="3200" b="1" i="1" baseline="-25000" smtClean="0">
                <a:solidFill>
                  <a:schemeClr val="tx2"/>
                </a:solidFill>
              </a:rPr>
              <a:t>i</a:t>
            </a:r>
            <a:r>
              <a:rPr lang="en-US" altLang="en-US" sz="3200" b="1" baseline="-25000" smtClean="0"/>
              <a:t> </a:t>
            </a:r>
            <a:r>
              <a:rPr lang="en-US" altLang="en-US" b="1" smtClean="0"/>
              <a:t>at time </a:t>
            </a:r>
            <a:r>
              <a:rPr lang="en-US" altLang="en-US" b="1" i="1" smtClean="0">
                <a:solidFill>
                  <a:schemeClr val="tx2"/>
                </a:solidFill>
              </a:rPr>
              <a:t>t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39725" y="3124200"/>
            <a:ext cx="194786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  <a:r>
              <a:rPr lang="en-US" altLang="en-US">
                <a:solidFill>
                  <a:schemeClr val="tx2"/>
                </a:solidFill>
              </a:rPr>
              <a:t> 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+ 1)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8500" y="3124200"/>
            <a:ext cx="5651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baseline="-25000">
                <a:solidFill>
                  <a:schemeClr val="tx2"/>
                </a:solidFill>
              </a:rPr>
              <a:t>1</a:t>
            </a:r>
            <a:endParaRPr lang="en-US" altLang="en-US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aseline="-25000">
              <a:solidFill>
                <a:schemeClr val="tx2"/>
              </a:solidFill>
            </a:endParaRPr>
          </a:p>
        </p:txBody>
      </p:sp>
      <p:sp>
        <p:nvSpPr>
          <p:cNvPr id="19462" name="Text Box 8"/>
          <p:cNvSpPr>
            <a:spLocks noChangeArrowheads="1"/>
          </p:cNvSpPr>
          <p:nvPr>
            <p:ph type="body" idx="1"/>
          </p:nvPr>
        </p:nvSpPr>
        <p:spPr>
          <a:xfrm>
            <a:off x="2936875" y="3124200"/>
            <a:ext cx="415925" cy="2667000"/>
          </a:xfrm>
          <a:noFill/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695700" y="3124200"/>
            <a:ext cx="4889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076700" y="3124200"/>
            <a:ext cx="8318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838700" y="3124200"/>
            <a:ext cx="8318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h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778500" y="3124200"/>
            <a:ext cx="13271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0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baseline="-25000">
                <a:solidFill>
                  <a:schemeClr val="tx2"/>
                </a:solidFill>
              </a:rPr>
              <a:t>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X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19467" name="Group 49"/>
          <p:cNvGrpSpPr>
            <a:grpSpLocks/>
          </p:cNvGrpSpPr>
          <p:nvPr/>
        </p:nvGrpSpPr>
        <p:grpSpPr bwMode="auto">
          <a:xfrm>
            <a:off x="342900" y="3124200"/>
            <a:ext cx="231775" cy="2514600"/>
            <a:chOff x="288" y="1536"/>
            <a:chExt cx="146" cy="1584"/>
          </a:xfrm>
        </p:grpSpPr>
        <p:sp>
          <p:nvSpPr>
            <p:cNvPr id="19499" name="Line 14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15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16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2400300" y="43434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19469" name="Text Box 39"/>
          <p:cNvSpPr txBox="1">
            <a:spLocks noChangeArrowheads="1"/>
          </p:cNvSpPr>
          <p:nvPr/>
        </p:nvSpPr>
        <p:spPr bwMode="auto">
          <a:xfrm>
            <a:off x="7493000" y="3124200"/>
            <a:ext cx="12938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d</a:t>
            </a:r>
            <a:r>
              <a:rPr lang="en-US" altLang="en-US" sz="3200" baseline="-25000">
                <a:solidFill>
                  <a:schemeClr val="tx2"/>
                </a:solidFill>
              </a:rPr>
              <a:t>0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d</a:t>
            </a:r>
            <a:r>
              <a:rPr lang="en-US" altLang="en-US" sz="3200" baseline="-25000">
                <a:solidFill>
                  <a:schemeClr val="tx2"/>
                </a:solidFill>
              </a:rPr>
              <a:t>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d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-3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d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-2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2"/>
                </a:solidFill>
              </a:rPr>
              <a:t>d</a:t>
            </a:r>
            <a:r>
              <a:rPr lang="en-US" altLang="en-US" sz="3200" i="1" baseline="-25000">
                <a:solidFill>
                  <a:schemeClr val="tx2"/>
                </a:solidFill>
              </a:rPr>
              <a:t>n</a:t>
            </a:r>
            <a:r>
              <a:rPr lang="en-US" altLang="en-US" sz="3200" baseline="-25000">
                <a:solidFill>
                  <a:schemeClr val="tx2"/>
                </a:solidFill>
              </a:rPr>
              <a:t>-1 </a:t>
            </a:r>
            <a:r>
              <a:rPr lang="en-US" altLang="en-US">
                <a:solidFill>
                  <a:schemeClr val="tx2"/>
                </a:solidFill>
              </a:rPr>
              <a:t>(</a:t>
            </a:r>
            <a:r>
              <a:rPr lang="en-US" altLang="en-US" i="1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470" name="Text Box 48"/>
          <p:cNvSpPr txBox="1">
            <a:spLocks noChangeArrowheads="1"/>
          </p:cNvSpPr>
          <p:nvPr/>
        </p:nvSpPr>
        <p:spPr bwMode="auto">
          <a:xfrm>
            <a:off x="7086600" y="44196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19471" name="Group 50"/>
          <p:cNvGrpSpPr>
            <a:grpSpLocks/>
          </p:cNvGrpSpPr>
          <p:nvPr/>
        </p:nvGrpSpPr>
        <p:grpSpPr bwMode="auto">
          <a:xfrm>
            <a:off x="7505700" y="3124200"/>
            <a:ext cx="231775" cy="2514600"/>
            <a:chOff x="288" y="1536"/>
            <a:chExt cx="146" cy="1584"/>
          </a:xfrm>
        </p:grpSpPr>
        <p:sp>
          <p:nvSpPr>
            <p:cNvPr id="19496" name="Line 51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52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53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2" name="Group 54"/>
          <p:cNvGrpSpPr>
            <a:grpSpLocks/>
          </p:cNvGrpSpPr>
          <p:nvPr/>
        </p:nvGrpSpPr>
        <p:grpSpPr bwMode="auto">
          <a:xfrm>
            <a:off x="5829300" y="3124200"/>
            <a:ext cx="231775" cy="2514600"/>
            <a:chOff x="288" y="1536"/>
            <a:chExt cx="146" cy="1584"/>
          </a:xfrm>
        </p:grpSpPr>
        <p:sp>
          <p:nvSpPr>
            <p:cNvPr id="19493" name="Line 55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56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57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3" name="Group 58"/>
          <p:cNvGrpSpPr>
            <a:grpSpLocks/>
          </p:cNvGrpSpPr>
          <p:nvPr/>
        </p:nvGrpSpPr>
        <p:grpSpPr bwMode="auto">
          <a:xfrm>
            <a:off x="2857500" y="3124200"/>
            <a:ext cx="231775" cy="2514600"/>
            <a:chOff x="288" y="1536"/>
            <a:chExt cx="146" cy="1584"/>
          </a:xfrm>
        </p:grpSpPr>
        <p:sp>
          <p:nvSpPr>
            <p:cNvPr id="19490" name="Line 59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60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61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4" name="Group 62"/>
          <p:cNvGrpSpPr>
            <a:grpSpLocks/>
          </p:cNvGrpSpPr>
          <p:nvPr/>
        </p:nvGrpSpPr>
        <p:grpSpPr bwMode="auto">
          <a:xfrm flipH="1">
            <a:off x="2095500" y="3124200"/>
            <a:ext cx="231775" cy="2514600"/>
            <a:chOff x="288" y="1536"/>
            <a:chExt cx="146" cy="1584"/>
          </a:xfrm>
        </p:grpSpPr>
        <p:sp>
          <p:nvSpPr>
            <p:cNvPr id="19487" name="Line 63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64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5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5" name="Group 66"/>
          <p:cNvGrpSpPr>
            <a:grpSpLocks/>
          </p:cNvGrpSpPr>
          <p:nvPr/>
        </p:nvGrpSpPr>
        <p:grpSpPr bwMode="auto">
          <a:xfrm flipH="1">
            <a:off x="8572500" y="3124200"/>
            <a:ext cx="231775" cy="2514600"/>
            <a:chOff x="288" y="1536"/>
            <a:chExt cx="146" cy="1584"/>
          </a:xfrm>
        </p:grpSpPr>
        <p:sp>
          <p:nvSpPr>
            <p:cNvPr id="19484" name="Line 67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68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69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6" name="Group 70"/>
          <p:cNvGrpSpPr>
            <a:grpSpLocks/>
          </p:cNvGrpSpPr>
          <p:nvPr/>
        </p:nvGrpSpPr>
        <p:grpSpPr bwMode="auto">
          <a:xfrm flipH="1">
            <a:off x="6896100" y="3124200"/>
            <a:ext cx="231775" cy="2514600"/>
            <a:chOff x="288" y="1536"/>
            <a:chExt cx="146" cy="1584"/>
          </a:xfrm>
        </p:grpSpPr>
        <p:sp>
          <p:nvSpPr>
            <p:cNvPr id="19481" name="Line 71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72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73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74"/>
          <p:cNvGrpSpPr>
            <a:grpSpLocks/>
          </p:cNvGrpSpPr>
          <p:nvPr/>
        </p:nvGrpSpPr>
        <p:grpSpPr bwMode="auto">
          <a:xfrm flipH="1">
            <a:off x="5372100" y="3124200"/>
            <a:ext cx="231775" cy="2514600"/>
            <a:chOff x="288" y="1536"/>
            <a:chExt cx="146" cy="1584"/>
          </a:xfrm>
        </p:grpSpPr>
        <p:sp>
          <p:nvSpPr>
            <p:cNvPr id="19478" name="Line 75"/>
            <p:cNvSpPr>
              <a:spLocks noChangeShapeType="1"/>
            </p:cNvSpPr>
            <p:nvPr/>
          </p:nvSpPr>
          <p:spPr bwMode="auto">
            <a:xfrm flipH="1">
              <a:off x="288" y="3120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76"/>
            <p:cNvSpPr>
              <a:spLocks noChangeShapeType="1"/>
            </p:cNvSpPr>
            <p:nvPr/>
          </p:nvSpPr>
          <p:spPr bwMode="auto">
            <a:xfrm flipV="1">
              <a:off x="288" y="1536"/>
              <a:ext cx="2" cy="15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77"/>
            <p:cNvSpPr>
              <a:spLocks noChangeShapeType="1"/>
            </p:cNvSpPr>
            <p:nvPr/>
          </p:nvSpPr>
          <p:spPr bwMode="auto">
            <a:xfrm flipH="1">
              <a:off x="29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3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Modular MISR Example</a:t>
            </a:r>
          </a:p>
        </p:txBody>
      </p:sp>
      <p:grpSp>
        <p:nvGrpSpPr>
          <p:cNvPr id="20483" name="Group 77"/>
          <p:cNvGrpSpPr>
            <a:grpSpLocks/>
          </p:cNvGrpSpPr>
          <p:nvPr/>
        </p:nvGrpSpPr>
        <p:grpSpPr bwMode="auto">
          <a:xfrm>
            <a:off x="952500" y="4876800"/>
            <a:ext cx="7239000" cy="1219200"/>
            <a:chOff x="288" y="1968"/>
            <a:chExt cx="4560" cy="768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98" y="1968"/>
              <a:ext cx="1059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0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baseline="-25000">
                  <a:solidFill>
                    <a:schemeClr val="tx2"/>
                  </a:solidFill>
                </a:rPr>
                <a:t>1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2"/>
                  </a:solidFill>
                </a:rPr>
                <a:t>X</a:t>
              </a:r>
              <a:r>
                <a:rPr lang="en-US" altLang="en-US" sz="3200" i="1" baseline="-25000">
                  <a:solidFill>
                    <a:schemeClr val="tx2"/>
                  </a:solidFill>
                </a:rPr>
                <a:t>2</a:t>
              </a:r>
              <a:r>
                <a:rPr lang="en-US" altLang="en-US">
                  <a:solidFill>
                    <a:schemeClr val="tx2"/>
                  </a:solidFill>
                </a:rPr>
                <a:t> (</a:t>
              </a:r>
              <a:r>
                <a:rPr lang="en-US" altLang="en-US" i="1">
                  <a:solidFill>
                    <a:schemeClr val="tx2"/>
                  </a:solidFill>
                </a:rPr>
                <a:t>t</a:t>
              </a:r>
              <a:r>
                <a:rPr lang="en-US" altLang="en-US">
                  <a:solidFill>
                    <a:schemeClr val="tx2"/>
                  </a:solidFill>
                </a:rPr>
                <a:t> + 1)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8" y="1968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1920" y="1968"/>
              <a:ext cx="2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2496" y="1968"/>
              <a:ext cx="2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0489" name="Text Box 16"/>
            <p:cNvSpPr txBox="1">
              <a:spLocks noChangeArrowheads="1"/>
            </p:cNvSpPr>
            <p:nvPr/>
          </p:nvSpPr>
          <p:spPr bwMode="auto">
            <a:xfrm>
              <a:off x="1536" y="2160"/>
              <a:ext cx="2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60000"/>
                <a:buFont typeface="Monotype Sorts" pitchFamily="2" charset="2"/>
                <a:buChar char="n"/>
                <a:defRPr sz="24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Char char="n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Char char="•"/>
                <a:defRPr sz="16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=</a:t>
              </a:r>
            </a:p>
          </p:txBody>
        </p:sp>
        <p:grpSp>
          <p:nvGrpSpPr>
            <p:cNvPr id="20490" name="Group 47"/>
            <p:cNvGrpSpPr>
              <a:grpSpLocks/>
            </p:cNvGrpSpPr>
            <p:nvPr/>
          </p:nvGrpSpPr>
          <p:grpSpPr bwMode="auto">
            <a:xfrm>
              <a:off x="1824" y="1968"/>
              <a:ext cx="144" cy="768"/>
              <a:chOff x="1824" y="1968"/>
              <a:chExt cx="144" cy="768"/>
            </a:xfrm>
          </p:grpSpPr>
          <p:sp>
            <p:nvSpPr>
              <p:cNvPr id="20523" name="Line 28"/>
              <p:cNvSpPr>
                <a:spLocks noChangeShapeType="1"/>
              </p:cNvSpPr>
              <p:nvPr/>
            </p:nvSpPr>
            <p:spPr bwMode="auto">
              <a:xfrm flipH="1">
                <a:off x="1824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Line 29"/>
              <p:cNvSpPr>
                <a:spLocks noChangeShapeType="1"/>
              </p:cNvSpPr>
              <p:nvPr/>
            </p:nvSpPr>
            <p:spPr bwMode="auto">
              <a:xfrm flipV="1">
                <a:off x="1824" y="1968"/>
                <a:ext cx="2" cy="7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Line 30"/>
              <p:cNvSpPr>
                <a:spLocks noChangeShapeType="1"/>
              </p:cNvSpPr>
              <p:nvPr/>
            </p:nvSpPr>
            <p:spPr bwMode="auto">
              <a:xfrm flipH="1">
                <a:off x="1824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1" name="Group 56"/>
            <p:cNvGrpSpPr>
              <a:grpSpLocks/>
            </p:cNvGrpSpPr>
            <p:nvPr/>
          </p:nvGrpSpPr>
          <p:grpSpPr bwMode="auto">
            <a:xfrm>
              <a:off x="288" y="1968"/>
              <a:ext cx="144" cy="768"/>
              <a:chOff x="1824" y="1968"/>
              <a:chExt cx="144" cy="768"/>
            </a:xfrm>
          </p:grpSpPr>
          <p:sp>
            <p:nvSpPr>
              <p:cNvPr id="20520" name="Line 57"/>
              <p:cNvSpPr>
                <a:spLocks noChangeShapeType="1"/>
              </p:cNvSpPr>
              <p:nvPr/>
            </p:nvSpPr>
            <p:spPr bwMode="auto">
              <a:xfrm flipH="1">
                <a:off x="1824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Line 58"/>
              <p:cNvSpPr>
                <a:spLocks noChangeShapeType="1"/>
              </p:cNvSpPr>
              <p:nvPr/>
            </p:nvSpPr>
            <p:spPr bwMode="auto">
              <a:xfrm flipV="1">
                <a:off x="1824" y="1968"/>
                <a:ext cx="2" cy="7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Line 59"/>
              <p:cNvSpPr>
                <a:spLocks noChangeShapeType="1"/>
              </p:cNvSpPr>
              <p:nvPr/>
            </p:nvSpPr>
            <p:spPr bwMode="auto">
              <a:xfrm flipH="1">
                <a:off x="1824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2" name="Group 60"/>
            <p:cNvGrpSpPr>
              <a:grpSpLocks/>
            </p:cNvGrpSpPr>
            <p:nvPr/>
          </p:nvGrpSpPr>
          <p:grpSpPr bwMode="auto">
            <a:xfrm flipH="1">
              <a:off x="1296" y="1968"/>
              <a:ext cx="144" cy="768"/>
              <a:chOff x="1824" y="1968"/>
              <a:chExt cx="144" cy="768"/>
            </a:xfrm>
          </p:grpSpPr>
          <p:sp>
            <p:nvSpPr>
              <p:cNvPr id="20517" name="Line 61"/>
              <p:cNvSpPr>
                <a:spLocks noChangeShapeType="1"/>
              </p:cNvSpPr>
              <p:nvPr/>
            </p:nvSpPr>
            <p:spPr bwMode="auto">
              <a:xfrm flipH="1">
                <a:off x="1824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Line 62"/>
              <p:cNvSpPr>
                <a:spLocks noChangeShapeType="1"/>
              </p:cNvSpPr>
              <p:nvPr/>
            </p:nvSpPr>
            <p:spPr bwMode="auto">
              <a:xfrm flipV="1">
                <a:off x="1824" y="1968"/>
                <a:ext cx="2" cy="7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Line 63"/>
              <p:cNvSpPr>
                <a:spLocks noChangeShapeType="1"/>
              </p:cNvSpPr>
              <p:nvPr/>
            </p:nvSpPr>
            <p:spPr bwMode="auto">
              <a:xfrm flipH="1">
                <a:off x="1824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3" name="Group 76"/>
            <p:cNvGrpSpPr>
              <a:grpSpLocks/>
            </p:cNvGrpSpPr>
            <p:nvPr/>
          </p:nvGrpSpPr>
          <p:grpSpPr bwMode="auto">
            <a:xfrm>
              <a:off x="3072" y="1968"/>
              <a:ext cx="1776" cy="768"/>
              <a:chOff x="3696" y="1968"/>
              <a:chExt cx="1776" cy="768"/>
            </a:xfrm>
          </p:grpSpPr>
          <p:sp>
            <p:nvSpPr>
              <p:cNvPr id="20498" name="Text Box 11"/>
              <p:cNvSpPr txBox="1">
                <a:spLocks noChangeArrowheads="1"/>
              </p:cNvSpPr>
              <p:nvPr/>
            </p:nvSpPr>
            <p:spPr bwMode="auto">
              <a:xfrm>
                <a:off x="3724" y="1968"/>
                <a:ext cx="668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60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X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0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X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1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X</a:t>
                </a:r>
                <a:r>
                  <a:rPr lang="en-US" altLang="en-US" sz="3200" i="1" baseline="-25000">
                    <a:solidFill>
                      <a:schemeClr val="tx2"/>
                    </a:solidFill>
                  </a:rPr>
                  <a:t>2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20499" name="Text Box 17"/>
              <p:cNvSpPr txBox="1">
                <a:spLocks noChangeArrowheads="1"/>
              </p:cNvSpPr>
              <p:nvPr/>
            </p:nvSpPr>
            <p:spPr bwMode="auto">
              <a:xfrm>
                <a:off x="4804" y="1968"/>
                <a:ext cx="647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60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d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0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d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1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i="1">
                    <a:solidFill>
                      <a:schemeClr val="tx2"/>
                    </a:solidFill>
                  </a:rPr>
                  <a:t>d</a:t>
                </a:r>
                <a:r>
                  <a:rPr lang="en-US" altLang="en-US" sz="3200" i="1" baseline="-25000">
                    <a:solidFill>
                      <a:schemeClr val="tx2"/>
                    </a:solidFill>
                  </a:rPr>
                  <a:t>2</a:t>
                </a:r>
                <a:r>
                  <a:rPr lang="en-US" altLang="en-US" sz="3200" baseline="-25000">
                    <a:solidFill>
                      <a:schemeClr val="tx2"/>
                    </a:solidFill>
                  </a:rPr>
                  <a:t> </a:t>
                </a:r>
                <a:r>
                  <a:rPr lang="en-US" altLang="en-US">
                    <a:solidFill>
                      <a:schemeClr val="tx2"/>
                    </a:solidFill>
                  </a:rPr>
                  <a:t>(</a:t>
                </a:r>
                <a:r>
                  <a:rPr lang="en-US" altLang="en-US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20500" name="Text Box 18"/>
              <p:cNvSpPr txBox="1">
                <a:spLocks noChangeArrowheads="1"/>
              </p:cNvSpPr>
              <p:nvPr/>
            </p:nvSpPr>
            <p:spPr bwMode="auto">
              <a:xfrm>
                <a:off x="4464" y="2220"/>
                <a:ext cx="2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60000"/>
                  <a:buFont typeface="Monotype Sorts" pitchFamily="2" charset="2"/>
                  <a:buChar char="n"/>
                  <a:defRPr sz="24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pitchFamily="2" charset="2"/>
                  <a:buChar char="n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>
                    <a:solidFill>
                      <a:schemeClr val="tx2"/>
                    </a:solidFill>
                  </a:rPr>
                  <a:t>+</a:t>
                </a:r>
              </a:p>
            </p:txBody>
          </p:sp>
          <p:grpSp>
            <p:nvGrpSpPr>
              <p:cNvPr id="20501" name="Group 48"/>
              <p:cNvGrpSpPr>
                <a:grpSpLocks/>
              </p:cNvGrpSpPr>
              <p:nvPr/>
            </p:nvGrpSpPr>
            <p:grpSpPr bwMode="auto">
              <a:xfrm>
                <a:off x="4800" y="1968"/>
                <a:ext cx="144" cy="768"/>
                <a:chOff x="1824" y="1968"/>
                <a:chExt cx="144" cy="768"/>
              </a:xfrm>
            </p:grpSpPr>
            <p:sp>
              <p:nvSpPr>
                <p:cNvPr id="2051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824" y="273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24" y="1968"/>
                  <a:ext cx="2" cy="76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824" y="19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2" name="Group 52"/>
              <p:cNvGrpSpPr>
                <a:grpSpLocks/>
              </p:cNvGrpSpPr>
              <p:nvPr/>
            </p:nvGrpSpPr>
            <p:grpSpPr bwMode="auto">
              <a:xfrm>
                <a:off x="3696" y="1968"/>
                <a:ext cx="144" cy="768"/>
                <a:chOff x="1824" y="1968"/>
                <a:chExt cx="144" cy="768"/>
              </a:xfrm>
            </p:grpSpPr>
            <p:sp>
              <p:nvSpPr>
                <p:cNvPr id="2051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824" y="273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824" y="1968"/>
                  <a:ext cx="2" cy="76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824" y="19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3" name="Group 64"/>
              <p:cNvGrpSpPr>
                <a:grpSpLocks/>
              </p:cNvGrpSpPr>
              <p:nvPr/>
            </p:nvGrpSpPr>
            <p:grpSpPr bwMode="auto">
              <a:xfrm flipH="1">
                <a:off x="5328" y="1968"/>
                <a:ext cx="144" cy="768"/>
                <a:chOff x="1824" y="1968"/>
                <a:chExt cx="144" cy="768"/>
              </a:xfrm>
            </p:grpSpPr>
            <p:sp>
              <p:nvSpPr>
                <p:cNvPr id="2050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824" y="273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824" y="1968"/>
                  <a:ext cx="2" cy="76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824" y="19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4" name="Group 68"/>
              <p:cNvGrpSpPr>
                <a:grpSpLocks/>
              </p:cNvGrpSpPr>
              <p:nvPr/>
            </p:nvGrpSpPr>
            <p:grpSpPr bwMode="auto">
              <a:xfrm flipH="1">
                <a:off x="4272" y="1968"/>
                <a:ext cx="144" cy="768"/>
                <a:chOff x="1824" y="1968"/>
                <a:chExt cx="144" cy="768"/>
              </a:xfrm>
            </p:grpSpPr>
            <p:sp>
              <p:nvSpPr>
                <p:cNvPr id="20505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824" y="273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824" y="1968"/>
                  <a:ext cx="2" cy="76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1824" y="19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4" name="Group 72"/>
            <p:cNvGrpSpPr>
              <a:grpSpLocks/>
            </p:cNvGrpSpPr>
            <p:nvPr/>
          </p:nvGrpSpPr>
          <p:grpSpPr bwMode="auto">
            <a:xfrm flipH="1">
              <a:off x="2736" y="1968"/>
              <a:ext cx="144" cy="768"/>
              <a:chOff x="1824" y="1968"/>
              <a:chExt cx="144" cy="768"/>
            </a:xfrm>
          </p:grpSpPr>
          <p:sp>
            <p:nvSpPr>
              <p:cNvPr id="20495" name="Line 73"/>
              <p:cNvSpPr>
                <a:spLocks noChangeShapeType="1"/>
              </p:cNvSpPr>
              <p:nvPr/>
            </p:nvSpPr>
            <p:spPr bwMode="auto">
              <a:xfrm flipH="1">
                <a:off x="1824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Line 74"/>
              <p:cNvSpPr>
                <a:spLocks noChangeShapeType="1"/>
              </p:cNvSpPr>
              <p:nvPr/>
            </p:nvSpPr>
            <p:spPr bwMode="auto">
              <a:xfrm flipV="1">
                <a:off x="1824" y="1968"/>
                <a:ext cx="2" cy="7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75"/>
              <p:cNvSpPr>
                <a:spLocks noChangeShapeType="1"/>
              </p:cNvSpPr>
              <p:nvPr/>
            </p:nvSpPr>
            <p:spPr bwMode="auto">
              <a:xfrm flipH="1">
                <a:off x="1824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78" descr="modmi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5177" r="5524" b="4141"/>
          <a:stretch>
            <a:fillRect/>
          </a:stretch>
        </p:blipFill>
        <p:spPr bwMode="auto">
          <a:xfrm>
            <a:off x="892175" y="1371600"/>
            <a:ext cx="73596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Built-in Logic Block Observer (BILBO)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144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/>
              <a:t>Combined functionality of D flip-flop, pattern generator, response compacter and scan chain</a:t>
            </a:r>
          </a:p>
          <a:p>
            <a:pPr lvl="1" eaLnBrk="1" hangingPunct="1">
              <a:lnSpc>
                <a:spcPct val="110000"/>
              </a:lnSpc>
              <a:buSzTx/>
              <a:buFont typeface="Wingdings" pitchFamily="2" charset="2"/>
              <a:buChar char="§"/>
            </a:pPr>
            <a:r>
              <a:rPr lang="en-US" altLang="en-US" b="1" smtClean="0"/>
              <a:t>Reset all FFs to 0 by scanning in zeros</a:t>
            </a:r>
          </a:p>
        </p:txBody>
      </p:sp>
      <p:pic>
        <p:nvPicPr>
          <p:cNvPr id="21508" name="Picture 4" descr="vabil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5994" r="6253" b="2208"/>
          <a:stretch>
            <a:fillRect/>
          </a:stretch>
        </p:blipFill>
        <p:spPr bwMode="auto">
          <a:xfrm>
            <a:off x="211138" y="3124200"/>
            <a:ext cx="87201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4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BILBO Serial Scan Mode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14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olidFill>
                  <a:schemeClr val="tx2"/>
                </a:solidFill>
              </a:rPr>
              <a:t>B1 B2 = “00”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smtClean="0"/>
              <a:t>Bold lines show enabled data paths</a:t>
            </a:r>
          </a:p>
        </p:txBody>
      </p:sp>
      <p:pic>
        <p:nvPicPr>
          <p:cNvPr id="23556" name="Picture 4" descr="bilbseri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5994" r="6128" b="1892"/>
          <a:stretch>
            <a:fillRect/>
          </a:stretch>
        </p:blipFill>
        <p:spPr bwMode="auto">
          <a:xfrm>
            <a:off x="228600" y="2590800"/>
            <a:ext cx="86772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Homing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81200"/>
                <a:ext cx="7873711" cy="4114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Sequence of inputs that drives a machine to a given state.</a:t>
                </a:r>
              </a:p>
              <a:p>
                <a:r>
                  <a:rPr lang="en-IN" dirty="0" smtClean="0"/>
                  <a:t>Intuitive definition: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 smtClean="0"/>
                  <a:t>Initial state in unknown.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 smtClean="0"/>
                  <a:t>Apply a sequence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𝑥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IN" dirty="0" smtClean="0"/>
                  <a:t> of inputs.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 smtClean="0"/>
                  <a:t>Observe outputs.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 smtClean="0"/>
                  <a:t>Conclude what the final state is.</a:t>
                </a:r>
              </a:p>
              <a:p>
                <a:pPr lvl="1"/>
                <a:r>
                  <a:rPr lang="en-IN" dirty="0" smtClean="0"/>
                  <a:t>If this is possible, </a:t>
                </a:r>
                <a:r>
                  <a:rPr lang="en-IN" i="1" dirty="0" smtClean="0"/>
                  <a:t>x</a:t>
                </a:r>
                <a:r>
                  <a:rPr lang="en-IN" dirty="0" smtClean="0"/>
                  <a:t> is a homing sequence.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81200"/>
                <a:ext cx="7873711" cy="4114800"/>
              </a:xfrm>
              <a:blipFill rotWithShape="1">
                <a:blip r:embed="rId2"/>
                <a:stretch>
                  <a:fillRect l="-1006" t="-2074" b="-13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6425911" y="2743200"/>
            <a:ext cx="2286000" cy="1600200"/>
            <a:chOff x="3276600" y="3581400"/>
            <a:chExt cx="2590800" cy="1981200"/>
          </a:xfrm>
        </p:grpSpPr>
        <p:sp>
          <p:nvSpPr>
            <p:cNvPr id="20485" name="Oval 4"/>
            <p:cNvSpPr>
              <a:spLocks noChangeArrowheads="1"/>
            </p:cNvSpPr>
            <p:nvPr/>
          </p:nvSpPr>
          <p:spPr bwMode="auto">
            <a:xfrm>
              <a:off x="3276600" y="3581400"/>
              <a:ext cx="457200" cy="457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s0</a:t>
              </a:r>
            </a:p>
          </p:txBody>
        </p:sp>
        <p:sp>
          <p:nvSpPr>
            <p:cNvPr id="20486" name="Oval 5"/>
            <p:cNvSpPr>
              <a:spLocks noChangeArrowheads="1"/>
            </p:cNvSpPr>
            <p:nvPr/>
          </p:nvSpPr>
          <p:spPr bwMode="auto">
            <a:xfrm>
              <a:off x="5410200" y="3581400"/>
              <a:ext cx="457200" cy="457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s1</a:t>
              </a:r>
            </a:p>
          </p:txBody>
        </p:sp>
        <p:sp>
          <p:nvSpPr>
            <p:cNvPr id="20487" name="Oval 6"/>
            <p:cNvSpPr>
              <a:spLocks noChangeArrowheads="1"/>
            </p:cNvSpPr>
            <p:nvPr/>
          </p:nvSpPr>
          <p:spPr bwMode="auto">
            <a:xfrm>
              <a:off x="3276600" y="5105400"/>
              <a:ext cx="457200" cy="45720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s2</a:t>
              </a:r>
            </a:p>
          </p:txBody>
        </p:sp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>
              <a:off x="3733800" y="3810000"/>
              <a:ext cx="167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489" name="Line 8"/>
            <p:cNvSpPr>
              <a:spLocks noChangeShapeType="1"/>
            </p:cNvSpPr>
            <p:nvPr/>
          </p:nvSpPr>
          <p:spPr bwMode="auto">
            <a:xfrm>
              <a:off x="3505200" y="4038600"/>
              <a:ext cx="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H="1">
              <a:off x="3733800" y="4038600"/>
              <a:ext cx="182880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cxnSp>
          <p:nvCxnSpPr>
            <p:cNvPr id="20491" name="AutoShape 10"/>
            <p:cNvCxnSpPr>
              <a:cxnSpLocks noChangeShapeType="1"/>
              <a:stCxn id="20487" idx="2"/>
              <a:endCxn id="20485" idx="2"/>
            </p:cNvCxnSpPr>
            <p:nvPr/>
          </p:nvCxnSpPr>
          <p:spPr bwMode="auto">
            <a:xfrm rot="10800000" flipH="1">
              <a:off x="3276600" y="3810000"/>
              <a:ext cx="1588" cy="1524000"/>
            </a:xfrm>
            <a:prstGeom prst="bentConnector3">
              <a:avLst>
                <a:gd name="adj1" fmla="val -1440000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AutoShape 11"/>
            <p:cNvCxnSpPr>
              <a:cxnSpLocks noChangeShapeType="1"/>
              <a:stCxn id="20485" idx="1"/>
              <a:endCxn id="20485" idx="7"/>
            </p:cNvCxnSpPr>
            <p:nvPr/>
          </p:nvCxnSpPr>
          <p:spPr bwMode="auto">
            <a:xfrm rot="5400000" flipV="1">
              <a:off x="3504406" y="3486944"/>
              <a:ext cx="1588" cy="323850"/>
            </a:xfrm>
            <a:prstGeom prst="bent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98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BILBO LFSR Pattern Generator Mode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3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olidFill>
                  <a:schemeClr val="tx2"/>
                </a:solidFill>
              </a:rPr>
              <a:t>B1 B2 = “01”</a:t>
            </a:r>
          </a:p>
        </p:txBody>
      </p:sp>
      <p:pic>
        <p:nvPicPr>
          <p:cNvPr id="24580" name="Picture 4" descr="bilblfs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5321" r="6253" b="2504"/>
          <a:stretch>
            <a:fillRect/>
          </a:stretch>
        </p:blipFill>
        <p:spPr bwMode="auto">
          <a:xfrm>
            <a:off x="250825" y="2514600"/>
            <a:ext cx="864076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04900"/>
          </a:xfrm>
        </p:spPr>
        <p:txBody>
          <a:bodyPr/>
          <a:lstStyle/>
          <a:p>
            <a:pPr eaLnBrk="1" hangingPunct="1"/>
            <a:r>
              <a:rPr lang="en-US" altLang="en-US" smtClean="0"/>
              <a:t>BILBO in DFF (Normal) Mode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53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olidFill>
                  <a:schemeClr val="tx2"/>
                </a:solidFill>
              </a:rPr>
              <a:t>B1 B2 = “10”</a:t>
            </a:r>
          </a:p>
        </p:txBody>
      </p:sp>
      <p:pic>
        <p:nvPicPr>
          <p:cNvPr id="25604" name="Picture 4" descr="bilbd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5634" r="6372" b="2504"/>
          <a:stretch>
            <a:fillRect/>
          </a:stretch>
        </p:blipFill>
        <p:spPr bwMode="auto">
          <a:xfrm>
            <a:off x="315913" y="2590800"/>
            <a:ext cx="8510587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1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BILBO in MISR Mode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3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olidFill>
                  <a:schemeClr val="tx2"/>
                </a:solidFill>
              </a:rPr>
              <a:t>B1 B2 = “11”</a:t>
            </a:r>
          </a:p>
        </p:txBody>
      </p:sp>
      <p:pic>
        <p:nvPicPr>
          <p:cNvPr id="26628" name="Picture 4" descr="bilbmis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5321" r="6372" b="2817"/>
          <a:stretch>
            <a:fillRect/>
          </a:stretch>
        </p:blipFill>
        <p:spPr bwMode="auto">
          <a:xfrm>
            <a:off x="280988" y="2895600"/>
            <a:ext cx="85820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6850"/>
            <a:ext cx="6983412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   A Conceptual Architecture for Core Test Access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Three separate elements in the embedded core test infrastructure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800" smtClean="0"/>
              <a:t>Test pattern source and sink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800" smtClean="0"/>
              <a:t>Test Access Mechanism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800" smtClean="0"/>
              <a:t>Core test wrapper </a:t>
            </a:r>
          </a:p>
          <a:p>
            <a:pPr lvl="1" eaLnBrk="1" hangingPunct="1"/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0943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Source &amp; Sink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611188" y="4724400"/>
            <a:ext cx="7772400" cy="16573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source generates the test stimuli and the sink compares the response to the expected response.</a:t>
            </a:r>
          </a:p>
          <a:p>
            <a:pPr eaLnBrk="1" hangingPunct="1"/>
            <a:r>
              <a:rPr lang="en-US" altLang="en-US" sz="2400" smtClean="0"/>
              <a:t>Source and sink of a core can be implemented either off-chip, on-chip or as a combination of both.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17671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57338"/>
            <a:ext cx="374491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mtClean="0"/>
              <a:t>Test Access Mechanism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It takes care of on-chip test pattern transport.</a:t>
            </a:r>
          </a:p>
          <a:p>
            <a:pPr eaLnBrk="1" hangingPunct="1"/>
            <a:r>
              <a:rPr lang="en-US" altLang="en-US" sz="2800" smtClean="0"/>
              <a:t>The key components of any TAM are its width and length.</a:t>
            </a:r>
          </a:p>
          <a:p>
            <a:pPr eaLnBrk="1" hangingPunct="1"/>
            <a:r>
              <a:rPr lang="en-US" altLang="en-US" sz="2800" smtClean="0"/>
              <a:t>The width refers to the TAM’s transport capacity.</a:t>
            </a:r>
          </a:p>
          <a:p>
            <a:pPr eaLnBrk="1" hangingPunct="1"/>
            <a:r>
              <a:rPr lang="en-US" altLang="en-US" sz="2800" smtClean="0"/>
              <a:t>The length of a TAM is the physical distance it has to bridge between the source and core or core and sink.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7487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96850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Different ways of implementing a TAM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implementing a TAM, we have the following options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 TAM can either reuse existing functionality to transport test patterns or be formed by dedicated test access hardware.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 TAM can either go through other modules on the IC or pass around those other modules.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One can either have an independent access mechanism per core, or share an access mechanism with multiple cores.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 test access mechanism can either be a plain signal transport medium, or may contain certain intelligent test control functions.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778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Test Rail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77240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Combines the strength of both the test bus and boundary scan test approaches.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One or more test rails of varying width per IC – trade off between test time and silicon area.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Multiple cores can be daisy chained into one test rail.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 core there is a test rail bypass-allows user to test each core sequentially or multiple cores in parallel – trade off between diagnostic resolution and test time.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517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7772400" cy="8842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Test Rail Architecture</a:t>
            </a: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628775"/>
          <a:ext cx="6119813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5498640" imgH="4413240" progId="Visio.Drawing.5">
                  <p:embed/>
                </p:oleObj>
              </mc:Choice>
              <mc:Fallback>
                <p:oleObj name="VISIO" r:id="rId3" imgW="5498640" imgH="4413240" progId="Visio.Drawing.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28775"/>
                        <a:ext cx="6119813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2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Core Test Wrapper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Interface between the embedded core and its system chip environment.</a:t>
            </a:r>
          </a:p>
          <a:p>
            <a:pPr eaLnBrk="1" hangingPunct="1"/>
            <a:r>
              <a:rPr lang="en-US" altLang="en-US" sz="3200" smtClean="0"/>
              <a:t>It connects the core terminals both to the rest of the IC, as well as to the TAM.</a:t>
            </a:r>
          </a:p>
          <a:p>
            <a:pPr eaLnBrk="1" hangingPunct="1"/>
            <a:r>
              <a:rPr lang="en-US" altLang="en-US" sz="3200" smtClean="0"/>
              <a:t>It is implemented on chip.</a:t>
            </a:r>
          </a:p>
          <a:p>
            <a:pPr eaLnBrk="1" hangingPunct="1"/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5936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Equivalent states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lang="en-US" smtClean="0"/>
              <a:t>States are equivalent if they cannot be distinguished by any input sequence: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200400" y="35052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334000" y="35052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s3</a:t>
            </a:r>
          </a:p>
        </p:txBody>
      </p:sp>
      <p:sp>
        <p:nvSpPr>
          <p:cNvPr id="21511" name="Oval 12"/>
          <p:cNvSpPr>
            <a:spLocks noChangeArrowheads="1"/>
          </p:cNvSpPr>
          <p:nvPr/>
        </p:nvSpPr>
        <p:spPr bwMode="auto">
          <a:xfrm>
            <a:off x="5334000" y="5029200"/>
            <a:ext cx="457200" cy="4572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s4</a:t>
            </a:r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3657600" y="37338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411480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0/0</a:t>
            </a:r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5562600" y="3962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5562600" y="41910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-/0</a:t>
            </a:r>
          </a:p>
        </p:txBody>
      </p:sp>
      <p:cxnSp>
        <p:nvCxnSpPr>
          <p:cNvPr id="21516" name="AutoShape 17"/>
          <p:cNvCxnSpPr>
            <a:cxnSpLocks noChangeShapeType="1"/>
            <a:stCxn id="21511" idx="6"/>
            <a:endCxn id="21508" idx="0"/>
          </p:cNvCxnSpPr>
          <p:nvPr/>
        </p:nvCxnSpPr>
        <p:spPr bwMode="auto">
          <a:xfrm flipH="1" flipV="1">
            <a:off x="3429000" y="3505200"/>
            <a:ext cx="2362200" cy="1752600"/>
          </a:xfrm>
          <a:prstGeom prst="bentConnector4">
            <a:avLst>
              <a:gd name="adj1" fmla="val -23324"/>
              <a:gd name="adj2" fmla="val 11919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6400800" y="38862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-/1</a:t>
            </a:r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3657600" y="52578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4343400" y="47244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-/0</a:t>
            </a: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3429000" y="3962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2895600" y="41910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1/0</a:t>
            </a:r>
          </a:p>
        </p:txBody>
      </p:sp>
      <p:sp>
        <p:nvSpPr>
          <p:cNvPr id="55320" name="Freeform 24"/>
          <p:cNvSpPr>
            <a:spLocks/>
          </p:cNvSpPr>
          <p:nvPr/>
        </p:nvSpPr>
        <p:spPr bwMode="auto">
          <a:xfrm>
            <a:off x="3086100" y="3060700"/>
            <a:ext cx="3594100" cy="2222500"/>
          </a:xfrm>
          <a:custGeom>
            <a:avLst/>
            <a:gdLst>
              <a:gd name="T0" fmla="*/ 2147483647 w 2264"/>
              <a:gd name="T1" fmla="*/ 2147483647 h 1400"/>
              <a:gd name="T2" fmla="*/ 2147483647 w 2264"/>
              <a:gd name="T3" fmla="*/ 2147483647 h 1400"/>
              <a:gd name="T4" fmla="*/ 2147483647 w 2264"/>
              <a:gd name="T5" fmla="*/ 2147483647 h 1400"/>
              <a:gd name="T6" fmla="*/ 2147483647 w 2264"/>
              <a:gd name="T7" fmla="*/ 2147483647 h 1400"/>
              <a:gd name="T8" fmla="*/ 2147483647 w 2264"/>
              <a:gd name="T9" fmla="*/ 2147483647 h 1400"/>
              <a:gd name="T10" fmla="*/ 2147483647 w 2264"/>
              <a:gd name="T11" fmla="*/ 2147483647 h 1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64"/>
              <a:gd name="T19" fmla="*/ 0 h 1400"/>
              <a:gd name="T20" fmla="*/ 2264 w 2264"/>
              <a:gd name="T21" fmla="*/ 1400 h 1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64" h="1400">
                <a:moveTo>
                  <a:pt x="1656" y="616"/>
                </a:moveTo>
                <a:cubicBezTo>
                  <a:pt x="1632" y="828"/>
                  <a:pt x="1608" y="1040"/>
                  <a:pt x="1656" y="1144"/>
                </a:cubicBezTo>
                <a:cubicBezTo>
                  <a:pt x="1704" y="1248"/>
                  <a:pt x="1888" y="1400"/>
                  <a:pt x="1944" y="1240"/>
                </a:cubicBezTo>
                <a:cubicBezTo>
                  <a:pt x="2000" y="1080"/>
                  <a:pt x="2264" y="368"/>
                  <a:pt x="1992" y="184"/>
                </a:cubicBezTo>
                <a:cubicBezTo>
                  <a:pt x="1720" y="0"/>
                  <a:pt x="624" y="120"/>
                  <a:pt x="312" y="136"/>
                </a:cubicBezTo>
                <a:cubicBezTo>
                  <a:pt x="0" y="152"/>
                  <a:pt x="152" y="256"/>
                  <a:pt x="120" y="28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3022600" y="3009900"/>
            <a:ext cx="3594100" cy="2743200"/>
          </a:xfrm>
          <a:custGeom>
            <a:avLst/>
            <a:gdLst>
              <a:gd name="T0" fmla="*/ 2147483647 w 2264"/>
              <a:gd name="T1" fmla="*/ 2147483647 h 1728"/>
              <a:gd name="T2" fmla="*/ 2147483647 w 2264"/>
              <a:gd name="T3" fmla="*/ 2147483647 h 1728"/>
              <a:gd name="T4" fmla="*/ 2147483647 w 2264"/>
              <a:gd name="T5" fmla="*/ 2147483647 h 1728"/>
              <a:gd name="T6" fmla="*/ 2147483647 w 2264"/>
              <a:gd name="T7" fmla="*/ 2147483647 h 1728"/>
              <a:gd name="T8" fmla="*/ 2147483647 w 2264"/>
              <a:gd name="T9" fmla="*/ 2147483647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4"/>
              <a:gd name="T16" fmla="*/ 0 h 1728"/>
              <a:gd name="T17" fmla="*/ 2264 w 2264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4" h="1728">
                <a:moveTo>
                  <a:pt x="496" y="1512"/>
                </a:moveTo>
                <a:cubicBezTo>
                  <a:pt x="1116" y="1620"/>
                  <a:pt x="1736" y="1728"/>
                  <a:pt x="1984" y="1512"/>
                </a:cubicBezTo>
                <a:cubicBezTo>
                  <a:pt x="2232" y="1296"/>
                  <a:pt x="2264" y="432"/>
                  <a:pt x="1984" y="216"/>
                </a:cubicBezTo>
                <a:cubicBezTo>
                  <a:pt x="1704" y="0"/>
                  <a:pt x="608" y="184"/>
                  <a:pt x="304" y="216"/>
                </a:cubicBezTo>
                <a:cubicBezTo>
                  <a:pt x="0" y="248"/>
                  <a:pt x="80" y="328"/>
                  <a:pt x="160" y="408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990600" y="6019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States s2 </a:t>
            </a:r>
            <a:r>
              <a:rPr lang="en-US" dirty="0"/>
              <a:t>and s3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38505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 animBg="1"/>
      <p:bldP spid="553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P1500 Standard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IEEE standard</a:t>
            </a:r>
          </a:p>
          <a:p>
            <a:pPr lvl="1" eaLnBrk="1" hangingPunct="1"/>
            <a:r>
              <a:rPr lang="en-US" altLang="en-US" sz="2400" smtClean="0"/>
              <a:t>http://grouper.ieee.org/groups/1500/index.html</a:t>
            </a:r>
          </a:p>
          <a:p>
            <a:pPr eaLnBrk="1" hangingPunct="1"/>
            <a:r>
              <a:rPr lang="en-US" altLang="en-US" sz="3200" smtClean="0"/>
              <a:t>It consists of two components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3200" smtClean="0"/>
              <a:t>Core Test Wrapper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3200" smtClean="0"/>
              <a:t>Core Test Language (CTL)</a:t>
            </a:r>
          </a:p>
        </p:txBody>
      </p:sp>
    </p:spTree>
    <p:extLst>
      <p:ext uri="{BB962C8B-B14F-4D97-AF65-F5344CB8AC3E}">
        <p14:creationId xmlns:p14="http://schemas.microsoft.com/office/powerpoint/2010/main" val="985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2388"/>
            <a:ext cx="8637588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/>
              <a:t>SoC</a:t>
            </a:r>
            <a:r>
              <a:rPr lang="en-US" sz="3600" b="1" dirty="0" smtClean="0"/>
              <a:t> with P1500 wrapped cores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7620000" cy="480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TAM source/sink – chip I/O, test bus/rail, BIST, etc.</a:t>
            </a:r>
          </a:p>
          <a:p>
            <a:pPr eaLnBrk="1" hangingPunct="1"/>
            <a:r>
              <a:rPr lang="en-US" altLang="en-US" sz="2400" smtClean="0"/>
              <a:t>TAM in/out – 0 to n lines for parallel and/or serial test data, or test control</a:t>
            </a:r>
          </a:p>
          <a:p>
            <a:pPr eaLnBrk="1" hangingPunct="1"/>
            <a:r>
              <a:rPr lang="en-US" altLang="en-US" sz="2400" smtClean="0"/>
              <a:t>Wrapper Interface Port (WIP) </a:t>
            </a:r>
          </a:p>
          <a:p>
            <a:pPr eaLnBrk="1" hangingPunct="1"/>
            <a:endParaRPr lang="en-US" altLang="en-US" sz="2400" smtClean="0"/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712788" y="3284538"/>
          <a:ext cx="7243762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284538"/>
                        <a:ext cx="7243762" cy="317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5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P1500 TAM Connection Example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4579" name="Picture 4" descr="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7818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P1500 wrapper configurations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248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Example of application (serial intest)</a:t>
            </a:r>
          </a:p>
        </p:txBody>
      </p:sp>
      <p:pic>
        <p:nvPicPr>
          <p:cNvPr id="34819" name="Picture 4" descr="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57200" y="63246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N" altLang="en-US" sz="1600">
                <a:latin typeface="Arial" pitchFamily="34" charset="0"/>
              </a:rPr>
              <a:t>cf. IEEE P1500 Standard</a:t>
            </a:r>
          </a:p>
        </p:txBody>
      </p:sp>
    </p:spTree>
    <p:extLst>
      <p:ext uri="{BB962C8B-B14F-4D97-AF65-F5344CB8AC3E}">
        <p14:creationId xmlns:p14="http://schemas.microsoft.com/office/powerpoint/2010/main" val="32641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Example of application (bypass)</a:t>
            </a:r>
            <a:endParaRPr lang="en-IN" altLang="en-US" smtClean="0"/>
          </a:p>
        </p:txBody>
      </p:sp>
      <p:pic>
        <p:nvPicPr>
          <p:cNvPr id="35843" name="Picture 2" descr="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686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25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866900"/>
            <a:ext cx="45069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457200" y="63246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N" altLang="en-US" sz="1600">
                <a:latin typeface="Arial" pitchFamily="34" charset="0"/>
              </a:rPr>
              <a:t>cf. IEEE P1500 Standard</a:t>
            </a:r>
          </a:p>
        </p:txBody>
      </p:sp>
    </p:spTree>
    <p:extLst>
      <p:ext uri="{BB962C8B-B14F-4D97-AF65-F5344CB8AC3E}">
        <p14:creationId xmlns:p14="http://schemas.microsoft.com/office/powerpoint/2010/main" val="16797699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Example of application (serial extest)</a:t>
            </a:r>
            <a:endParaRPr lang="en-IN" altLang="en-US" smtClean="0"/>
          </a:p>
        </p:txBody>
      </p:sp>
      <p:pic>
        <p:nvPicPr>
          <p:cNvPr id="36867" name="Picture 2" descr="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47800"/>
            <a:ext cx="5534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63246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N" altLang="en-US" sz="1600">
                <a:latin typeface="Arial" pitchFamily="34" charset="0"/>
              </a:rPr>
              <a:t>cf. IEEE P1500 Standard</a:t>
            </a:r>
          </a:p>
        </p:txBody>
      </p:sp>
    </p:spTree>
    <p:extLst>
      <p:ext uri="{BB962C8B-B14F-4D97-AF65-F5344CB8AC3E}">
        <p14:creationId xmlns:p14="http://schemas.microsoft.com/office/powerpoint/2010/main" val="16693403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Example of application (parallel extest, intest)</a:t>
            </a:r>
            <a:endParaRPr lang="en-IN" altLang="en-US" smtClean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57200" y="63246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N" altLang="en-US" sz="1600">
                <a:latin typeface="Arial" pitchFamily="34" charset="0"/>
              </a:rPr>
              <a:t>cf. IEEE P1500 Standard</a:t>
            </a:r>
          </a:p>
        </p:txBody>
      </p:sp>
      <p:pic>
        <p:nvPicPr>
          <p:cNvPr id="37892" name="Picture 2" descr="2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81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25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609725"/>
            <a:ext cx="46323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Methodologies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Defects and faults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Real tests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Arial" charset="0"/>
              </a:rPr>
              <a:t>Testing types</a:t>
            </a:r>
          </a:p>
        </p:txBody>
      </p:sp>
    </p:spTree>
    <p:extLst>
      <p:ext uri="{BB962C8B-B14F-4D97-AF65-F5344CB8AC3E}">
        <p14:creationId xmlns:p14="http://schemas.microsoft.com/office/powerpoint/2010/main" val="420733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3667</Words>
  <Application>Microsoft Office PowerPoint</Application>
  <PresentationFormat>On-screen Show (4:3)</PresentationFormat>
  <Paragraphs>986</Paragraphs>
  <Slides>87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Office Theme</vt:lpstr>
      <vt:lpstr>VISIO 5 Drawing</vt:lpstr>
      <vt:lpstr>Paintbrush Picture</vt:lpstr>
      <vt:lpstr>EE434: ASIC and Digital Systems</vt:lpstr>
      <vt:lpstr>Structure of the Exam</vt:lpstr>
      <vt:lpstr>Overview</vt:lpstr>
      <vt:lpstr>Finite State Machines</vt:lpstr>
      <vt:lpstr>Recognizer state transition graph</vt:lpstr>
      <vt:lpstr>Reachability</vt:lpstr>
      <vt:lpstr>Homing sequence</vt:lpstr>
      <vt:lpstr>Equivalent states</vt:lpstr>
      <vt:lpstr>Test Methodologies</vt:lpstr>
      <vt:lpstr>Defect vs. Fault</vt:lpstr>
      <vt:lpstr>Real Tests</vt:lpstr>
      <vt:lpstr>Testing as Filter Process</vt:lpstr>
      <vt:lpstr>Roles of Testing</vt:lpstr>
      <vt:lpstr>Types of Testing</vt:lpstr>
      <vt:lpstr>Fault Modeling</vt:lpstr>
      <vt:lpstr>Stuck-at Fault</vt:lpstr>
      <vt:lpstr>Single Stuck-at Fault</vt:lpstr>
      <vt:lpstr>Fault Equivalence</vt:lpstr>
      <vt:lpstr>Equivalence Rules</vt:lpstr>
      <vt:lpstr>Equivalence Example</vt:lpstr>
      <vt:lpstr>Fault Dominance</vt:lpstr>
      <vt:lpstr>Dominance Example</vt:lpstr>
      <vt:lpstr>Dominance Example</vt:lpstr>
      <vt:lpstr>Dominance Fault Collapsing</vt:lpstr>
      <vt:lpstr>Multiple Stuck-at Faults</vt:lpstr>
      <vt:lpstr>Transistor (Switch) Faults</vt:lpstr>
      <vt:lpstr>Stuck-Open Example</vt:lpstr>
      <vt:lpstr>Stuck-Short Example</vt:lpstr>
      <vt:lpstr>Design for Test</vt:lpstr>
      <vt:lpstr>Definition</vt:lpstr>
      <vt:lpstr>Observability</vt:lpstr>
      <vt:lpstr>Controllability</vt:lpstr>
      <vt:lpstr>Scan Design</vt:lpstr>
      <vt:lpstr>Scan Flip-Flop (SFF)</vt:lpstr>
      <vt:lpstr>Flip-flop for Partial Scan</vt:lpstr>
      <vt:lpstr>Scan-Hold Flip-Flop (SHFF)</vt:lpstr>
      <vt:lpstr>Random-Access Scan (RAS)</vt:lpstr>
      <vt:lpstr>RAS Flip-Flop (RAM Cell)</vt:lpstr>
      <vt:lpstr>IEEE 1149.1 JTAG Boundary Scan Standard</vt:lpstr>
      <vt:lpstr>System Test Logic</vt:lpstr>
      <vt:lpstr>Elementary Boundary Scan Cell</vt:lpstr>
      <vt:lpstr>Tap Controller Signals</vt:lpstr>
      <vt:lpstr>SAMPLE / PRELOAD Instruction -- SAMPLE</vt:lpstr>
      <vt:lpstr>SAMPLE / PRELOAD Instruction -- PRELOAD</vt:lpstr>
      <vt:lpstr>EXTEST Instruction</vt:lpstr>
      <vt:lpstr>Interconnect Test</vt:lpstr>
      <vt:lpstr>INTEST Instruction</vt:lpstr>
      <vt:lpstr>BYPASS Instruction</vt:lpstr>
      <vt:lpstr>BIST Motivation</vt:lpstr>
      <vt:lpstr>BIST Process</vt:lpstr>
      <vt:lpstr>BILBO – Works as Both a PG and a RC</vt:lpstr>
      <vt:lpstr>Pattern Generation</vt:lpstr>
      <vt:lpstr>Pseudo-Random Pattern Generation</vt:lpstr>
      <vt:lpstr>Matrix Equation for Standard LFSR</vt:lpstr>
      <vt:lpstr>Standard n-Stage LFSR Implementation</vt:lpstr>
      <vt:lpstr>Example External XOR LFSR with Reset</vt:lpstr>
      <vt:lpstr>External XOR LFSR</vt:lpstr>
      <vt:lpstr>Generic Modular LFSR</vt:lpstr>
      <vt:lpstr>Modular LFSR Matrix</vt:lpstr>
      <vt:lpstr>Response Compaction</vt:lpstr>
      <vt:lpstr>Transition Counting</vt:lpstr>
      <vt:lpstr>Example Modular LFSR Response Compacter</vt:lpstr>
      <vt:lpstr>Polynomial Division</vt:lpstr>
      <vt:lpstr>Symbolic Polynomial Division</vt:lpstr>
      <vt:lpstr>Multiple-Input Signature Register (MISR)</vt:lpstr>
      <vt:lpstr>MISR Matrix Equation</vt:lpstr>
      <vt:lpstr>Modular MISR Example</vt:lpstr>
      <vt:lpstr>Built-in Logic Block Observer (BILBO)</vt:lpstr>
      <vt:lpstr>BILBO Serial Scan Mode</vt:lpstr>
      <vt:lpstr>BILBO LFSR Pattern Generator Mode</vt:lpstr>
      <vt:lpstr>BILBO in DFF (Normal) Mode</vt:lpstr>
      <vt:lpstr>BILBO in MISR Mode</vt:lpstr>
      <vt:lpstr>   A Conceptual Architecture for Core Test Access</vt:lpstr>
      <vt:lpstr>Source &amp; Sink</vt:lpstr>
      <vt:lpstr>Test Access Mechanism</vt:lpstr>
      <vt:lpstr>Different ways of implementing a TAM</vt:lpstr>
      <vt:lpstr>Test Rail</vt:lpstr>
      <vt:lpstr>Test Rail Architecture</vt:lpstr>
      <vt:lpstr>Core Test Wrapper</vt:lpstr>
      <vt:lpstr>P1500 Standard</vt:lpstr>
      <vt:lpstr>SoC with P1500 wrapped cores</vt:lpstr>
      <vt:lpstr>P1500 TAM Connection Example </vt:lpstr>
      <vt:lpstr>P1500 wrapper configurations</vt:lpstr>
      <vt:lpstr>Example of application (serial intest)</vt:lpstr>
      <vt:lpstr>Example of application (bypass)</vt:lpstr>
      <vt:lpstr>Example of application (serial extest)</vt:lpstr>
      <vt:lpstr>Example of application (parallel extest, intest)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EE434: ASIC and Digital Systems</dc:title>
  <dc:creator>Turbo</dc:creator>
  <cp:lastModifiedBy>Jacob Murray</cp:lastModifiedBy>
  <cp:revision>24</cp:revision>
  <dcterms:created xsi:type="dcterms:W3CDTF">2006-08-16T00:00:00Z</dcterms:created>
  <dcterms:modified xsi:type="dcterms:W3CDTF">2013-12-06T19:46:47Z</dcterms:modified>
</cp:coreProperties>
</file>