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300" r:id="rId3"/>
    <p:sldId id="295" r:id="rId4"/>
    <p:sldId id="299" r:id="rId5"/>
    <p:sldId id="336" r:id="rId6"/>
    <p:sldId id="337" r:id="rId7"/>
    <p:sldId id="338" r:id="rId8"/>
    <p:sldId id="339" r:id="rId9"/>
    <p:sldId id="301" r:id="rId10"/>
    <p:sldId id="304" r:id="rId11"/>
    <p:sldId id="305" r:id="rId12"/>
    <p:sldId id="306" r:id="rId13"/>
    <p:sldId id="307" r:id="rId14"/>
    <p:sldId id="308" r:id="rId15"/>
    <p:sldId id="309" r:id="rId16"/>
    <p:sldId id="296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1" r:id="rId38"/>
    <p:sldId id="332" r:id="rId39"/>
    <p:sldId id="333" r:id="rId40"/>
    <p:sldId id="334" r:id="rId41"/>
    <p:sldId id="335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9BE84-1974-4E17-BFD1-ED431273E0B5}" type="datetimeFigureOut">
              <a:rPr lang="en-IN" smtClean="0"/>
              <a:t>05-11-2013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3748B-CD7A-4E0B-A9F7-7EC3FE99C1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462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EE434: ASIC and Digital Systems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Midterm 2 Review</a:t>
            </a:r>
          </a:p>
          <a:p>
            <a:r>
              <a:rPr lang="en-IN" dirty="0" smtClean="0"/>
              <a:t>Jacob Murray</a:t>
            </a:r>
          </a:p>
          <a:p>
            <a:r>
              <a:rPr lang="en-IN" dirty="0" smtClean="0"/>
              <a:t>School of EECS, WSU</a:t>
            </a:r>
          </a:p>
          <a:p>
            <a:r>
              <a:rPr lang="en-IN" dirty="0" smtClean="0"/>
              <a:t>jmurray@eecs.wsu.edu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955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State transition graph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US" smtClean="0"/>
              <a:t>Each transition describes part of the next-state, output functions: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1828800" y="4343400"/>
            <a:ext cx="838200" cy="838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S1</a:t>
            </a:r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5105400" y="3581400"/>
            <a:ext cx="838200" cy="838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S2</a:t>
            </a:r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5105400" y="5029200"/>
            <a:ext cx="838200" cy="838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S3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2590800" y="3886200"/>
            <a:ext cx="2514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2590800" y="4953000"/>
            <a:ext cx="2514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374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“01” String Recognizer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685800"/>
          </a:xfrm>
        </p:spPr>
        <p:txBody>
          <a:bodyPr/>
          <a:lstStyle/>
          <a:p>
            <a:r>
              <a:rPr lang="en-US" smtClean="0"/>
              <a:t>Recognize 01 sequence in input string: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276600" y="2819400"/>
            <a:ext cx="2286000" cy="838200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recognizer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667000" y="3276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5562600" y="3276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2286000" y="3733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2286000" y="4191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2286000" y="4648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2286000" y="5105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2286000" y="5562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2286000" y="6019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6096000" y="3733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6096000" y="4191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6096000" y="4648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6096000" y="5105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6096000" y="5562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6096000" y="6019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00584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7" grpId="0"/>
      <p:bldP spid="46088" grpId="0"/>
      <p:bldP spid="46089" grpId="0"/>
      <p:bldP spid="46090" grpId="0"/>
      <p:bldP spid="46091" grpId="0"/>
      <p:bldP spid="46092" grpId="0"/>
      <p:bldP spid="46093" grpId="0"/>
      <p:bldP spid="46094" grpId="0"/>
      <p:bldP spid="46095" grpId="0"/>
      <p:bldP spid="46096" grpId="0"/>
      <p:bldP spid="46097" grpId="0"/>
      <p:bldP spid="4609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Recognizer state transition graph</a:t>
            </a:r>
          </a:p>
        </p:txBody>
      </p:sp>
      <p:sp>
        <p:nvSpPr>
          <p:cNvPr id="17411" name="Oval 4"/>
          <p:cNvSpPr>
            <a:spLocks noChangeArrowheads="1"/>
          </p:cNvSpPr>
          <p:nvPr/>
        </p:nvSpPr>
        <p:spPr bwMode="auto">
          <a:xfrm>
            <a:off x="2286000" y="3200400"/>
            <a:ext cx="914400" cy="914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Bit 1</a:t>
            </a:r>
          </a:p>
        </p:txBody>
      </p:sp>
      <p:sp>
        <p:nvSpPr>
          <p:cNvPr id="17412" name="Oval 5"/>
          <p:cNvSpPr>
            <a:spLocks noChangeArrowheads="1"/>
          </p:cNvSpPr>
          <p:nvPr/>
        </p:nvSpPr>
        <p:spPr bwMode="auto">
          <a:xfrm>
            <a:off x="5410200" y="3200400"/>
            <a:ext cx="914400" cy="914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Bit 2</a:t>
            </a:r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auto">
          <a:xfrm>
            <a:off x="3200400" y="36576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cxnSp>
        <p:nvCxnSpPr>
          <p:cNvPr id="17414" name="AutoShape 7"/>
          <p:cNvCxnSpPr>
            <a:cxnSpLocks noChangeShapeType="1"/>
            <a:stCxn id="17412" idx="6"/>
            <a:endCxn id="17411" idx="2"/>
          </p:cNvCxnSpPr>
          <p:nvPr/>
        </p:nvCxnSpPr>
        <p:spPr bwMode="auto">
          <a:xfrm flipH="1">
            <a:off x="2286000" y="3657600"/>
            <a:ext cx="4038600" cy="1588"/>
          </a:xfrm>
          <a:prstGeom prst="bentConnector5">
            <a:avLst>
              <a:gd name="adj1" fmla="val -5662"/>
              <a:gd name="adj2" fmla="val 89600032"/>
              <a:gd name="adj3" fmla="val 105662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5" name="AutoShape 8"/>
          <p:cNvCxnSpPr>
            <a:cxnSpLocks noChangeShapeType="1"/>
            <a:stCxn id="17411" idx="1"/>
            <a:endCxn id="17411" idx="7"/>
          </p:cNvCxnSpPr>
          <p:nvPr/>
        </p:nvCxnSpPr>
        <p:spPr bwMode="auto">
          <a:xfrm rot="5400000" flipV="1">
            <a:off x="2742406" y="3010694"/>
            <a:ext cx="1588" cy="647700"/>
          </a:xfrm>
          <a:prstGeom prst="bentConnector3">
            <a:avLst>
              <a:gd name="adj1" fmla="val -37000014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6" name="AutoShape 9"/>
          <p:cNvCxnSpPr>
            <a:cxnSpLocks noChangeShapeType="1"/>
            <a:stCxn id="17412" idx="1"/>
            <a:endCxn id="17412" idx="7"/>
          </p:cNvCxnSpPr>
          <p:nvPr/>
        </p:nvCxnSpPr>
        <p:spPr bwMode="auto">
          <a:xfrm rot="5400000" flipV="1">
            <a:off x="5866606" y="3010694"/>
            <a:ext cx="1588" cy="647700"/>
          </a:xfrm>
          <a:prstGeom prst="bentConnector3">
            <a:avLst>
              <a:gd name="adj1" fmla="val -40400014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4038600" y="3124200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0/0</a:t>
            </a:r>
          </a:p>
        </p:txBody>
      </p:sp>
      <p:sp>
        <p:nvSpPr>
          <p:cNvPr id="17418" name="Text Box 11"/>
          <p:cNvSpPr txBox="1">
            <a:spLocks noChangeArrowheads="1"/>
          </p:cNvSpPr>
          <p:nvPr/>
        </p:nvSpPr>
        <p:spPr bwMode="auto">
          <a:xfrm>
            <a:off x="4114800" y="4572000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1/1</a:t>
            </a:r>
          </a:p>
        </p:txBody>
      </p:sp>
      <p:sp>
        <p:nvSpPr>
          <p:cNvPr id="17419" name="Text Box 12"/>
          <p:cNvSpPr txBox="1">
            <a:spLocks noChangeArrowheads="1"/>
          </p:cNvSpPr>
          <p:nvPr/>
        </p:nvSpPr>
        <p:spPr bwMode="auto">
          <a:xfrm>
            <a:off x="2438400" y="2209800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1/0</a:t>
            </a:r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5562600" y="2133600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0/0</a:t>
            </a:r>
          </a:p>
        </p:txBody>
      </p:sp>
    </p:spTree>
    <p:extLst>
      <p:ext uri="{BB962C8B-B14F-4D97-AF65-F5344CB8AC3E}">
        <p14:creationId xmlns:p14="http://schemas.microsoft.com/office/powerpoint/2010/main" val="101862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Reachability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828800"/>
          </a:xfrm>
        </p:spPr>
        <p:txBody>
          <a:bodyPr/>
          <a:lstStyle/>
          <a:p>
            <a:r>
              <a:rPr lang="en-US" smtClean="0"/>
              <a:t>State is reachable if there is a path from given state.</a:t>
            </a:r>
          </a:p>
          <a:p>
            <a:r>
              <a:rPr lang="en-US" smtClean="0"/>
              <a:t>May be created by state encoding: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3124200" y="3962400"/>
            <a:ext cx="457200" cy="457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s0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5257800" y="3962400"/>
            <a:ext cx="457200" cy="457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s1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3124200" y="5486400"/>
            <a:ext cx="457200" cy="457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s2</a:t>
            </a:r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5257800" y="5486400"/>
            <a:ext cx="457200" cy="457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s3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3581400" y="41910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3352800" y="4419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3581400" y="4419600"/>
            <a:ext cx="18288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cxnSp>
        <p:nvCxnSpPr>
          <p:cNvPr id="19467" name="AutoShape 11"/>
          <p:cNvCxnSpPr>
            <a:cxnSpLocks noChangeShapeType="1"/>
            <a:stCxn id="19462" idx="2"/>
            <a:endCxn id="19460" idx="2"/>
          </p:cNvCxnSpPr>
          <p:nvPr/>
        </p:nvCxnSpPr>
        <p:spPr bwMode="auto">
          <a:xfrm rot="10800000" flipH="1">
            <a:off x="3124200" y="4191000"/>
            <a:ext cx="1588" cy="1524000"/>
          </a:xfrm>
          <a:prstGeom prst="bentConnector3">
            <a:avLst>
              <a:gd name="adj1" fmla="val -14400005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8" name="AutoShape 12"/>
          <p:cNvCxnSpPr>
            <a:cxnSpLocks noChangeShapeType="1"/>
            <a:stCxn id="19460" idx="1"/>
            <a:endCxn id="19460" idx="7"/>
          </p:cNvCxnSpPr>
          <p:nvPr/>
        </p:nvCxnSpPr>
        <p:spPr bwMode="auto">
          <a:xfrm rot="5400000" flipV="1">
            <a:off x="3352006" y="3867944"/>
            <a:ext cx="1588" cy="323850"/>
          </a:xfrm>
          <a:prstGeom prst="bentConnector3">
            <a:avLst>
              <a:gd name="adj1" fmla="val -18600009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Arrow Connector 2"/>
          <p:cNvCxnSpPr>
            <a:stCxn id="53255" idx="1"/>
            <a:endCxn id="19460" idx="5"/>
          </p:cNvCxnSpPr>
          <p:nvPr/>
        </p:nvCxnSpPr>
        <p:spPr bwMode="auto">
          <a:xfrm flipH="1" flipV="1">
            <a:off x="3514445" y="4352645"/>
            <a:ext cx="1810310" cy="12007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8418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Homing sequence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981200"/>
                <a:ext cx="7873711" cy="41148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IN" dirty="0" smtClean="0"/>
                  <a:t>Sequence of inputs that drives a machine to a given state.</a:t>
                </a:r>
              </a:p>
              <a:p>
                <a:r>
                  <a:rPr lang="en-IN" dirty="0" smtClean="0"/>
                  <a:t>Intuitive definition: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IN" dirty="0" smtClean="0"/>
                  <a:t>Initial state in unknown.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IN" dirty="0" smtClean="0"/>
                  <a:t>Apply a sequence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/>
                      </a:rPr>
                      <m:t>𝑥</m:t>
                    </m:r>
                    <m:r>
                      <a:rPr lang="en-IN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IN" b="0" i="1" smtClean="0">
                        <a:latin typeface="Cambria Math"/>
                        <a:ea typeface="Cambria Math"/>
                      </a:rPr>
                      <m:t>𝐼</m:t>
                    </m:r>
                  </m:oMath>
                </a14:m>
                <a:r>
                  <a:rPr lang="en-IN" dirty="0" smtClean="0"/>
                  <a:t> of inputs.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IN" dirty="0" smtClean="0"/>
                  <a:t>Observe outputs.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IN" dirty="0" smtClean="0"/>
                  <a:t>Conclude what the final state is.</a:t>
                </a:r>
              </a:p>
              <a:p>
                <a:pPr lvl="1"/>
                <a:r>
                  <a:rPr lang="en-IN" dirty="0" smtClean="0"/>
                  <a:t>If this is possible, </a:t>
                </a:r>
                <a:r>
                  <a:rPr lang="en-IN" i="1" dirty="0" smtClean="0"/>
                  <a:t>x</a:t>
                </a:r>
                <a:r>
                  <a:rPr lang="en-IN" dirty="0" smtClean="0"/>
                  <a:t> is a homing sequence.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IN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981200"/>
                <a:ext cx="7873711" cy="4114800"/>
              </a:xfrm>
              <a:blipFill rotWithShape="1">
                <a:blip r:embed="rId2"/>
                <a:stretch>
                  <a:fillRect l="-1006" t="-2074" b="-1363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483" name="Group 1"/>
          <p:cNvGrpSpPr>
            <a:grpSpLocks/>
          </p:cNvGrpSpPr>
          <p:nvPr/>
        </p:nvGrpSpPr>
        <p:grpSpPr bwMode="auto">
          <a:xfrm>
            <a:off x="6425911" y="2743200"/>
            <a:ext cx="2286000" cy="1600200"/>
            <a:chOff x="3276600" y="3581400"/>
            <a:chExt cx="2590800" cy="1981200"/>
          </a:xfrm>
        </p:grpSpPr>
        <p:sp>
          <p:nvSpPr>
            <p:cNvPr id="20485" name="Oval 4"/>
            <p:cNvSpPr>
              <a:spLocks noChangeArrowheads="1"/>
            </p:cNvSpPr>
            <p:nvPr/>
          </p:nvSpPr>
          <p:spPr bwMode="auto">
            <a:xfrm>
              <a:off x="3276600" y="3581400"/>
              <a:ext cx="457200" cy="457200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s0</a:t>
              </a:r>
            </a:p>
          </p:txBody>
        </p:sp>
        <p:sp>
          <p:nvSpPr>
            <p:cNvPr id="20486" name="Oval 5"/>
            <p:cNvSpPr>
              <a:spLocks noChangeArrowheads="1"/>
            </p:cNvSpPr>
            <p:nvPr/>
          </p:nvSpPr>
          <p:spPr bwMode="auto">
            <a:xfrm>
              <a:off x="5410200" y="3581400"/>
              <a:ext cx="457200" cy="457200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s1</a:t>
              </a:r>
            </a:p>
          </p:txBody>
        </p:sp>
        <p:sp>
          <p:nvSpPr>
            <p:cNvPr id="20487" name="Oval 6"/>
            <p:cNvSpPr>
              <a:spLocks noChangeArrowheads="1"/>
            </p:cNvSpPr>
            <p:nvPr/>
          </p:nvSpPr>
          <p:spPr bwMode="auto">
            <a:xfrm>
              <a:off x="3276600" y="5105400"/>
              <a:ext cx="457200" cy="457200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s2</a:t>
              </a:r>
            </a:p>
          </p:txBody>
        </p:sp>
        <p:sp>
          <p:nvSpPr>
            <p:cNvPr id="20488" name="Line 7"/>
            <p:cNvSpPr>
              <a:spLocks noChangeShapeType="1"/>
            </p:cNvSpPr>
            <p:nvPr/>
          </p:nvSpPr>
          <p:spPr bwMode="auto">
            <a:xfrm>
              <a:off x="3733800" y="3810000"/>
              <a:ext cx="1676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489" name="Line 8"/>
            <p:cNvSpPr>
              <a:spLocks noChangeShapeType="1"/>
            </p:cNvSpPr>
            <p:nvPr/>
          </p:nvSpPr>
          <p:spPr bwMode="auto">
            <a:xfrm>
              <a:off x="3505200" y="4038600"/>
              <a:ext cx="0" cy="1066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490" name="Line 9"/>
            <p:cNvSpPr>
              <a:spLocks noChangeShapeType="1"/>
            </p:cNvSpPr>
            <p:nvPr/>
          </p:nvSpPr>
          <p:spPr bwMode="auto">
            <a:xfrm flipH="1">
              <a:off x="3733800" y="4038600"/>
              <a:ext cx="1828800" cy="1143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cxnSp>
          <p:nvCxnSpPr>
            <p:cNvPr id="20491" name="AutoShape 10"/>
            <p:cNvCxnSpPr>
              <a:cxnSpLocks noChangeShapeType="1"/>
              <a:stCxn id="20487" idx="2"/>
              <a:endCxn id="20485" idx="2"/>
            </p:cNvCxnSpPr>
            <p:nvPr/>
          </p:nvCxnSpPr>
          <p:spPr bwMode="auto">
            <a:xfrm rot="10800000" flipH="1">
              <a:off x="3276600" y="3810000"/>
              <a:ext cx="1588" cy="1524000"/>
            </a:xfrm>
            <a:prstGeom prst="bentConnector3">
              <a:avLst>
                <a:gd name="adj1" fmla="val -14400005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2" name="AutoShape 11"/>
            <p:cNvCxnSpPr>
              <a:cxnSpLocks noChangeShapeType="1"/>
              <a:stCxn id="20485" idx="1"/>
              <a:endCxn id="20485" idx="7"/>
            </p:cNvCxnSpPr>
            <p:nvPr/>
          </p:nvCxnSpPr>
          <p:spPr bwMode="auto">
            <a:xfrm rot="5400000" flipV="1">
              <a:off x="3504406" y="3486944"/>
              <a:ext cx="1588" cy="323850"/>
            </a:xfrm>
            <a:prstGeom prst="bentConnector3">
              <a:avLst>
                <a:gd name="adj1" fmla="val -18600009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69877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Equivalent states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066800"/>
          </a:xfrm>
        </p:spPr>
        <p:txBody>
          <a:bodyPr/>
          <a:lstStyle/>
          <a:p>
            <a:r>
              <a:rPr lang="en-US" smtClean="0"/>
              <a:t>States are equivalent if they cannot be distinguished by any input sequence:</a:t>
            </a: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3200400" y="3505200"/>
            <a:ext cx="457200" cy="457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s1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5334000" y="3505200"/>
            <a:ext cx="457200" cy="457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s2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3200400" y="5029200"/>
            <a:ext cx="457200" cy="457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s3</a:t>
            </a:r>
          </a:p>
        </p:txBody>
      </p:sp>
      <p:sp>
        <p:nvSpPr>
          <p:cNvPr id="21511" name="Oval 12"/>
          <p:cNvSpPr>
            <a:spLocks noChangeArrowheads="1"/>
          </p:cNvSpPr>
          <p:nvPr/>
        </p:nvSpPr>
        <p:spPr bwMode="auto">
          <a:xfrm>
            <a:off x="5334000" y="5029200"/>
            <a:ext cx="457200" cy="457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s4</a:t>
            </a:r>
          </a:p>
        </p:txBody>
      </p:sp>
      <p:sp>
        <p:nvSpPr>
          <p:cNvPr id="21512" name="Line 13"/>
          <p:cNvSpPr>
            <a:spLocks noChangeShapeType="1"/>
          </p:cNvSpPr>
          <p:nvPr/>
        </p:nvSpPr>
        <p:spPr bwMode="auto">
          <a:xfrm>
            <a:off x="3657600" y="37338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13" name="Text Box 14"/>
          <p:cNvSpPr txBox="1">
            <a:spLocks noChangeArrowheads="1"/>
          </p:cNvSpPr>
          <p:nvPr/>
        </p:nvSpPr>
        <p:spPr bwMode="auto">
          <a:xfrm>
            <a:off x="4114800" y="3276600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0/0</a:t>
            </a:r>
          </a:p>
        </p:txBody>
      </p:sp>
      <p:sp>
        <p:nvSpPr>
          <p:cNvPr id="21514" name="Line 15"/>
          <p:cNvSpPr>
            <a:spLocks noChangeShapeType="1"/>
          </p:cNvSpPr>
          <p:nvPr/>
        </p:nvSpPr>
        <p:spPr bwMode="auto">
          <a:xfrm>
            <a:off x="5562600" y="3962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15" name="Text Box 16"/>
          <p:cNvSpPr txBox="1">
            <a:spLocks noChangeArrowheads="1"/>
          </p:cNvSpPr>
          <p:nvPr/>
        </p:nvSpPr>
        <p:spPr bwMode="auto">
          <a:xfrm>
            <a:off x="5562600" y="4191000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-/0</a:t>
            </a:r>
          </a:p>
        </p:txBody>
      </p:sp>
      <p:cxnSp>
        <p:nvCxnSpPr>
          <p:cNvPr id="21516" name="AutoShape 17"/>
          <p:cNvCxnSpPr>
            <a:cxnSpLocks noChangeShapeType="1"/>
            <a:stCxn id="21511" idx="6"/>
            <a:endCxn id="21508" idx="0"/>
          </p:cNvCxnSpPr>
          <p:nvPr/>
        </p:nvCxnSpPr>
        <p:spPr bwMode="auto">
          <a:xfrm flipH="1" flipV="1">
            <a:off x="3429000" y="3505200"/>
            <a:ext cx="2362200" cy="1752600"/>
          </a:xfrm>
          <a:prstGeom prst="bentConnector4">
            <a:avLst>
              <a:gd name="adj1" fmla="val -23324"/>
              <a:gd name="adj2" fmla="val 119199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7" name="Text Box 18"/>
          <p:cNvSpPr txBox="1">
            <a:spLocks noChangeArrowheads="1"/>
          </p:cNvSpPr>
          <p:nvPr/>
        </p:nvSpPr>
        <p:spPr bwMode="auto">
          <a:xfrm>
            <a:off x="6400800" y="3886200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-/1</a:t>
            </a:r>
          </a:p>
        </p:txBody>
      </p:sp>
      <p:sp>
        <p:nvSpPr>
          <p:cNvPr id="21518" name="Line 19"/>
          <p:cNvSpPr>
            <a:spLocks noChangeShapeType="1"/>
          </p:cNvSpPr>
          <p:nvPr/>
        </p:nvSpPr>
        <p:spPr bwMode="auto">
          <a:xfrm>
            <a:off x="3657600" y="52578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19" name="Text Box 20"/>
          <p:cNvSpPr txBox="1">
            <a:spLocks noChangeArrowheads="1"/>
          </p:cNvSpPr>
          <p:nvPr/>
        </p:nvSpPr>
        <p:spPr bwMode="auto">
          <a:xfrm>
            <a:off x="4343400" y="4724400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-/0</a:t>
            </a:r>
          </a:p>
        </p:txBody>
      </p:sp>
      <p:sp>
        <p:nvSpPr>
          <p:cNvPr id="21520" name="Line 21"/>
          <p:cNvSpPr>
            <a:spLocks noChangeShapeType="1"/>
          </p:cNvSpPr>
          <p:nvPr/>
        </p:nvSpPr>
        <p:spPr bwMode="auto">
          <a:xfrm>
            <a:off x="3429000" y="3962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21" name="Text Box 22"/>
          <p:cNvSpPr txBox="1">
            <a:spLocks noChangeArrowheads="1"/>
          </p:cNvSpPr>
          <p:nvPr/>
        </p:nvSpPr>
        <p:spPr bwMode="auto">
          <a:xfrm>
            <a:off x="2895600" y="4191000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1/0</a:t>
            </a:r>
          </a:p>
        </p:txBody>
      </p:sp>
      <p:sp>
        <p:nvSpPr>
          <p:cNvPr id="55320" name="Freeform 24"/>
          <p:cNvSpPr>
            <a:spLocks/>
          </p:cNvSpPr>
          <p:nvPr/>
        </p:nvSpPr>
        <p:spPr bwMode="auto">
          <a:xfrm>
            <a:off x="3086100" y="3060700"/>
            <a:ext cx="3594100" cy="2222500"/>
          </a:xfrm>
          <a:custGeom>
            <a:avLst/>
            <a:gdLst>
              <a:gd name="T0" fmla="*/ 2147483647 w 2264"/>
              <a:gd name="T1" fmla="*/ 2147483647 h 1400"/>
              <a:gd name="T2" fmla="*/ 2147483647 w 2264"/>
              <a:gd name="T3" fmla="*/ 2147483647 h 1400"/>
              <a:gd name="T4" fmla="*/ 2147483647 w 2264"/>
              <a:gd name="T5" fmla="*/ 2147483647 h 1400"/>
              <a:gd name="T6" fmla="*/ 2147483647 w 2264"/>
              <a:gd name="T7" fmla="*/ 2147483647 h 1400"/>
              <a:gd name="T8" fmla="*/ 2147483647 w 2264"/>
              <a:gd name="T9" fmla="*/ 2147483647 h 1400"/>
              <a:gd name="T10" fmla="*/ 2147483647 w 2264"/>
              <a:gd name="T11" fmla="*/ 2147483647 h 14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64"/>
              <a:gd name="T19" fmla="*/ 0 h 1400"/>
              <a:gd name="T20" fmla="*/ 2264 w 2264"/>
              <a:gd name="T21" fmla="*/ 1400 h 14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64" h="1400">
                <a:moveTo>
                  <a:pt x="1656" y="616"/>
                </a:moveTo>
                <a:cubicBezTo>
                  <a:pt x="1632" y="828"/>
                  <a:pt x="1608" y="1040"/>
                  <a:pt x="1656" y="1144"/>
                </a:cubicBezTo>
                <a:cubicBezTo>
                  <a:pt x="1704" y="1248"/>
                  <a:pt x="1888" y="1400"/>
                  <a:pt x="1944" y="1240"/>
                </a:cubicBezTo>
                <a:cubicBezTo>
                  <a:pt x="2000" y="1080"/>
                  <a:pt x="2264" y="368"/>
                  <a:pt x="1992" y="184"/>
                </a:cubicBezTo>
                <a:cubicBezTo>
                  <a:pt x="1720" y="0"/>
                  <a:pt x="624" y="120"/>
                  <a:pt x="312" y="136"/>
                </a:cubicBezTo>
                <a:cubicBezTo>
                  <a:pt x="0" y="152"/>
                  <a:pt x="152" y="256"/>
                  <a:pt x="120" y="280"/>
                </a:cubicBezTo>
              </a:path>
            </a:pathLst>
          </a:cu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5321" name="Freeform 25"/>
          <p:cNvSpPr>
            <a:spLocks/>
          </p:cNvSpPr>
          <p:nvPr/>
        </p:nvSpPr>
        <p:spPr bwMode="auto">
          <a:xfrm>
            <a:off x="3022600" y="3009900"/>
            <a:ext cx="3594100" cy="2743200"/>
          </a:xfrm>
          <a:custGeom>
            <a:avLst/>
            <a:gdLst>
              <a:gd name="T0" fmla="*/ 2147483647 w 2264"/>
              <a:gd name="T1" fmla="*/ 2147483647 h 1728"/>
              <a:gd name="T2" fmla="*/ 2147483647 w 2264"/>
              <a:gd name="T3" fmla="*/ 2147483647 h 1728"/>
              <a:gd name="T4" fmla="*/ 2147483647 w 2264"/>
              <a:gd name="T5" fmla="*/ 2147483647 h 1728"/>
              <a:gd name="T6" fmla="*/ 2147483647 w 2264"/>
              <a:gd name="T7" fmla="*/ 2147483647 h 1728"/>
              <a:gd name="T8" fmla="*/ 2147483647 w 2264"/>
              <a:gd name="T9" fmla="*/ 2147483647 h 17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64"/>
              <a:gd name="T16" fmla="*/ 0 h 1728"/>
              <a:gd name="T17" fmla="*/ 2264 w 2264"/>
              <a:gd name="T18" fmla="*/ 1728 h 17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64" h="1728">
                <a:moveTo>
                  <a:pt x="496" y="1512"/>
                </a:moveTo>
                <a:cubicBezTo>
                  <a:pt x="1116" y="1620"/>
                  <a:pt x="1736" y="1728"/>
                  <a:pt x="1984" y="1512"/>
                </a:cubicBezTo>
                <a:cubicBezTo>
                  <a:pt x="2232" y="1296"/>
                  <a:pt x="2264" y="432"/>
                  <a:pt x="1984" y="216"/>
                </a:cubicBezTo>
                <a:cubicBezTo>
                  <a:pt x="1704" y="0"/>
                  <a:pt x="608" y="184"/>
                  <a:pt x="304" y="216"/>
                </a:cubicBezTo>
                <a:cubicBezTo>
                  <a:pt x="0" y="248"/>
                  <a:pt x="80" y="328"/>
                  <a:pt x="160" y="408"/>
                </a:cubicBezTo>
              </a:path>
            </a:pathLst>
          </a:cu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24" name="Text Box 26"/>
          <p:cNvSpPr txBox="1">
            <a:spLocks noChangeArrowheads="1"/>
          </p:cNvSpPr>
          <p:nvPr/>
        </p:nvSpPr>
        <p:spPr bwMode="auto">
          <a:xfrm>
            <a:off x="990600" y="601980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smtClean="0"/>
              <a:t>States s2 </a:t>
            </a:r>
            <a:r>
              <a:rPr lang="en-US" dirty="0"/>
              <a:t>and s3 are equivalent</a:t>
            </a:r>
          </a:p>
        </p:txBody>
      </p:sp>
    </p:spTree>
    <p:extLst>
      <p:ext uri="{BB962C8B-B14F-4D97-AF65-F5344CB8AC3E}">
        <p14:creationId xmlns:p14="http://schemas.microsoft.com/office/powerpoint/2010/main" val="385058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20" grpId="0" animBg="1"/>
      <p:bldP spid="553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Methodologies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Defects and faults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Real tests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Testing types</a:t>
            </a:r>
          </a:p>
        </p:txBody>
      </p:sp>
    </p:spTree>
    <p:extLst>
      <p:ext uri="{BB962C8B-B14F-4D97-AF65-F5344CB8AC3E}">
        <p14:creationId xmlns:p14="http://schemas.microsoft.com/office/powerpoint/2010/main" val="4207334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Defect vs. Fault</a:t>
            </a:r>
          </a:p>
        </p:txBody>
      </p:sp>
      <p:pic>
        <p:nvPicPr>
          <p:cNvPr id="10243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60438" y="1674813"/>
            <a:ext cx="7369175" cy="2441575"/>
          </a:xfrm>
          <a:noFill/>
        </p:spPr>
      </p:pic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855663" y="4572000"/>
            <a:ext cx="7635875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Wingdings" pitchFamily="2" charset="2"/>
              <a:buChar char="§"/>
            </a:pPr>
            <a:r>
              <a:rPr lang="en-US" altLang="en-US" b="0"/>
              <a:t> To become a fault, the defect needs to connect</a:t>
            </a:r>
            <a:r>
              <a:rPr lang="en-US" altLang="en-US"/>
              <a:t> two disjoint conductors or disconnect a continuous pattern</a:t>
            </a:r>
          </a:p>
          <a:p>
            <a:pPr>
              <a:spcBef>
                <a:spcPct val="50000"/>
              </a:spcBef>
              <a:buClrTx/>
              <a:buSzTx/>
              <a:buFont typeface="Wingdings" pitchFamily="2" charset="2"/>
              <a:buNone/>
            </a:pPr>
            <a:r>
              <a:rPr lang="en-US" altLang="en-US"/>
              <a:t> </a:t>
            </a:r>
          </a:p>
          <a:p>
            <a:pPr>
              <a:spcBef>
                <a:spcPct val="50000"/>
              </a:spcBef>
              <a:buClrTx/>
              <a:buSzTx/>
              <a:buFont typeface="Wingdings" pitchFamily="2" charset="2"/>
              <a:buChar char="§"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51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Real Tests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smtClean="0"/>
              <a:t>Based on analyzable fault models, which may not map on real defects.</a:t>
            </a:r>
          </a:p>
          <a:p>
            <a:r>
              <a:rPr lang="en-US" altLang="en-US" smtClean="0"/>
              <a:t>Incomplete coverage of modeled faults due to high complexity.</a:t>
            </a:r>
          </a:p>
          <a:p>
            <a:r>
              <a:rPr lang="en-US" altLang="en-US" smtClean="0"/>
              <a:t>Some good chips are rejected.  The fraction (or percentage) of such chips is called the </a:t>
            </a:r>
            <a:r>
              <a:rPr lang="en-US" altLang="en-US" i="1" smtClean="0"/>
              <a:t>yield loss.</a:t>
            </a:r>
            <a:endParaRPr lang="en-US" altLang="en-US" smtClean="0"/>
          </a:p>
          <a:p>
            <a:r>
              <a:rPr lang="en-US" altLang="en-US" smtClean="0"/>
              <a:t>Some bad chips pass tests.  The fraction (or percentage) of bad chips among all passing chips is called the </a:t>
            </a:r>
            <a:r>
              <a:rPr lang="en-US" altLang="en-US" i="1" smtClean="0"/>
              <a:t>defect level.</a:t>
            </a:r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90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47688" y="244475"/>
            <a:ext cx="8107362" cy="1150938"/>
          </a:xfrm>
        </p:spPr>
        <p:txBody>
          <a:bodyPr/>
          <a:lstStyle/>
          <a:p>
            <a:r>
              <a:rPr lang="en-US" altLang="en-US" smtClean="0"/>
              <a:t>Testing as Filter Process</a:t>
            </a:r>
          </a:p>
        </p:txBody>
      </p:sp>
      <p:sp>
        <p:nvSpPr>
          <p:cNvPr id="13315" name="Oval 1027"/>
          <p:cNvSpPr>
            <a:spLocks noChangeArrowheads="1"/>
          </p:cNvSpPr>
          <p:nvPr/>
        </p:nvSpPr>
        <p:spPr bwMode="auto">
          <a:xfrm>
            <a:off x="3109913" y="2271713"/>
            <a:ext cx="274637" cy="2746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3316" name="Oval 1028"/>
          <p:cNvSpPr>
            <a:spLocks noChangeArrowheads="1"/>
          </p:cNvSpPr>
          <p:nvPr/>
        </p:nvSpPr>
        <p:spPr bwMode="auto">
          <a:xfrm>
            <a:off x="3216275" y="5045075"/>
            <a:ext cx="274638" cy="2746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3317" name="Oval 1029"/>
          <p:cNvSpPr>
            <a:spLocks noChangeArrowheads="1"/>
          </p:cNvSpPr>
          <p:nvPr/>
        </p:nvSpPr>
        <p:spPr bwMode="auto">
          <a:xfrm>
            <a:off x="7162800" y="5059363"/>
            <a:ext cx="274638" cy="27463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3318" name="Oval 1030"/>
          <p:cNvSpPr>
            <a:spLocks noChangeArrowheads="1"/>
          </p:cNvSpPr>
          <p:nvPr/>
        </p:nvSpPr>
        <p:spPr bwMode="auto">
          <a:xfrm>
            <a:off x="7070725" y="2271713"/>
            <a:ext cx="274638" cy="274637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3319" name="Line 1031"/>
          <p:cNvSpPr>
            <a:spLocks noChangeShapeType="1"/>
          </p:cNvSpPr>
          <p:nvPr/>
        </p:nvSpPr>
        <p:spPr bwMode="auto">
          <a:xfrm>
            <a:off x="3398838" y="2406650"/>
            <a:ext cx="36718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2"/>
          <p:cNvSpPr>
            <a:spLocks noChangeShapeType="1"/>
          </p:cNvSpPr>
          <p:nvPr/>
        </p:nvSpPr>
        <p:spPr bwMode="auto">
          <a:xfrm>
            <a:off x="3506788" y="5180013"/>
            <a:ext cx="36718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3"/>
          <p:cNvSpPr>
            <a:spLocks noChangeShapeType="1"/>
          </p:cNvSpPr>
          <p:nvPr/>
        </p:nvSpPr>
        <p:spPr bwMode="auto">
          <a:xfrm>
            <a:off x="3370263" y="2482850"/>
            <a:ext cx="3822700" cy="2622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4"/>
          <p:cNvSpPr>
            <a:spLocks noChangeShapeType="1"/>
          </p:cNvSpPr>
          <p:nvPr/>
        </p:nvSpPr>
        <p:spPr bwMode="auto">
          <a:xfrm flipV="1">
            <a:off x="3475038" y="2497138"/>
            <a:ext cx="3611562" cy="2590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Text Box 1035"/>
          <p:cNvSpPr txBox="1">
            <a:spLocks noChangeArrowheads="1"/>
          </p:cNvSpPr>
          <p:nvPr/>
        </p:nvSpPr>
        <p:spPr bwMode="auto">
          <a:xfrm>
            <a:off x="852488" y="3357563"/>
            <a:ext cx="1978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Fabricated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chips</a:t>
            </a:r>
          </a:p>
        </p:txBody>
      </p:sp>
      <p:sp>
        <p:nvSpPr>
          <p:cNvPr id="13324" name="Text Box 1036"/>
          <p:cNvSpPr txBox="1">
            <a:spLocks noChangeArrowheads="1"/>
          </p:cNvSpPr>
          <p:nvPr/>
        </p:nvSpPr>
        <p:spPr bwMode="auto">
          <a:xfrm>
            <a:off x="746125" y="1892300"/>
            <a:ext cx="204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Good chips</a:t>
            </a:r>
          </a:p>
        </p:txBody>
      </p:sp>
      <p:sp>
        <p:nvSpPr>
          <p:cNvPr id="13325" name="Text Box 1037"/>
          <p:cNvSpPr txBox="1">
            <a:spLocks noChangeArrowheads="1"/>
          </p:cNvSpPr>
          <p:nvPr/>
        </p:nvSpPr>
        <p:spPr bwMode="auto">
          <a:xfrm>
            <a:off x="457200" y="4697413"/>
            <a:ext cx="2773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Defective chips</a:t>
            </a:r>
          </a:p>
        </p:txBody>
      </p:sp>
      <p:sp>
        <p:nvSpPr>
          <p:cNvPr id="13326" name="Text Box 1038"/>
          <p:cNvSpPr txBox="1">
            <a:spLocks noChangeArrowheads="1"/>
          </p:cNvSpPr>
          <p:nvPr/>
        </p:nvSpPr>
        <p:spPr bwMode="auto">
          <a:xfrm>
            <a:off x="533400" y="2349500"/>
            <a:ext cx="2689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Prob (good) = y</a:t>
            </a:r>
          </a:p>
        </p:txBody>
      </p:sp>
      <p:sp>
        <p:nvSpPr>
          <p:cNvPr id="13327" name="Text Box 1039"/>
          <p:cNvSpPr txBox="1">
            <a:spLocks noChangeArrowheads="1"/>
          </p:cNvSpPr>
          <p:nvPr/>
        </p:nvSpPr>
        <p:spPr bwMode="auto">
          <a:xfrm>
            <a:off x="517525" y="5168900"/>
            <a:ext cx="279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Prob(bad) = 1- y</a:t>
            </a:r>
          </a:p>
        </p:txBody>
      </p:sp>
      <p:sp>
        <p:nvSpPr>
          <p:cNvPr id="13328" name="Text Box 1040"/>
          <p:cNvSpPr txBox="1">
            <a:spLocks noChangeArrowheads="1"/>
          </p:cNvSpPr>
          <p:nvPr/>
        </p:nvSpPr>
        <p:spPr bwMode="auto">
          <a:xfrm>
            <a:off x="3227388" y="1895475"/>
            <a:ext cx="3838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Prob(pass test) = high</a:t>
            </a:r>
          </a:p>
        </p:txBody>
      </p:sp>
      <p:sp>
        <p:nvSpPr>
          <p:cNvPr id="13329" name="Rectangle 1041"/>
          <p:cNvSpPr>
            <a:spLocks noChangeArrowheads="1"/>
          </p:cNvSpPr>
          <p:nvPr/>
        </p:nvSpPr>
        <p:spPr bwMode="auto">
          <a:xfrm>
            <a:off x="3429000" y="5192713"/>
            <a:ext cx="3586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Prob(fail test) = high</a:t>
            </a:r>
          </a:p>
        </p:txBody>
      </p:sp>
      <p:sp>
        <p:nvSpPr>
          <p:cNvPr id="13330" name="Rectangle 1042"/>
          <p:cNvSpPr>
            <a:spLocks noChangeArrowheads="1"/>
          </p:cNvSpPr>
          <p:nvPr/>
        </p:nvSpPr>
        <p:spPr bwMode="auto">
          <a:xfrm rot="2065668">
            <a:off x="3592513" y="3392488"/>
            <a:ext cx="3670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Prob(fail   test) = low</a:t>
            </a:r>
          </a:p>
        </p:txBody>
      </p:sp>
      <p:sp>
        <p:nvSpPr>
          <p:cNvPr id="13331" name="Rectangle 1043"/>
          <p:cNvSpPr>
            <a:spLocks noChangeArrowheads="1"/>
          </p:cNvSpPr>
          <p:nvPr/>
        </p:nvSpPr>
        <p:spPr bwMode="auto">
          <a:xfrm rot="-2163111">
            <a:off x="3198813" y="3306763"/>
            <a:ext cx="3922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Prob(pass   test) = low</a:t>
            </a:r>
          </a:p>
        </p:txBody>
      </p:sp>
      <p:sp>
        <p:nvSpPr>
          <p:cNvPr id="13332" name="Text Box 1044"/>
          <p:cNvSpPr txBox="1">
            <a:spLocks noChangeArrowheads="1"/>
          </p:cNvSpPr>
          <p:nvPr/>
        </p:nvSpPr>
        <p:spPr bwMode="auto">
          <a:xfrm>
            <a:off x="7285038" y="1785938"/>
            <a:ext cx="12827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Mostly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good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chips</a:t>
            </a:r>
          </a:p>
        </p:txBody>
      </p:sp>
      <p:sp>
        <p:nvSpPr>
          <p:cNvPr id="13333" name="Text Box 1045"/>
          <p:cNvSpPr txBox="1">
            <a:spLocks noChangeArrowheads="1"/>
          </p:cNvSpPr>
          <p:nvPr/>
        </p:nvSpPr>
        <p:spPr bwMode="auto">
          <a:xfrm>
            <a:off x="7329488" y="4606925"/>
            <a:ext cx="12827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Mostly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bad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chips</a:t>
            </a:r>
          </a:p>
        </p:txBody>
      </p:sp>
    </p:spTree>
    <p:extLst>
      <p:ext uri="{BB962C8B-B14F-4D97-AF65-F5344CB8AC3E}">
        <p14:creationId xmlns:p14="http://schemas.microsoft.com/office/powerpoint/2010/main" val="328597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the Exam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Three problems with multiple parts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All topics will be almost equally represented</a:t>
            </a:r>
          </a:p>
          <a:p>
            <a:pPr>
              <a:lnSpc>
                <a:spcPct val="90000"/>
              </a:lnSpc>
            </a:pPr>
            <a:r>
              <a:rPr lang="en-US" smtClean="0">
                <a:latin typeface="+mj-lt"/>
                <a:cs typeface="Arial" charset="0"/>
              </a:rPr>
              <a:t>Will </a:t>
            </a:r>
            <a:r>
              <a:rPr lang="en-US" dirty="0" smtClean="0">
                <a:latin typeface="+mj-lt"/>
                <a:cs typeface="Arial" charset="0"/>
              </a:rPr>
              <a:t>look similar to layout of sample exam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What is </a:t>
            </a:r>
            <a:r>
              <a:rPr lang="en-US" dirty="0">
                <a:latin typeface="+mj-lt"/>
                <a:cs typeface="Arial" charset="0"/>
              </a:rPr>
              <a:t>f</a:t>
            </a:r>
            <a:r>
              <a:rPr lang="en-US" dirty="0" smtClean="0">
                <a:latin typeface="+mj-lt"/>
                <a:cs typeface="Arial" charset="0"/>
              </a:rPr>
              <a:t>air game?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 Lecture 18 – Lecture 25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288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Roles of Testing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22438"/>
            <a:ext cx="8016875" cy="4144962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mtClean="0"/>
              <a:t>Detection: Determination whether or not the </a:t>
            </a:r>
            <a:r>
              <a:rPr lang="en-US" altLang="en-US" i="1" smtClean="0"/>
              <a:t>device under test</a:t>
            </a:r>
            <a:r>
              <a:rPr lang="en-US" altLang="en-US" smtClean="0"/>
              <a:t> (DUT) has some fault.</a:t>
            </a:r>
          </a:p>
          <a:p>
            <a:r>
              <a:rPr lang="en-US" altLang="en-US" smtClean="0"/>
              <a:t>Diagnosis: Identification of a specific fault that is present on DUT.</a:t>
            </a:r>
          </a:p>
          <a:p>
            <a:r>
              <a:rPr lang="en-US" altLang="en-US" smtClean="0"/>
              <a:t>Device characterization: Determination and correction of errors in design and/or test procedure.</a:t>
            </a:r>
          </a:p>
          <a:p>
            <a:r>
              <a:rPr lang="en-US" altLang="en-US" i="1" smtClean="0"/>
              <a:t>Failure mode analysis</a:t>
            </a:r>
            <a:r>
              <a:rPr lang="en-US" altLang="en-US" smtClean="0"/>
              <a:t> (FMA): Determination of manufacturing process errors that may have caused defects on the DUT.</a:t>
            </a:r>
          </a:p>
          <a:p>
            <a:pPr>
              <a:buFont typeface="Monotype Sorts" pitchFamily="2" charset="2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0224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Types of Testing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66850"/>
            <a:ext cx="77724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b="1" i="1" smtClean="0"/>
              <a:t>Verification testing</a:t>
            </a:r>
            <a:r>
              <a:rPr lang="en-US" altLang="en-US" b="1" smtClean="0"/>
              <a:t>, </a:t>
            </a:r>
            <a:r>
              <a:rPr lang="en-US" altLang="en-US" b="1" i="1" smtClean="0"/>
              <a:t>characterization testing</a:t>
            </a:r>
            <a:r>
              <a:rPr lang="en-US" altLang="en-US" b="1" smtClean="0"/>
              <a:t>, or </a:t>
            </a:r>
            <a:r>
              <a:rPr lang="en-US" altLang="en-US" b="1" i="1" smtClean="0"/>
              <a:t>design debug</a:t>
            </a:r>
          </a:p>
          <a:p>
            <a:pPr lvl="1">
              <a:lnSpc>
                <a:spcPct val="90000"/>
              </a:lnSpc>
            </a:pPr>
            <a:r>
              <a:rPr lang="en-US" altLang="en-US" b="1" smtClean="0"/>
              <a:t>Verifies correctness of design and of test procedure – usually requires correction to design</a:t>
            </a:r>
          </a:p>
          <a:p>
            <a:pPr>
              <a:lnSpc>
                <a:spcPct val="90000"/>
              </a:lnSpc>
            </a:pPr>
            <a:r>
              <a:rPr lang="en-US" altLang="en-US" b="1" i="1" smtClean="0"/>
              <a:t>Manufacturing testing</a:t>
            </a:r>
          </a:p>
          <a:p>
            <a:pPr lvl="1">
              <a:lnSpc>
                <a:spcPct val="90000"/>
              </a:lnSpc>
            </a:pPr>
            <a:r>
              <a:rPr lang="en-US" altLang="en-US" b="1" smtClean="0"/>
              <a:t>Factory testing of all manufactured chips for parametric faults and for random defects</a:t>
            </a:r>
          </a:p>
          <a:p>
            <a:pPr>
              <a:lnSpc>
                <a:spcPct val="90000"/>
              </a:lnSpc>
            </a:pPr>
            <a:r>
              <a:rPr lang="en-US" altLang="en-US" b="1" i="1" smtClean="0"/>
              <a:t>Acceptance testing</a:t>
            </a:r>
            <a:r>
              <a:rPr lang="en-US" altLang="en-US" b="1" smtClean="0"/>
              <a:t> (</a:t>
            </a:r>
            <a:r>
              <a:rPr lang="en-US" altLang="en-US" b="1" i="1" smtClean="0"/>
              <a:t>incoming inspection</a:t>
            </a:r>
            <a:r>
              <a:rPr lang="en-US" altLang="en-US" b="1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b="1" smtClean="0"/>
              <a:t>User (customer) tests purchased parts to ensure quality</a:t>
            </a:r>
          </a:p>
        </p:txBody>
      </p:sp>
    </p:spTree>
    <p:extLst>
      <p:ext uri="{BB962C8B-B14F-4D97-AF65-F5344CB8AC3E}">
        <p14:creationId xmlns:p14="http://schemas.microsoft.com/office/powerpoint/2010/main" val="305367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 Modeling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Definitions related to testing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Stuck-at fault model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Single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Multiple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Fault equivalence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Fault dominance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Test vectors needed to detect faults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Transistor Faults</a:t>
            </a:r>
          </a:p>
        </p:txBody>
      </p:sp>
    </p:spTree>
    <p:extLst>
      <p:ext uri="{BB962C8B-B14F-4D97-AF65-F5344CB8AC3E}">
        <p14:creationId xmlns:p14="http://schemas.microsoft.com/office/powerpoint/2010/main" val="16597485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Stuck-at Fault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The circuit is modeled as an interconnection of Boolean gates</a:t>
            </a:r>
          </a:p>
          <a:p>
            <a:r>
              <a:rPr lang="en-US" altLang="en-US" dirty="0" smtClean="0"/>
              <a:t>Each connecting line can have two types of faults</a:t>
            </a:r>
          </a:p>
          <a:p>
            <a:pPr lvl="1">
              <a:buClr>
                <a:schemeClr val="accent1"/>
              </a:buClr>
              <a:buSzPct val="70000"/>
              <a:buFont typeface="Wingdings" pitchFamily="2" charset="2"/>
              <a:buChar char="v"/>
            </a:pPr>
            <a:r>
              <a:rPr lang="en-US" altLang="en-US" sz="1600" dirty="0" smtClean="0"/>
              <a:t>Stuck-at-1 (s-a-1) &amp; Stuck-at-0 (s-a-0)</a:t>
            </a:r>
          </a:p>
          <a:p>
            <a:pPr>
              <a:buSzPct val="70000"/>
              <a:buFont typeface="Wingdings" pitchFamily="2" charset="2"/>
              <a:buChar char="r"/>
            </a:pPr>
            <a:r>
              <a:rPr lang="en-US" altLang="en-US" sz="2400" dirty="0" smtClean="0"/>
              <a:t>A circuit with n lines can have 3</a:t>
            </a:r>
            <a:r>
              <a:rPr lang="en-US" altLang="en-US" sz="2400" baseline="30000" dirty="0" smtClean="0"/>
              <a:t>n</a:t>
            </a:r>
            <a:r>
              <a:rPr lang="en-US" altLang="en-US" sz="2400" dirty="0" smtClean="0"/>
              <a:t>-1 possible stuck line combinations</a:t>
            </a:r>
          </a:p>
          <a:p>
            <a:pPr lvl="1">
              <a:buSzPct val="70000"/>
              <a:buFont typeface="Wingdings" pitchFamily="2" charset="2"/>
              <a:buChar char="r"/>
            </a:pPr>
            <a:r>
              <a:rPr lang="en-US" altLang="en-US" sz="1600" dirty="0" smtClean="0"/>
              <a:t>Each line can be in one of the three states:(s-a-1),(s-a-0), or fault free</a:t>
            </a:r>
          </a:p>
          <a:p>
            <a:pPr>
              <a:buSzPct val="70000"/>
              <a:buFont typeface="Wingdings" pitchFamily="2" charset="2"/>
              <a:buChar char="r"/>
            </a:pPr>
            <a:r>
              <a:rPr lang="en-US" altLang="en-US" sz="2400" dirty="0" smtClean="0"/>
              <a:t>An n-line circuit can have at most 2n single stuck-at faults</a:t>
            </a:r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v"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2950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7"/>
          <p:cNvSpPr>
            <a:spLocks noChangeArrowheads="1"/>
          </p:cNvSpPr>
          <p:nvPr/>
        </p:nvSpPr>
        <p:spPr bwMode="auto">
          <a:xfrm>
            <a:off x="990600" y="4525963"/>
            <a:ext cx="381000" cy="900112"/>
          </a:xfrm>
          <a:prstGeom prst="rect">
            <a:avLst/>
          </a:pr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Single Stuck-at Fault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311275"/>
            <a:ext cx="8399462" cy="21812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mtClean="0"/>
              <a:t>Three properties define a single stuck-at fault</a:t>
            </a:r>
          </a:p>
          <a:p>
            <a:pPr marL="1085850" lvl="2">
              <a:lnSpc>
                <a:spcPct val="90000"/>
              </a:lnSpc>
            </a:pPr>
            <a:r>
              <a:rPr lang="en-US" altLang="en-US" smtClean="0"/>
              <a:t>Only one line is faulty</a:t>
            </a:r>
          </a:p>
          <a:p>
            <a:pPr marL="1085850" lvl="2">
              <a:lnSpc>
                <a:spcPct val="90000"/>
              </a:lnSpc>
            </a:pPr>
            <a:r>
              <a:rPr lang="en-US" altLang="en-US" smtClean="0"/>
              <a:t>The faulty line is permanently set to 0 or 1</a:t>
            </a:r>
          </a:p>
          <a:p>
            <a:pPr marL="1085850" lvl="2">
              <a:lnSpc>
                <a:spcPct val="90000"/>
              </a:lnSpc>
            </a:pPr>
            <a:r>
              <a:rPr lang="en-US" altLang="en-US" smtClean="0"/>
              <a:t>The fault can be at an input or output of a gate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Example: XOR circuit has 12 fault sites (  ) and 24 single stuck-at faults</a:t>
            </a:r>
          </a:p>
        </p:txBody>
      </p:sp>
      <p:sp>
        <p:nvSpPr>
          <p:cNvPr id="12293" name="AutoShape 4"/>
          <p:cNvSpPr>
            <a:spLocks noChangeArrowheads="1"/>
          </p:cNvSpPr>
          <p:nvPr/>
        </p:nvSpPr>
        <p:spPr bwMode="auto">
          <a:xfrm>
            <a:off x="2513013" y="4697413"/>
            <a:ext cx="685800" cy="625475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294" name="Line 8"/>
          <p:cNvSpPr>
            <a:spLocks noChangeShapeType="1"/>
          </p:cNvSpPr>
          <p:nvPr/>
        </p:nvSpPr>
        <p:spPr bwMode="auto">
          <a:xfrm>
            <a:off x="1371600" y="4830763"/>
            <a:ext cx="1158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Line 9"/>
          <p:cNvSpPr>
            <a:spLocks noChangeShapeType="1"/>
          </p:cNvSpPr>
          <p:nvPr/>
        </p:nvSpPr>
        <p:spPr bwMode="auto">
          <a:xfrm>
            <a:off x="1371600" y="5165725"/>
            <a:ext cx="1158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Line 11"/>
          <p:cNvSpPr>
            <a:spLocks noChangeShapeType="1"/>
          </p:cNvSpPr>
          <p:nvPr/>
        </p:nvSpPr>
        <p:spPr bwMode="auto">
          <a:xfrm flipH="1">
            <a:off x="1922463" y="4302125"/>
            <a:ext cx="249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Line 12"/>
          <p:cNvSpPr>
            <a:spLocks noChangeShapeType="1"/>
          </p:cNvSpPr>
          <p:nvPr/>
        </p:nvSpPr>
        <p:spPr bwMode="auto">
          <a:xfrm flipH="1">
            <a:off x="1943100" y="5699125"/>
            <a:ext cx="2473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3"/>
          <p:cNvSpPr>
            <a:spLocks noChangeShapeType="1"/>
          </p:cNvSpPr>
          <p:nvPr/>
        </p:nvSpPr>
        <p:spPr bwMode="auto">
          <a:xfrm>
            <a:off x="1935163" y="4294188"/>
            <a:ext cx="0" cy="547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4"/>
          <p:cNvSpPr>
            <a:spLocks noChangeShapeType="1"/>
          </p:cNvSpPr>
          <p:nvPr/>
        </p:nvSpPr>
        <p:spPr bwMode="auto">
          <a:xfrm>
            <a:off x="1954213" y="5167313"/>
            <a:ext cx="0" cy="547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Oval 26"/>
          <p:cNvSpPr>
            <a:spLocks noChangeArrowheads="1"/>
          </p:cNvSpPr>
          <p:nvPr/>
        </p:nvSpPr>
        <p:spPr bwMode="auto">
          <a:xfrm>
            <a:off x="1536700" y="4746625"/>
            <a:ext cx="166688" cy="16827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01" name="Oval 28"/>
          <p:cNvSpPr>
            <a:spLocks noChangeArrowheads="1"/>
          </p:cNvSpPr>
          <p:nvPr/>
        </p:nvSpPr>
        <p:spPr bwMode="auto">
          <a:xfrm>
            <a:off x="1554163" y="5081588"/>
            <a:ext cx="166687" cy="16827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02" name="Oval 33"/>
          <p:cNvSpPr>
            <a:spLocks noChangeArrowheads="1"/>
          </p:cNvSpPr>
          <p:nvPr/>
        </p:nvSpPr>
        <p:spPr bwMode="auto">
          <a:xfrm>
            <a:off x="2187575" y="5081588"/>
            <a:ext cx="166688" cy="16827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03" name="Oval 34"/>
          <p:cNvSpPr>
            <a:spLocks noChangeArrowheads="1"/>
          </p:cNvSpPr>
          <p:nvPr/>
        </p:nvSpPr>
        <p:spPr bwMode="auto">
          <a:xfrm>
            <a:off x="2182813" y="4746625"/>
            <a:ext cx="166687" cy="16827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04" name="Oval 38"/>
          <p:cNvSpPr>
            <a:spLocks noChangeArrowheads="1"/>
          </p:cNvSpPr>
          <p:nvPr/>
        </p:nvSpPr>
        <p:spPr bwMode="auto">
          <a:xfrm>
            <a:off x="1852613" y="4748213"/>
            <a:ext cx="168275" cy="1682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05" name="Oval 39"/>
          <p:cNvSpPr>
            <a:spLocks noChangeArrowheads="1"/>
          </p:cNvSpPr>
          <p:nvPr/>
        </p:nvSpPr>
        <p:spPr bwMode="auto">
          <a:xfrm>
            <a:off x="1870075" y="5083175"/>
            <a:ext cx="168275" cy="1682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06" name="Text Box 40"/>
          <p:cNvSpPr txBox="1">
            <a:spLocks noChangeArrowheads="1"/>
          </p:cNvSpPr>
          <p:nvPr/>
        </p:nvSpPr>
        <p:spPr bwMode="auto">
          <a:xfrm>
            <a:off x="1403350" y="4421188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/>
              <a:t>a </a:t>
            </a:r>
          </a:p>
        </p:txBody>
      </p:sp>
      <p:sp>
        <p:nvSpPr>
          <p:cNvPr id="12307" name="Text Box 41"/>
          <p:cNvSpPr txBox="1">
            <a:spLocks noChangeArrowheads="1"/>
          </p:cNvSpPr>
          <p:nvPr/>
        </p:nvSpPr>
        <p:spPr bwMode="auto">
          <a:xfrm>
            <a:off x="1458913" y="51911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/>
              <a:t>b </a:t>
            </a:r>
          </a:p>
        </p:txBody>
      </p:sp>
      <p:sp>
        <p:nvSpPr>
          <p:cNvPr id="12308" name="Rectangle 42"/>
          <p:cNvSpPr>
            <a:spLocks noChangeArrowheads="1"/>
          </p:cNvSpPr>
          <p:nvPr/>
        </p:nvSpPr>
        <p:spPr bwMode="auto">
          <a:xfrm>
            <a:off x="2047875" y="395605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/>
              <a:t>c</a:t>
            </a:r>
          </a:p>
        </p:txBody>
      </p:sp>
      <p:sp>
        <p:nvSpPr>
          <p:cNvPr id="12309" name="Rectangle 43"/>
          <p:cNvSpPr>
            <a:spLocks noChangeArrowheads="1"/>
          </p:cNvSpPr>
          <p:nvPr/>
        </p:nvSpPr>
        <p:spPr bwMode="auto">
          <a:xfrm>
            <a:off x="2054225" y="4411663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/>
              <a:t>d </a:t>
            </a:r>
          </a:p>
        </p:txBody>
      </p:sp>
      <p:sp>
        <p:nvSpPr>
          <p:cNvPr id="12310" name="Rectangle 44"/>
          <p:cNvSpPr>
            <a:spLocks noChangeArrowheads="1"/>
          </p:cNvSpPr>
          <p:nvPr/>
        </p:nvSpPr>
        <p:spPr bwMode="auto">
          <a:xfrm>
            <a:off x="2089150" y="5160963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/>
              <a:t>e </a:t>
            </a:r>
          </a:p>
        </p:txBody>
      </p:sp>
      <p:sp>
        <p:nvSpPr>
          <p:cNvPr id="12311" name="Rectangle 45"/>
          <p:cNvSpPr>
            <a:spLocks noChangeArrowheads="1"/>
          </p:cNvSpPr>
          <p:nvPr/>
        </p:nvSpPr>
        <p:spPr bwMode="auto">
          <a:xfrm>
            <a:off x="2125663" y="5694363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/>
              <a:t>f </a:t>
            </a:r>
          </a:p>
        </p:txBody>
      </p:sp>
      <p:sp>
        <p:nvSpPr>
          <p:cNvPr id="12312" name="Text Box 53"/>
          <p:cNvSpPr txBox="1">
            <a:spLocks noChangeArrowheads="1"/>
          </p:cNvSpPr>
          <p:nvPr/>
        </p:nvSpPr>
        <p:spPr bwMode="auto">
          <a:xfrm>
            <a:off x="1035050" y="4645025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1</a:t>
            </a:r>
            <a:endParaRPr lang="en-US" altLang="en-US" sz="2000"/>
          </a:p>
        </p:txBody>
      </p:sp>
      <p:sp>
        <p:nvSpPr>
          <p:cNvPr id="12313" name="Text Box 54"/>
          <p:cNvSpPr txBox="1">
            <a:spLocks noChangeArrowheads="1"/>
          </p:cNvSpPr>
          <p:nvPr/>
        </p:nvSpPr>
        <p:spPr bwMode="auto">
          <a:xfrm>
            <a:off x="1038225" y="499745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0</a:t>
            </a:r>
            <a:endParaRPr lang="en-US" altLang="en-US" sz="2000"/>
          </a:p>
        </p:txBody>
      </p:sp>
      <p:sp>
        <p:nvSpPr>
          <p:cNvPr id="12314" name="Oval 60"/>
          <p:cNvSpPr>
            <a:spLocks noChangeArrowheads="1"/>
          </p:cNvSpPr>
          <p:nvPr/>
        </p:nvSpPr>
        <p:spPr bwMode="auto">
          <a:xfrm>
            <a:off x="3205163" y="4906963"/>
            <a:ext cx="212725" cy="2047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15" name="AutoShape 6"/>
          <p:cNvSpPr>
            <a:spLocks noChangeArrowheads="1"/>
          </p:cNvSpPr>
          <p:nvPr/>
        </p:nvSpPr>
        <p:spPr bwMode="auto">
          <a:xfrm>
            <a:off x="4422775" y="4113213"/>
            <a:ext cx="685800" cy="625475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16" name="AutoShape 7"/>
          <p:cNvSpPr>
            <a:spLocks noChangeArrowheads="1"/>
          </p:cNvSpPr>
          <p:nvPr/>
        </p:nvSpPr>
        <p:spPr bwMode="auto">
          <a:xfrm>
            <a:off x="4418013" y="5241925"/>
            <a:ext cx="685800" cy="625475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17" name="Line 15"/>
          <p:cNvSpPr>
            <a:spLocks noChangeShapeType="1"/>
          </p:cNvSpPr>
          <p:nvPr/>
        </p:nvSpPr>
        <p:spPr bwMode="auto">
          <a:xfrm flipH="1">
            <a:off x="3881438" y="4575175"/>
            <a:ext cx="538162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Line 16"/>
          <p:cNvSpPr>
            <a:spLocks noChangeShapeType="1"/>
          </p:cNvSpPr>
          <p:nvPr/>
        </p:nvSpPr>
        <p:spPr bwMode="auto">
          <a:xfrm flipH="1">
            <a:off x="3884613" y="5378450"/>
            <a:ext cx="5222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Line 17"/>
          <p:cNvSpPr>
            <a:spLocks noChangeShapeType="1"/>
          </p:cNvSpPr>
          <p:nvPr/>
        </p:nvSpPr>
        <p:spPr bwMode="auto">
          <a:xfrm flipH="1">
            <a:off x="3405188" y="5010150"/>
            <a:ext cx="485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Line 22"/>
          <p:cNvSpPr>
            <a:spLocks noChangeShapeType="1"/>
          </p:cNvSpPr>
          <p:nvPr/>
        </p:nvSpPr>
        <p:spPr bwMode="auto">
          <a:xfrm>
            <a:off x="3892550" y="4583113"/>
            <a:ext cx="0" cy="806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1" name="Oval 25"/>
          <p:cNvSpPr>
            <a:spLocks noChangeArrowheads="1"/>
          </p:cNvSpPr>
          <p:nvPr/>
        </p:nvSpPr>
        <p:spPr bwMode="auto">
          <a:xfrm>
            <a:off x="3810000" y="4926013"/>
            <a:ext cx="168275" cy="1682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22" name="Oval 27"/>
          <p:cNvSpPr>
            <a:spLocks noChangeArrowheads="1"/>
          </p:cNvSpPr>
          <p:nvPr/>
        </p:nvSpPr>
        <p:spPr bwMode="auto">
          <a:xfrm>
            <a:off x="4071938" y="5294313"/>
            <a:ext cx="166687" cy="16827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23" name="Oval 29"/>
          <p:cNvSpPr>
            <a:spLocks noChangeArrowheads="1"/>
          </p:cNvSpPr>
          <p:nvPr/>
        </p:nvSpPr>
        <p:spPr bwMode="auto">
          <a:xfrm>
            <a:off x="3554413" y="4926013"/>
            <a:ext cx="166687" cy="16827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24" name="Oval 30"/>
          <p:cNvSpPr>
            <a:spLocks noChangeArrowheads="1"/>
          </p:cNvSpPr>
          <p:nvPr/>
        </p:nvSpPr>
        <p:spPr bwMode="auto">
          <a:xfrm>
            <a:off x="4067175" y="4491038"/>
            <a:ext cx="166688" cy="16827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25" name="Oval 31"/>
          <p:cNvSpPr>
            <a:spLocks noChangeArrowheads="1"/>
          </p:cNvSpPr>
          <p:nvPr/>
        </p:nvSpPr>
        <p:spPr bwMode="auto">
          <a:xfrm>
            <a:off x="4060825" y="4217988"/>
            <a:ext cx="166688" cy="16827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26" name="Oval 32"/>
          <p:cNvSpPr>
            <a:spLocks noChangeArrowheads="1"/>
          </p:cNvSpPr>
          <p:nvPr/>
        </p:nvSpPr>
        <p:spPr bwMode="auto">
          <a:xfrm>
            <a:off x="4075113" y="5614988"/>
            <a:ext cx="166687" cy="16827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27" name="Rectangle 46"/>
          <p:cNvSpPr>
            <a:spLocks noChangeArrowheads="1"/>
          </p:cNvSpPr>
          <p:nvPr/>
        </p:nvSpPr>
        <p:spPr bwMode="auto">
          <a:xfrm>
            <a:off x="3440113" y="4546600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/>
              <a:t>g </a:t>
            </a:r>
          </a:p>
        </p:txBody>
      </p:sp>
      <p:sp>
        <p:nvSpPr>
          <p:cNvPr id="12328" name="Rectangle 47"/>
          <p:cNvSpPr>
            <a:spLocks noChangeArrowheads="1"/>
          </p:cNvSpPr>
          <p:nvPr/>
        </p:nvSpPr>
        <p:spPr bwMode="auto">
          <a:xfrm>
            <a:off x="3987800" y="45942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/>
              <a:t>h </a:t>
            </a:r>
          </a:p>
        </p:txBody>
      </p:sp>
      <p:sp>
        <p:nvSpPr>
          <p:cNvPr id="12329" name="Rectangle 48"/>
          <p:cNvSpPr>
            <a:spLocks noChangeArrowheads="1"/>
          </p:cNvSpPr>
          <p:nvPr/>
        </p:nvSpPr>
        <p:spPr bwMode="auto">
          <a:xfrm>
            <a:off x="4024313" y="4946650"/>
            <a:ext cx="352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/>
              <a:t>i </a:t>
            </a:r>
          </a:p>
        </p:txBody>
      </p:sp>
      <p:sp>
        <p:nvSpPr>
          <p:cNvPr id="12330" name="Text Box 57"/>
          <p:cNvSpPr txBox="1">
            <a:spLocks noChangeArrowheads="1"/>
          </p:cNvSpPr>
          <p:nvPr/>
        </p:nvSpPr>
        <p:spPr bwMode="auto">
          <a:xfrm>
            <a:off x="3481388" y="50657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1</a:t>
            </a:r>
            <a:endParaRPr lang="en-US" altLang="en-US" sz="2000"/>
          </a:p>
        </p:txBody>
      </p:sp>
      <p:sp>
        <p:nvSpPr>
          <p:cNvPr id="12331" name="Text Box 59"/>
          <p:cNvSpPr txBox="1">
            <a:spLocks noChangeArrowheads="1"/>
          </p:cNvSpPr>
          <p:nvPr/>
        </p:nvSpPr>
        <p:spPr bwMode="auto">
          <a:xfrm>
            <a:off x="2878138" y="4262438"/>
            <a:ext cx="793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s-a-0</a:t>
            </a:r>
            <a:endParaRPr lang="en-US" altLang="en-US" sz="2000"/>
          </a:p>
        </p:txBody>
      </p:sp>
      <p:sp>
        <p:nvSpPr>
          <p:cNvPr id="12332" name="Oval 61"/>
          <p:cNvSpPr>
            <a:spLocks noChangeArrowheads="1"/>
          </p:cNvSpPr>
          <p:nvPr/>
        </p:nvSpPr>
        <p:spPr bwMode="auto">
          <a:xfrm>
            <a:off x="5110163" y="4322763"/>
            <a:ext cx="212725" cy="2127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33" name="Oval 62"/>
          <p:cNvSpPr>
            <a:spLocks noChangeArrowheads="1"/>
          </p:cNvSpPr>
          <p:nvPr/>
        </p:nvSpPr>
        <p:spPr bwMode="auto">
          <a:xfrm>
            <a:off x="5102225" y="5451475"/>
            <a:ext cx="212725" cy="2127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34" name="AutoShape 5"/>
          <p:cNvSpPr>
            <a:spLocks noChangeArrowheads="1"/>
          </p:cNvSpPr>
          <p:nvPr/>
        </p:nvSpPr>
        <p:spPr bwMode="auto">
          <a:xfrm>
            <a:off x="6110288" y="4670425"/>
            <a:ext cx="685800" cy="625475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35" name="Line 10"/>
          <p:cNvSpPr>
            <a:spLocks noChangeShapeType="1"/>
          </p:cNvSpPr>
          <p:nvPr/>
        </p:nvSpPr>
        <p:spPr bwMode="auto">
          <a:xfrm>
            <a:off x="7016750" y="4984750"/>
            <a:ext cx="7016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Line 18"/>
          <p:cNvSpPr>
            <a:spLocks noChangeShapeType="1"/>
          </p:cNvSpPr>
          <p:nvPr/>
        </p:nvSpPr>
        <p:spPr bwMode="auto">
          <a:xfrm flipH="1">
            <a:off x="5316538" y="5559425"/>
            <a:ext cx="412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7" name="Line 19"/>
          <p:cNvSpPr>
            <a:spLocks noChangeShapeType="1"/>
          </p:cNvSpPr>
          <p:nvPr/>
        </p:nvSpPr>
        <p:spPr bwMode="auto">
          <a:xfrm flipH="1">
            <a:off x="5705475" y="5186363"/>
            <a:ext cx="412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Line 20"/>
          <p:cNvSpPr>
            <a:spLocks noChangeShapeType="1"/>
          </p:cNvSpPr>
          <p:nvPr/>
        </p:nvSpPr>
        <p:spPr bwMode="auto">
          <a:xfrm flipH="1">
            <a:off x="5708650" y="4803775"/>
            <a:ext cx="412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9" name="Line 21"/>
          <p:cNvSpPr>
            <a:spLocks noChangeShapeType="1"/>
          </p:cNvSpPr>
          <p:nvPr/>
        </p:nvSpPr>
        <p:spPr bwMode="auto">
          <a:xfrm flipH="1">
            <a:off x="5316538" y="4427538"/>
            <a:ext cx="412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Line 23"/>
          <p:cNvSpPr>
            <a:spLocks noChangeShapeType="1"/>
          </p:cNvSpPr>
          <p:nvPr/>
        </p:nvSpPr>
        <p:spPr bwMode="auto">
          <a:xfrm>
            <a:off x="5719763" y="4416425"/>
            <a:ext cx="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1" name="Line 24"/>
          <p:cNvSpPr>
            <a:spLocks noChangeShapeType="1"/>
          </p:cNvSpPr>
          <p:nvPr/>
        </p:nvSpPr>
        <p:spPr bwMode="auto">
          <a:xfrm>
            <a:off x="5715000" y="5176838"/>
            <a:ext cx="0" cy="395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2" name="Oval 35"/>
          <p:cNvSpPr>
            <a:spLocks noChangeArrowheads="1"/>
          </p:cNvSpPr>
          <p:nvPr/>
        </p:nvSpPr>
        <p:spPr bwMode="auto">
          <a:xfrm>
            <a:off x="5449888" y="5473700"/>
            <a:ext cx="166687" cy="16827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43" name="Oval 36"/>
          <p:cNvSpPr>
            <a:spLocks noChangeArrowheads="1"/>
          </p:cNvSpPr>
          <p:nvPr/>
        </p:nvSpPr>
        <p:spPr bwMode="auto">
          <a:xfrm>
            <a:off x="5445125" y="4341813"/>
            <a:ext cx="166688" cy="16827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44" name="Oval 37"/>
          <p:cNvSpPr>
            <a:spLocks noChangeArrowheads="1"/>
          </p:cNvSpPr>
          <p:nvPr/>
        </p:nvSpPr>
        <p:spPr bwMode="auto">
          <a:xfrm>
            <a:off x="7223125" y="4899025"/>
            <a:ext cx="166688" cy="16827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2345" name="Rectangle 49"/>
          <p:cNvSpPr>
            <a:spLocks noChangeArrowheads="1"/>
          </p:cNvSpPr>
          <p:nvPr/>
        </p:nvSpPr>
        <p:spPr bwMode="auto">
          <a:xfrm>
            <a:off x="5387975" y="3951288"/>
            <a:ext cx="352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/>
              <a:t>j </a:t>
            </a:r>
          </a:p>
        </p:txBody>
      </p:sp>
      <p:sp>
        <p:nvSpPr>
          <p:cNvPr id="12346" name="Rectangle 50"/>
          <p:cNvSpPr>
            <a:spLocks noChangeArrowheads="1"/>
          </p:cNvSpPr>
          <p:nvPr/>
        </p:nvSpPr>
        <p:spPr bwMode="auto">
          <a:xfrm>
            <a:off x="5330825" y="5588000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/>
              <a:t>k </a:t>
            </a:r>
          </a:p>
        </p:txBody>
      </p:sp>
      <p:sp>
        <p:nvSpPr>
          <p:cNvPr id="12347" name="Rectangle 51"/>
          <p:cNvSpPr>
            <a:spLocks noChangeArrowheads="1"/>
          </p:cNvSpPr>
          <p:nvPr/>
        </p:nvSpPr>
        <p:spPr bwMode="auto">
          <a:xfrm>
            <a:off x="7702550" y="4765675"/>
            <a:ext cx="409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/>
              <a:t>z </a:t>
            </a:r>
          </a:p>
        </p:txBody>
      </p:sp>
      <p:sp>
        <p:nvSpPr>
          <p:cNvPr id="12348" name="Text Box 55"/>
          <p:cNvSpPr txBox="1">
            <a:spLocks noChangeArrowheads="1"/>
          </p:cNvSpPr>
          <p:nvPr/>
        </p:nvSpPr>
        <p:spPr bwMode="auto">
          <a:xfrm>
            <a:off x="5703888" y="4151313"/>
            <a:ext cx="666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0(1)</a:t>
            </a:r>
            <a:endParaRPr lang="en-US" altLang="en-US" sz="2000"/>
          </a:p>
        </p:txBody>
      </p:sp>
      <p:sp>
        <p:nvSpPr>
          <p:cNvPr id="12349" name="Text Box 56"/>
          <p:cNvSpPr txBox="1">
            <a:spLocks noChangeArrowheads="1"/>
          </p:cNvSpPr>
          <p:nvPr/>
        </p:nvSpPr>
        <p:spPr bwMode="auto">
          <a:xfrm>
            <a:off x="7145338" y="4478338"/>
            <a:ext cx="666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1(0)</a:t>
            </a:r>
            <a:endParaRPr lang="en-US" altLang="en-US" sz="2000"/>
          </a:p>
        </p:txBody>
      </p:sp>
      <p:sp>
        <p:nvSpPr>
          <p:cNvPr id="12350" name="Text Box 58"/>
          <p:cNvSpPr txBox="1">
            <a:spLocks noChangeArrowheads="1"/>
          </p:cNvSpPr>
          <p:nvPr/>
        </p:nvSpPr>
        <p:spPr bwMode="auto">
          <a:xfrm>
            <a:off x="5915025" y="52562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1</a:t>
            </a:r>
            <a:endParaRPr lang="en-US" altLang="en-US" sz="2000"/>
          </a:p>
        </p:txBody>
      </p:sp>
      <p:sp>
        <p:nvSpPr>
          <p:cNvPr id="12351" name="Oval 63"/>
          <p:cNvSpPr>
            <a:spLocks noChangeArrowheads="1"/>
          </p:cNvSpPr>
          <p:nvPr/>
        </p:nvSpPr>
        <p:spPr bwMode="auto">
          <a:xfrm>
            <a:off x="6800850" y="4878388"/>
            <a:ext cx="212725" cy="2127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cxnSp>
        <p:nvCxnSpPr>
          <p:cNvPr id="12352" name="AutoShape 66"/>
          <p:cNvCxnSpPr>
            <a:cxnSpLocks noChangeShapeType="1"/>
            <a:stCxn id="12331" idx="3"/>
            <a:endCxn id="12324" idx="1"/>
          </p:cNvCxnSpPr>
          <p:nvPr/>
        </p:nvCxnSpPr>
        <p:spPr bwMode="auto">
          <a:xfrm>
            <a:off x="3671888" y="4446588"/>
            <a:ext cx="419100" cy="698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53" name="Text Box 68"/>
          <p:cNvSpPr txBox="1">
            <a:spLocks noChangeArrowheads="1"/>
          </p:cNvSpPr>
          <p:nvPr/>
        </p:nvSpPr>
        <p:spPr bwMode="auto">
          <a:xfrm>
            <a:off x="1538288" y="5964238"/>
            <a:ext cx="4051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Test vector for </a:t>
            </a:r>
            <a:r>
              <a:rPr lang="en-US" altLang="en-US" sz="2000" i="1"/>
              <a:t>h</a:t>
            </a:r>
            <a:r>
              <a:rPr lang="en-US" altLang="en-US" sz="2000"/>
              <a:t>  s-a-0 fault</a:t>
            </a:r>
          </a:p>
        </p:txBody>
      </p:sp>
      <p:sp>
        <p:nvSpPr>
          <p:cNvPr id="12354" name="Text Box 69"/>
          <p:cNvSpPr txBox="1">
            <a:spLocks noChangeArrowheads="1"/>
          </p:cNvSpPr>
          <p:nvPr/>
        </p:nvSpPr>
        <p:spPr bwMode="auto">
          <a:xfrm>
            <a:off x="4778375" y="3617913"/>
            <a:ext cx="2725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Good circuit value</a:t>
            </a:r>
          </a:p>
        </p:txBody>
      </p:sp>
      <p:sp>
        <p:nvSpPr>
          <p:cNvPr id="12355" name="Text Box 70"/>
          <p:cNvSpPr txBox="1">
            <a:spLocks noChangeArrowheads="1"/>
          </p:cNvSpPr>
          <p:nvPr/>
        </p:nvSpPr>
        <p:spPr bwMode="auto">
          <a:xfrm>
            <a:off x="5789613" y="3313113"/>
            <a:ext cx="2867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Faulty circuit value</a:t>
            </a:r>
          </a:p>
        </p:txBody>
      </p:sp>
      <p:cxnSp>
        <p:nvCxnSpPr>
          <p:cNvPr id="12356" name="AutoShape 71"/>
          <p:cNvCxnSpPr>
            <a:cxnSpLocks noChangeShapeType="1"/>
            <a:stCxn id="12353" idx="1"/>
            <a:endCxn id="12290" idx="2"/>
          </p:cNvCxnSpPr>
          <p:nvPr/>
        </p:nvCxnSpPr>
        <p:spPr bwMode="auto">
          <a:xfrm rot="10800000">
            <a:off x="1181100" y="5426075"/>
            <a:ext cx="357188" cy="7366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57" name="Line 72"/>
          <p:cNvSpPr>
            <a:spLocks noChangeShapeType="1"/>
          </p:cNvSpPr>
          <p:nvPr/>
        </p:nvSpPr>
        <p:spPr bwMode="auto">
          <a:xfrm>
            <a:off x="7299325" y="3989388"/>
            <a:ext cx="7938" cy="512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Line 74"/>
          <p:cNvSpPr>
            <a:spLocks noChangeShapeType="1"/>
          </p:cNvSpPr>
          <p:nvPr/>
        </p:nvSpPr>
        <p:spPr bwMode="auto">
          <a:xfrm>
            <a:off x="7553325" y="3695700"/>
            <a:ext cx="0" cy="806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59" name="Oval 75"/>
          <p:cNvSpPr>
            <a:spLocks noChangeArrowheads="1"/>
          </p:cNvSpPr>
          <p:nvPr/>
        </p:nvSpPr>
        <p:spPr bwMode="auto">
          <a:xfrm>
            <a:off x="7664450" y="2838450"/>
            <a:ext cx="166688" cy="16827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339641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Fault Equivalence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3" y="1539875"/>
            <a:ext cx="8367712" cy="46323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mtClean="0"/>
              <a:t>Number of fault sites in a Boolean gate circuit </a:t>
            </a:r>
            <a:r>
              <a:rPr lang="en-US" altLang="en-US" smtClean="0">
                <a:solidFill>
                  <a:schemeClr val="tx2"/>
                </a:solidFill>
              </a:rPr>
              <a:t>= #PI + #gates + #(fanout branches)</a:t>
            </a: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Fault equivalence: Two faults f1 and f2 are equivalent if all tests that detect f1 also detect f2.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If faults f1 and f2 are equivalent then the corresponding faulty functions are identical.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Fault collapsing: All single faults of a logic circuit can be divided into disjoint equivalence subsets, where all faults in a subset are mutually equivalent.  A collapsed fault set contains one fault from each equivalence subset. </a:t>
            </a:r>
          </a:p>
        </p:txBody>
      </p:sp>
    </p:spTree>
    <p:extLst>
      <p:ext uri="{BB962C8B-B14F-4D97-AF65-F5344CB8AC3E}">
        <p14:creationId xmlns:p14="http://schemas.microsoft.com/office/powerpoint/2010/main" val="34710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Equivalence Rules</a:t>
            </a:r>
          </a:p>
        </p:txBody>
      </p:sp>
      <p:grpSp>
        <p:nvGrpSpPr>
          <p:cNvPr id="14339" name="Group 18"/>
          <p:cNvGrpSpPr>
            <a:grpSpLocks/>
          </p:cNvGrpSpPr>
          <p:nvPr/>
        </p:nvGrpSpPr>
        <p:grpSpPr bwMode="auto">
          <a:xfrm>
            <a:off x="196850" y="1555750"/>
            <a:ext cx="3424238" cy="2278063"/>
            <a:chOff x="124" y="980"/>
            <a:chExt cx="2157" cy="1435"/>
          </a:xfrm>
        </p:grpSpPr>
        <p:sp>
          <p:nvSpPr>
            <p:cNvPr id="14409" name="AutoShape 3"/>
            <p:cNvSpPr>
              <a:spLocks noChangeArrowheads="1"/>
            </p:cNvSpPr>
            <p:nvPr/>
          </p:nvSpPr>
          <p:spPr bwMode="auto">
            <a:xfrm>
              <a:off x="806" y="1402"/>
              <a:ext cx="788" cy="652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 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/>
            </a:p>
          </p:txBody>
        </p:sp>
        <p:sp>
          <p:nvSpPr>
            <p:cNvPr id="14410" name="Line 4"/>
            <p:cNvSpPr>
              <a:spLocks noChangeShapeType="1"/>
            </p:cNvSpPr>
            <p:nvPr/>
          </p:nvSpPr>
          <p:spPr bwMode="auto">
            <a:xfrm>
              <a:off x="163" y="1546"/>
              <a:ext cx="64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1" name="Line 5"/>
            <p:cNvSpPr>
              <a:spLocks noChangeShapeType="1"/>
            </p:cNvSpPr>
            <p:nvPr/>
          </p:nvSpPr>
          <p:spPr bwMode="auto">
            <a:xfrm>
              <a:off x="1593" y="1728"/>
              <a:ext cx="64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2" name="Line 6"/>
            <p:cNvSpPr>
              <a:spLocks noChangeShapeType="1"/>
            </p:cNvSpPr>
            <p:nvPr/>
          </p:nvSpPr>
          <p:spPr bwMode="auto">
            <a:xfrm>
              <a:off x="163" y="1911"/>
              <a:ext cx="64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3" name="Text Box 7"/>
            <p:cNvSpPr txBox="1">
              <a:spLocks noChangeArrowheads="1"/>
            </p:cNvSpPr>
            <p:nvPr/>
          </p:nvSpPr>
          <p:spPr bwMode="auto">
            <a:xfrm>
              <a:off x="124" y="1310"/>
              <a:ext cx="6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 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/>
                <a:t>sa0  sa1</a:t>
              </a:r>
            </a:p>
          </p:txBody>
        </p:sp>
        <p:sp>
          <p:nvSpPr>
            <p:cNvPr id="14414" name="Text Box 8"/>
            <p:cNvSpPr txBox="1">
              <a:spLocks noChangeArrowheads="1"/>
            </p:cNvSpPr>
            <p:nvPr/>
          </p:nvSpPr>
          <p:spPr bwMode="auto">
            <a:xfrm>
              <a:off x="135" y="1905"/>
              <a:ext cx="6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 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/>
                <a:t>sa0  sa1</a:t>
              </a:r>
            </a:p>
          </p:txBody>
        </p:sp>
        <p:sp>
          <p:nvSpPr>
            <p:cNvPr id="14415" name="Text Box 9"/>
            <p:cNvSpPr txBox="1">
              <a:spLocks noChangeArrowheads="1"/>
            </p:cNvSpPr>
            <p:nvPr/>
          </p:nvSpPr>
          <p:spPr bwMode="auto">
            <a:xfrm>
              <a:off x="1583" y="1511"/>
              <a:ext cx="6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 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/>
                <a:t>sa0  sa1</a:t>
              </a:r>
            </a:p>
          </p:txBody>
        </p:sp>
        <p:sp>
          <p:nvSpPr>
            <p:cNvPr id="14416" name="Line 10"/>
            <p:cNvSpPr>
              <a:spLocks noChangeShapeType="1"/>
            </p:cNvSpPr>
            <p:nvPr/>
          </p:nvSpPr>
          <p:spPr bwMode="auto">
            <a:xfrm>
              <a:off x="288" y="1498"/>
              <a:ext cx="0" cy="451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7" name="Arc 16"/>
            <p:cNvSpPr>
              <a:spLocks/>
            </p:cNvSpPr>
            <p:nvPr/>
          </p:nvSpPr>
          <p:spPr bwMode="auto">
            <a:xfrm>
              <a:off x="302" y="980"/>
              <a:ext cx="1407" cy="520"/>
            </a:xfrm>
            <a:custGeom>
              <a:avLst/>
              <a:gdLst>
                <a:gd name="T0" fmla="*/ 0 w 41793"/>
                <a:gd name="T1" fmla="*/ 0 h 21600"/>
                <a:gd name="T2" fmla="*/ 2 w 41793"/>
                <a:gd name="T3" fmla="*/ 0 h 21600"/>
                <a:gd name="T4" fmla="*/ 1 w 41793"/>
                <a:gd name="T5" fmla="*/ 0 h 21600"/>
                <a:gd name="T6" fmla="*/ 0 60000 65536"/>
                <a:gd name="T7" fmla="*/ 0 60000 65536"/>
                <a:gd name="T8" fmla="*/ 0 60000 65536"/>
                <a:gd name="T9" fmla="*/ 0 w 41793"/>
                <a:gd name="T10" fmla="*/ 0 h 21600"/>
                <a:gd name="T11" fmla="*/ 41793 w 4179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93" h="21600" fill="none" extrusionOk="0">
                  <a:moveTo>
                    <a:pt x="0" y="13930"/>
                  </a:moveTo>
                  <a:cubicBezTo>
                    <a:pt x="3185" y="5544"/>
                    <a:pt x="11222" y="-1"/>
                    <a:pt x="20193" y="0"/>
                  </a:cubicBezTo>
                  <a:cubicBezTo>
                    <a:pt x="32122" y="0"/>
                    <a:pt x="41793" y="9670"/>
                    <a:pt x="41793" y="21600"/>
                  </a:cubicBezTo>
                </a:path>
                <a:path w="41793" h="21600" stroke="0" extrusionOk="0">
                  <a:moveTo>
                    <a:pt x="0" y="13930"/>
                  </a:moveTo>
                  <a:cubicBezTo>
                    <a:pt x="3185" y="5544"/>
                    <a:pt x="11222" y="-1"/>
                    <a:pt x="20193" y="0"/>
                  </a:cubicBezTo>
                  <a:cubicBezTo>
                    <a:pt x="32122" y="0"/>
                    <a:pt x="41793" y="9670"/>
                    <a:pt x="41793" y="21600"/>
                  </a:cubicBezTo>
                  <a:lnTo>
                    <a:pt x="20193" y="21600"/>
                  </a:lnTo>
                  <a:lnTo>
                    <a:pt x="0" y="13930"/>
                  </a:lnTo>
                  <a:close/>
                </a:path>
              </a:pathLst>
            </a:custGeom>
            <a:noFill/>
            <a:ln w="190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8" name="Arc 17"/>
            <p:cNvSpPr>
              <a:spLocks/>
            </p:cNvSpPr>
            <p:nvPr/>
          </p:nvSpPr>
          <p:spPr bwMode="auto">
            <a:xfrm flipV="1">
              <a:off x="305" y="1768"/>
              <a:ext cx="1422" cy="647"/>
            </a:xfrm>
            <a:custGeom>
              <a:avLst/>
              <a:gdLst>
                <a:gd name="T0" fmla="*/ 0 w 41107"/>
                <a:gd name="T1" fmla="*/ 0 h 23996"/>
                <a:gd name="T2" fmla="*/ 2 w 41107"/>
                <a:gd name="T3" fmla="*/ 0 h 23996"/>
                <a:gd name="T4" fmla="*/ 1 w 41107"/>
                <a:gd name="T5" fmla="*/ 0 h 23996"/>
                <a:gd name="T6" fmla="*/ 0 60000 65536"/>
                <a:gd name="T7" fmla="*/ 0 60000 65536"/>
                <a:gd name="T8" fmla="*/ 0 60000 65536"/>
                <a:gd name="T9" fmla="*/ 0 w 41107"/>
                <a:gd name="T10" fmla="*/ 0 h 23996"/>
                <a:gd name="T11" fmla="*/ 41107 w 41107"/>
                <a:gd name="T12" fmla="*/ 23996 h 239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107" h="23996" fill="none" extrusionOk="0">
                  <a:moveTo>
                    <a:pt x="-1" y="12324"/>
                  </a:moveTo>
                  <a:cubicBezTo>
                    <a:pt x="3579" y="4796"/>
                    <a:pt x="11171" y="-1"/>
                    <a:pt x="19507" y="0"/>
                  </a:cubicBezTo>
                  <a:cubicBezTo>
                    <a:pt x="31436" y="0"/>
                    <a:pt x="41107" y="9670"/>
                    <a:pt x="41107" y="21600"/>
                  </a:cubicBezTo>
                  <a:cubicBezTo>
                    <a:pt x="41107" y="22400"/>
                    <a:pt x="41062" y="23200"/>
                    <a:pt x="40973" y="23995"/>
                  </a:cubicBezTo>
                </a:path>
                <a:path w="41107" h="23996" stroke="0" extrusionOk="0">
                  <a:moveTo>
                    <a:pt x="-1" y="12324"/>
                  </a:moveTo>
                  <a:cubicBezTo>
                    <a:pt x="3579" y="4796"/>
                    <a:pt x="11171" y="-1"/>
                    <a:pt x="19507" y="0"/>
                  </a:cubicBezTo>
                  <a:cubicBezTo>
                    <a:pt x="31436" y="0"/>
                    <a:pt x="41107" y="9670"/>
                    <a:pt x="41107" y="21600"/>
                  </a:cubicBezTo>
                  <a:cubicBezTo>
                    <a:pt x="41107" y="22400"/>
                    <a:pt x="41062" y="23200"/>
                    <a:pt x="40973" y="23995"/>
                  </a:cubicBezTo>
                  <a:lnTo>
                    <a:pt x="19507" y="21600"/>
                  </a:lnTo>
                  <a:lnTo>
                    <a:pt x="-1" y="12324"/>
                  </a:lnTo>
                  <a:close/>
                </a:path>
              </a:pathLst>
            </a:custGeom>
            <a:noFill/>
            <a:ln w="190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40" name="AutoShape 20"/>
          <p:cNvSpPr>
            <a:spLocks noChangeArrowheads="1"/>
          </p:cNvSpPr>
          <p:nvPr/>
        </p:nvSpPr>
        <p:spPr bwMode="auto">
          <a:xfrm>
            <a:off x="1277938" y="4633913"/>
            <a:ext cx="1250950" cy="1035050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4341" name="Line 21"/>
          <p:cNvSpPr>
            <a:spLocks noChangeShapeType="1"/>
          </p:cNvSpPr>
          <p:nvPr/>
        </p:nvSpPr>
        <p:spPr bwMode="auto">
          <a:xfrm>
            <a:off x="257175" y="4862513"/>
            <a:ext cx="10207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Line 22"/>
          <p:cNvSpPr>
            <a:spLocks noChangeShapeType="1"/>
          </p:cNvSpPr>
          <p:nvPr/>
        </p:nvSpPr>
        <p:spPr bwMode="auto">
          <a:xfrm>
            <a:off x="2771775" y="5146675"/>
            <a:ext cx="10207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Line 23"/>
          <p:cNvSpPr>
            <a:spLocks noChangeShapeType="1"/>
          </p:cNvSpPr>
          <p:nvPr/>
        </p:nvSpPr>
        <p:spPr bwMode="auto">
          <a:xfrm>
            <a:off x="257175" y="5441950"/>
            <a:ext cx="10207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Text Box 24"/>
          <p:cNvSpPr txBox="1">
            <a:spLocks noChangeArrowheads="1"/>
          </p:cNvSpPr>
          <p:nvPr/>
        </p:nvSpPr>
        <p:spPr bwMode="auto">
          <a:xfrm>
            <a:off x="195263" y="4487863"/>
            <a:ext cx="11080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 sa1</a:t>
            </a:r>
          </a:p>
        </p:txBody>
      </p:sp>
      <p:sp>
        <p:nvSpPr>
          <p:cNvPr id="14345" name="Text Box 25"/>
          <p:cNvSpPr txBox="1">
            <a:spLocks noChangeArrowheads="1"/>
          </p:cNvSpPr>
          <p:nvPr/>
        </p:nvSpPr>
        <p:spPr bwMode="auto">
          <a:xfrm>
            <a:off x="212725" y="5432425"/>
            <a:ext cx="11080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 sa1</a:t>
            </a:r>
          </a:p>
        </p:txBody>
      </p:sp>
      <p:sp>
        <p:nvSpPr>
          <p:cNvPr id="14346" name="Text Box 26"/>
          <p:cNvSpPr txBox="1">
            <a:spLocks noChangeArrowheads="1"/>
          </p:cNvSpPr>
          <p:nvPr/>
        </p:nvSpPr>
        <p:spPr bwMode="auto">
          <a:xfrm>
            <a:off x="2801938" y="4806950"/>
            <a:ext cx="11080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 sa1</a:t>
            </a:r>
          </a:p>
        </p:txBody>
      </p:sp>
      <p:sp>
        <p:nvSpPr>
          <p:cNvPr id="14347" name="Line 27"/>
          <p:cNvSpPr>
            <a:spLocks noChangeShapeType="1"/>
          </p:cNvSpPr>
          <p:nvPr/>
        </p:nvSpPr>
        <p:spPr bwMode="auto">
          <a:xfrm>
            <a:off x="455613" y="4786313"/>
            <a:ext cx="0" cy="715962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Arc 28"/>
          <p:cNvSpPr>
            <a:spLocks/>
          </p:cNvSpPr>
          <p:nvPr/>
        </p:nvSpPr>
        <p:spPr bwMode="auto">
          <a:xfrm>
            <a:off x="461963" y="3917950"/>
            <a:ext cx="3089275" cy="915988"/>
          </a:xfrm>
          <a:custGeom>
            <a:avLst/>
            <a:gdLst>
              <a:gd name="T0" fmla="*/ 0 w 41793"/>
              <a:gd name="T1" fmla="*/ 1062328618 h 21600"/>
              <a:gd name="T2" fmla="*/ 2147483647 w 41793"/>
              <a:gd name="T3" fmla="*/ 1647258835 h 21600"/>
              <a:gd name="T4" fmla="*/ 2147483647 w 41793"/>
              <a:gd name="T5" fmla="*/ 1647258835 h 21600"/>
              <a:gd name="T6" fmla="*/ 0 60000 65536"/>
              <a:gd name="T7" fmla="*/ 0 60000 65536"/>
              <a:gd name="T8" fmla="*/ 0 60000 65536"/>
              <a:gd name="T9" fmla="*/ 0 w 41793"/>
              <a:gd name="T10" fmla="*/ 0 h 21600"/>
              <a:gd name="T11" fmla="*/ 41793 w 4179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793" h="21600" fill="none" extrusionOk="0">
                <a:moveTo>
                  <a:pt x="0" y="13930"/>
                </a:moveTo>
                <a:cubicBezTo>
                  <a:pt x="3185" y="5544"/>
                  <a:pt x="11222" y="-1"/>
                  <a:pt x="20193" y="0"/>
                </a:cubicBezTo>
                <a:cubicBezTo>
                  <a:pt x="32122" y="0"/>
                  <a:pt x="41793" y="9670"/>
                  <a:pt x="41793" y="21600"/>
                </a:cubicBezTo>
              </a:path>
              <a:path w="41793" h="21600" stroke="0" extrusionOk="0">
                <a:moveTo>
                  <a:pt x="0" y="13930"/>
                </a:moveTo>
                <a:cubicBezTo>
                  <a:pt x="3185" y="5544"/>
                  <a:pt x="11222" y="-1"/>
                  <a:pt x="20193" y="0"/>
                </a:cubicBezTo>
                <a:cubicBezTo>
                  <a:pt x="32122" y="0"/>
                  <a:pt x="41793" y="9670"/>
                  <a:pt x="41793" y="21600"/>
                </a:cubicBezTo>
                <a:lnTo>
                  <a:pt x="20193" y="21600"/>
                </a:lnTo>
                <a:lnTo>
                  <a:pt x="0" y="1393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Arc 29"/>
          <p:cNvSpPr>
            <a:spLocks/>
          </p:cNvSpPr>
          <p:nvPr/>
        </p:nvSpPr>
        <p:spPr bwMode="auto">
          <a:xfrm flipV="1">
            <a:off x="512763" y="5199063"/>
            <a:ext cx="3067050" cy="1119187"/>
          </a:xfrm>
          <a:custGeom>
            <a:avLst/>
            <a:gdLst>
              <a:gd name="T0" fmla="*/ 0 w 41107"/>
              <a:gd name="T1" fmla="*/ 1250484668 h 23996"/>
              <a:gd name="T2" fmla="*/ 2147483647 w 41107"/>
              <a:gd name="T3" fmla="*/ 2147483647 h 23996"/>
              <a:gd name="T4" fmla="*/ 2147483647 w 41107"/>
              <a:gd name="T5" fmla="*/ 2147483647 h 23996"/>
              <a:gd name="T6" fmla="*/ 0 60000 65536"/>
              <a:gd name="T7" fmla="*/ 0 60000 65536"/>
              <a:gd name="T8" fmla="*/ 0 60000 65536"/>
              <a:gd name="T9" fmla="*/ 0 w 41107"/>
              <a:gd name="T10" fmla="*/ 0 h 23996"/>
              <a:gd name="T11" fmla="*/ 41107 w 41107"/>
              <a:gd name="T12" fmla="*/ 23996 h 239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107" h="23996" fill="none" extrusionOk="0">
                <a:moveTo>
                  <a:pt x="-1" y="12324"/>
                </a:moveTo>
                <a:cubicBezTo>
                  <a:pt x="3579" y="4796"/>
                  <a:pt x="11171" y="-1"/>
                  <a:pt x="19507" y="0"/>
                </a:cubicBezTo>
                <a:cubicBezTo>
                  <a:pt x="31436" y="0"/>
                  <a:pt x="41107" y="9670"/>
                  <a:pt x="41107" y="21600"/>
                </a:cubicBezTo>
                <a:cubicBezTo>
                  <a:pt x="41107" y="22400"/>
                  <a:pt x="41062" y="23200"/>
                  <a:pt x="40973" y="23995"/>
                </a:cubicBezTo>
              </a:path>
              <a:path w="41107" h="23996" stroke="0" extrusionOk="0">
                <a:moveTo>
                  <a:pt x="-1" y="12324"/>
                </a:moveTo>
                <a:cubicBezTo>
                  <a:pt x="3579" y="4796"/>
                  <a:pt x="11171" y="-1"/>
                  <a:pt x="19507" y="0"/>
                </a:cubicBezTo>
                <a:cubicBezTo>
                  <a:pt x="31436" y="0"/>
                  <a:pt x="41107" y="9670"/>
                  <a:pt x="41107" y="21600"/>
                </a:cubicBezTo>
                <a:cubicBezTo>
                  <a:pt x="41107" y="22400"/>
                  <a:pt x="41062" y="23200"/>
                  <a:pt x="40973" y="23995"/>
                </a:cubicBezTo>
                <a:lnTo>
                  <a:pt x="19507" y="21600"/>
                </a:lnTo>
                <a:lnTo>
                  <a:pt x="-1" y="12324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Oval 30"/>
          <p:cNvSpPr>
            <a:spLocks noChangeArrowheads="1"/>
          </p:cNvSpPr>
          <p:nvPr/>
        </p:nvSpPr>
        <p:spPr bwMode="auto">
          <a:xfrm>
            <a:off x="2530475" y="5018088"/>
            <a:ext cx="244475" cy="2603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grpSp>
        <p:nvGrpSpPr>
          <p:cNvPr id="14351" name="Group 57"/>
          <p:cNvGrpSpPr>
            <a:grpSpLocks/>
          </p:cNvGrpSpPr>
          <p:nvPr/>
        </p:nvGrpSpPr>
        <p:grpSpPr bwMode="auto">
          <a:xfrm>
            <a:off x="3625850" y="1624013"/>
            <a:ext cx="3424238" cy="2246312"/>
            <a:chOff x="2457" y="1023"/>
            <a:chExt cx="2157" cy="1415"/>
          </a:xfrm>
        </p:grpSpPr>
        <p:sp>
          <p:nvSpPr>
            <p:cNvPr id="14399" name="Line 33"/>
            <p:cNvSpPr>
              <a:spLocks noChangeShapeType="1"/>
            </p:cNvSpPr>
            <p:nvPr/>
          </p:nvSpPr>
          <p:spPr bwMode="auto">
            <a:xfrm>
              <a:off x="2496" y="1565"/>
              <a:ext cx="7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0" name="Line 34"/>
            <p:cNvSpPr>
              <a:spLocks noChangeShapeType="1"/>
            </p:cNvSpPr>
            <p:nvPr/>
          </p:nvSpPr>
          <p:spPr bwMode="auto">
            <a:xfrm>
              <a:off x="3926" y="1747"/>
              <a:ext cx="64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1" name="Line 35"/>
            <p:cNvSpPr>
              <a:spLocks noChangeShapeType="1"/>
            </p:cNvSpPr>
            <p:nvPr/>
          </p:nvSpPr>
          <p:spPr bwMode="auto">
            <a:xfrm>
              <a:off x="2496" y="1930"/>
              <a:ext cx="7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2" name="Text Box 36"/>
            <p:cNvSpPr txBox="1">
              <a:spLocks noChangeArrowheads="1"/>
            </p:cNvSpPr>
            <p:nvPr/>
          </p:nvSpPr>
          <p:spPr bwMode="auto">
            <a:xfrm>
              <a:off x="2457" y="1329"/>
              <a:ext cx="6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 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/>
                <a:t>sa0  sa1</a:t>
              </a:r>
            </a:p>
          </p:txBody>
        </p:sp>
        <p:sp>
          <p:nvSpPr>
            <p:cNvPr id="14403" name="Text Box 37"/>
            <p:cNvSpPr txBox="1">
              <a:spLocks noChangeArrowheads="1"/>
            </p:cNvSpPr>
            <p:nvPr/>
          </p:nvSpPr>
          <p:spPr bwMode="auto">
            <a:xfrm>
              <a:off x="2468" y="1924"/>
              <a:ext cx="6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 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/>
                <a:t>sa0  sa1</a:t>
              </a:r>
            </a:p>
          </p:txBody>
        </p:sp>
        <p:sp>
          <p:nvSpPr>
            <p:cNvPr id="14404" name="Text Box 38"/>
            <p:cNvSpPr txBox="1">
              <a:spLocks noChangeArrowheads="1"/>
            </p:cNvSpPr>
            <p:nvPr/>
          </p:nvSpPr>
          <p:spPr bwMode="auto">
            <a:xfrm>
              <a:off x="3916" y="1530"/>
              <a:ext cx="6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 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/>
                <a:t>sa0  sa1</a:t>
              </a:r>
            </a:p>
          </p:txBody>
        </p:sp>
        <p:sp>
          <p:nvSpPr>
            <p:cNvPr id="14405" name="Line 39"/>
            <p:cNvSpPr>
              <a:spLocks noChangeShapeType="1"/>
            </p:cNvSpPr>
            <p:nvPr/>
          </p:nvSpPr>
          <p:spPr bwMode="auto">
            <a:xfrm>
              <a:off x="2962" y="1514"/>
              <a:ext cx="0" cy="451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6" name="Arc 40"/>
            <p:cNvSpPr>
              <a:spLocks/>
            </p:cNvSpPr>
            <p:nvPr/>
          </p:nvSpPr>
          <p:spPr bwMode="auto">
            <a:xfrm>
              <a:off x="2973" y="1023"/>
              <a:ext cx="1407" cy="520"/>
            </a:xfrm>
            <a:custGeom>
              <a:avLst/>
              <a:gdLst>
                <a:gd name="T0" fmla="*/ 0 w 41793"/>
                <a:gd name="T1" fmla="*/ 0 h 21600"/>
                <a:gd name="T2" fmla="*/ 2 w 41793"/>
                <a:gd name="T3" fmla="*/ 0 h 21600"/>
                <a:gd name="T4" fmla="*/ 1 w 41793"/>
                <a:gd name="T5" fmla="*/ 0 h 21600"/>
                <a:gd name="T6" fmla="*/ 0 60000 65536"/>
                <a:gd name="T7" fmla="*/ 0 60000 65536"/>
                <a:gd name="T8" fmla="*/ 0 60000 65536"/>
                <a:gd name="T9" fmla="*/ 0 w 41793"/>
                <a:gd name="T10" fmla="*/ 0 h 21600"/>
                <a:gd name="T11" fmla="*/ 41793 w 4179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93" h="21600" fill="none" extrusionOk="0">
                  <a:moveTo>
                    <a:pt x="0" y="13930"/>
                  </a:moveTo>
                  <a:cubicBezTo>
                    <a:pt x="3185" y="5544"/>
                    <a:pt x="11222" y="-1"/>
                    <a:pt x="20193" y="0"/>
                  </a:cubicBezTo>
                  <a:cubicBezTo>
                    <a:pt x="32122" y="0"/>
                    <a:pt x="41793" y="9670"/>
                    <a:pt x="41793" y="21600"/>
                  </a:cubicBezTo>
                </a:path>
                <a:path w="41793" h="21600" stroke="0" extrusionOk="0">
                  <a:moveTo>
                    <a:pt x="0" y="13930"/>
                  </a:moveTo>
                  <a:cubicBezTo>
                    <a:pt x="3185" y="5544"/>
                    <a:pt x="11222" y="-1"/>
                    <a:pt x="20193" y="0"/>
                  </a:cubicBezTo>
                  <a:cubicBezTo>
                    <a:pt x="32122" y="0"/>
                    <a:pt x="41793" y="9670"/>
                    <a:pt x="41793" y="21600"/>
                  </a:cubicBezTo>
                  <a:lnTo>
                    <a:pt x="20193" y="21600"/>
                  </a:lnTo>
                  <a:lnTo>
                    <a:pt x="0" y="13930"/>
                  </a:lnTo>
                  <a:close/>
                </a:path>
              </a:pathLst>
            </a:custGeom>
            <a:noFill/>
            <a:ln w="190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7" name="Arc 41"/>
            <p:cNvSpPr>
              <a:spLocks/>
            </p:cNvSpPr>
            <p:nvPr/>
          </p:nvSpPr>
          <p:spPr bwMode="auto">
            <a:xfrm flipV="1">
              <a:off x="2981" y="1759"/>
              <a:ext cx="1422" cy="679"/>
            </a:xfrm>
            <a:custGeom>
              <a:avLst/>
              <a:gdLst>
                <a:gd name="T0" fmla="*/ 0 w 41107"/>
                <a:gd name="T1" fmla="*/ 0 h 24475"/>
                <a:gd name="T2" fmla="*/ 2 w 41107"/>
                <a:gd name="T3" fmla="*/ 1 h 24475"/>
                <a:gd name="T4" fmla="*/ 1 w 41107"/>
                <a:gd name="T5" fmla="*/ 0 h 24475"/>
                <a:gd name="T6" fmla="*/ 0 60000 65536"/>
                <a:gd name="T7" fmla="*/ 0 60000 65536"/>
                <a:gd name="T8" fmla="*/ 0 60000 65536"/>
                <a:gd name="T9" fmla="*/ 0 w 41107"/>
                <a:gd name="T10" fmla="*/ 0 h 24475"/>
                <a:gd name="T11" fmla="*/ 41107 w 41107"/>
                <a:gd name="T12" fmla="*/ 24475 h 244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107" h="24475" fill="none" extrusionOk="0">
                  <a:moveTo>
                    <a:pt x="-1" y="12324"/>
                  </a:moveTo>
                  <a:cubicBezTo>
                    <a:pt x="3579" y="4796"/>
                    <a:pt x="11171" y="-1"/>
                    <a:pt x="19507" y="0"/>
                  </a:cubicBezTo>
                  <a:cubicBezTo>
                    <a:pt x="31436" y="0"/>
                    <a:pt x="41107" y="9670"/>
                    <a:pt x="41107" y="21600"/>
                  </a:cubicBezTo>
                  <a:cubicBezTo>
                    <a:pt x="41107" y="22561"/>
                    <a:pt x="41042" y="23521"/>
                    <a:pt x="40914" y="24474"/>
                  </a:cubicBezTo>
                </a:path>
                <a:path w="41107" h="24475" stroke="0" extrusionOk="0">
                  <a:moveTo>
                    <a:pt x="-1" y="12324"/>
                  </a:moveTo>
                  <a:cubicBezTo>
                    <a:pt x="3579" y="4796"/>
                    <a:pt x="11171" y="-1"/>
                    <a:pt x="19507" y="0"/>
                  </a:cubicBezTo>
                  <a:cubicBezTo>
                    <a:pt x="31436" y="0"/>
                    <a:pt x="41107" y="9670"/>
                    <a:pt x="41107" y="21600"/>
                  </a:cubicBezTo>
                  <a:cubicBezTo>
                    <a:pt x="41107" y="22561"/>
                    <a:pt x="41042" y="23521"/>
                    <a:pt x="40914" y="24474"/>
                  </a:cubicBezTo>
                  <a:lnTo>
                    <a:pt x="19507" y="21600"/>
                  </a:lnTo>
                  <a:lnTo>
                    <a:pt x="-1" y="12324"/>
                  </a:lnTo>
                  <a:close/>
                </a:path>
              </a:pathLst>
            </a:custGeom>
            <a:noFill/>
            <a:ln w="190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8" name="AutoShape 42"/>
            <p:cNvSpPr>
              <a:spLocks noChangeArrowheads="1"/>
            </p:cNvSpPr>
            <p:nvPr/>
          </p:nvSpPr>
          <p:spPr bwMode="auto">
            <a:xfrm flipH="1">
              <a:off x="3131" y="1402"/>
              <a:ext cx="796" cy="681"/>
            </a:xfrm>
            <a:prstGeom prst="moon">
              <a:avLst>
                <a:gd name="adj" fmla="val 8384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 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/>
            </a:p>
          </p:txBody>
        </p:sp>
      </p:grpSp>
      <p:grpSp>
        <p:nvGrpSpPr>
          <p:cNvPr id="14352" name="Group 58"/>
          <p:cNvGrpSpPr>
            <a:grpSpLocks/>
          </p:cNvGrpSpPr>
          <p:nvPr/>
        </p:nvGrpSpPr>
        <p:grpSpPr bwMode="auto">
          <a:xfrm>
            <a:off x="3836988" y="3948113"/>
            <a:ext cx="3714750" cy="2400300"/>
            <a:chOff x="2475" y="2487"/>
            <a:chExt cx="2340" cy="1512"/>
          </a:xfrm>
        </p:grpSpPr>
        <p:sp>
          <p:nvSpPr>
            <p:cNvPr id="14388" name="Line 46"/>
            <p:cNvSpPr>
              <a:spLocks noChangeShapeType="1"/>
            </p:cNvSpPr>
            <p:nvPr/>
          </p:nvSpPr>
          <p:spPr bwMode="auto">
            <a:xfrm>
              <a:off x="2514" y="3082"/>
              <a:ext cx="7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9" name="Line 47"/>
            <p:cNvSpPr>
              <a:spLocks noChangeShapeType="1"/>
            </p:cNvSpPr>
            <p:nvPr/>
          </p:nvSpPr>
          <p:spPr bwMode="auto">
            <a:xfrm>
              <a:off x="4098" y="3261"/>
              <a:ext cx="64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0" name="Line 48"/>
            <p:cNvSpPr>
              <a:spLocks noChangeShapeType="1"/>
            </p:cNvSpPr>
            <p:nvPr/>
          </p:nvSpPr>
          <p:spPr bwMode="auto">
            <a:xfrm>
              <a:off x="2514" y="3447"/>
              <a:ext cx="7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1" name="Text Box 49"/>
            <p:cNvSpPr txBox="1">
              <a:spLocks noChangeArrowheads="1"/>
            </p:cNvSpPr>
            <p:nvPr/>
          </p:nvSpPr>
          <p:spPr bwMode="auto">
            <a:xfrm>
              <a:off x="2475" y="2846"/>
              <a:ext cx="6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 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/>
                <a:t>sa0  sa1</a:t>
              </a:r>
            </a:p>
          </p:txBody>
        </p:sp>
        <p:sp>
          <p:nvSpPr>
            <p:cNvPr id="14392" name="Text Box 50"/>
            <p:cNvSpPr txBox="1">
              <a:spLocks noChangeArrowheads="1"/>
            </p:cNvSpPr>
            <p:nvPr/>
          </p:nvSpPr>
          <p:spPr bwMode="auto">
            <a:xfrm>
              <a:off x="2486" y="3441"/>
              <a:ext cx="6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 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/>
                <a:t>sa0  sa1</a:t>
              </a:r>
            </a:p>
          </p:txBody>
        </p:sp>
        <p:sp>
          <p:nvSpPr>
            <p:cNvPr id="14393" name="Text Box 51"/>
            <p:cNvSpPr txBox="1">
              <a:spLocks noChangeArrowheads="1"/>
            </p:cNvSpPr>
            <p:nvPr/>
          </p:nvSpPr>
          <p:spPr bwMode="auto">
            <a:xfrm>
              <a:off x="4117" y="3047"/>
              <a:ext cx="6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 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/>
                <a:t>sa0  sa1</a:t>
              </a:r>
            </a:p>
          </p:txBody>
        </p:sp>
        <p:sp>
          <p:nvSpPr>
            <p:cNvPr id="14394" name="Line 52"/>
            <p:cNvSpPr>
              <a:spLocks noChangeShapeType="1"/>
            </p:cNvSpPr>
            <p:nvPr/>
          </p:nvSpPr>
          <p:spPr bwMode="auto">
            <a:xfrm>
              <a:off x="2984" y="3036"/>
              <a:ext cx="0" cy="451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5" name="Arc 53"/>
            <p:cNvSpPr>
              <a:spLocks/>
            </p:cNvSpPr>
            <p:nvPr/>
          </p:nvSpPr>
          <p:spPr bwMode="auto">
            <a:xfrm>
              <a:off x="2998" y="2487"/>
              <a:ext cx="1284" cy="577"/>
            </a:xfrm>
            <a:custGeom>
              <a:avLst/>
              <a:gdLst>
                <a:gd name="T0" fmla="*/ 0 w 41793"/>
                <a:gd name="T1" fmla="*/ 0 h 21600"/>
                <a:gd name="T2" fmla="*/ 1 w 41793"/>
                <a:gd name="T3" fmla="*/ 0 h 21600"/>
                <a:gd name="T4" fmla="*/ 1 w 41793"/>
                <a:gd name="T5" fmla="*/ 0 h 21600"/>
                <a:gd name="T6" fmla="*/ 0 60000 65536"/>
                <a:gd name="T7" fmla="*/ 0 60000 65536"/>
                <a:gd name="T8" fmla="*/ 0 60000 65536"/>
                <a:gd name="T9" fmla="*/ 0 w 41793"/>
                <a:gd name="T10" fmla="*/ 0 h 21600"/>
                <a:gd name="T11" fmla="*/ 41793 w 4179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93" h="21600" fill="none" extrusionOk="0">
                  <a:moveTo>
                    <a:pt x="0" y="13930"/>
                  </a:moveTo>
                  <a:cubicBezTo>
                    <a:pt x="3185" y="5544"/>
                    <a:pt x="11222" y="-1"/>
                    <a:pt x="20193" y="0"/>
                  </a:cubicBezTo>
                  <a:cubicBezTo>
                    <a:pt x="32122" y="0"/>
                    <a:pt x="41793" y="9670"/>
                    <a:pt x="41793" y="21600"/>
                  </a:cubicBezTo>
                </a:path>
                <a:path w="41793" h="21600" stroke="0" extrusionOk="0">
                  <a:moveTo>
                    <a:pt x="0" y="13930"/>
                  </a:moveTo>
                  <a:cubicBezTo>
                    <a:pt x="3185" y="5544"/>
                    <a:pt x="11222" y="-1"/>
                    <a:pt x="20193" y="0"/>
                  </a:cubicBezTo>
                  <a:cubicBezTo>
                    <a:pt x="32122" y="0"/>
                    <a:pt x="41793" y="9670"/>
                    <a:pt x="41793" y="21600"/>
                  </a:cubicBezTo>
                  <a:lnTo>
                    <a:pt x="20193" y="21600"/>
                  </a:lnTo>
                  <a:lnTo>
                    <a:pt x="0" y="13930"/>
                  </a:lnTo>
                  <a:close/>
                </a:path>
              </a:pathLst>
            </a:custGeom>
            <a:noFill/>
            <a:ln w="190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6" name="Arc 54"/>
            <p:cNvSpPr>
              <a:spLocks/>
            </p:cNvSpPr>
            <p:nvPr/>
          </p:nvSpPr>
          <p:spPr bwMode="auto">
            <a:xfrm flipV="1">
              <a:off x="3011" y="3294"/>
              <a:ext cx="1298" cy="705"/>
            </a:xfrm>
            <a:custGeom>
              <a:avLst/>
              <a:gdLst>
                <a:gd name="T0" fmla="*/ 0 w 41107"/>
                <a:gd name="T1" fmla="*/ 0 h 23996"/>
                <a:gd name="T2" fmla="*/ 1 w 41107"/>
                <a:gd name="T3" fmla="*/ 1 h 23996"/>
                <a:gd name="T4" fmla="*/ 1 w 41107"/>
                <a:gd name="T5" fmla="*/ 1 h 23996"/>
                <a:gd name="T6" fmla="*/ 0 60000 65536"/>
                <a:gd name="T7" fmla="*/ 0 60000 65536"/>
                <a:gd name="T8" fmla="*/ 0 60000 65536"/>
                <a:gd name="T9" fmla="*/ 0 w 41107"/>
                <a:gd name="T10" fmla="*/ 0 h 23996"/>
                <a:gd name="T11" fmla="*/ 41107 w 41107"/>
                <a:gd name="T12" fmla="*/ 23996 h 239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107" h="23996" fill="none" extrusionOk="0">
                  <a:moveTo>
                    <a:pt x="-1" y="12324"/>
                  </a:moveTo>
                  <a:cubicBezTo>
                    <a:pt x="3579" y="4796"/>
                    <a:pt x="11171" y="-1"/>
                    <a:pt x="19507" y="0"/>
                  </a:cubicBezTo>
                  <a:cubicBezTo>
                    <a:pt x="31436" y="0"/>
                    <a:pt x="41107" y="9670"/>
                    <a:pt x="41107" y="21600"/>
                  </a:cubicBezTo>
                  <a:cubicBezTo>
                    <a:pt x="41107" y="22400"/>
                    <a:pt x="41062" y="23200"/>
                    <a:pt x="40973" y="23995"/>
                  </a:cubicBezTo>
                </a:path>
                <a:path w="41107" h="23996" stroke="0" extrusionOk="0">
                  <a:moveTo>
                    <a:pt x="-1" y="12324"/>
                  </a:moveTo>
                  <a:cubicBezTo>
                    <a:pt x="3579" y="4796"/>
                    <a:pt x="11171" y="-1"/>
                    <a:pt x="19507" y="0"/>
                  </a:cubicBezTo>
                  <a:cubicBezTo>
                    <a:pt x="31436" y="0"/>
                    <a:pt x="41107" y="9670"/>
                    <a:pt x="41107" y="21600"/>
                  </a:cubicBezTo>
                  <a:cubicBezTo>
                    <a:pt x="41107" y="22400"/>
                    <a:pt x="41062" y="23200"/>
                    <a:pt x="40973" y="23995"/>
                  </a:cubicBezTo>
                  <a:lnTo>
                    <a:pt x="19507" y="21600"/>
                  </a:lnTo>
                  <a:lnTo>
                    <a:pt x="-1" y="12324"/>
                  </a:lnTo>
                  <a:close/>
                </a:path>
              </a:pathLst>
            </a:custGeom>
            <a:noFill/>
            <a:ln w="190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7" name="Oval 55"/>
            <p:cNvSpPr>
              <a:spLocks noChangeArrowheads="1"/>
            </p:cNvSpPr>
            <p:nvPr/>
          </p:nvSpPr>
          <p:spPr bwMode="auto">
            <a:xfrm>
              <a:off x="3946" y="3180"/>
              <a:ext cx="154" cy="16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 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/>
            </a:p>
          </p:txBody>
        </p:sp>
        <p:sp>
          <p:nvSpPr>
            <p:cNvPr id="14398" name="AutoShape 56"/>
            <p:cNvSpPr>
              <a:spLocks noChangeArrowheads="1"/>
            </p:cNvSpPr>
            <p:nvPr/>
          </p:nvSpPr>
          <p:spPr bwMode="auto">
            <a:xfrm flipH="1">
              <a:off x="3150" y="2919"/>
              <a:ext cx="796" cy="681"/>
            </a:xfrm>
            <a:prstGeom prst="moon">
              <a:avLst>
                <a:gd name="adj" fmla="val 8384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 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14353" name="Line 59"/>
          <p:cNvSpPr>
            <a:spLocks noChangeShapeType="1"/>
          </p:cNvSpPr>
          <p:nvPr/>
        </p:nvSpPr>
        <p:spPr bwMode="auto">
          <a:xfrm>
            <a:off x="6689725" y="1812925"/>
            <a:ext cx="2209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Text Box 61"/>
          <p:cNvSpPr txBox="1">
            <a:spLocks noChangeArrowheads="1"/>
          </p:cNvSpPr>
          <p:nvPr/>
        </p:nvSpPr>
        <p:spPr bwMode="auto">
          <a:xfrm>
            <a:off x="6675438" y="1425575"/>
            <a:ext cx="577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</a:t>
            </a:r>
          </a:p>
        </p:txBody>
      </p:sp>
      <p:sp>
        <p:nvSpPr>
          <p:cNvPr id="14355" name="Text Box 62"/>
          <p:cNvSpPr txBox="1">
            <a:spLocks noChangeArrowheads="1"/>
          </p:cNvSpPr>
          <p:nvPr/>
        </p:nvSpPr>
        <p:spPr bwMode="auto">
          <a:xfrm>
            <a:off x="6719888" y="1820863"/>
            <a:ext cx="577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sa1</a:t>
            </a:r>
          </a:p>
        </p:txBody>
      </p:sp>
      <p:sp>
        <p:nvSpPr>
          <p:cNvPr id="14356" name="Rectangle 63"/>
          <p:cNvSpPr>
            <a:spLocks noChangeArrowheads="1"/>
          </p:cNvSpPr>
          <p:nvPr/>
        </p:nvSpPr>
        <p:spPr bwMode="auto">
          <a:xfrm>
            <a:off x="8261350" y="1458913"/>
            <a:ext cx="577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</a:t>
            </a:r>
          </a:p>
        </p:txBody>
      </p:sp>
      <p:sp>
        <p:nvSpPr>
          <p:cNvPr id="14357" name="Rectangle 64"/>
          <p:cNvSpPr>
            <a:spLocks noChangeArrowheads="1"/>
          </p:cNvSpPr>
          <p:nvPr/>
        </p:nvSpPr>
        <p:spPr bwMode="auto">
          <a:xfrm>
            <a:off x="8259763" y="1809750"/>
            <a:ext cx="577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sa1</a:t>
            </a:r>
          </a:p>
        </p:txBody>
      </p:sp>
      <p:sp>
        <p:nvSpPr>
          <p:cNvPr id="14358" name="Line 65"/>
          <p:cNvSpPr>
            <a:spLocks noChangeShapeType="1"/>
          </p:cNvSpPr>
          <p:nvPr/>
        </p:nvSpPr>
        <p:spPr bwMode="auto">
          <a:xfrm>
            <a:off x="7254875" y="1600200"/>
            <a:ext cx="9747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Line 66"/>
          <p:cNvSpPr>
            <a:spLocks noChangeShapeType="1"/>
          </p:cNvSpPr>
          <p:nvPr/>
        </p:nvSpPr>
        <p:spPr bwMode="auto">
          <a:xfrm>
            <a:off x="7269163" y="1995488"/>
            <a:ext cx="9747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AutoShape 67"/>
          <p:cNvSpPr>
            <a:spLocks noChangeArrowheads="1"/>
          </p:cNvSpPr>
          <p:nvPr/>
        </p:nvSpPr>
        <p:spPr bwMode="auto">
          <a:xfrm rot="5400000">
            <a:off x="7162007" y="3490118"/>
            <a:ext cx="990600" cy="792163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4361" name="Oval 68"/>
          <p:cNvSpPr>
            <a:spLocks noChangeArrowheads="1"/>
          </p:cNvSpPr>
          <p:nvPr/>
        </p:nvSpPr>
        <p:spPr bwMode="auto">
          <a:xfrm>
            <a:off x="8062913" y="3754438"/>
            <a:ext cx="244475" cy="2603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4362" name="Line 69"/>
          <p:cNvSpPr>
            <a:spLocks noChangeShapeType="1"/>
          </p:cNvSpPr>
          <p:nvPr/>
        </p:nvSpPr>
        <p:spPr bwMode="auto">
          <a:xfrm>
            <a:off x="8321675" y="3870325"/>
            <a:ext cx="5635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Line 70"/>
          <p:cNvSpPr>
            <a:spLocks noChangeShapeType="1"/>
          </p:cNvSpPr>
          <p:nvPr/>
        </p:nvSpPr>
        <p:spPr bwMode="auto">
          <a:xfrm>
            <a:off x="6689725" y="3884613"/>
            <a:ext cx="5635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Rectangle 73"/>
          <p:cNvSpPr>
            <a:spLocks noChangeArrowheads="1"/>
          </p:cNvSpPr>
          <p:nvPr/>
        </p:nvSpPr>
        <p:spPr bwMode="auto">
          <a:xfrm>
            <a:off x="6613525" y="3530600"/>
            <a:ext cx="577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</a:t>
            </a:r>
          </a:p>
        </p:txBody>
      </p:sp>
      <p:sp>
        <p:nvSpPr>
          <p:cNvPr id="14365" name="Rectangle 74"/>
          <p:cNvSpPr>
            <a:spLocks noChangeArrowheads="1"/>
          </p:cNvSpPr>
          <p:nvPr/>
        </p:nvSpPr>
        <p:spPr bwMode="auto">
          <a:xfrm>
            <a:off x="8335963" y="3851275"/>
            <a:ext cx="577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</a:t>
            </a:r>
          </a:p>
        </p:txBody>
      </p:sp>
      <p:sp>
        <p:nvSpPr>
          <p:cNvPr id="14366" name="Rectangle 75"/>
          <p:cNvSpPr>
            <a:spLocks noChangeArrowheads="1"/>
          </p:cNvSpPr>
          <p:nvPr/>
        </p:nvSpPr>
        <p:spPr bwMode="auto">
          <a:xfrm>
            <a:off x="6629400" y="3897313"/>
            <a:ext cx="577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sa1</a:t>
            </a:r>
          </a:p>
        </p:txBody>
      </p:sp>
      <p:sp>
        <p:nvSpPr>
          <p:cNvPr id="14367" name="Rectangle 76"/>
          <p:cNvSpPr>
            <a:spLocks noChangeArrowheads="1"/>
          </p:cNvSpPr>
          <p:nvPr/>
        </p:nvSpPr>
        <p:spPr bwMode="auto">
          <a:xfrm>
            <a:off x="8305800" y="3532188"/>
            <a:ext cx="577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sa1</a:t>
            </a:r>
          </a:p>
        </p:txBody>
      </p:sp>
      <p:sp>
        <p:nvSpPr>
          <p:cNvPr id="14368" name="Arc 77"/>
          <p:cNvSpPr>
            <a:spLocks/>
          </p:cNvSpPr>
          <p:nvPr/>
        </p:nvSpPr>
        <p:spPr bwMode="auto">
          <a:xfrm>
            <a:off x="6997700" y="3094038"/>
            <a:ext cx="1460500" cy="487362"/>
          </a:xfrm>
          <a:custGeom>
            <a:avLst/>
            <a:gdLst>
              <a:gd name="T0" fmla="*/ 0 w 43121"/>
              <a:gd name="T1" fmla="*/ 226964686 h 21600"/>
              <a:gd name="T2" fmla="*/ 1675432892 w 43121"/>
              <a:gd name="T3" fmla="*/ 248111843 h 21600"/>
              <a:gd name="T4" fmla="*/ 836181551 w 43121"/>
              <a:gd name="T5" fmla="*/ 248111843 h 21600"/>
              <a:gd name="T6" fmla="*/ 0 60000 65536"/>
              <a:gd name="T7" fmla="*/ 0 60000 65536"/>
              <a:gd name="T8" fmla="*/ 0 60000 65536"/>
              <a:gd name="T9" fmla="*/ 0 w 43121"/>
              <a:gd name="T10" fmla="*/ 0 h 21600"/>
              <a:gd name="T11" fmla="*/ 43121 w 4312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21" h="21600" fill="none" extrusionOk="0">
                <a:moveTo>
                  <a:pt x="-1" y="19758"/>
                </a:moveTo>
                <a:cubicBezTo>
                  <a:pt x="955" y="8584"/>
                  <a:pt x="10305" y="-1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 extrusionOk="0">
                <a:moveTo>
                  <a:pt x="-1" y="19758"/>
                </a:moveTo>
                <a:cubicBezTo>
                  <a:pt x="955" y="8584"/>
                  <a:pt x="10305" y="-1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-1" y="19758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9" name="Arc 78"/>
          <p:cNvSpPr>
            <a:spLocks/>
          </p:cNvSpPr>
          <p:nvPr/>
        </p:nvSpPr>
        <p:spPr bwMode="auto">
          <a:xfrm flipV="1">
            <a:off x="6997700" y="4144963"/>
            <a:ext cx="1460500" cy="487362"/>
          </a:xfrm>
          <a:custGeom>
            <a:avLst/>
            <a:gdLst>
              <a:gd name="T0" fmla="*/ 0 w 43121"/>
              <a:gd name="T1" fmla="*/ 226964686 h 21600"/>
              <a:gd name="T2" fmla="*/ 1675432892 w 43121"/>
              <a:gd name="T3" fmla="*/ 248111843 h 21600"/>
              <a:gd name="T4" fmla="*/ 836181551 w 43121"/>
              <a:gd name="T5" fmla="*/ 248111843 h 21600"/>
              <a:gd name="T6" fmla="*/ 0 60000 65536"/>
              <a:gd name="T7" fmla="*/ 0 60000 65536"/>
              <a:gd name="T8" fmla="*/ 0 60000 65536"/>
              <a:gd name="T9" fmla="*/ 0 w 43121"/>
              <a:gd name="T10" fmla="*/ 0 h 21600"/>
              <a:gd name="T11" fmla="*/ 43121 w 4312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21" h="21600" fill="none" extrusionOk="0">
                <a:moveTo>
                  <a:pt x="-1" y="19758"/>
                </a:moveTo>
                <a:cubicBezTo>
                  <a:pt x="955" y="8584"/>
                  <a:pt x="10305" y="-1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 extrusionOk="0">
                <a:moveTo>
                  <a:pt x="-1" y="19758"/>
                </a:moveTo>
                <a:cubicBezTo>
                  <a:pt x="955" y="8584"/>
                  <a:pt x="10305" y="-1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-1" y="19758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0" name="Line 79"/>
          <p:cNvSpPr>
            <a:spLocks noChangeShapeType="1"/>
          </p:cNvSpPr>
          <p:nvPr/>
        </p:nvSpPr>
        <p:spPr bwMode="auto">
          <a:xfrm>
            <a:off x="7011988" y="5624513"/>
            <a:ext cx="946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1" name="Line 80"/>
          <p:cNvSpPr>
            <a:spLocks noChangeShapeType="1"/>
          </p:cNvSpPr>
          <p:nvPr/>
        </p:nvSpPr>
        <p:spPr bwMode="auto">
          <a:xfrm>
            <a:off x="7953375" y="5205413"/>
            <a:ext cx="946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2" name="Line 81"/>
          <p:cNvSpPr>
            <a:spLocks noChangeShapeType="1"/>
          </p:cNvSpPr>
          <p:nvPr/>
        </p:nvSpPr>
        <p:spPr bwMode="auto">
          <a:xfrm>
            <a:off x="7945438" y="6021388"/>
            <a:ext cx="946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Line 82"/>
          <p:cNvSpPr>
            <a:spLocks noChangeShapeType="1"/>
          </p:cNvSpPr>
          <p:nvPr/>
        </p:nvSpPr>
        <p:spPr bwMode="auto">
          <a:xfrm>
            <a:off x="7954963" y="51943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4" name="Rectangle 83"/>
          <p:cNvSpPr>
            <a:spLocks noChangeArrowheads="1"/>
          </p:cNvSpPr>
          <p:nvPr/>
        </p:nvSpPr>
        <p:spPr bwMode="auto">
          <a:xfrm>
            <a:off x="7189788" y="5319713"/>
            <a:ext cx="577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</a:t>
            </a:r>
          </a:p>
        </p:txBody>
      </p:sp>
      <p:sp>
        <p:nvSpPr>
          <p:cNvPr id="14375" name="Rectangle 84"/>
          <p:cNvSpPr>
            <a:spLocks noChangeArrowheads="1"/>
          </p:cNvSpPr>
          <p:nvPr/>
        </p:nvSpPr>
        <p:spPr bwMode="auto">
          <a:xfrm>
            <a:off x="8153400" y="4873625"/>
            <a:ext cx="577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</a:t>
            </a:r>
          </a:p>
        </p:txBody>
      </p:sp>
      <p:sp>
        <p:nvSpPr>
          <p:cNvPr id="14376" name="Rectangle 85"/>
          <p:cNvSpPr>
            <a:spLocks noChangeArrowheads="1"/>
          </p:cNvSpPr>
          <p:nvPr/>
        </p:nvSpPr>
        <p:spPr bwMode="auto">
          <a:xfrm>
            <a:off x="8183563" y="5707063"/>
            <a:ext cx="577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</a:t>
            </a:r>
          </a:p>
        </p:txBody>
      </p:sp>
      <p:sp>
        <p:nvSpPr>
          <p:cNvPr id="14377" name="Rectangle 86"/>
          <p:cNvSpPr>
            <a:spLocks noChangeArrowheads="1"/>
          </p:cNvSpPr>
          <p:nvPr/>
        </p:nvSpPr>
        <p:spPr bwMode="auto">
          <a:xfrm>
            <a:off x="7196138" y="5591175"/>
            <a:ext cx="577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sa1</a:t>
            </a:r>
          </a:p>
        </p:txBody>
      </p:sp>
      <p:sp>
        <p:nvSpPr>
          <p:cNvPr id="14378" name="Rectangle 87"/>
          <p:cNvSpPr>
            <a:spLocks noChangeArrowheads="1"/>
          </p:cNvSpPr>
          <p:nvPr/>
        </p:nvSpPr>
        <p:spPr bwMode="auto">
          <a:xfrm>
            <a:off x="8169275" y="5167313"/>
            <a:ext cx="577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sa1</a:t>
            </a:r>
          </a:p>
        </p:txBody>
      </p:sp>
      <p:sp>
        <p:nvSpPr>
          <p:cNvPr id="14379" name="Rectangle 88"/>
          <p:cNvSpPr>
            <a:spLocks noChangeArrowheads="1"/>
          </p:cNvSpPr>
          <p:nvPr/>
        </p:nvSpPr>
        <p:spPr bwMode="auto">
          <a:xfrm>
            <a:off x="8194675" y="5994400"/>
            <a:ext cx="577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sa1</a:t>
            </a:r>
          </a:p>
        </p:txBody>
      </p:sp>
      <p:sp>
        <p:nvSpPr>
          <p:cNvPr id="14380" name="Oval 89"/>
          <p:cNvSpPr>
            <a:spLocks noChangeArrowheads="1"/>
          </p:cNvSpPr>
          <p:nvPr/>
        </p:nvSpPr>
        <p:spPr bwMode="auto">
          <a:xfrm>
            <a:off x="7910513" y="5580063"/>
            <a:ext cx="87312" cy="873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4381" name="Text Box 91"/>
          <p:cNvSpPr txBox="1">
            <a:spLocks noChangeArrowheads="1"/>
          </p:cNvSpPr>
          <p:nvPr/>
        </p:nvSpPr>
        <p:spPr bwMode="auto">
          <a:xfrm>
            <a:off x="1477963" y="2552700"/>
            <a:ext cx="739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i="1"/>
              <a:t>AND </a:t>
            </a:r>
            <a:endParaRPr lang="en-US" altLang="en-US" sz="1600"/>
          </a:p>
        </p:txBody>
      </p:sp>
      <p:sp>
        <p:nvSpPr>
          <p:cNvPr id="14382" name="Text Box 92"/>
          <p:cNvSpPr txBox="1">
            <a:spLocks noChangeArrowheads="1"/>
          </p:cNvSpPr>
          <p:nvPr/>
        </p:nvSpPr>
        <p:spPr bwMode="auto">
          <a:xfrm>
            <a:off x="1430338" y="4976813"/>
            <a:ext cx="9096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i="1"/>
              <a:t>NAND </a:t>
            </a:r>
          </a:p>
        </p:txBody>
      </p:sp>
      <p:sp>
        <p:nvSpPr>
          <p:cNvPr id="14383" name="Text Box 93"/>
          <p:cNvSpPr txBox="1">
            <a:spLocks noChangeArrowheads="1"/>
          </p:cNvSpPr>
          <p:nvPr/>
        </p:nvSpPr>
        <p:spPr bwMode="auto">
          <a:xfrm>
            <a:off x="5045075" y="2566988"/>
            <a:ext cx="581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i="1"/>
              <a:t>OR </a:t>
            </a:r>
          </a:p>
        </p:txBody>
      </p:sp>
      <p:sp>
        <p:nvSpPr>
          <p:cNvPr id="14384" name="Text Box 94"/>
          <p:cNvSpPr txBox="1">
            <a:spLocks noChangeArrowheads="1"/>
          </p:cNvSpPr>
          <p:nvPr/>
        </p:nvSpPr>
        <p:spPr bwMode="auto">
          <a:xfrm>
            <a:off x="5243513" y="5006975"/>
            <a:ext cx="750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i="1"/>
              <a:t>NOR </a:t>
            </a:r>
          </a:p>
        </p:txBody>
      </p:sp>
      <p:sp>
        <p:nvSpPr>
          <p:cNvPr id="14385" name="Text Box 95"/>
          <p:cNvSpPr txBox="1">
            <a:spLocks noChangeArrowheads="1"/>
          </p:cNvSpPr>
          <p:nvPr/>
        </p:nvSpPr>
        <p:spPr bwMode="auto">
          <a:xfrm>
            <a:off x="7391400" y="2185988"/>
            <a:ext cx="841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i="1"/>
              <a:t>WIRE </a:t>
            </a:r>
          </a:p>
        </p:txBody>
      </p:sp>
      <p:sp>
        <p:nvSpPr>
          <p:cNvPr id="14386" name="Text Box 96"/>
          <p:cNvSpPr txBox="1">
            <a:spLocks noChangeArrowheads="1"/>
          </p:cNvSpPr>
          <p:nvPr/>
        </p:nvSpPr>
        <p:spPr bwMode="auto">
          <a:xfrm>
            <a:off x="7223125" y="3740150"/>
            <a:ext cx="739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i="1"/>
              <a:t>NOT </a:t>
            </a:r>
          </a:p>
        </p:txBody>
      </p:sp>
      <p:sp>
        <p:nvSpPr>
          <p:cNvPr id="14387" name="Text Box 97"/>
          <p:cNvSpPr txBox="1">
            <a:spLocks noChangeArrowheads="1"/>
          </p:cNvSpPr>
          <p:nvPr/>
        </p:nvSpPr>
        <p:spPr bwMode="auto">
          <a:xfrm>
            <a:off x="6962775" y="6072188"/>
            <a:ext cx="1203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i="1"/>
              <a:t>FANOUT </a:t>
            </a:r>
          </a:p>
        </p:txBody>
      </p:sp>
    </p:spTree>
    <p:extLst>
      <p:ext uri="{BB962C8B-B14F-4D97-AF65-F5344CB8AC3E}">
        <p14:creationId xmlns:p14="http://schemas.microsoft.com/office/powerpoint/2010/main" val="76127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Equivalence Example</a:t>
            </a: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 flipH="1">
            <a:off x="5089525" y="4222750"/>
            <a:ext cx="974725" cy="776288"/>
          </a:xfrm>
          <a:prstGeom prst="moon">
            <a:avLst>
              <a:gd name="adj" fmla="val 82736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2316163" y="1798638"/>
            <a:ext cx="960437" cy="838200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2317750" y="3448050"/>
            <a:ext cx="960438" cy="838200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2333625" y="5021263"/>
            <a:ext cx="960438" cy="838200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6980238" y="3400425"/>
            <a:ext cx="960437" cy="838200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300413" y="1887538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</a:t>
            </a:r>
            <a:r>
              <a:rPr lang="en-US" altLang="en-US" sz="1600">
                <a:solidFill>
                  <a:schemeClr val="accent1"/>
                </a:solidFill>
              </a:rPr>
              <a:t>sa1</a:t>
            </a:r>
            <a:endParaRPr lang="en-US" altLang="en-US" sz="1600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327025" y="3044825"/>
            <a:ext cx="10366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1346200" y="2495550"/>
            <a:ext cx="974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1346200" y="3608388"/>
            <a:ext cx="979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1360488" y="4137025"/>
            <a:ext cx="96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1360488" y="5187950"/>
            <a:ext cx="974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1360488" y="2482850"/>
            <a:ext cx="0" cy="1139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1371600" y="4129088"/>
            <a:ext cx="0" cy="1071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339725" y="4659313"/>
            <a:ext cx="10366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288925" y="1936750"/>
            <a:ext cx="2027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311150" y="5732463"/>
            <a:ext cx="2027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 flipV="1">
            <a:off x="3290888" y="5438775"/>
            <a:ext cx="1028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3265488" y="3860800"/>
            <a:ext cx="10366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3276600" y="2211388"/>
            <a:ext cx="10366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7940675" y="3817938"/>
            <a:ext cx="10366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4292600" y="4873625"/>
            <a:ext cx="88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4291013" y="4359275"/>
            <a:ext cx="901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4298950" y="3306763"/>
            <a:ext cx="90646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4300538" y="3294063"/>
            <a:ext cx="0" cy="1076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AutoShape 27"/>
          <p:cNvSpPr>
            <a:spLocks noChangeArrowheads="1"/>
          </p:cNvSpPr>
          <p:nvPr/>
        </p:nvSpPr>
        <p:spPr bwMode="auto">
          <a:xfrm flipH="1">
            <a:off x="5103813" y="2668588"/>
            <a:ext cx="974725" cy="776287"/>
          </a:xfrm>
          <a:prstGeom prst="moon">
            <a:avLst>
              <a:gd name="adj" fmla="val 82736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 flipV="1">
            <a:off x="4295775" y="2803525"/>
            <a:ext cx="903288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6064250" y="4602163"/>
            <a:ext cx="6778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>
            <a:off x="6080125" y="3048000"/>
            <a:ext cx="660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>
            <a:off x="4297363" y="2225675"/>
            <a:ext cx="0" cy="593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 flipH="1">
            <a:off x="4305300" y="4864100"/>
            <a:ext cx="0" cy="585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6726238" y="4073525"/>
            <a:ext cx="0" cy="5445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6726238" y="3035300"/>
            <a:ext cx="0" cy="522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>
            <a:off x="6715125" y="3541713"/>
            <a:ext cx="263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>
            <a:off x="6713538" y="4083050"/>
            <a:ext cx="265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304800" y="1627188"/>
            <a:ext cx="1039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accent1"/>
                </a:solidFill>
              </a:rPr>
              <a:t>sa0</a:t>
            </a:r>
            <a:r>
              <a:rPr lang="en-US" altLang="en-US" sz="1600"/>
              <a:t> sa1</a:t>
            </a:r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306388" y="2724150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sa1</a:t>
            </a:r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1276350" y="2179638"/>
            <a:ext cx="1039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accent1"/>
                </a:solidFill>
              </a:rPr>
              <a:t>sa0</a:t>
            </a:r>
            <a:r>
              <a:rPr lang="en-US" altLang="en-US" sz="1600"/>
              <a:t> sa1</a:t>
            </a:r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1325563" y="3287713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accent1"/>
                </a:solidFill>
              </a:rPr>
              <a:t>sa0</a:t>
            </a:r>
            <a:r>
              <a:rPr lang="en-US" altLang="en-US" sz="1600"/>
              <a:t> sa1</a:t>
            </a:r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1268413" y="3817938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accent1"/>
                </a:solidFill>
              </a:rPr>
              <a:t>sa0</a:t>
            </a:r>
            <a:r>
              <a:rPr lang="en-US" altLang="en-US" sz="1600"/>
              <a:t> sa1</a:t>
            </a:r>
          </a:p>
        </p:txBody>
      </p:sp>
      <p:sp>
        <p:nvSpPr>
          <p:cNvPr id="15402" name="Rectangle 42"/>
          <p:cNvSpPr>
            <a:spLocks noChangeArrowheads="1"/>
          </p:cNvSpPr>
          <p:nvPr/>
        </p:nvSpPr>
        <p:spPr bwMode="auto">
          <a:xfrm>
            <a:off x="311150" y="4335463"/>
            <a:ext cx="1039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sa1</a:t>
            </a:r>
          </a:p>
        </p:txBody>
      </p:sp>
      <p:sp>
        <p:nvSpPr>
          <p:cNvPr id="15403" name="Rectangle 43"/>
          <p:cNvSpPr>
            <a:spLocks noChangeArrowheads="1"/>
          </p:cNvSpPr>
          <p:nvPr/>
        </p:nvSpPr>
        <p:spPr bwMode="auto">
          <a:xfrm>
            <a:off x="1341438" y="4873625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accent1"/>
                </a:solidFill>
              </a:rPr>
              <a:t>sa0</a:t>
            </a:r>
            <a:r>
              <a:rPr lang="en-US" altLang="en-US" sz="1600"/>
              <a:t> sa1</a:t>
            </a:r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396875" y="5421313"/>
            <a:ext cx="1039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accent1"/>
                </a:solidFill>
              </a:rPr>
              <a:t>sa0</a:t>
            </a:r>
            <a:r>
              <a:rPr lang="en-US" altLang="en-US" sz="1600"/>
              <a:t> sa1</a:t>
            </a:r>
          </a:p>
        </p:txBody>
      </p:sp>
      <p:sp>
        <p:nvSpPr>
          <p:cNvPr id="15405" name="Rectangle 45"/>
          <p:cNvSpPr>
            <a:spLocks noChangeArrowheads="1"/>
          </p:cNvSpPr>
          <p:nvPr/>
        </p:nvSpPr>
        <p:spPr bwMode="auto">
          <a:xfrm>
            <a:off x="3236913" y="3541713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sa1</a:t>
            </a:r>
          </a:p>
        </p:txBody>
      </p:sp>
      <p:sp>
        <p:nvSpPr>
          <p:cNvPr id="15406" name="Rectangle 46"/>
          <p:cNvSpPr>
            <a:spLocks noChangeArrowheads="1"/>
          </p:cNvSpPr>
          <p:nvPr/>
        </p:nvSpPr>
        <p:spPr bwMode="auto">
          <a:xfrm>
            <a:off x="3281363" y="5127625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</a:t>
            </a:r>
            <a:r>
              <a:rPr lang="en-US" altLang="en-US" sz="1600">
                <a:solidFill>
                  <a:schemeClr val="accent1"/>
                </a:solidFill>
              </a:rPr>
              <a:t>sa1</a:t>
            </a:r>
            <a:endParaRPr lang="en-US" altLang="en-US" sz="1600"/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4191000" y="2978150"/>
            <a:ext cx="1039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</a:t>
            </a:r>
            <a:r>
              <a:rPr lang="en-US" altLang="en-US" sz="1600">
                <a:solidFill>
                  <a:schemeClr val="accent1"/>
                </a:solidFill>
              </a:rPr>
              <a:t>sa1</a:t>
            </a:r>
            <a:endParaRPr lang="en-US" altLang="en-US" sz="1600"/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>
            <a:off x="4159250" y="4333875"/>
            <a:ext cx="1039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</a:t>
            </a:r>
            <a:r>
              <a:rPr lang="en-US" altLang="en-US" sz="1600">
                <a:solidFill>
                  <a:schemeClr val="accent1"/>
                </a:solidFill>
              </a:rPr>
              <a:t>sa1</a:t>
            </a:r>
            <a:endParaRPr lang="en-US" altLang="en-US" sz="1600"/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6015038" y="2719388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accent1"/>
                </a:solidFill>
              </a:rPr>
              <a:t>sa0</a:t>
            </a:r>
            <a:r>
              <a:rPr lang="en-US" altLang="en-US" sz="1600"/>
              <a:t> sa1</a:t>
            </a:r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5991225" y="4581525"/>
            <a:ext cx="1039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accent1"/>
                </a:solidFill>
              </a:rPr>
              <a:t>sa0</a:t>
            </a:r>
            <a:r>
              <a:rPr lang="en-US" altLang="en-US" sz="1600"/>
              <a:t> sa1</a:t>
            </a:r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7945438" y="3494088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sa1</a:t>
            </a:r>
          </a:p>
        </p:txBody>
      </p:sp>
      <p:sp>
        <p:nvSpPr>
          <p:cNvPr id="15412" name="Oval 52"/>
          <p:cNvSpPr>
            <a:spLocks noChangeArrowheads="1"/>
          </p:cNvSpPr>
          <p:nvPr/>
        </p:nvSpPr>
        <p:spPr bwMode="auto">
          <a:xfrm>
            <a:off x="4251325" y="3810000"/>
            <a:ext cx="96838" cy="1000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5413" name="Oval 53"/>
          <p:cNvSpPr>
            <a:spLocks noChangeArrowheads="1"/>
          </p:cNvSpPr>
          <p:nvPr/>
        </p:nvSpPr>
        <p:spPr bwMode="auto">
          <a:xfrm>
            <a:off x="1304925" y="2994025"/>
            <a:ext cx="96838" cy="1000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5414" name="Oval 54"/>
          <p:cNvSpPr>
            <a:spLocks noChangeArrowheads="1"/>
          </p:cNvSpPr>
          <p:nvPr/>
        </p:nvSpPr>
        <p:spPr bwMode="auto">
          <a:xfrm>
            <a:off x="1320800" y="4608513"/>
            <a:ext cx="96838" cy="1000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5415" name="Arc 60"/>
          <p:cNvSpPr>
            <a:spLocks/>
          </p:cNvSpPr>
          <p:nvPr/>
        </p:nvSpPr>
        <p:spPr bwMode="auto">
          <a:xfrm flipH="1">
            <a:off x="4878388" y="1995488"/>
            <a:ext cx="1792287" cy="1062037"/>
          </a:xfrm>
          <a:custGeom>
            <a:avLst/>
            <a:gdLst>
              <a:gd name="T0" fmla="*/ 0 w 43000"/>
              <a:gd name="T1" fmla="*/ 1369950028 h 25368"/>
              <a:gd name="T2" fmla="*/ 2147483647 w 43000"/>
              <a:gd name="T3" fmla="*/ 1861429043 h 25368"/>
              <a:gd name="T4" fmla="*/ 1549640225 w 43000"/>
              <a:gd name="T5" fmla="*/ 1584944573 h 25368"/>
              <a:gd name="T6" fmla="*/ 0 60000 65536"/>
              <a:gd name="T7" fmla="*/ 0 60000 65536"/>
              <a:gd name="T8" fmla="*/ 0 60000 65536"/>
              <a:gd name="T9" fmla="*/ 0 w 43000"/>
              <a:gd name="T10" fmla="*/ 0 h 25368"/>
              <a:gd name="T11" fmla="*/ 43000 w 43000"/>
              <a:gd name="T12" fmla="*/ 25368 h 253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000" h="25368" fill="none" extrusionOk="0">
                <a:moveTo>
                  <a:pt x="-1" y="18669"/>
                </a:moveTo>
                <a:cubicBezTo>
                  <a:pt x="1464" y="7972"/>
                  <a:pt x="10602" y="-1"/>
                  <a:pt x="21400" y="0"/>
                </a:cubicBezTo>
                <a:cubicBezTo>
                  <a:pt x="33329" y="0"/>
                  <a:pt x="43000" y="9670"/>
                  <a:pt x="43000" y="21600"/>
                </a:cubicBezTo>
                <a:cubicBezTo>
                  <a:pt x="43000" y="22863"/>
                  <a:pt x="42889" y="24124"/>
                  <a:pt x="42668" y="25367"/>
                </a:cubicBezTo>
              </a:path>
              <a:path w="43000" h="25368" stroke="0" extrusionOk="0">
                <a:moveTo>
                  <a:pt x="-1" y="18669"/>
                </a:moveTo>
                <a:cubicBezTo>
                  <a:pt x="1464" y="7972"/>
                  <a:pt x="10602" y="-1"/>
                  <a:pt x="21400" y="0"/>
                </a:cubicBezTo>
                <a:cubicBezTo>
                  <a:pt x="33329" y="0"/>
                  <a:pt x="43000" y="9670"/>
                  <a:pt x="43000" y="21600"/>
                </a:cubicBezTo>
                <a:cubicBezTo>
                  <a:pt x="43000" y="22863"/>
                  <a:pt x="42889" y="24124"/>
                  <a:pt x="42668" y="25367"/>
                </a:cubicBezTo>
                <a:lnTo>
                  <a:pt x="21400" y="21600"/>
                </a:lnTo>
                <a:lnTo>
                  <a:pt x="-1" y="18669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6" name="Arc 61"/>
          <p:cNvSpPr>
            <a:spLocks/>
          </p:cNvSpPr>
          <p:nvPr/>
        </p:nvSpPr>
        <p:spPr bwMode="auto">
          <a:xfrm>
            <a:off x="4287838" y="1560513"/>
            <a:ext cx="2590800" cy="1282700"/>
          </a:xfrm>
          <a:custGeom>
            <a:avLst/>
            <a:gdLst>
              <a:gd name="T0" fmla="*/ 0 w 35954"/>
              <a:gd name="T1" fmla="*/ 1150542113 h 21600"/>
              <a:gd name="T2" fmla="*/ 2147483647 w 35954"/>
              <a:gd name="T3" fmla="*/ 2147483647 h 21600"/>
              <a:gd name="T4" fmla="*/ 2147483647 w 35954"/>
              <a:gd name="T5" fmla="*/ 2147483647 h 21600"/>
              <a:gd name="T6" fmla="*/ 0 60000 65536"/>
              <a:gd name="T7" fmla="*/ 0 60000 65536"/>
              <a:gd name="T8" fmla="*/ 0 60000 65536"/>
              <a:gd name="T9" fmla="*/ 0 w 35954"/>
              <a:gd name="T10" fmla="*/ 0 h 21600"/>
              <a:gd name="T11" fmla="*/ 35954 w 3595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954" h="21600" fill="none" extrusionOk="0">
                <a:moveTo>
                  <a:pt x="0" y="5494"/>
                </a:moveTo>
                <a:cubicBezTo>
                  <a:pt x="3959" y="1955"/>
                  <a:pt x="9083" y="-1"/>
                  <a:pt x="14393" y="0"/>
                </a:cubicBezTo>
                <a:cubicBezTo>
                  <a:pt x="25819" y="0"/>
                  <a:pt x="35268" y="8898"/>
                  <a:pt x="35954" y="20303"/>
                </a:cubicBezTo>
              </a:path>
              <a:path w="35954" h="21600" stroke="0" extrusionOk="0">
                <a:moveTo>
                  <a:pt x="0" y="5494"/>
                </a:moveTo>
                <a:cubicBezTo>
                  <a:pt x="3959" y="1955"/>
                  <a:pt x="9083" y="-1"/>
                  <a:pt x="14393" y="0"/>
                </a:cubicBezTo>
                <a:cubicBezTo>
                  <a:pt x="25819" y="0"/>
                  <a:pt x="35268" y="8898"/>
                  <a:pt x="35954" y="20303"/>
                </a:cubicBezTo>
                <a:lnTo>
                  <a:pt x="14393" y="21600"/>
                </a:lnTo>
                <a:lnTo>
                  <a:pt x="0" y="5494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7" name="Arc 62"/>
          <p:cNvSpPr>
            <a:spLocks/>
          </p:cNvSpPr>
          <p:nvPr/>
        </p:nvSpPr>
        <p:spPr bwMode="auto">
          <a:xfrm flipV="1">
            <a:off x="4835525" y="4684713"/>
            <a:ext cx="1766888" cy="795337"/>
          </a:xfrm>
          <a:custGeom>
            <a:avLst/>
            <a:gdLst>
              <a:gd name="T0" fmla="*/ 61607575 w 43161"/>
              <a:gd name="T1" fmla="*/ 652663757 h 27764"/>
              <a:gd name="T2" fmla="*/ 2147483647 w 43161"/>
              <a:gd name="T3" fmla="*/ 477297134 h 27764"/>
              <a:gd name="T4" fmla="*/ 1481856638 w 43161"/>
              <a:gd name="T5" fmla="*/ 507763205 h 27764"/>
              <a:gd name="T6" fmla="*/ 0 60000 65536"/>
              <a:gd name="T7" fmla="*/ 0 60000 65536"/>
              <a:gd name="T8" fmla="*/ 0 60000 65536"/>
              <a:gd name="T9" fmla="*/ 0 w 43161"/>
              <a:gd name="T10" fmla="*/ 0 h 27764"/>
              <a:gd name="T11" fmla="*/ 43161 w 43161"/>
              <a:gd name="T12" fmla="*/ 27764 h 277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61" h="27764" fill="none" extrusionOk="0">
                <a:moveTo>
                  <a:pt x="898" y="27763"/>
                </a:moveTo>
                <a:cubicBezTo>
                  <a:pt x="302" y="25763"/>
                  <a:pt x="0" y="2368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026" y="-1"/>
                  <a:pt x="42475" y="8898"/>
                  <a:pt x="43161" y="20303"/>
                </a:cubicBezTo>
              </a:path>
              <a:path w="43161" h="27764" stroke="0" extrusionOk="0">
                <a:moveTo>
                  <a:pt x="898" y="27763"/>
                </a:moveTo>
                <a:cubicBezTo>
                  <a:pt x="302" y="25763"/>
                  <a:pt x="0" y="2368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026" y="-1"/>
                  <a:pt x="42475" y="8898"/>
                  <a:pt x="43161" y="20303"/>
                </a:cubicBezTo>
                <a:lnTo>
                  <a:pt x="21600" y="21600"/>
                </a:lnTo>
                <a:lnTo>
                  <a:pt x="898" y="27763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8" name="Arc 63"/>
          <p:cNvSpPr>
            <a:spLocks/>
          </p:cNvSpPr>
          <p:nvPr/>
        </p:nvSpPr>
        <p:spPr bwMode="auto">
          <a:xfrm flipV="1">
            <a:off x="4073525" y="4821238"/>
            <a:ext cx="2716213" cy="1131887"/>
          </a:xfrm>
          <a:custGeom>
            <a:avLst/>
            <a:gdLst>
              <a:gd name="T0" fmla="*/ 0 w 39653"/>
              <a:gd name="T1" fmla="*/ 1410177454 h 21600"/>
              <a:gd name="T2" fmla="*/ 2147483647 w 39653"/>
              <a:gd name="T3" fmla="*/ 2147483647 h 21600"/>
              <a:gd name="T4" fmla="*/ 2147483647 w 39653"/>
              <a:gd name="T5" fmla="*/ 2147483647 h 21600"/>
              <a:gd name="T6" fmla="*/ 0 60000 65536"/>
              <a:gd name="T7" fmla="*/ 0 60000 65536"/>
              <a:gd name="T8" fmla="*/ 0 60000 65536"/>
              <a:gd name="T9" fmla="*/ 0 w 39653"/>
              <a:gd name="T10" fmla="*/ 0 h 21600"/>
              <a:gd name="T11" fmla="*/ 39653 w 396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53" h="21600" fill="none" extrusionOk="0">
                <a:moveTo>
                  <a:pt x="0" y="9800"/>
                </a:moveTo>
                <a:cubicBezTo>
                  <a:pt x="3987" y="3686"/>
                  <a:pt x="10792" y="-1"/>
                  <a:pt x="18092" y="0"/>
                </a:cubicBezTo>
                <a:cubicBezTo>
                  <a:pt x="29518" y="0"/>
                  <a:pt x="38967" y="8898"/>
                  <a:pt x="39653" y="20303"/>
                </a:cubicBezTo>
              </a:path>
              <a:path w="39653" h="21600" stroke="0" extrusionOk="0">
                <a:moveTo>
                  <a:pt x="0" y="9800"/>
                </a:moveTo>
                <a:cubicBezTo>
                  <a:pt x="3987" y="3686"/>
                  <a:pt x="10792" y="-1"/>
                  <a:pt x="18092" y="0"/>
                </a:cubicBezTo>
                <a:cubicBezTo>
                  <a:pt x="29518" y="0"/>
                  <a:pt x="38967" y="8898"/>
                  <a:pt x="39653" y="20303"/>
                </a:cubicBezTo>
                <a:lnTo>
                  <a:pt x="18092" y="21600"/>
                </a:lnTo>
                <a:lnTo>
                  <a:pt x="0" y="980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9" name="Freeform 65"/>
          <p:cNvSpPr>
            <a:spLocks/>
          </p:cNvSpPr>
          <p:nvPr/>
        </p:nvSpPr>
        <p:spPr bwMode="auto">
          <a:xfrm>
            <a:off x="6303963" y="2987675"/>
            <a:ext cx="1879600" cy="563563"/>
          </a:xfrm>
          <a:custGeom>
            <a:avLst/>
            <a:gdLst>
              <a:gd name="T0" fmla="*/ 33266521 w 1175"/>
              <a:gd name="T1" fmla="*/ 0 h 355"/>
              <a:gd name="T2" fmla="*/ 401749703 w 1175"/>
              <a:gd name="T3" fmla="*/ 433467260 h 355"/>
              <a:gd name="T4" fmla="*/ 2147483647 w 1175"/>
              <a:gd name="T5" fmla="*/ 458668844 h 355"/>
              <a:gd name="T6" fmla="*/ 2147483647 w 1175"/>
              <a:gd name="T7" fmla="*/ 894657056 h 355"/>
              <a:gd name="T8" fmla="*/ 0 60000 65536"/>
              <a:gd name="T9" fmla="*/ 0 60000 65536"/>
              <a:gd name="T10" fmla="*/ 0 60000 65536"/>
              <a:gd name="T11" fmla="*/ 0 60000 65536"/>
              <a:gd name="T12" fmla="*/ 0 w 1175"/>
              <a:gd name="T13" fmla="*/ 0 h 355"/>
              <a:gd name="T14" fmla="*/ 1175 w 1175"/>
              <a:gd name="T15" fmla="*/ 355 h 3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75" h="355">
                <a:moveTo>
                  <a:pt x="13" y="0"/>
                </a:moveTo>
                <a:cubicBezTo>
                  <a:pt x="6" y="71"/>
                  <a:pt x="0" y="142"/>
                  <a:pt x="157" y="172"/>
                </a:cubicBezTo>
                <a:cubicBezTo>
                  <a:pt x="314" y="202"/>
                  <a:pt x="784" y="152"/>
                  <a:pt x="954" y="182"/>
                </a:cubicBezTo>
                <a:cubicBezTo>
                  <a:pt x="1124" y="212"/>
                  <a:pt x="1149" y="283"/>
                  <a:pt x="1175" y="355"/>
                </a:cubicBezTo>
              </a:path>
            </a:pathLst>
          </a:cu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0" name="Freeform 66"/>
          <p:cNvSpPr>
            <a:spLocks/>
          </p:cNvSpPr>
          <p:nvPr/>
        </p:nvSpPr>
        <p:spPr bwMode="auto">
          <a:xfrm>
            <a:off x="6213475" y="3779838"/>
            <a:ext cx="2000250" cy="868362"/>
          </a:xfrm>
          <a:custGeom>
            <a:avLst/>
            <a:gdLst>
              <a:gd name="T0" fmla="*/ 51448326 w 1308"/>
              <a:gd name="T1" fmla="*/ 1378523881 h 547"/>
              <a:gd name="T2" fmla="*/ 411591198 w 1308"/>
              <a:gd name="T3" fmla="*/ 942537895 h 547"/>
              <a:gd name="T4" fmla="*/ 2147483647 w 1308"/>
              <a:gd name="T5" fmla="*/ 869452612 h 547"/>
              <a:gd name="T6" fmla="*/ 2147483647 w 1308"/>
              <a:gd name="T7" fmla="*/ 0 h 547"/>
              <a:gd name="T8" fmla="*/ 0 60000 65536"/>
              <a:gd name="T9" fmla="*/ 0 60000 65536"/>
              <a:gd name="T10" fmla="*/ 0 60000 65536"/>
              <a:gd name="T11" fmla="*/ 0 60000 65536"/>
              <a:gd name="T12" fmla="*/ 0 w 1308"/>
              <a:gd name="T13" fmla="*/ 0 h 547"/>
              <a:gd name="T14" fmla="*/ 1308 w 1308"/>
              <a:gd name="T15" fmla="*/ 547 h 5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08" h="547">
                <a:moveTo>
                  <a:pt x="22" y="547"/>
                </a:moveTo>
                <a:cubicBezTo>
                  <a:pt x="11" y="477"/>
                  <a:pt x="0" y="408"/>
                  <a:pt x="176" y="374"/>
                </a:cubicBezTo>
                <a:cubicBezTo>
                  <a:pt x="352" y="340"/>
                  <a:pt x="889" y="407"/>
                  <a:pt x="1078" y="345"/>
                </a:cubicBezTo>
                <a:cubicBezTo>
                  <a:pt x="1267" y="283"/>
                  <a:pt x="1287" y="141"/>
                  <a:pt x="1308" y="0"/>
                </a:cubicBezTo>
              </a:path>
            </a:pathLst>
          </a:cu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1" name="Freeform 67"/>
          <p:cNvSpPr>
            <a:spLocks/>
          </p:cNvSpPr>
          <p:nvPr/>
        </p:nvSpPr>
        <p:spPr bwMode="auto">
          <a:xfrm>
            <a:off x="639763" y="1362075"/>
            <a:ext cx="2865437" cy="542925"/>
          </a:xfrm>
          <a:custGeom>
            <a:avLst/>
            <a:gdLst>
              <a:gd name="T0" fmla="*/ 0 w 1815"/>
              <a:gd name="T1" fmla="*/ 457364196 h 390"/>
              <a:gd name="T2" fmla="*/ 862392339 w 1815"/>
              <a:gd name="T3" fmla="*/ 124030520 h 390"/>
              <a:gd name="T4" fmla="*/ 2147483647 w 1815"/>
              <a:gd name="T5" fmla="*/ 104650882 h 390"/>
              <a:gd name="T6" fmla="*/ 2147483647 w 1815"/>
              <a:gd name="T7" fmla="*/ 755814245 h 390"/>
              <a:gd name="T8" fmla="*/ 0 60000 65536"/>
              <a:gd name="T9" fmla="*/ 0 60000 65536"/>
              <a:gd name="T10" fmla="*/ 0 60000 65536"/>
              <a:gd name="T11" fmla="*/ 0 60000 65536"/>
              <a:gd name="T12" fmla="*/ 0 w 1815"/>
              <a:gd name="T13" fmla="*/ 0 h 390"/>
              <a:gd name="T14" fmla="*/ 1815 w 1815"/>
              <a:gd name="T15" fmla="*/ 390 h 39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15" h="390">
                <a:moveTo>
                  <a:pt x="0" y="236"/>
                </a:moveTo>
                <a:cubicBezTo>
                  <a:pt x="59" y="165"/>
                  <a:pt x="119" y="94"/>
                  <a:pt x="346" y="64"/>
                </a:cubicBezTo>
                <a:cubicBezTo>
                  <a:pt x="573" y="34"/>
                  <a:pt x="1118" y="0"/>
                  <a:pt x="1363" y="54"/>
                </a:cubicBezTo>
                <a:cubicBezTo>
                  <a:pt x="1608" y="108"/>
                  <a:pt x="1711" y="249"/>
                  <a:pt x="1815" y="390"/>
                </a:cubicBezTo>
              </a:path>
            </a:pathLst>
          </a:cu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2" name="Freeform 69"/>
          <p:cNvSpPr>
            <a:spLocks/>
          </p:cNvSpPr>
          <p:nvPr/>
        </p:nvSpPr>
        <p:spPr bwMode="auto">
          <a:xfrm>
            <a:off x="1554163" y="2163763"/>
            <a:ext cx="2027237" cy="714375"/>
          </a:xfrm>
          <a:custGeom>
            <a:avLst/>
            <a:gdLst>
              <a:gd name="T0" fmla="*/ 0 w 1277"/>
              <a:gd name="T1" fmla="*/ 461189388 h 450"/>
              <a:gd name="T2" fmla="*/ 483869881 w 1277"/>
              <a:gd name="T3" fmla="*/ 992941563 h 450"/>
              <a:gd name="T4" fmla="*/ 2147483647 w 1277"/>
              <a:gd name="T5" fmla="*/ 967740000 h 450"/>
              <a:gd name="T6" fmla="*/ 2147483647 w 1277"/>
              <a:gd name="T7" fmla="*/ 0 h 450"/>
              <a:gd name="T8" fmla="*/ 0 60000 65536"/>
              <a:gd name="T9" fmla="*/ 0 60000 65536"/>
              <a:gd name="T10" fmla="*/ 0 60000 65536"/>
              <a:gd name="T11" fmla="*/ 0 60000 65536"/>
              <a:gd name="T12" fmla="*/ 0 w 1277"/>
              <a:gd name="T13" fmla="*/ 0 h 450"/>
              <a:gd name="T14" fmla="*/ 1277 w 1277"/>
              <a:gd name="T15" fmla="*/ 450 h 4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77" h="450">
                <a:moveTo>
                  <a:pt x="0" y="183"/>
                </a:moveTo>
                <a:cubicBezTo>
                  <a:pt x="15" y="272"/>
                  <a:pt x="31" y="361"/>
                  <a:pt x="192" y="394"/>
                </a:cubicBezTo>
                <a:cubicBezTo>
                  <a:pt x="353" y="427"/>
                  <a:pt x="789" y="450"/>
                  <a:pt x="970" y="384"/>
                </a:cubicBezTo>
                <a:cubicBezTo>
                  <a:pt x="1151" y="318"/>
                  <a:pt x="1214" y="159"/>
                  <a:pt x="1277" y="0"/>
                </a:cubicBezTo>
              </a:path>
            </a:pathLst>
          </a:cu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3" name="Freeform 70"/>
          <p:cNvSpPr>
            <a:spLocks/>
          </p:cNvSpPr>
          <p:nvPr/>
        </p:nvSpPr>
        <p:spPr bwMode="auto">
          <a:xfrm flipV="1">
            <a:off x="1597025" y="4664075"/>
            <a:ext cx="1890713" cy="487363"/>
          </a:xfrm>
          <a:custGeom>
            <a:avLst/>
            <a:gdLst>
              <a:gd name="T0" fmla="*/ 0 w 1277"/>
              <a:gd name="T1" fmla="*/ 214649828 h 450"/>
              <a:gd name="T2" fmla="*/ 420891665 w 1277"/>
              <a:gd name="T3" fmla="*/ 462142506 h 450"/>
              <a:gd name="T4" fmla="*/ 2126381418 w 1277"/>
              <a:gd name="T5" fmla="*/ 450413303 h 450"/>
              <a:gd name="T6" fmla="*/ 2147483647 w 1277"/>
              <a:gd name="T7" fmla="*/ 0 h 450"/>
              <a:gd name="T8" fmla="*/ 0 60000 65536"/>
              <a:gd name="T9" fmla="*/ 0 60000 65536"/>
              <a:gd name="T10" fmla="*/ 0 60000 65536"/>
              <a:gd name="T11" fmla="*/ 0 60000 65536"/>
              <a:gd name="T12" fmla="*/ 0 w 1277"/>
              <a:gd name="T13" fmla="*/ 0 h 450"/>
              <a:gd name="T14" fmla="*/ 1277 w 1277"/>
              <a:gd name="T15" fmla="*/ 450 h 4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77" h="450">
                <a:moveTo>
                  <a:pt x="0" y="183"/>
                </a:moveTo>
                <a:cubicBezTo>
                  <a:pt x="15" y="272"/>
                  <a:pt x="31" y="361"/>
                  <a:pt x="192" y="394"/>
                </a:cubicBezTo>
                <a:cubicBezTo>
                  <a:pt x="353" y="427"/>
                  <a:pt x="789" y="450"/>
                  <a:pt x="970" y="384"/>
                </a:cubicBezTo>
                <a:cubicBezTo>
                  <a:pt x="1151" y="318"/>
                  <a:pt x="1214" y="159"/>
                  <a:pt x="1277" y="0"/>
                </a:cubicBezTo>
              </a:path>
            </a:pathLst>
          </a:cu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4" name="Freeform 71"/>
          <p:cNvSpPr>
            <a:spLocks/>
          </p:cNvSpPr>
          <p:nvPr/>
        </p:nvSpPr>
        <p:spPr bwMode="auto">
          <a:xfrm>
            <a:off x="655638" y="5470525"/>
            <a:ext cx="2879725" cy="742950"/>
          </a:xfrm>
          <a:custGeom>
            <a:avLst/>
            <a:gdLst>
              <a:gd name="T0" fmla="*/ 0 w 1814"/>
              <a:gd name="T1" fmla="*/ 319256846 h 516"/>
              <a:gd name="T2" fmla="*/ 1209675000 w 1814"/>
              <a:gd name="T3" fmla="*/ 916309319 h 516"/>
              <a:gd name="T4" fmla="*/ 2147483647 w 1814"/>
              <a:gd name="T5" fmla="*/ 916309319 h 516"/>
              <a:gd name="T6" fmla="*/ 2147483647 w 1814"/>
              <a:gd name="T7" fmla="*/ 0 h 516"/>
              <a:gd name="T8" fmla="*/ 0 60000 65536"/>
              <a:gd name="T9" fmla="*/ 0 60000 65536"/>
              <a:gd name="T10" fmla="*/ 0 60000 65536"/>
              <a:gd name="T11" fmla="*/ 0 60000 65536"/>
              <a:gd name="T12" fmla="*/ 0 w 1814"/>
              <a:gd name="T13" fmla="*/ 0 h 516"/>
              <a:gd name="T14" fmla="*/ 1814 w 1814"/>
              <a:gd name="T15" fmla="*/ 516 h 5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14" h="516">
                <a:moveTo>
                  <a:pt x="0" y="154"/>
                </a:moveTo>
                <a:cubicBezTo>
                  <a:pt x="115" y="274"/>
                  <a:pt x="231" y="394"/>
                  <a:pt x="480" y="442"/>
                </a:cubicBezTo>
                <a:cubicBezTo>
                  <a:pt x="729" y="490"/>
                  <a:pt x="1275" y="516"/>
                  <a:pt x="1497" y="442"/>
                </a:cubicBezTo>
                <a:cubicBezTo>
                  <a:pt x="1719" y="368"/>
                  <a:pt x="1763" y="74"/>
                  <a:pt x="1814" y="0"/>
                </a:cubicBezTo>
              </a:path>
            </a:pathLst>
          </a:cu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5" name="Freeform 72"/>
          <p:cNvSpPr>
            <a:spLocks/>
          </p:cNvSpPr>
          <p:nvPr/>
        </p:nvSpPr>
        <p:spPr bwMode="auto">
          <a:xfrm>
            <a:off x="1616075" y="3052763"/>
            <a:ext cx="1873250" cy="558800"/>
          </a:xfrm>
          <a:custGeom>
            <a:avLst/>
            <a:gdLst>
              <a:gd name="T0" fmla="*/ 0 w 1180"/>
              <a:gd name="T1" fmla="*/ 428426563 h 352"/>
              <a:gd name="T2" fmla="*/ 1015623763 w 1180"/>
              <a:gd name="T3" fmla="*/ 40322500 h 352"/>
              <a:gd name="T4" fmla="*/ 2147483647 w 1180"/>
              <a:gd name="T5" fmla="*/ 186491563 h 352"/>
              <a:gd name="T6" fmla="*/ 2147483647 w 1180"/>
              <a:gd name="T7" fmla="*/ 887095000 h 352"/>
              <a:gd name="T8" fmla="*/ 0 60000 65536"/>
              <a:gd name="T9" fmla="*/ 0 60000 65536"/>
              <a:gd name="T10" fmla="*/ 0 60000 65536"/>
              <a:gd name="T11" fmla="*/ 0 60000 65536"/>
              <a:gd name="T12" fmla="*/ 0 w 1180"/>
              <a:gd name="T13" fmla="*/ 0 h 352"/>
              <a:gd name="T14" fmla="*/ 1180 w 1180"/>
              <a:gd name="T15" fmla="*/ 352 h 3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80" h="352">
                <a:moveTo>
                  <a:pt x="0" y="170"/>
                </a:moveTo>
                <a:cubicBezTo>
                  <a:pt x="122" y="101"/>
                  <a:pt x="245" y="32"/>
                  <a:pt x="403" y="16"/>
                </a:cubicBezTo>
                <a:cubicBezTo>
                  <a:pt x="561" y="0"/>
                  <a:pt x="820" y="18"/>
                  <a:pt x="950" y="74"/>
                </a:cubicBezTo>
                <a:cubicBezTo>
                  <a:pt x="1080" y="130"/>
                  <a:pt x="1130" y="241"/>
                  <a:pt x="1180" y="352"/>
                </a:cubicBezTo>
              </a:path>
            </a:pathLst>
          </a:cu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6" name="Text Box 75"/>
          <p:cNvSpPr txBox="1">
            <a:spLocks noChangeArrowheads="1"/>
          </p:cNvSpPr>
          <p:nvPr/>
        </p:nvSpPr>
        <p:spPr bwMode="auto">
          <a:xfrm>
            <a:off x="6978650" y="1730375"/>
            <a:ext cx="21653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accent1"/>
                </a:solidFill>
              </a:rPr>
              <a:t>Faults </a:t>
            </a:r>
            <a:r>
              <a:rPr lang="en-US" altLang="en-US" sz="1600" dirty="0" smtClean="0">
                <a:solidFill>
                  <a:schemeClr val="accent1"/>
                </a:solidFill>
              </a:rPr>
              <a:t>removed by equivalence</a:t>
            </a:r>
            <a:endParaRPr lang="en-US" altLang="en-US" sz="160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accent1"/>
                </a:solidFill>
              </a:rPr>
              <a:t>collapsing</a:t>
            </a:r>
            <a:endParaRPr lang="en-US" altLang="en-US" sz="1600" dirty="0"/>
          </a:p>
        </p:txBody>
      </p:sp>
      <p:sp>
        <p:nvSpPr>
          <p:cNvPr id="15427" name="Text Box 78"/>
          <p:cNvSpPr txBox="1">
            <a:spLocks noChangeArrowheads="1"/>
          </p:cNvSpPr>
          <p:nvPr/>
        </p:nvSpPr>
        <p:spPr bwMode="auto">
          <a:xfrm>
            <a:off x="5715000" y="5762625"/>
            <a:ext cx="3222625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                           20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Collapse ratio = ----- = 0.625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                           32</a:t>
            </a:r>
          </a:p>
        </p:txBody>
      </p:sp>
      <p:sp>
        <p:nvSpPr>
          <p:cNvPr id="15428" name="Freeform 79"/>
          <p:cNvSpPr>
            <a:spLocks/>
          </p:cNvSpPr>
          <p:nvPr/>
        </p:nvSpPr>
        <p:spPr bwMode="auto">
          <a:xfrm>
            <a:off x="1554163" y="3825875"/>
            <a:ext cx="1981200" cy="679450"/>
          </a:xfrm>
          <a:custGeom>
            <a:avLst/>
            <a:gdLst>
              <a:gd name="T0" fmla="*/ 0 w 1248"/>
              <a:gd name="T1" fmla="*/ 410786263 h 428"/>
              <a:gd name="T2" fmla="*/ 773688763 w 1248"/>
              <a:gd name="T3" fmla="*/ 967740000 h 428"/>
              <a:gd name="T4" fmla="*/ 2147483647 w 1248"/>
              <a:gd name="T5" fmla="*/ 917336875 h 428"/>
              <a:gd name="T6" fmla="*/ 2147483647 w 1248"/>
              <a:gd name="T7" fmla="*/ 0 h 428"/>
              <a:gd name="T8" fmla="*/ 0 60000 65536"/>
              <a:gd name="T9" fmla="*/ 0 60000 65536"/>
              <a:gd name="T10" fmla="*/ 0 60000 65536"/>
              <a:gd name="T11" fmla="*/ 0 60000 65536"/>
              <a:gd name="T12" fmla="*/ 0 w 1248"/>
              <a:gd name="T13" fmla="*/ 0 h 428"/>
              <a:gd name="T14" fmla="*/ 1248 w 1248"/>
              <a:gd name="T15" fmla="*/ 428 h 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48" h="428">
                <a:moveTo>
                  <a:pt x="0" y="163"/>
                </a:moveTo>
                <a:cubicBezTo>
                  <a:pt x="68" y="257"/>
                  <a:pt x="137" y="351"/>
                  <a:pt x="307" y="384"/>
                </a:cubicBezTo>
                <a:cubicBezTo>
                  <a:pt x="477" y="417"/>
                  <a:pt x="861" y="428"/>
                  <a:pt x="1018" y="364"/>
                </a:cubicBezTo>
                <a:cubicBezTo>
                  <a:pt x="1175" y="300"/>
                  <a:pt x="1211" y="150"/>
                  <a:pt x="1248" y="0"/>
                </a:cubicBezTo>
              </a:path>
            </a:pathLst>
          </a:cu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Fault Dominance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431925"/>
            <a:ext cx="8504238" cy="4976813"/>
          </a:xfrm>
        </p:spPr>
        <p:txBody>
          <a:bodyPr>
            <a:normAutofit lnSpcReduction="10000"/>
          </a:bodyPr>
          <a:lstStyle/>
          <a:p>
            <a:r>
              <a:rPr lang="en-US" altLang="en-US" smtClean="0"/>
              <a:t>If all tests of some fault F1 detect another fault F2, then F2 is said to dominate F1.</a:t>
            </a:r>
          </a:p>
          <a:p>
            <a:r>
              <a:rPr lang="en-US" altLang="en-US" smtClean="0"/>
              <a:t>Dominance fault collapsing: If fault F2 dominates F1, then F2 is removed from the fault list.</a:t>
            </a:r>
          </a:p>
          <a:p>
            <a:r>
              <a:rPr lang="en-US" altLang="en-US" smtClean="0"/>
              <a:t>When dominance fault collapsing is used, it is sufficient to consider only the input faults of Boolean gates.  See the next example.</a:t>
            </a:r>
          </a:p>
          <a:p>
            <a:r>
              <a:rPr lang="en-US" altLang="en-US" smtClean="0"/>
              <a:t>If two faults dominate each other then they are equivalent.</a:t>
            </a:r>
          </a:p>
        </p:txBody>
      </p:sp>
    </p:spTree>
    <p:extLst>
      <p:ext uri="{BB962C8B-B14F-4D97-AF65-F5344CB8AC3E}">
        <p14:creationId xmlns:p14="http://schemas.microsoft.com/office/powerpoint/2010/main" val="81625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Dominance Example</a:t>
            </a:r>
          </a:p>
        </p:txBody>
      </p:sp>
      <p:sp>
        <p:nvSpPr>
          <p:cNvPr id="17411" name="Text Box 16"/>
          <p:cNvSpPr txBox="1">
            <a:spLocks noChangeArrowheads="1"/>
          </p:cNvSpPr>
          <p:nvPr/>
        </p:nvSpPr>
        <p:spPr bwMode="auto">
          <a:xfrm>
            <a:off x="896938" y="2092325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s-a-1</a:t>
            </a:r>
          </a:p>
        </p:txBody>
      </p:sp>
      <p:sp>
        <p:nvSpPr>
          <p:cNvPr id="17412" name="Text Box 18"/>
          <p:cNvSpPr txBox="1">
            <a:spLocks noChangeArrowheads="1"/>
          </p:cNvSpPr>
          <p:nvPr/>
        </p:nvSpPr>
        <p:spPr bwMode="auto">
          <a:xfrm>
            <a:off x="1068388" y="1819275"/>
            <a:ext cx="523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F1</a:t>
            </a:r>
          </a:p>
        </p:txBody>
      </p:sp>
      <p:grpSp>
        <p:nvGrpSpPr>
          <p:cNvPr id="17413" name="Group 29"/>
          <p:cNvGrpSpPr>
            <a:grpSpLocks/>
          </p:cNvGrpSpPr>
          <p:nvPr/>
        </p:nvGrpSpPr>
        <p:grpSpPr bwMode="auto">
          <a:xfrm>
            <a:off x="852488" y="2276475"/>
            <a:ext cx="3416300" cy="1397000"/>
            <a:chOff x="537" y="1434"/>
            <a:chExt cx="2152" cy="880"/>
          </a:xfrm>
        </p:grpSpPr>
        <p:sp>
          <p:nvSpPr>
            <p:cNvPr id="17430" name="AutoShape 3"/>
            <p:cNvSpPr>
              <a:spLocks noChangeArrowheads="1"/>
            </p:cNvSpPr>
            <p:nvPr/>
          </p:nvSpPr>
          <p:spPr bwMode="auto">
            <a:xfrm>
              <a:off x="1219" y="1584"/>
              <a:ext cx="778" cy="730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 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/>
            </a:p>
          </p:txBody>
        </p:sp>
        <p:sp>
          <p:nvSpPr>
            <p:cNvPr id="17431" name="Line 4"/>
            <p:cNvSpPr>
              <a:spLocks noChangeShapeType="1"/>
            </p:cNvSpPr>
            <p:nvPr/>
          </p:nvSpPr>
          <p:spPr bwMode="auto">
            <a:xfrm>
              <a:off x="548" y="1661"/>
              <a:ext cx="6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2" name="Line 5"/>
            <p:cNvSpPr>
              <a:spLocks noChangeShapeType="1"/>
            </p:cNvSpPr>
            <p:nvPr/>
          </p:nvSpPr>
          <p:spPr bwMode="auto">
            <a:xfrm>
              <a:off x="537" y="1958"/>
              <a:ext cx="6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3" name="Line 6"/>
            <p:cNvSpPr>
              <a:spLocks noChangeShapeType="1"/>
            </p:cNvSpPr>
            <p:nvPr/>
          </p:nvSpPr>
          <p:spPr bwMode="auto">
            <a:xfrm>
              <a:off x="546" y="2238"/>
              <a:ext cx="6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4" name="Line 7"/>
            <p:cNvSpPr>
              <a:spLocks noChangeShapeType="1"/>
            </p:cNvSpPr>
            <p:nvPr/>
          </p:nvSpPr>
          <p:spPr bwMode="auto">
            <a:xfrm>
              <a:off x="2007" y="1939"/>
              <a:ext cx="6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435" name="Group 12"/>
            <p:cNvGrpSpPr>
              <a:grpSpLocks/>
            </p:cNvGrpSpPr>
            <p:nvPr/>
          </p:nvGrpSpPr>
          <p:grpSpPr bwMode="auto">
            <a:xfrm>
              <a:off x="2246" y="1834"/>
              <a:ext cx="202" cy="201"/>
              <a:chOff x="2246" y="1834"/>
              <a:chExt cx="202" cy="201"/>
            </a:xfrm>
          </p:grpSpPr>
          <p:sp>
            <p:nvSpPr>
              <p:cNvPr id="17441" name="Line 10"/>
              <p:cNvSpPr>
                <a:spLocks noChangeShapeType="1"/>
              </p:cNvSpPr>
              <p:nvPr/>
            </p:nvSpPr>
            <p:spPr bwMode="auto">
              <a:xfrm>
                <a:off x="2246" y="1834"/>
                <a:ext cx="202" cy="20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42" name="Line 11"/>
              <p:cNvSpPr>
                <a:spLocks noChangeShapeType="1"/>
              </p:cNvSpPr>
              <p:nvPr/>
            </p:nvSpPr>
            <p:spPr bwMode="auto">
              <a:xfrm flipV="1">
                <a:off x="2246" y="1834"/>
                <a:ext cx="202" cy="20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36" name="Group 13"/>
            <p:cNvGrpSpPr>
              <a:grpSpLocks/>
            </p:cNvGrpSpPr>
            <p:nvPr/>
          </p:nvGrpSpPr>
          <p:grpSpPr bwMode="auto">
            <a:xfrm>
              <a:off x="739" y="1556"/>
              <a:ext cx="202" cy="201"/>
              <a:chOff x="2246" y="1834"/>
              <a:chExt cx="202" cy="201"/>
            </a:xfrm>
          </p:grpSpPr>
          <p:sp>
            <p:nvSpPr>
              <p:cNvPr id="17439" name="Line 14"/>
              <p:cNvSpPr>
                <a:spLocks noChangeShapeType="1"/>
              </p:cNvSpPr>
              <p:nvPr/>
            </p:nvSpPr>
            <p:spPr bwMode="auto">
              <a:xfrm>
                <a:off x="2246" y="1834"/>
                <a:ext cx="202" cy="20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40" name="Line 15"/>
              <p:cNvSpPr>
                <a:spLocks noChangeShapeType="1"/>
              </p:cNvSpPr>
              <p:nvPr/>
            </p:nvSpPr>
            <p:spPr bwMode="auto">
              <a:xfrm flipV="1">
                <a:off x="2246" y="1834"/>
                <a:ext cx="202" cy="20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437" name="Rectangle 17"/>
            <p:cNvSpPr>
              <a:spLocks noChangeArrowheads="1"/>
            </p:cNvSpPr>
            <p:nvPr/>
          </p:nvSpPr>
          <p:spPr bwMode="auto">
            <a:xfrm>
              <a:off x="2093" y="1580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 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s-a-1</a:t>
              </a:r>
            </a:p>
          </p:txBody>
        </p:sp>
        <p:sp>
          <p:nvSpPr>
            <p:cNvPr id="17438" name="Text Box 19"/>
            <p:cNvSpPr txBox="1">
              <a:spLocks noChangeArrowheads="1"/>
            </p:cNvSpPr>
            <p:nvPr/>
          </p:nvSpPr>
          <p:spPr bwMode="auto">
            <a:xfrm>
              <a:off x="2189" y="1434"/>
              <a:ext cx="3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 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F2</a:t>
              </a:r>
            </a:p>
          </p:txBody>
        </p:sp>
      </p:grpSp>
      <p:sp>
        <p:nvSpPr>
          <p:cNvPr id="17414" name="Text Box 20"/>
          <p:cNvSpPr txBox="1">
            <a:spLocks noChangeArrowheads="1"/>
          </p:cNvSpPr>
          <p:nvPr/>
        </p:nvSpPr>
        <p:spPr bwMode="auto">
          <a:xfrm>
            <a:off x="5624513" y="2170113"/>
            <a:ext cx="2212975" cy="16160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         001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110            010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         000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101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         100</a:t>
            </a:r>
          </a:p>
        </p:txBody>
      </p:sp>
      <p:sp>
        <p:nvSpPr>
          <p:cNvPr id="17415" name="Text Box 22"/>
          <p:cNvSpPr txBox="1">
            <a:spLocks noChangeArrowheads="1"/>
          </p:cNvSpPr>
          <p:nvPr/>
        </p:nvSpPr>
        <p:spPr bwMode="auto">
          <a:xfrm>
            <a:off x="7116763" y="3067050"/>
            <a:ext cx="693737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011</a:t>
            </a:r>
          </a:p>
        </p:txBody>
      </p:sp>
      <p:sp>
        <p:nvSpPr>
          <p:cNvPr id="17416" name="Text Box 24"/>
          <p:cNvSpPr txBox="1">
            <a:spLocks noChangeArrowheads="1"/>
          </p:cNvSpPr>
          <p:nvPr/>
        </p:nvSpPr>
        <p:spPr bwMode="auto">
          <a:xfrm>
            <a:off x="4037013" y="1484313"/>
            <a:ext cx="2116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All tests of F2</a:t>
            </a:r>
          </a:p>
        </p:txBody>
      </p:sp>
      <p:sp>
        <p:nvSpPr>
          <p:cNvPr id="17417" name="Text Box 25"/>
          <p:cNvSpPr txBox="1">
            <a:spLocks noChangeArrowheads="1"/>
          </p:cNvSpPr>
          <p:nvPr/>
        </p:nvSpPr>
        <p:spPr bwMode="auto">
          <a:xfrm>
            <a:off x="6354763" y="4027488"/>
            <a:ext cx="2216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Only test of F1</a:t>
            </a:r>
          </a:p>
        </p:txBody>
      </p:sp>
      <p:cxnSp>
        <p:nvCxnSpPr>
          <p:cNvPr id="17418" name="AutoShape 27"/>
          <p:cNvCxnSpPr>
            <a:cxnSpLocks noChangeShapeType="1"/>
            <a:stCxn id="17416" idx="3"/>
            <a:endCxn id="17414" idx="0"/>
          </p:cNvCxnSpPr>
          <p:nvPr/>
        </p:nvCxnSpPr>
        <p:spPr bwMode="auto">
          <a:xfrm>
            <a:off x="6153150" y="1682750"/>
            <a:ext cx="577850" cy="487363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9" name="AutoShape 28"/>
          <p:cNvCxnSpPr>
            <a:cxnSpLocks noChangeShapeType="1"/>
            <a:stCxn id="17417" idx="0"/>
            <a:endCxn id="17415" idx="2"/>
          </p:cNvCxnSpPr>
          <p:nvPr/>
        </p:nvCxnSpPr>
        <p:spPr bwMode="auto">
          <a:xfrm flipV="1">
            <a:off x="7462838" y="3463925"/>
            <a:ext cx="1587" cy="563563"/>
          </a:xfrm>
          <a:prstGeom prst="straightConnector1">
            <a:avLst/>
          </a:prstGeom>
          <a:noFill/>
          <a:ln w="19050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0" name="AutoShape 31"/>
          <p:cNvSpPr>
            <a:spLocks noChangeArrowheads="1"/>
          </p:cNvSpPr>
          <p:nvPr/>
        </p:nvSpPr>
        <p:spPr bwMode="auto">
          <a:xfrm>
            <a:off x="3854450" y="4343400"/>
            <a:ext cx="1235075" cy="1158875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7421" name="Line 32"/>
          <p:cNvSpPr>
            <a:spLocks noChangeShapeType="1"/>
          </p:cNvSpPr>
          <p:nvPr/>
        </p:nvSpPr>
        <p:spPr bwMode="auto">
          <a:xfrm>
            <a:off x="2789238" y="4465638"/>
            <a:ext cx="10826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33"/>
          <p:cNvSpPr>
            <a:spLocks noChangeShapeType="1"/>
          </p:cNvSpPr>
          <p:nvPr/>
        </p:nvSpPr>
        <p:spPr bwMode="auto">
          <a:xfrm>
            <a:off x="2771775" y="4937125"/>
            <a:ext cx="10826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34"/>
          <p:cNvSpPr>
            <a:spLocks noChangeShapeType="1"/>
          </p:cNvSpPr>
          <p:nvPr/>
        </p:nvSpPr>
        <p:spPr bwMode="auto">
          <a:xfrm>
            <a:off x="2786063" y="5381625"/>
            <a:ext cx="10826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35"/>
          <p:cNvSpPr>
            <a:spLocks noChangeShapeType="1"/>
          </p:cNvSpPr>
          <p:nvPr/>
        </p:nvSpPr>
        <p:spPr bwMode="auto">
          <a:xfrm>
            <a:off x="5105400" y="4906963"/>
            <a:ext cx="10826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Rectangle 42"/>
          <p:cNvSpPr>
            <a:spLocks noChangeArrowheads="1"/>
          </p:cNvSpPr>
          <p:nvPr/>
        </p:nvSpPr>
        <p:spPr bwMode="auto">
          <a:xfrm>
            <a:off x="2849563" y="4094163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s-a-1</a:t>
            </a:r>
          </a:p>
        </p:txBody>
      </p:sp>
      <p:sp>
        <p:nvSpPr>
          <p:cNvPr id="17426" name="Rectangle 44"/>
          <p:cNvSpPr>
            <a:spLocks noChangeArrowheads="1"/>
          </p:cNvSpPr>
          <p:nvPr/>
        </p:nvSpPr>
        <p:spPr bwMode="auto">
          <a:xfrm>
            <a:off x="2878138" y="4583113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s-a-1</a:t>
            </a:r>
          </a:p>
        </p:txBody>
      </p:sp>
      <p:sp>
        <p:nvSpPr>
          <p:cNvPr id="17427" name="Rectangle 45"/>
          <p:cNvSpPr>
            <a:spLocks noChangeArrowheads="1"/>
          </p:cNvSpPr>
          <p:nvPr/>
        </p:nvSpPr>
        <p:spPr bwMode="auto">
          <a:xfrm>
            <a:off x="2895600" y="5024438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s-a-1</a:t>
            </a:r>
          </a:p>
        </p:txBody>
      </p:sp>
      <p:sp>
        <p:nvSpPr>
          <p:cNvPr id="17428" name="Rectangle 46"/>
          <p:cNvSpPr>
            <a:spLocks noChangeArrowheads="1"/>
          </p:cNvSpPr>
          <p:nvPr/>
        </p:nvSpPr>
        <p:spPr bwMode="auto">
          <a:xfrm>
            <a:off x="2927350" y="5357813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s-a-0</a:t>
            </a:r>
          </a:p>
        </p:txBody>
      </p:sp>
      <p:sp>
        <p:nvSpPr>
          <p:cNvPr id="17429" name="Text Box 47"/>
          <p:cNvSpPr txBox="1">
            <a:spLocks noChangeArrowheads="1"/>
          </p:cNvSpPr>
          <p:nvPr/>
        </p:nvSpPr>
        <p:spPr bwMode="auto">
          <a:xfrm>
            <a:off x="1965325" y="5719763"/>
            <a:ext cx="4660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A dominance collapsed fault set</a:t>
            </a:r>
          </a:p>
        </p:txBody>
      </p:sp>
    </p:spTree>
    <p:extLst>
      <p:ext uri="{BB962C8B-B14F-4D97-AF65-F5344CB8AC3E}">
        <p14:creationId xmlns:p14="http://schemas.microsoft.com/office/powerpoint/2010/main" val="78692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Verilog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Finite State Machines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Test Methodologies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Fault Modeling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Design for Test (DFT)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0700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Dominance Example</a:t>
            </a: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 flipH="1">
            <a:off x="5089525" y="4222750"/>
            <a:ext cx="974725" cy="776288"/>
          </a:xfrm>
          <a:prstGeom prst="moon">
            <a:avLst>
              <a:gd name="adj" fmla="val 82736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2316163" y="1798638"/>
            <a:ext cx="960437" cy="838200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2317750" y="3448050"/>
            <a:ext cx="960438" cy="838200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2333625" y="5021263"/>
            <a:ext cx="960438" cy="838200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6980238" y="3400425"/>
            <a:ext cx="960437" cy="838200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3300413" y="1887538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accent1"/>
                </a:solidFill>
              </a:rPr>
              <a:t>sa0</a:t>
            </a:r>
            <a:r>
              <a:rPr lang="en-US" altLang="en-US" sz="1600"/>
              <a:t> </a:t>
            </a:r>
            <a:r>
              <a:rPr lang="en-US" altLang="en-US" sz="1600">
                <a:solidFill>
                  <a:schemeClr val="accent2"/>
                </a:solidFill>
              </a:rPr>
              <a:t>sa1</a:t>
            </a: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327025" y="3044825"/>
            <a:ext cx="10366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1346200" y="2495550"/>
            <a:ext cx="974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1346200" y="3608388"/>
            <a:ext cx="979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1360488" y="4137025"/>
            <a:ext cx="96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1360488" y="5187950"/>
            <a:ext cx="974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1360488" y="2482850"/>
            <a:ext cx="0" cy="1139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1371600" y="4129088"/>
            <a:ext cx="0" cy="1071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339725" y="4659313"/>
            <a:ext cx="10366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flipH="1">
            <a:off x="288925" y="1936750"/>
            <a:ext cx="2027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H="1">
            <a:off x="311150" y="5732463"/>
            <a:ext cx="2027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 flipV="1">
            <a:off x="3290888" y="5438775"/>
            <a:ext cx="1028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3265488" y="3860800"/>
            <a:ext cx="10366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3276600" y="2211388"/>
            <a:ext cx="10366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7940675" y="3817938"/>
            <a:ext cx="10366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4292600" y="4873625"/>
            <a:ext cx="88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4291013" y="4359275"/>
            <a:ext cx="901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>
            <a:off x="4298950" y="3306763"/>
            <a:ext cx="90646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>
            <a:off x="4300538" y="3294063"/>
            <a:ext cx="0" cy="1076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9" name="AutoShape 27"/>
          <p:cNvSpPr>
            <a:spLocks noChangeArrowheads="1"/>
          </p:cNvSpPr>
          <p:nvPr/>
        </p:nvSpPr>
        <p:spPr bwMode="auto">
          <a:xfrm flipH="1">
            <a:off x="5103813" y="2668588"/>
            <a:ext cx="974725" cy="776287"/>
          </a:xfrm>
          <a:prstGeom prst="moon">
            <a:avLst>
              <a:gd name="adj" fmla="val 82736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 flipV="1">
            <a:off x="4295775" y="2803525"/>
            <a:ext cx="903288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1" name="Line 29"/>
          <p:cNvSpPr>
            <a:spLocks noChangeShapeType="1"/>
          </p:cNvSpPr>
          <p:nvPr/>
        </p:nvSpPr>
        <p:spPr bwMode="auto">
          <a:xfrm>
            <a:off x="6064250" y="4602163"/>
            <a:ext cx="6778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2" name="Line 30"/>
          <p:cNvSpPr>
            <a:spLocks noChangeShapeType="1"/>
          </p:cNvSpPr>
          <p:nvPr/>
        </p:nvSpPr>
        <p:spPr bwMode="auto">
          <a:xfrm>
            <a:off x="6080125" y="3048000"/>
            <a:ext cx="660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3" name="Line 31"/>
          <p:cNvSpPr>
            <a:spLocks noChangeShapeType="1"/>
          </p:cNvSpPr>
          <p:nvPr/>
        </p:nvSpPr>
        <p:spPr bwMode="auto">
          <a:xfrm>
            <a:off x="4297363" y="2225675"/>
            <a:ext cx="0" cy="593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 flipH="1">
            <a:off x="4305300" y="4864100"/>
            <a:ext cx="0" cy="585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5" name="Line 33"/>
          <p:cNvSpPr>
            <a:spLocks noChangeShapeType="1"/>
          </p:cNvSpPr>
          <p:nvPr/>
        </p:nvSpPr>
        <p:spPr bwMode="auto">
          <a:xfrm>
            <a:off x="6726238" y="4073525"/>
            <a:ext cx="0" cy="5445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6" name="Line 34"/>
          <p:cNvSpPr>
            <a:spLocks noChangeShapeType="1"/>
          </p:cNvSpPr>
          <p:nvPr/>
        </p:nvSpPr>
        <p:spPr bwMode="auto">
          <a:xfrm>
            <a:off x="6726238" y="3035300"/>
            <a:ext cx="0" cy="522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>
            <a:off x="6715125" y="3541713"/>
            <a:ext cx="263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>
            <a:off x="6713538" y="4083050"/>
            <a:ext cx="265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9" name="Rectangle 37"/>
          <p:cNvSpPr>
            <a:spLocks noChangeArrowheads="1"/>
          </p:cNvSpPr>
          <p:nvPr/>
        </p:nvSpPr>
        <p:spPr bwMode="auto">
          <a:xfrm>
            <a:off x="304800" y="1627188"/>
            <a:ext cx="1039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sa1</a:t>
            </a:r>
          </a:p>
        </p:txBody>
      </p:sp>
      <p:sp>
        <p:nvSpPr>
          <p:cNvPr id="18470" name="Rectangle 38"/>
          <p:cNvSpPr>
            <a:spLocks noChangeArrowheads="1"/>
          </p:cNvSpPr>
          <p:nvPr/>
        </p:nvSpPr>
        <p:spPr bwMode="auto">
          <a:xfrm>
            <a:off x="306388" y="2724150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sa1</a:t>
            </a:r>
          </a:p>
        </p:txBody>
      </p:sp>
      <p:sp>
        <p:nvSpPr>
          <p:cNvPr id="18471" name="Rectangle 39"/>
          <p:cNvSpPr>
            <a:spLocks noChangeArrowheads="1"/>
          </p:cNvSpPr>
          <p:nvPr/>
        </p:nvSpPr>
        <p:spPr bwMode="auto">
          <a:xfrm>
            <a:off x="1276350" y="2179638"/>
            <a:ext cx="1039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accent1"/>
                </a:solidFill>
              </a:rPr>
              <a:t>sa0</a:t>
            </a:r>
            <a:r>
              <a:rPr lang="en-US" altLang="en-US" sz="1600"/>
              <a:t> sa1</a:t>
            </a:r>
          </a:p>
        </p:txBody>
      </p:sp>
      <p:sp>
        <p:nvSpPr>
          <p:cNvPr id="18472" name="Rectangle 40"/>
          <p:cNvSpPr>
            <a:spLocks noChangeArrowheads="1"/>
          </p:cNvSpPr>
          <p:nvPr/>
        </p:nvSpPr>
        <p:spPr bwMode="auto">
          <a:xfrm>
            <a:off x="1325563" y="3287713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sa1</a:t>
            </a:r>
          </a:p>
        </p:txBody>
      </p:sp>
      <p:sp>
        <p:nvSpPr>
          <p:cNvPr id="18473" name="Rectangle 41"/>
          <p:cNvSpPr>
            <a:spLocks noChangeArrowheads="1"/>
          </p:cNvSpPr>
          <p:nvPr/>
        </p:nvSpPr>
        <p:spPr bwMode="auto">
          <a:xfrm>
            <a:off x="1268413" y="3817938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accent1"/>
                </a:solidFill>
              </a:rPr>
              <a:t>sa0</a:t>
            </a:r>
            <a:r>
              <a:rPr lang="en-US" altLang="en-US" sz="1600"/>
              <a:t> sa1</a:t>
            </a:r>
          </a:p>
        </p:txBody>
      </p:sp>
      <p:sp>
        <p:nvSpPr>
          <p:cNvPr id="18474" name="Rectangle 42"/>
          <p:cNvSpPr>
            <a:spLocks noChangeArrowheads="1"/>
          </p:cNvSpPr>
          <p:nvPr/>
        </p:nvSpPr>
        <p:spPr bwMode="auto">
          <a:xfrm>
            <a:off x="311150" y="4335463"/>
            <a:ext cx="1039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sa1</a:t>
            </a:r>
          </a:p>
        </p:txBody>
      </p:sp>
      <p:sp>
        <p:nvSpPr>
          <p:cNvPr id="18475" name="Rectangle 43"/>
          <p:cNvSpPr>
            <a:spLocks noChangeArrowheads="1"/>
          </p:cNvSpPr>
          <p:nvPr/>
        </p:nvSpPr>
        <p:spPr bwMode="auto">
          <a:xfrm>
            <a:off x="1341438" y="4873625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sa1</a:t>
            </a:r>
          </a:p>
        </p:txBody>
      </p:sp>
      <p:sp>
        <p:nvSpPr>
          <p:cNvPr id="18476" name="Rectangle 44"/>
          <p:cNvSpPr>
            <a:spLocks noChangeArrowheads="1"/>
          </p:cNvSpPr>
          <p:nvPr/>
        </p:nvSpPr>
        <p:spPr bwMode="auto">
          <a:xfrm>
            <a:off x="396875" y="5421313"/>
            <a:ext cx="1039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accent1"/>
                </a:solidFill>
              </a:rPr>
              <a:t>sa0</a:t>
            </a:r>
            <a:r>
              <a:rPr lang="en-US" altLang="en-US" sz="1600"/>
              <a:t> sa1</a:t>
            </a:r>
          </a:p>
        </p:txBody>
      </p:sp>
      <p:sp>
        <p:nvSpPr>
          <p:cNvPr id="18477" name="Rectangle 45"/>
          <p:cNvSpPr>
            <a:spLocks noChangeArrowheads="1"/>
          </p:cNvSpPr>
          <p:nvPr/>
        </p:nvSpPr>
        <p:spPr bwMode="auto">
          <a:xfrm>
            <a:off x="3236913" y="3541713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accent1"/>
                </a:solidFill>
              </a:rPr>
              <a:t>sa0</a:t>
            </a:r>
            <a:r>
              <a:rPr lang="en-US" altLang="en-US" sz="1600"/>
              <a:t> </a:t>
            </a:r>
            <a:r>
              <a:rPr lang="en-US" altLang="en-US" sz="1600">
                <a:solidFill>
                  <a:schemeClr val="accent2"/>
                </a:solidFill>
              </a:rPr>
              <a:t>sa1</a:t>
            </a:r>
          </a:p>
        </p:txBody>
      </p:sp>
      <p:sp>
        <p:nvSpPr>
          <p:cNvPr id="18478" name="Rectangle 46"/>
          <p:cNvSpPr>
            <a:spLocks noChangeArrowheads="1"/>
          </p:cNvSpPr>
          <p:nvPr/>
        </p:nvSpPr>
        <p:spPr bwMode="auto">
          <a:xfrm>
            <a:off x="3281363" y="5127625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accent1"/>
                </a:solidFill>
              </a:rPr>
              <a:t>sa0</a:t>
            </a:r>
            <a:r>
              <a:rPr lang="en-US" altLang="en-US" sz="1600"/>
              <a:t> </a:t>
            </a:r>
            <a:r>
              <a:rPr lang="en-US" altLang="en-US" sz="1600">
                <a:solidFill>
                  <a:schemeClr val="tx2"/>
                </a:solidFill>
              </a:rPr>
              <a:t>sa1</a:t>
            </a:r>
          </a:p>
        </p:txBody>
      </p:sp>
      <p:sp>
        <p:nvSpPr>
          <p:cNvPr id="18479" name="Rectangle 47"/>
          <p:cNvSpPr>
            <a:spLocks noChangeArrowheads="1"/>
          </p:cNvSpPr>
          <p:nvPr/>
        </p:nvSpPr>
        <p:spPr bwMode="auto">
          <a:xfrm>
            <a:off x="4191000" y="2978150"/>
            <a:ext cx="1039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</a:t>
            </a:r>
            <a:r>
              <a:rPr lang="en-US" altLang="en-US" sz="1600">
                <a:solidFill>
                  <a:schemeClr val="accent1"/>
                </a:solidFill>
              </a:rPr>
              <a:t>sa1</a:t>
            </a:r>
            <a:endParaRPr lang="en-US" altLang="en-US" sz="1600"/>
          </a:p>
        </p:txBody>
      </p:sp>
      <p:sp>
        <p:nvSpPr>
          <p:cNvPr id="18480" name="Rectangle 48"/>
          <p:cNvSpPr>
            <a:spLocks noChangeArrowheads="1"/>
          </p:cNvSpPr>
          <p:nvPr/>
        </p:nvSpPr>
        <p:spPr bwMode="auto">
          <a:xfrm>
            <a:off x="4159250" y="4333875"/>
            <a:ext cx="1039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sa0 </a:t>
            </a:r>
            <a:r>
              <a:rPr lang="en-US" altLang="en-US" sz="1600">
                <a:solidFill>
                  <a:schemeClr val="accent1"/>
                </a:solidFill>
              </a:rPr>
              <a:t>sa1</a:t>
            </a:r>
            <a:endParaRPr lang="en-US" altLang="en-US" sz="1600"/>
          </a:p>
        </p:txBody>
      </p:sp>
      <p:sp>
        <p:nvSpPr>
          <p:cNvPr id="18481" name="Rectangle 49"/>
          <p:cNvSpPr>
            <a:spLocks noChangeArrowheads="1"/>
          </p:cNvSpPr>
          <p:nvPr/>
        </p:nvSpPr>
        <p:spPr bwMode="auto">
          <a:xfrm>
            <a:off x="6015038" y="2719388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accent2"/>
                </a:solidFill>
              </a:rPr>
              <a:t>sa0 </a:t>
            </a:r>
            <a:r>
              <a:rPr lang="en-US" altLang="en-US" sz="1600">
                <a:solidFill>
                  <a:schemeClr val="accent1"/>
                </a:solidFill>
              </a:rPr>
              <a:t>sa1</a:t>
            </a:r>
          </a:p>
        </p:txBody>
      </p:sp>
      <p:sp>
        <p:nvSpPr>
          <p:cNvPr id="18482" name="Rectangle 50"/>
          <p:cNvSpPr>
            <a:spLocks noChangeArrowheads="1"/>
          </p:cNvSpPr>
          <p:nvPr/>
        </p:nvSpPr>
        <p:spPr bwMode="auto">
          <a:xfrm>
            <a:off x="5991225" y="4581525"/>
            <a:ext cx="1039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accent1"/>
                </a:solidFill>
              </a:rPr>
              <a:t>sa0</a:t>
            </a:r>
            <a:r>
              <a:rPr lang="en-US" altLang="en-US" sz="1600"/>
              <a:t> </a:t>
            </a:r>
            <a:r>
              <a:rPr lang="en-US" altLang="en-US" sz="1600">
                <a:solidFill>
                  <a:schemeClr val="accent1"/>
                </a:solidFill>
              </a:rPr>
              <a:t>sa1</a:t>
            </a:r>
          </a:p>
        </p:txBody>
      </p:sp>
      <p:sp>
        <p:nvSpPr>
          <p:cNvPr id="18483" name="Rectangle 51"/>
          <p:cNvSpPr>
            <a:spLocks noChangeArrowheads="1"/>
          </p:cNvSpPr>
          <p:nvPr/>
        </p:nvSpPr>
        <p:spPr bwMode="auto">
          <a:xfrm>
            <a:off x="7945438" y="3494088"/>
            <a:ext cx="1039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accent1"/>
                </a:solidFill>
              </a:rPr>
              <a:t>sa0</a:t>
            </a:r>
            <a:r>
              <a:rPr lang="en-US" altLang="en-US" sz="1600"/>
              <a:t> </a:t>
            </a:r>
            <a:r>
              <a:rPr lang="en-US" altLang="en-US" sz="1600">
                <a:solidFill>
                  <a:schemeClr val="accent2"/>
                </a:solidFill>
              </a:rPr>
              <a:t>sa1</a:t>
            </a:r>
          </a:p>
        </p:txBody>
      </p:sp>
      <p:sp>
        <p:nvSpPr>
          <p:cNvPr id="18484" name="Oval 52"/>
          <p:cNvSpPr>
            <a:spLocks noChangeArrowheads="1"/>
          </p:cNvSpPr>
          <p:nvPr/>
        </p:nvSpPr>
        <p:spPr bwMode="auto">
          <a:xfrm>
            <a:off x="4251325" y="3810000"/>
            <a:ext cx="96838" cy="1000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8485" name="Oval 53"/>
          <p:cNvSpPr>
            <a:spLocks noChangeArrowheads="1"/>
          </p:cNvSpPr>
          <p:nvPr/>
        </p:nvSpPr>
        <p:spPr bwMode="auto">
          <a:xfrm>
            <a:off x="1304925" y="2994025"/>
            <a:ext cx="96838" cy="1000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8486" name="Oval 54"/>
          <p:cNvSpPr>
            <a:spLocks noChangeArrowheads="1"/>
          </p:cNvSpPr>
          <p:nvPr/>
        </p:nvSpPr>
        <p:spPr bwMode="auto">
          <a:xfrm>
            <a:off x="1320800" y="4608513"/>
            <a:ext cx="96838" cy="1000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8487" name="Arc 56"/>
          <p:cNvSpPr>
            <a:spLocks/>
          </p:cNvSpPr>
          <p:nvPr/>
        </p:nvSpPr>
        <p:spPr bwMode="auto">
          <a:xfrm>
            <a:off x="4287838" y="1560513"/>
            <a:ext cx="2590800" cy="1282700"/>
          </a:xfrm>
          <a:custGeom>
            <a:avLst/>
            <a:gdLst>
              <a:gd name="T0" fmla="*/ 0 w 35954"/>
              <a:gd name="T1" fmla="*/ 1150542113 h 21600"/>
              <a:gd name="T2" fmla="*/ 2147483647 w 35954"/>
              <a:gd name="T3" fmla="*/ 2147483647 h 21600"/>
              <a:gd name="T4" fmla="*/ 2147483647 w 35954"/>
              <a:gd name="T5" fmla="*/ 2147483647 h 21600"/>
              <a:gd name="T6" fmla="*/ 0 60000 65536"/>
              <a:gd name="T7" fmla="*/ 0 60000 65536"/>
              <a:gd name="T8" fmla="*/ 0 60000 65536"/>
              <a:gd name="T9" fmla="*/ 0 w 35954"/>
              <a:gd name="T10" fmla="*/ 0 h 21600"/>
              <a:gd name="T11" fmla="*/ 35954 w 3595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954" h="21600" fill="none" extrusionOk="0">
                <a:moveTo>
                  <a:pt x="0" y="5494"/>
                </a:moveTo>
                <a:cubicBezTo>
                  <a:pt x="3959" y="1955"/>
                  <a:pt x="9083" y="-1"/>
                  <a:pt x="14393" y="0"/>
                </a:cubicBezTo>
                <a:cubicBezTo>
                  <a:pt x="25819" y="0"/>
                  <a:pt x="35268" y="8898"/>
                  <a:pt x="35954" y="20303"/>
                </a:cubicBezTo>
              </a:path>
              <a:path w="35954" h="21600" stroke="0" extrusionOk="0">
                <a:moveTo>
                  <a:pt x="0" y="5494"/>
                </a:moveTo>
                <a:cubicBezTo>
                  <a:pt x="3959" y="1955"/>
                  <a:pt x="9083" y="-1"/>
                  <a:pt x="14393" y="0"/>
                </a:cubicBezTo>
                <a:cubicBezTo>
                  <a:pt x="25819" y="0"/>
                  <a:pt x="35268" y="8898"/>
                  <a:pt x="35954" y="20303"/>
                </a:cubicBezTo>
                <a:lnTo>
                  <a:pt x="14393" y="21600"/>
                </a:lnTo>
                <a:lnTo>
                  <a:pt x="0" y="5494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88" name="Freeform 59"/>
          <p:cNvSpPr>
            <a:spLocks/>
          </p:cNvSpPr>
          <p:nvPr/>
        </p:nvSpPr>
        <p:spPr bwMode="auto">
          <a:xfrm>
            <a:off x="6303963" y="2987675"/>
            <a:ext cx="1879600" cy="563563"/>
          </a:xfrm>
          <a:custGeom>
            <a:avLst/>
            <a:gdLst>
              <a:gd name="T0" fmla="*/ 33266521 w 1175"/>
              <a:gd name="T1" fmla="*/ 0 h 355"/>
              <a:gd name="T2" fmla="*/ 401749703 w 1175"/>
              <a:gd name="T3" fmla="*/ 433467260 h 355"/>
              <a:gd name="T4" fmla="*/ 2147483647 w 1175"/>
              <a:gd name="T5" fmla="*/ 458668844 h 355"/>
              <a:gd name="T6" fmla="*/ 2147483647 w 1175"/>
              <a:gd name="T7" fmla="*/ 894657056 h 355"/>
              <a:gd name="T8" fmla="*/ 0 60000 65536"/>
              <a:gd name="T9" fmla="*/ 0 60000 65536"/>
              <a:gd name="T10" fmla="*/ 0 60000 65536"/>
              <a:gd name="T11" fmla="*/ 0 60000 65536"/>
              <a:gd name="T12" fmla="*/ 0 w 1175"/>
              <a:gd name="T13" fmla="*/ 0 h 355"/>
              <a:gd name="T14" fmla="*/ 1175 w 1175"/>
              <a:gd name="T15" fmla="*/ 355 h 3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75" h="355">
                <a:moveTo>
                  <a:pt x="13" y="0"/>
                </a:moveTo>
                <a:cubicBezTo>
                  <a:pt x="6" y="71"/>
                  <a:pt x="0" y="142"/>
                  <a:pt x="157" y="172"/>
                </a:cubicBezTo>
                <a:cubicBezTo>
                  <a:pt x="314" y="202"/>
                  <a:pt x="784" y="152"/>
                  <a:pt x="954" y="182"/>
                </a:cubicBezTo>
                <a:cubicBezTo>
                  <a:pt x="1124" y="212"/>
                  <a:pt x="1149" y="283"/>
                  <a:pt x="1175" y="355"/>
                </a:cubicBezTo>
              </a:path>
            </a:pathLst>
          </a:custGeom>
          <a:noFill/>
          <a:ln w="19050">
            <a:solidFill>
              <a:schemeClr val="accent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89" name="Freeform 61"/>
          <p:cNvSpPr>
            <a:spLocks/>
          </p:cNvSpPr>
          <p:nvPr/>
        </p:nvSpPr>
        <p:spPr bwMode="auto">
          <a:xfrm>
            <a:off x="639763" y="1362075"/>
            <a:ext cx="2865437" cy="542925"/>
          </a:xfrm>
          <a:custGeom>
            <a:avLst/>
            <a:gdLst>
              <a:gd name="T0" fmla="*/ 0 w 1815"/>
              <a:gd name="T1" fmla="*/ 457364196 h 390"/>
              <a:gd name="T2" fmla="*/ 862392339 w 1815"/>
              <a:gd name="T3" fmla="*/ 124030520 h 390"/>
              <a:gd name="T4" fmla="*/ 2147483647 w 1815"/>
              <a:gd name="T5" fmla="*/ 104650882 h 390"/>
              <a:gd name="T6" fmla="*/ 2147483647 w 1815"/>
              <a:gd name="T7" fmla="*/ 755814245 h 390"/>
              <a:gd name="T8" fmla="*/ 0 60000 65536"/>
              <a:gd name="T9" fmla="*/ 0 60000 65536"/>
              <a:gd name="T10" fmla="*/ 0 60000 65536"/>
              <a:gd name="T11" fmla="*/ 0 60000 65536"/>
              <a:gd name="T12" fmla="*/ 0 w 1815"/>
              <a:gd name="T13" fmla="*/ 0 h 390"/>
              <a:gd name="T14" fmla="*/ 1815 w 1815"/>
              <a:gd name="T15" fmla="*/ 390 h 39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15" h="390">
                <a:moveTo>
                  <a:pt x="0" y="236"/>
                </a:moveTo>
                <a:cubicBezTo>
                  <a:pt x="59" y="165"/>
                  <a:pt x="119" y="94"/>
                  <a:pt x="346" y="64"/>
                </a:cubicBezTo>
                <a:cubicBezTo>
                  <a:pt x="573" y="34"/>
                  <a:pt x="1118" y="0"/>
                  <a:pt x="1363" y="54"/>
                </a:cubicBezTo>
                <a:cubicBezTo>
                  <a:pt x="1608" y="108"/>
                  <a:pt x="1711" y="249"/>
                  <a:pt x="1815" y="390"/>
                </a:cubicBezTo>
              </a:path>
            </a:pathLst>
          </a:custGeom>
          <a:noFill/>
          <a:ln w="19050">
            <a:solidFill>
              <a:schemeClr val="accent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90" name="Freeform 63"/>
          <p:cNvSpPr>
            <a:spLocks/>
          </p:cNvSpPr>
          <p:nvPr/>
        </p:nvSpPr>
        <p:spPr bwMode="auto">
          <a:xfrm flipV="1">
            <a:off x="1597025" y="4664075"/>
            <a:ext cx="1890713" cy="487363"/>
          </a:xfrm>
          <a:custGeom>
            <a:avLst/>
            <a:gdLst>
              <a:gd name="T0" fmla="*/ 0 w 1277"/>
              <a:gd name="T1" fmla="*/ 214649828 h 450"/>
              <a:gd name="T2" fmla="*/ 420891665 w 1277"/>
              <a:gd name="T3" fmla="*/ 462142506 h 450"/>
              <a:gd name="T4" fmla="*/ 2126381418 w 1277"/>
              <a:gd name="T5" fmla="*/ 450413303 h 450"/>
              <a:gd name="T6" fmla="*/ 2147483647 w 1277"/>
              <a:gd name="T7" fmla="*/ 0 h 450"/>
              <a:gd name="T8" fmla="*/ 0 60000 65536"/>
              <a:gd name="T9" fmla="*/ 0 60000 65536"/>
              <a:gd name="T10" fmla="*/ 0 60000 65536"/>
              <a:gd name="T11" fmla="*/ 0 60000 65536"/>
              <a:gd name="T12" fmla="*/ 0 w 1277"/>
              <a:gd name="T13" fmla="*/ 0 h 450"/>
              <a:gd name="T14" fmla="*/ 1277 w 1277"/>
              <a:gd name="T15" fmla="*/ 450 h 4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77" h="450">
                <a:moveTo>
                  <a:pt x="0" y="183"/>
                </a:moveTo>
                <a:cubicBezTo>
                  <a:pt x="15" y="272"/>
                  <a:pt x="31" y="361"/>
                  <a:pt x="192" y="394"/>
                </a:cubicBezTo>
                <a:cubicBezTo>
                  <a:pt x="353" y="427"/>
                  <a:pt x="789" y="450"/>
                  <a:pt x="970" y="384"/>
                </a:cubicBezTo>
                <a:cubicBezTo>
                  <a:pt x="1151" y="318"/>
                  <a:pt x="1214" y="159"/>
                  <a:pt x="1277" y="0"/>
                </a:cubicBezTo>
              </a:path>
            </a:pathLst>
          </a:custGeom>
          <a:noFill/>
          <a:ln w="19050">
            <a:solidFill>
              <a:schemeClr val="accent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91" name="Freeform 65"/>
          <p:cNvSpPr>
            <a:spLocks/>
          </p:cNvSpPr>
          <p:nvPr/>
        </p:nvSpPr>
        <p:spPr bwMode="auto">
          <a:xfrm>
            <a:off x="1616075" y="3052763"/>
            <a:ext cx="1873250" cy="558800"/>
          </a:xfrm>
          <a:custGeom>
            <a:avLst/>
            <a:gdLst>
              <a:gd name="T0" fmla="*/ 0 w 1180"/>
              <a:gd name="T1" fmla="*/ 428426563 h 352"/>
              <a:gd name="T2" fmla="*/ 1015623763 w 1180"/>
              <a:gd name="T3" fmla="*/ 40322500 h 352"/>
              <a:gd name="T4" fmla="*/ 2147483647 w 1180"/>
              <a:gd name="T5" fmla="*/ 186491563 h 352"/>
              <a:gd name="T6" fmla="*/ 2147483647 w 1180"/>
              <a:gd name="T7" fmla="*/ 887095000 h 352"/>
              <a:gd name="T8" fmla="*/ 0 60000 65536"/>
              <a:gd name="T9" fmla="*/ 0 60000 65536"/>
              <a:gd name="T10" fmla="*/ 0 60000 65536"/>
              <a:gd name="T11" fmla="*/ 0 60000 65536"/>
              <a:gd name="T12" fmla="*/ 0 w 1180"/>
              <a:gd name="T13" fmla="*/ 0 h 352"/>
              <a:gd name="T14" fmla="*/ 1180 w 1180"/>
              <a:gd name="T15" fmla="*/ 352 h 3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80" h="352">
                <a:moveTo>
                  <a:pt x="0" y="170"/>
                </a:moveTo>
                <a:cubicBezTo>
                  <a:pt x="122" y="101"/>
                  <a:pt x="245" y="32"/>
                  <a:pt x="403" y="16"/>
                </a:cubicBezTo>
                <a:cubicBezTo>
                  <a:pt x="561" y="0"/>
                  <a:pt x="820" y="18"/>
                  <a:pt x="950" y="74"/>
                </a:cubicBezTo>
                <a:cubicBezTo>
                  <a:pt x="1080" y="130"/>
                  <a:pt x="1130" y="241"/>
                  <a:pt x="1180" y="352"/>
                </a:cubicBezTo>
              </a:path>
            </a:pathLst>
          </a:custGeom>
          <a:noFill/>
          <a:ln w="19050">
            <a:solidFill>
              <a:schemeClr val="accent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92" name="Text Box 66"/>
          <p:cNvSpPr txBox="1">
            <a:spLocks noChangeArrowheads="1"/>
          </p:cNvSpPr>
          <p:nvPr/>
        </p:nvSpPr>
        <p:spPr bwMode="auto">
          <a:xfrm>
            <a:off x="7237413" y="1730375"/>
            <a:ext cx="157162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schemeClr val="accent1"/>
                </a:solidFill>
              </a:rPr>
              <a:t>Faults</a:t>
            </a:r>
            <a:endParaRPr lang="en-US" altLang="en-US" sz="160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accent1"/>
                </a:solidFill>
              </a:rPr>
              <a:t>removed by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accent1"/>
                </a:solidFill>
              </a:rPr>
              <a:t>equivalence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accent1"/>
                </a:solidFill>
              </a:rPr>
              <a:t>collapsing</a:t>
            </a:r>
            <a:endParaRPr lang="en-US" altLang="en-US" sz="1600" dirty="0"/>
          </a:p>
        </p:txBody>
      </p:sp>
      <p:sp>
        <p:nvSpPr>
          <p:cNvPr id="18493" name="Text Box 67"/>
          <p:cNvSpPr txBox="1">
            <a:spLocks noChangeArrowheads="1"/>
          </p:cNvSpPr>
          <p:nvPr/>
        </p:nvSpPr>
        <p:spPr bwMode="auto">
          <a:xfrm>
            <a:off x="5715000" y="5762625"/>
            <a:ext cx="308768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                           15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Collapse ratio = ----- = 0.47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                           32</a:t>
            </a:r>
          </a:p>
        </p:txBody>
      </p:sp>
      <p:sp>
        <p:nvSpPr>
          <p:cNvPr id="18494" name="Line 69"/>
          <p:cNvSpPr>
            <a:spLocks noChangeShapeType="1"/>
          </p:cNvSpPr>
          <p:nvPr/>
        </p:nvSpPr>
        <p:spPr bwMode="auto">
          <a:xfrm flipH="1" flipV="1">
            <a:off x="742950" y="1981200"/>
            <a:ext cx="552450" cy="28575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5" name="Line 70"/>
          <p:cNvSpPr>
            <a:spLocks noChangeShapeType="1"/>
          </p:cNvSpPr>
          <p:nvPr/>
        </p:nvSpPr>
        <p:spPr bwMode="auto">
          <a:xfrm flipH="1" flipV="1">
            <a:off x="4343400" y="2114550"/>
            <a:ext cx="571500" cy="89535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6" name="Line 71"/>
          <p:cNvSpPr>
            <a:spLocks noChangeShapeType="1"/>
          </p:cNvSpPr>
          <p:nvPr/>
        </p:nvSpPr>
        <p:spPr bwMode="auto">
          <a:xfrm flipV="1">
            <a:off x="6324600" y="3257550"/>
            <a:ext cx="0" cy="123825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7" name="Rectangle 72"/>
          <p:cNvSpPr>
            <a:spLocks noChangeArrowheads="1"/>
          </p:cNvSpPr>
          <p:nvPr/>
        </p:nvSpPr>
        <p:spPr bwMode="auto">
          <a:xfrm>
            <a:off x="7239000" y="4240213"/>
            <a:ext cx="1676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schemeClr val="accent2"/>
                </a:solidFill>
              </a:rPr>
              <a:t>Faults</a:t>
            </a:r>
            <a:endParaRPr lang="en-US" altLang="en-US" sz="1600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removed by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dominance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collapsing</a:t>
            </a:r>
          </a:p>
        </p:txBody>
      </p:sp>
      <p:sp>
        <p:nvSpPr>
          <p:cNvPr id="18498" name="Line 73"/>
          <p:cNvSpPr>
            <a:spLocks noChangeShapeType="1"/>
          </p:cNvSpPr>
          <p:nvPr/>
        </p:nvSpPr>
        <p:spPr bwMode="auto">
          <a:xfrm flipH="1">
            <a:off x="4095750" y="4724400"/>
            <a:ext cx="666750" cy="40005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9" name="Line 74"/>
          <p:cNvSpPr>
            <a:spLocks noChangeShapeType="1"/>
          </p:cNvSpPr>
          <p:nvPr/>
        </p:nvSpPr>
        <p:spPr bwMode="auto">
          <a:xfrm>
            <a:off x="1600200" y="3638550"/>
            <a:ext cx="0" cy="20955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00" name="Line 76"/>
          <p:cNvSpPr>
            <a:spLocks noChangeShapeType="1"/>
          </p:cNvSpPr>
          <p:nvPr/>
        </p:nvSpPr>
        <p:spPr bwMode="auto">
          <a:xfrm flipV="1">
            <a:off x="838200" y="5105400"/>
            <a:ext cx="514350" cy="32385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01" name="Freeform 77"/>
          <p:cNvSpPr>
            <a:spLocks/>
          </p:cNvSpPr>
          <p:nvPr/>
        </p:nvSpPr>
        <p:spPr bwMode="auto">
          <a:xfrm>
            <a:off x="4114800" y="4876800"/>
            <a:ext cx="2603500" cy="1122363"/>
          </a:xfrm>
          <a:custGeom>
            <a:avLst/>
            <a:gdLst>
              <a:gd name="T0" fmla="*/ 2147483647 w 1640"/>
              <a:gd name="T1" fmla="*/ 0 h 707"/>
              <a:gd name="T2" fmla="*/ 1895157500 w 1640"/>
              <a:gd name="T3" fmla="*/ 1612900719 h 707"/>
              <a:gd name="T4" fmla="*/ 0 w 1640"/>
              <a:gd name="T5" fmla="*/ 1008062949 h 707"/>
              <a:gd name="T6" fmla="*/ 0 60000 65536"/>
              <a:gd name="T7" fmla="*/ 0 60000 65536"/>
              <a:gd name="T8" fmla="*/ 0 60000 65536"/>
              <a:gd name="T9" fmla="*/ 0 w 1640"/>
              <a:gd name="T10" fmla="*/ 0 h 707"/>
              <a:gd name="T11" fmla="*/ 1640 w 1640"/>
              <a:gd name="T12" fmla="*/ 707 h 7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40" h="707">
                <a:moveTo>
                  <a:pt x="1640" y="0"/>
                </a:moveTo>
                <a:cubicBezTo>
                  <a:pt x="1332" y="286"/>
                  <a:pt x="1025" y="573"/>
                  <a:pt x="752" y="640"/>
                </a:cubicBezTo>
                <a:cubicBezTo>
                  <a:pt x="479" y="707"/>
                  <a:pt x="239" y="553"/>
                  <a:pt x="0" y="400"/>
                </a:cubicBezTo>
              </a:path>
            </a:pathLst>
          </a:cu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Dominance Fault Collapsing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mtClean="0"/>
              <a:t>An n-input Boolean gate requires (n+1) single stuck-at faults to be modeled.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To collapse faults of a gate, all faults from the output can be eliminated retaining one type (s-a-1 for AND and NAND; s-a-0 for OR and NOR) of fault on each input and the other type (s-a-0 for AND and NAND; s-a-1 for OR and NOR) on any one of the inputs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The output faults of the NOT gate, and the wire can be removed as long as both faults on the input are retained.</a:t>
            </a:r>
          </a:p>
        </p:txBody>
      </p:sp>
    </p:spTree>
    <p:extLst>
      <p:ext uri="{BB962C8B-B14F-4D97-AF65-F5344CB8AC3E}">
        <p14:creationId xmlns:p14="http://schemas.microsoft.com/office/powerpoint/2010/main" val="109348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Multiple Stuck-at Faults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9763" y="1508125"/>
            <a:ext cx="8047037" cy="4860925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mtClean="0"/>
              <a:t>A multiple stuck-at fault means that any set of lines is stuck-at some combination of (0,1) values.</a:t>
            </a:r>
          </a:p>
          <a:p>
            <a:r>
              <a:rPr lang="en-US" altLang="en-US" smtClean="0"/>
              <a:t>The total number of single and multiple stuck-at faults in a circuit with </a:t>
            </a:r>
            <a:r>
              <a:rPr lang="en-US" altLang="en-US" i="1" smtClean="0">
                <a:solidFill>
                  <a:schemeClr val="tx2"/>
                </a:solidFill>
              </a:rPr>
              <a:t>k</a:t>
            </a:r>
            <a:r>
              <a:rPr lang="en-US" altLang="en-US" smtClean="0"/>
              <a:t> single fault sites is </a:t>
            </a:r>
            <a:r>
              <a:rPr lang="en-US" altLang="en-US" smtClean="0">
                <a:solidFill>
                  <a:schemeClr val="tx2"/>
                </a:solidFill>
              </a:rPr>
              <a:t>3</a:t>
            </a:r>
            <a:r>
              <a:rPr lang="en-US" altLang="en-US" sz="3200" i="1" baseline="30000" smtClean="0">
                <a:solidFill>
                  <a:schemeClr val="tx2"/>
                </a:solidFill>
              </a:rPr>
              <a:t>k</a:t>
            </a:r>
            <a:r>
              <a:rPr lang="en-US" altLang="en-US" smtClean="0">
                <a:solidFill>
                  <a:schemeClr val="tx2"/>
                </a:solidFill>
              </a:rPr>
              <a:t>-1</a:t>
            </a:r>
            <a:r>
              <a:rPr lang="en-US" altLang="en-US" smtClean="0"/>
              <a:t>.</a:t>
            </a:r>
          </a:p>
          <a:p>
            <a:r>
              <a:rPr lang="en-US" altLang="en-US" smtClean="0"/>
              <a:t>A single fault test can fail to detect the target fault if another fault is also present, however, such masking of one fault by another is rare.</a:t>
            </a:r>
          </a:p>
          <a:p>
            <a:r>
              <a:rPr lang="en-US" altLang="en-US" smtClean="0"/>
              <a:t>Statistically, single fault tests cover a very large number of multiple faults.</a:t>
            </a:r>
          </a:p>
        </p:txBody>
      </p:sp>
    </p:spTree>
    <p:extLst>
      <p:ext uri="{BB962C8B-B14F-4D97-AF65-F5344CB8AC3E}">
        <p14:creationId xmlns:p14="http://schemas.microsoft.com/office/powerpoint/2010/main" val="148442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17525" y="290513"/>
            <a:ext cx="8167688" cy="1104900"/>
          </a:xfrm>
        </p:spPr>
        <p:txBody>
          <a:bodyPr/>
          <a:lstStyle/>
          <a:p>
            <a:r>
              <a:rPr lang="en-US" altLang="en-US" smtClean="0"/>
              <a:t>Transistor (Switch) Faults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4813"/>
            <a:ext cx="8031163" cy="414655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mtClean="0"/>
              <a:t>MOS transistor is considered an ideal switch and two types of faults are modeled:</a:t>
            </a:r>
          </a:p>
          <a:p>
            <a:pPr lvl="2"/>
            <a:r>
              <a:rPr lang="en-US" altLang="en-US" smtClean="0"/>
              <a:t>Stuck-open -- a single transistor is permanently stuck in the open state.</a:t>
            </a:r>
          </a:p>
          <a:p>
            <a:pPr lvl="2"/>
            <a:r>
              <a:rPr lang="en-US" altLang="en-US" smtClean="0"/>
              <a:t>Stuck-short -- a single transistor is permanently shorted irrespective of its gate voltage.</a:t>
            </a:r>
          </a:p>
          <a:p>
            <a:r>
              <a:rPr lang="en-US" altLang="en-US" smtClean="0"/>
              <a:t>Detection of a stuck-open fault requires two vectors.</a:t>
            </a:r>
          </a:p>
          <a:p>
            <a:r>
              <a:rPr lang="en-US" altLang="en-US" smtClean="0"/>
              <a:t>Detection of a stuck-short fault requires the measurement of quiescent current (</a:t>
            </a:r>
            <a:r>
              <a:rPr lang="en-US" altLang="en-US" smtClean="0">
                <a:solidFill>
                  <a:schemeClr val="tx2"/>
                </a:solidFill>
              </a:rPr>
              <a:t>I</a:t>
            </a:r>
            <a:r>
              <a:rPr lang="en-US" altLang="en-US" sz="2800" i="1" baseline="-25000" smtClean="0">
                <a:solidFill>
                  <a:schemeClr val="tx2"/>
                </a:solidFill>
              </a:rPr>
              <a:t>DDQ</a:t>
            </a:r>
            <a:r>
              <a:rPr lang="en-US" altLang="en-US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074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109"/>
          <p:cNvSpPr>
            <a:spLocks noChangeShapeType="1"/>
          </p:cNvSpPr>
          <p:nvPr/>
        </p:nvSpPr>
        <p:spPr bwMode="auto">
          <a:xfrm>
            <a:off x="915988" y="3533775"/>
            <a:ext cx="2587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Rectangle 15"/>
          <p:cNvSpPr>
            <a:spLocks noGrp="1" noChangeArrowheads="1"/>
          </p:cNvSpPr>
          <p:nvPr>
            <p:ph type="title"/>
          </p:nvPr>
        </p:nvSpPr>
        <p:spPr>
          <a:xfrm>
            <a:off x="290513" y="230188"/>
            <a:ext cx="8640762" cy="1179512"/>
          </a:xfrm>
        </p:spPr>
        <p:txBody>
          <a:bodyPr/>
          <a:lstStyle/>
          <a:p>
            <a:r>
              <a:rPr lang="en-US" altLang="en-US" smtClean="0"/>
              <a:t>Stuck-Open Example</a:t>
            </a:r>
          </a:p>
        </p:txBody>
      </p:sp>
      <p:sp>
        <p:nvSpPr>
          <p:cNvPr id="24580" name="Text Box 125"/>
          <p:cNvSpPr txBox="1">
            <a:spLocks noChangeArrowheads="1"/>
          </p:cNvSpPr>
          <p:nvPr/>
        </p:nvSpPr>
        <p:spPr bwMode="auto">
          <a:xfrm>
            <a:off x="5386388" y="2519363"/>
            <a:ext cx="33464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/>
              <a:t>Two-vector s-op test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/>
              <a:t>can be constructed by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/>
              <a:t>ordering two s-at tests</a:t>
            </a:r>
          </a:p>
        </p:txBody>
      </p:sp>
      <p:sp>
        <p:nvSpPr>
          <p:cNvPr id="24581" name="Oval 104"/>
          <p:cNvSpPr>
            <a:spLocks noChangeArrowheads="1"/>
          </p:cNvSpPr>
          <p:nvPr/>
        </p:nvSpPr>
        <p:spPr bwMode="auto">
          <a:xfrm>
            <a:off x="3335338" y="3138488"/>
            <a:ext cx="776287" cy="73025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4582" name="Text Box 75"/>
          <p:cNvSpPr txBox="1">
            <a:spLocks noChangeArrowheads="1"/>
          </p:cNvSpPr>
          <p:nvPr/>
        </p:nvSpPr>
        <p:spPr bwMode="auto">
          <a:xfrm>
            <a:off x="1614488" y="3108325"/>
            <a:ext cx="522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/>
              <a:t>A</a:t>
            </a:r>
            <a:r>
              <a:rPr lang="en-US" altLang="en-US" b="1" i="1"/>
              <a:t> </a:t>
            </a:r>
          </a:p>
        </p:txBody>
      </p:sp>
      <p:sp>
        <p:nvSpPr>
          <p:cNvPr id="24583" name="Text Box 76"/>
          <p:cNvSpPr txBox="1">
            <a:spLocks noChangeArrowheads="1"/>
          </p:cNvSpPr>
          <p:nvPr/>
        </p:nvSpPr>
        <p:spPr bwMode="auto">
          <a:xfrm>
            <a:off x="1598613" y="4041775"/>
            <a:ext cx="522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/>
              <a:t>B</a:t>
            </a:r>
            <a:r>
              <a:rPr lang="en-US" altLang="en-US" b="1" i="1"/>
              <a:t> </a:t>
            </a:r>
          </a:p>
        </p:txBody>
      </p:sp>
      <p:sp>
        <p:nvSpPr>
          <p:cNvPr id="24584" name="Line 20"/>
          <p:cNvSpPr>
            <a:spLocks noChangeShapeType="1"/>
          </p:cNvSpPr>
          <p:nvPr/>
        </p:nvSpPr>
        <p:spPr bwMode="auto">
          <a:xfrm>
            <a:off x="3859213" y="5584825"/>
            <a:ext cx="1587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Line 16"/>
          <p:cNvSpPr>
            <a:spLocks noChangeShapeType="1"/>
          </p:cNvSpPr>
          <p:nvPr/>
        </p:nvSpPr>
        <p:spPr bwMode="auto">
          <a:xfrm>
            <a:off x="3844925" y="4919663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7"/>
          <p:cNvSpPr>
            <a:spLocks noChangeShapeType="1"/>
          </p:cNvSpPr>
          <p:nvPr/>
        </p:nvSpPr>
        <p:spPr bwMode="auto">
          <a:xfrm flipH="1">
            <a:off x="3690938" y="5194300"/>
            <a:ext cx="168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8"/>
          <p:cNvSpPr>
            <a:spLocks noChangeShapeType="1"/>
          </p:cNvSpPr>
          <p:nvPr/>
        </p:nvSpPr>
        <p:spPr bwMode="auto">
          <a:xfrm>
            <a:off x="3703638" y="5183188"/>
            <a:ext cx="0" cy="427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9"/>
          <p:cNvSpPr>
            <a:spLocks noChangeShapeType="1"/>
          </p:cNvSpPr>
          <p:nvPr/>
        </p:nvSpPr>
        <p:spPr bwMode="auto">
          <a:xfrm flipH="1" flipV="1">
            <a:off x="3690938" y="5597525"/>
            <a:ext cx="1825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21"/>
          <p:cNvSpPr>
            <a:spLocks noChangeShapeType="1"/>
          </p:cNvSpPr>
          <p:nvPr/>
        </p:nvSpPr>
        <p:spPr bwMode="auto">
          <a:xfrm>
            <a:off x="3627438" y="5183188"/>
            <a:ext cx="0" cy="427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22"/>
          <p:cNvSpPr>
            <a:spLocks noChangeShapeType="1"/>
          </p:cNvSpPr>
          <p:nvPr/>
        </p:nvSpPr>
        <p:spPr bwMode="auto">
          <a:xfrm flipH="1" flipV="1">
            <a:off x="1587500" y="4457700"/>
            <a:ext cx="1935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29"/>
          <p:cNvSpPr>
            <a:spLocks noChangeShapeType="1"/>
          </p:cNvSpPr>
          <p:nvPr/>
        </p:nvSpPr>
        <p:spPr bwMode="auto">
          <a:xfrm flipH="1" flipV="1">
            <a:off x="2411413" y="5408613"/>
            <a:ext cx="209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36"/>
          <p:cNvSpPr>
            <a:spLocks noChangeShapeType="1"/>
          </p:cNvSpPr>
          <p:nvPr/>
        </p:nvSpPr>
        <p:spPr bwMode="auto">
          <a:xfrm flipH="1" flipV="1">
            <a:off x="1601788" y="3505200"/>
            <a:ext cx="1916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30"/>
          <p:cNvSpPr>
            <a:spLocks noChangeShapeType="1"/>
          </p:cNvSpPr>
          <p:nvPr/>
        </p:nvSpPr>
        <p:spPr bwMode="auto">
          <a:xfrm>
            <a:off x="3836988" y="3971925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31"/>
          <p:cNvSpPr>
            <a:spLocks noChangeShapeType="1"/>
          </p:cNvSpPr>
          <p:nvPr/>
        </p:nvSpPr>
        <p:spPr bwMode="auto">
          <a:xfrm flipH="1">
            <a:off x="3683000" y="4246563"/>
            <a:ext cx="168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Line 32"/>
          <p:cNvSpPr>
            <a:spLocks noChangeShapeType="1"/>
          </p:cNvSpPr>
          <p:nvPr/>
        </p:nvSpPr>
        <p:spPr bwMode="auto">
          <a:xfrm>
            <a:off x="3695700" y="4235450"/>
            <a:ext cx="0" cy="427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Line 33"/>
          <p:cNvSpPr>
            <a:spLocks noChangeShapeType="1"/>
          </p:cNvSpPr>
          <p:nvPr/>
        </p:nvSpPr>
        <p:spPr bwMode="auto">
          <a:xfrm flipH="1">
            <a:off x="3687763" y="4648200"/>
            <a:ext cx="168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34"/>
          <p:cNvSpPr>
            <a:spLocks noChangeShapeType="1"/>
          </p:cNvSpPr>
          <p:nvPr/>
        </p:nvSpPr>
        <p:spPr bwMode="auto">
          <a:xfrm flipH="1">
            <a:off x="3841750" y="4638675"/>
            <a:ext cx="0" cy="276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Line 35"/>
          <p:cNvSpPr>
            <a:spLocks noChangeShapeType="1"/>
          </p:cNvSpPr>
          <p:nvPr/>
        </p:nvSpPr>
        <p:spPr bwMode="auto">
          <a:xfrm>
            <a:off x="3619500" y="4235450"/>
            <a:ext cx="0" cy="427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Oval 37"/>
          <p:cNvSpPr>
            <a:spLocks noChangeArrowheads="1"/>
          </p:cNvSpPr>
          <p:nvPr/>
        </p:nvSpPr>
        <p:spPr bwMode="auto">
          <a:xfrm>
            <a:off x="3521075" y="4406900"/>
            <a:ext cx="98425" cy="1000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4600" name="Line 38"/>
          <p:cNvSpPr>
            <a:spLocks noChangeShapeType="1"/>
          </p:cNvSpPr>
          <p:nvPr/>
        </p:nvSpPr>
        <p:spPr bwMode="auto">
          <a:xfrm>
            <a:off x="3832225" y="2782888"/>
            <a:ext cx="1588" cy="523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Line 39"/>
          <p:cNvSpPr>
            <a:spLocks noChangeShapeType="1"/>
          </p:cNvSpPr>
          <p:nvPr/>
        </p:nvSpPr>
        <p:spPr bwMode="auto">
          <a:xfrm flipH="1">
            <a:off x="3679825" y="3292475"/>
            <a:ext cx="168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Line 40"/>
          <p:cNvSpPr>
            <a:spLocks noChangeShapeType="1"/>
          </p:cNvSpPr>
          <p:nvPr/>
        </p:nvSpPr>
        <p:spPr bwMode="auto">
          <a:xfrm>
            <a:off x="3692525" y="3281363"/>
            <a:ext cx="0" cy="427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Line 41"/>
          <p:cNvSpPr>
            <a:spLocks noChangeShapeType="1"/>
          </p:cNvSpPr>
          <p:nvPr/>
        </p:nvSpPr>
        <p:spPr bwMode="auto">
          <a:xfrm flipH="1">
            <a:off x="3684588" y="3694113"/>
            <a:ext cx="168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Line 42"/>
          <p:cNvSpPr>
            <a:spLocks noChangeShapeType="1"/>
          </p:cNvSpPr>
          <p:nvPr/>
        </p:nvSpPr>
        <p:spPr bwMode="auto">
          <a:xfrm>
            <a:off x="3836988" y="3686175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Line 43"/>
          <p:cNvSpPr>
            <a:spLocks noChangeShapeType="1"/>
          </p:cNvSpPr>
          <p:nvPr/>
        </p:nvSpPr>
        <p:spPr bwMode="auto">
          <a:xfrm>
            <a:off x="3616325" y="3281363"/>
            <a:ext cx="0" cy="427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Line 44"/>
          <p:cNvSpPr>
            <a:spLocks noChangeShapeType="1"/>
          </p:cNvSpPr>
          <p:nvPr/>
        </p:nvSpPr>
        <p:spPr bwMode="auto">
          <a:xfrm flipH="1">
            <a:off x="3297238" y="5397500"/>
            <a:ext cx="327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Oval 45"/>
          <p:cNvSpPr>
            <a:spLocks noChangeArrowheads="1"/>
          </p:cNvSpPr>
          <p:nvPr/>
        </p:nvSpPr>
        <p:spPr bwMode="auto">
          <a:xfrm>
            <a:off x="3517900" y="3452813"/>
            <a:ext cx="98425" cy="1000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4608" name="Line 46"/>
          <p:cNvSpPr>
            <a:spLocks noChangeShapeType="1"/>
          </p:cNvSpPr>
          <p:nvPr/>
        </p:nvSpPr>
        <p:spPr bwMode="auto">
          <a:xfrm>
            <a:off x="2830513" y="4911725"/>
            <a:ext cx="20335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Line 47"/>
          <p:cNvSpPr>
            <a:spLocks noChangeShapeType="1"/>
          </p:cNvSpPr>
          <p:nvPr/>
        </p:nvSpPr>
        <p:spPr bwMode="auto">
          <a:xfrm>
            <a:off x="2420938" y="3517900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Line 48"/>
          <p:cNvSpPr>
            <a:spLocks noChangeShapeType="1"/>
          </p:cNvSpPr>
          <p:nvPr/>
        </p:nvSpPr>
        <p:spPr bwMode="auto">
          <a:xfrm>
            <a:off x="3308350" y="4468813"/>
            <a:ext cx="0" cy="942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1" name="Line 49"/>
          <p:cNvSpPr>
            <a:spLocks noChangeShapeType="1"/>
          </p:cNvSpPr>
          <p:nvPr/>
        </p:nvSpPr>
        <p:spPr bwMode="auto">
          <a:xfrm>
            <a:off x="2830513" y="5864225"/>
            <a:ext cx="985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2" name="Line 23"/>
          <p:cNvSpPr>
            <a:spLocks noChangeShapeType="1"/>
          </p:cNvSpPr>
          <p:nvPr/>
        </p:nvSpPr>
        <p:spPr bwMode="auto">
          <a:xfrm>
            <a:off x="2841625" y="4897438"/>
            <a:ext cx="0" cy="307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3" name="Line 24"/>
          <p:cNvSpPr>
            <a:spLocks noChangeShapeType="1"/>
          </p:cNvSpPr>
          <p:nvPr/>
        </p:nvSpPr>
        <p:spPr bwMode="auto">
          <a:xfrm flipH="1">
            <a:off x="2693988" y="5191125"/>
            <a:ext cx="1635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4" name="Line 25"/>
          <p:cNvSpPr>
            <a:spLocks noChangeShapeType="1"/>
          </p:cNvSpPr>
          <p:nvPr/>
        </p:nvSpPr>
        <p:spPr bwMode="auto">
          <a:xfrm>
            <a:off x="2698750" y="5178425"/>
            <a:ext cx="1588" cy="428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5" name="Line 26"/>
          <p:cNvSpPr>
            <a:spLocks noChangeShapeType="1"/>
          </p:cNvSpPr>
          <p:nvPr/>
        </p:nvSpPr>
        <p:spPr bwMode="auto">
          <a:xfrm flipH="1">
            <a:off x="2686050" y="5592763"/>
            <a:ext cx="171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6" name="Line 27"/>
          <p:cNvSpPr>
            <a:spLocks noChangeShapeType="1"/>
          </p:cNvSpPr>
          <p:nvPr/>
        </p:nvSpPr>
        <p:spPr bwMode="auto">
          <a:xfrm>
            <a:off x="2844800" y="5584825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7" name="Line 28"/>
          <p:cNvSpPr>
            <a:spLocks noChangeShapeType="1"/>
          </p:cNvSpPr>
          <p:nvPr/>
        </p:nvSpPr>
        <p:spPr bwMode="auto">
          <a:xfrm flipH="1">
            <a:off x="2622550" y="5180013"/>
            <a:ext cx="1588" cy="427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618" name="Group 102"/>
          <p:cNvGrpSpPr>
            <a:grpSpLocks/>
          </p:cNvGrpSpPr>
          <p:nvPr/>
        </p:nvGrpSpPr>
        <p:grpSpPr bwMode="auto">
          <a:xfrm>
            <a:off x="3548063" y="6037263"/>
            <a:ext cx="725487" cy="192087"/>
            <a:chOff x="873" y="3095"/>
            <a:chExt cx="457" cy="121"/>
          </a:xfrm>
        </p:grpSpPr>
        <p:sp>
          <p:nvSpPr>
            <p:cNvPr id="24651" name="Line 50"/>
            <p:cNvSpPr>
              <a:spLocks noChangeShapeType="1"/>
            </p:cNvSpPr>
            <p:nvPr/>
          </p:nvSpPr>
          <p:spPr bwMode="auto">
            <a:xfrm>
              <a:off x="873" y="3100"/>
              <a:ext cx="39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52" name="Line 51"/>
            <p:cNvSpPr>
              <a:spLocks noChangeShapeType="1"/>
            </p:cNvSpPr>
            <p:nvPr/>
          </p:nvSpPr>
          <p:spPr bwMode="auto">
            <a:xfrm>
              <a:off x="878" y="3095"/>
              <a:ext cx="87" cy="1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53" name="Line 52"/>
            <p:cNvSpPr>
              <a:spLocks noChangeShapeType="1"/>
            </p:cNvSpPr>
            <p:nvPr/>
          </p:nvSpPr>
          <p:spPr bwMode="auto">
            <a:xfrm>
              <a:off x="1070" y="3101"/>
              <a:ext cx="82" cy="1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54" name="Line 53"/>
            <p:cNvSpPr>
              <a:spLocks noChangeShapeType="1"/>
            </p:cNvSpPr>
            <p:nvPr/>
          </p:nvSpPr>
          <p:spPr bwMode="auto">
            <a:xfrm>
              <a:off x="1257" y="3100"/>
              <a:ext cx="73" cy="1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19" name="Oval 54"/>
          <p:cNvSpPr>
            <a:spLocks noChangeArrowheads="1"/>
          </p:cNvSpPr>
          <p:nvPr/>
        </p:nvSpPr>
        <p:spPr bwMode="auto">
          <a:xfrm>
            <a:off x="2355850" y="3443288"/>
            <a:ext cx="122238" cy="1222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4620" name="Oval 55"/>
          <p:cNvSpPr>
            <a:spLocks noChangeArrowheads="1"/>
          </p:cNvSpPr>
          <p:nvPr/>
        </p:nvSpPr>
        <p:spPr bwMode="auto">
          <a:xfrm>
            <a:off x="3784600" y="4845050"/>
            <a:ext cx="122238" cy="1222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4621" name="Oval 56"/>
          <p:cNvSpPr>
            <a:spLocks noChangeArrowheads="1"/>
          </p:cNvSpPr>
          <p:nvPr/>
        </p:nvSpPr>
        <p:spPr bwMode="auto">
          <a:xfrm>
            <a:off x="3798888" y="5802313"/>
            <a:ext cx="122237" cy="1222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4622" name="Oval 57"/>
          <p:cNvSpPr>
            <a:spLocks noChangeArrowheads="1"/>
          </p:cNvSpPr>
          <p:nvPr/>
        </p:nvSpPr>
        <p:spPr bwMode="auto">
          <a:xfrm>
            <a:off x="3244850" y="4386263"/>
            <a:ext cx="122238" cy="1222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4623" name="Text Box 73"/>
          <p:cNvSpPr txBox="1">
            <a:spLocks noChangeArrowheads="1"/>
          </p:cNvSpPr>
          <p:nvPr/>
        </p:nvSpPr>
        <p:spPr bwMode="auto">
          <a:xfrm>
            <a:off x="1819275" y="4495800"/>
            <a:ext cx="79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i="1" baseline="-26000">
                <a:solidFill>
                  <a:schemeClr val="bg2"/>
                </a:solidFill>
              </a:rPr>
              <a:t> </a:t>
            </a:r>
            <a:endParaRPr lang="en-US" altLang="en-US" b="1" i="1"/>
          </a:p>
        </p:txBody>
      </p:sp>
      <p:sp>
        <p:nvSpPr>
          <p:cNvPr id="24624" name="Text Box 74"/>
          <p:cNvSpPr txBox="1">
            <a:spLocks noChangeArrowheads="1"/>
          </p:cNvSpPr>
          <p:nvPr/>
        </p:nvSpPr>
        <p:spPr bwMode="auto">
          <a:xfrm>
            <a:off x="3563938" y="2311400"/>
            <a:ext cx="935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i="1"/>
              <a:t>V</a:t>
            </a:r>
            <a:r>
              <a:rPr lang="en-US" altLang="en-US" sz="3200" b="1" i="1" baseline="-30000"/>
              <a:t>DD </a:t>
            </a:r>
            <a:endParaRPr lang="en-US" altLang="en-US" b="1" i="1"/>
          </a:p>
        </p:txBody>
      </p:sp>
      <p:sp>
        <p:nvSpPr>
          <p:cNvPr id="24625" name="Text Box 77"/>
          <p:cNvSpPr txBox="1">
            <a:spLocks noChangeArrowheads="1"/>
          </p:cNvSpPr>
          <p:nvPr/>
        </p:nvSpPr>
        <p:spPr bwMode="auto">
          <a:xfrm>
            <a:off x="4243388" y="4475163"/>
            <a:ext cx="522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/>
              <a:t>C</a:t>
            </a:r>
            <a:r>
              <a:rPr lang="en-US" altLang="en-US" b="1" i="1"/>
              <a:t> </a:t>
            </a:r>
          </a:p>
        </p:txBody>
      </p:sp>
      <p:sp>
        <p:nvSpPr>
          <p:cNvPr id="24626" name="Text Box 78"/>
          <p:cNvSpPr txBox="1">
            <a:spLocks noChangeArrowheads="1"/>
          </p:cNvSpPr>
          <p:nvPr/>
        </p:nvSpPr>
        <p:spPr bwMode="auto">
          <a:xfrm>
            <a:off x="2236788" y="2349500"/>
            <a:ext cx="9890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pMOS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FETs</a:t>
            </a:r>
            <a:endParaRPr lang="en-US" altLang="en-US" b="1"/>
          </a:p>
        </p:txBody>
      </p:sp>
      <p:sp>
        <p:nvSpPr>
          <p:cNvPr id="24627" name="Text Box 79"/>
          <p:cNvSpPr txBox="1">
            <a:spLocks noChangeArrowheads="1"/>
          </p:cNvSpPr>
          <p:nvPr/>
        </p:nvSpPr>
        <p:spPr bwMode="auto">
          <a:xfrm>
            <a:off x="1109663" y="5549900"/>
            <a:ext cx="9890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nMOS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FETs</a:t>
            </a:r>
            <a:endParaRPr lang="en-US" altLang="en-US" b="1"/>
          </a:p>
        </p:txBody>
      </p:sp>
      <p:sp>
        <p:nvSpPr>
          <p:cNvPr id="24628" name="Line 93"/>
          <p:cNvSpPr>
            <a:spLocks noChangeShapeType="1"/>
          </p:cNvSpPr>
          <p:nvPr/>
        </p:nvSpPr>
        <p:spPr bwMode="auto">
          <a:xfrm flipV="1">
            <a:off x="2100263" y="5483225"/>
            <a:ext cx="442912" cy="336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9" name="Line 94"/>
          <p:cNvSpPr>
            <a:spLocks noChangeShapeType="1"/>
          </p:cNvSpPr>
          <p:nvPr/>
        </p:nvSpPr>
        <p:spPr bwMode="auto">
          <a:xfrm flipV="1">
            <a:off x="2100263" y="5467350"/>
            <a:ext cx="1477962" cy="501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0" name="Line 95"/>
          <p:cNvSpPr>
            <a:spLocks noChangeShapeType="1"/>
          </p:cNvSpPr>
          <p:nvPr/>
        </p:nvSpPr>
        <p:spPr bwMode="auto">
          <a:xfrm>
            <a:off x="2724150" y="3046413"/>
            <a:ext cx="809625" cy="1339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1" name="Line 96"/>
          <p:cNvSpPr>
            <a:spLocks noChangeShapeType="1"/>
          </p:cNvSpPr>
          <p:nvPr/>
        </p:nvSpPr>
        <p:spPr bwMode="auto">
          <a:xfrm>
            <a:off x="3060700" y="3046413"/>
            <a:ext cx="473075" cy="3667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2" name="Text Box 106"/>
          <p:cNvSpPr txBox="1">
            <a:spLocks noChangeArrowheads="1"/>
          </p:cNvSpPr>
          <p:nvPr/>
        </p:nvSpPr>
        <p:spPr bwMode="auto">
          <a:xfrm>
            <a:off x="4097338" y="3448050"/>
            <a:ext cx="10747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1"/>
                </a:solidFill>
              </a:rPr>
              <a:t>Stuck-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1"/>
                </a:solidFill>
              </a:rPr>
              <a:t>open</a:t>
            </a:r>
            <a:endParaRPr lang="en-US" altLang="en-US" sz="2000"/>
          </a:p>
        </p:txBody>
      </p:sp>
      <p:sp>
        <p:nvSpPr>
          <p:cNvPr id="24633" name="Text Box 107"/>
          <p:cNvSpPr txBox="1">
            <a:spLocks noChangeArrowheads="1"/>
          </p:cNvSpPr>
          <p:nvPr/>
        </p:nvSpPr>
        <p:spPr bwMode="auto">
          <a:xfrm>
            <a:off x="590550" y="3317875"/>
            <a:ext cx="354013" cy="1311275"/>
          </a:xfrm>
          <a:prstGeom prst="rect">
            <a:avLst/>
          </a:pr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24634" name="Rectangle 108"/>
          <p:cNvSpPr>
            <a:spLocks noChangeArrowheads="1"/>
          </p:cNvSpPr>
          <p:nvPr/>
        </p:nvSpPr>
        <p:spPr bwMode="auto">
          <a:xfrm>
            <a:off x="1171575" y="3316288"/>
            <a:ext cx="354013" cy="1311275"/>
          </a:xfrm>
          <a:prstGeom prst="rect">
            <a:avLst/>
          </a:pr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24635" name="Line 110"/>
          <p:cNvSpPr>
            <a:spLocks noChangeShapeType="1"/>
          </p:cNvSpPr>
          <p:nvPr/>
        </p:nvSpPr>
        <p:spPr bwMode="auto">
          <a:xfrm>
            <a:off x="944563" y="4387850"/>
            <a:ext cx="2587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6" name="Text Box 112"/>
          <p:cNvSpPr txBox="1">
            <a:spLocks noChangeArrowheads="1"/>
          </p:cNvSpPr>
          <p:nvPr/>
        </p:nvSpPr>
        <p:spPr bwMode="auto">
          <a:xfrm>
            <a:off x="4957763" y="4681538"/>
            <a:ext cx="354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24637" name="Text Box 113"/>
          <p:cNvSpPr txBox="1">
            <a:spLocks noChangeArrowheads="1"/>
          </p:cNvSpPr>
          <p:nvPr/>
        </p:nvSpPr>
        <p:spPr bwMode="auto">
          <a:xfrm>
            <a:off x="5670550" y="4681538"/>
            <a:ext cx="735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1(Z)</a:t>
            </a:r>
          </a:p>
        </p:txBody>
      </p:sp>
      <p:sp>
        <p:nvSpPr>
          <p:cNvPr id="24638" name="Text Box 114"/>
          <p:cNvSpPr txBox="1">
            <a:spLocks noChangeArrowheads="1"/>
          </p:cNvSpPr>
          <p:nvPr/>
        </p:nvSpPr>
        <p:spPr bwMode="auto">
          <a:xfrm>
            <a:off x="1173163" y="6205538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4639" name="Arc 117"/>
          <p:cNvSpPr>
            <a:spLocks/>
          </p:cNvSpPr>
          <p:nvPr/>
        </p:nvSpPr>
        <p:spPr bwMode="auto">
          <a:xfrm>
            <a:off x="5151438" y="4252913"/>
            <a:ext cx="947737" cy="377825"/>
          </a:xfrm>
          <a:custGeom>
            <a:avLst/>
            <a:gdLst>
              <a:gd name="T0" fmla="*/ 2481535 w 43200"/>
              <a:gd name="T1" fmla="*/ 87870840 h 24775"/>
              <a:gd name="T2" fmla="*/ 454459000 w 43200"/>
              <a:gd name="T3" fmla="*/ 85895384 h 24775"/>
              <a:gd name="T4" fmla="*/ 228069114 w 43200"/>
              <a:gd name="T5" fmla="*/ 76609780 h 24775"/>
              <a:gd name="T6" fmla="*/ 0 60000 65536"/>
              <a:gd name="T7" fmla="*/ 0 60000 65536"/>
              <a:gd name="T8" fmla="*/ 0 60000 65536"/>
              <a:gd name="T9" fmla="*/ 0 w 43200"/>
              <a:gd name="T10" fmla="*/ 0 h 24775"/>
              <a:gd name="T11" fmla="*/ 43200 w 43200"/>
              <a:gd name="T12" fmla="*/ 24775 h 247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775" fill="none" extrusionOk="0">
                <a:moveTo>
                  <a:pt x="234" y="24775"/>
                </a:moveTo>
                <a:cubicBezTo>
                  <a:pt x="78" y="23723"/>
                  <a:pt x="0" y="2266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475"/>
                  <a:pt x="43146" y="23349"/>
                  <a:pt x="43040" y="24217"/>
                </a:cubicBezTo>
              </a:path>
              <a:path w="43200" h="24775" stroke="0" extrusionOk="0">
                <a:moveTo>
                  <a:pt x="234" y="24775"/>
                </a:moveTo>
                <a:cubicBezTo>
                  <a:pt x="78" y="23723"/>
                  <a:pt x="0" y="2266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475"/>
                  <a:pt x="43146" y="23349"/>
                  <a:pt x="43040" y="24217"/>
                </a:cubicBezTo>
                <a:lnTo>
                  <a:pt x="21600" y="21600"/>
                </a:lnTo>
                <a:lnTo>
                  <a:pt x="234" y="24775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0" name="Text Box 119"/>
          <p:cNvSpPr txBox="1">
            <a:spLocks noChangeArrowheads="1"/>
          </p:cNvSpPr>
          <p:nvPr/>
        </p:nvSpPr>
        <p:spPr bwMode="auto">
          <a:xfrm>
            <a:off x="5956300" y="5413375"/>
            <a:ext cx="2852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Good circuit states</a:t>
            </a:r>
          </a:p>
        </p:txBody>
      </p:sp>
      <p:sp>
        <p:nvSpPr>
          <p:cNvPr id="24641" name="Text Box 120"/>
          <p:cNvSpPr txBox="1">
            <a:spLocks noChangeArrowheads="1"/>
          </p:cNvSpPr>
          <p:nvPr/>
        </p:nvSpPr>
        <p:spPr bwMode="auto">
          <a:xfrm>
            <a:off x="4889500" y="5870575"/>
            <a:ext cx="2994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Faulty circuit states</a:t>
            </a:r>
          </a:p>
        </p:txBody>
      </p:sp>
      <p:sp>
        <p:nvSpPr>
          <p:cNvPr id="24642" name="Line 121"/>
          <p:cNvSpPr>
            <a:spLocks noChangeShapeType="1"/>
          </p:cNvSpPr>
          <p:nvPr/>
        </p:nvSpPr>
        <p:spPr bwMode="auto">
          <a:xfrm flipH="1" flipV="1">
            <a:off x="5254625" y="5005388"/>
            <a:ext cx="776288" cy="485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3" name="Line 122"/>
          <p:cNvSpPr>
            <a:spLocks noChangeShapeType="1"/>
          </p:cNvSpPr>
          <p:nvPr/>
        </p:nvSpPr>
        <p:spPr bwMode="auto">
          <a:xfrm flipH="1" flipV="1">
            <a:off x="5884863" y="5005388"/>
            <a:ext cx="227012" cy="441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4" name="Line 123"/>
          <p:cNvSpPr>
            <a:spLocks noChangeShapeType="1"/>
          </p:cNvSpPr>
          <p:nvPr/>
        </p:nvSpPr>
        <p:spPr bwMode="auto">
          <a:xfrm flipV="1">
            <a:off x="5129213" y="5006975"/>
            <a:ext cx="1587" cy="900113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5" name="Line 124"/>
          <p:cNvSpPr>
            <a:spLocks noChangeShapeType="1"/>
          </p:cNvSpPr>
          <p:nvPr/>
        </p:nvSpPr>
        <p:spPr bwMode="auto">
          <a:xfrm flipV="1">
            <a:off x="5275263" y="5021263"/>
            <a:ext cx="822325" cy="898525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6" name="Rectangle 126"/>
          <p:cNvSpPr>
            <a:spLocks noChangeArrowheads="1"/>
          </p:cNvSpPr>
          <p:nvPr/>
        </p:nvSpPr>
        <p:spPr bwMode="auto">
          <a:xfrm>
            <a:off x="4951413" y="1303338"/>
            <a:ext cx="35829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Vector 1: test for </a:t>
            </a:r>
            <a:r>
              <a:rPr lang="en-US" altLang="en-US" sz="2000" i="1"/>
              <a:t>A</a:t>
            </a:r>
            <a:r>
              <a:rPr lang="en-US" altLang="en-US" sz="2000"/>
              <a:t> s-a-0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(Initialization vector)</a:t>
            </a:r>
          </a:p>
        </p:txBody>
      </p:sp>
      <p:sp>
        <p:nvSpPr>
          <p:cNvPr id="24647" name="Rectangle 127"/>
          <p:cNvSpPr>
            <a:spLocks noChangeArrowheads="1"/>
          </p:cNvSpPr>
          <p:nvPr/>
        </p:nvSpPr>
        <p:spPr bwMode="auto">
          <a:xfrm>
            <a:off x="4953000" y="2066925"/>
            <a:ext cx="3695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Vector 2 (test for </a:t>
            </a:r>
            <a:r>
              <a:rPr lang="en-US" altLang="en-US" sz="2000" i="1"/>
              <a:t>A</a:t>
            </a:r>
            <a:r>
              <a:rPr lang="en-US" altLang="en-US" sz="2000"/>
              <a:t> s-a-1)</a:t>
            </a:r>
          </a:p>
        </p:txBody>
      </p:sp>
      <p:cxnSp>
        <p:nvCxnSpPr>
          <p:cNvPr id="24648" name="AutoShape 129"/>
          <p:cNvCxnSpPr>
            <a:cxnSpLocks noChangeShapeType="1"/>
            <a:stCxn id="24646" idx="1"/>
            <a:endCxn id="24633" idx="0"/>
          </p:cNvCxnSpPr>
          <p:nvPr/>
        </p:nvCxnSpPr>
        <p:spPr bwMode="auto">
          <a:xfrm rot="10800000" flipV="1">
            <a:off x="768350" y="1654175"/>
            <a:ext cx="4183063" cy="16637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649" name="AutoShape 130"/>
          <p:cNvCxnSpPr>
            <a:cxnSpLocks noChangeShapeType="1"/>
            <a:stCxn id="24647" idx="1"/>
            <a:endCxn id="24634" idx="0"/>
          </p:cNvCxnSpPr>
          <p:nvPr/>
        </p:nvCxnSpPr>
        <p:spPr bwMode="auto">
          <a:xfrm rot="10800000" flipV="1">
            <a:off x="1349375" y="2265363"/>
            <a:ext cx="3603625" cy="1050925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650" name="AutoShape 133"/>
          <p:cNvCxnSpPr>
            <a:cxnSpLocks noChangeShapeType="1"/>
            <a:stCxn id="24636" idx="3"/>
            <a:endCxn id="24637" idx="1"/>
          </p:cNvCxnSpPr>
          <p:nvPr/>
        </p:nvCxnSpPr>
        <p:spPr bwMode="auto">
          <a:xfrm>
            <a:off x="5311775" y="4879975"/>
            <a:ext cx="35877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0199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title"/>
          </p:nvPr>
        </p:nvSpPr>
        <p:spPr>
          <a:xfrm>
            <a:off x="290513" y="230188"/>
            <a:ext cx="8640762" cy="1179512"/>
          </a:xfrm>
        </p:spPr>
        <p:txBody>
          <a:bodyPr/>
          <a:lstStyle/>
          <a:p>
            <a:r>
              <a:rPr lang="en-US" altLang="en-US" smtClean="0"/>
              <a:t>Stuck-Short Example</a:t>
            </a:r>
          </a:p>
        </p:txBody>
      </p:sp>
      <p:sp>
        <p:nvSpPr>
          <p:cNvPr id="25603" name="Oval 5"/>
          <p:cNvSpPr>
            <a:spLocks noChangeArrowheads="1"/>
          </p:cNvSpPr>
          <p:nvPr/>
        </p:nvSpPr>
        <p:spPr bwMode="auto">
          <a:xfrm>
            <a:off x="3335338" y="3138488"/>
            <a:ext cx="776287" cy="73025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1614488" y="3108325"/>
            <a:ext cx="522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/>
              <a:t>A</a:t>
            </a:r>
            <a:r>
              <a:rPr lang="en-US" altLang="en-US" b="1" i="1"/>
              <a:t> </a:t>
            </a: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1598613" y="4041775"/>
            <a:ext cx="522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/>
              <a:t>B</a:t>
            </a:r>
            <a:r>
              <a:rPr lang="en-US" altLang="en-US" b="1" i="1"/>
              <a:t> </a:t>
            </a:r>
          </a:p>
        </p:txBody>
      </p:sp>
      <p:sp>
        <p:nvSpPr>
          <p:cNvPr id="25606" name="Line 8"/>
          <p:cNvSpPr>
            <a:spLocks noChangeShapeType="1"/>
          </p:cNvSpPr>
          <p:nvPr/>
        </p:nvSpPr>
        <p:spPr bwMode="auto">
          <a:xfrm>
            <a:off x="3859213" y="5584825"/>
            <a:ext cx="1587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Line 9"/>
          <p:cNvSpPr>
            <a:spLocks noChangeShapeType="1"/>
          </p:cNvSpPr>
          <p:nvPr/>
        </p:nvSpPr>
        <p:spPr bwMode="auto">
          <a:xfrm>
            <a:off x="3844925" y="4919663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Line 10"/>
          <p:cNvSpPr>
            <a:spLocks noChangeShapeType="1"/>
          </p:cNvSpPr>
          <p:nvPr/>
        </p:nvSpPr>
        <p:spPr bwMode="auto">
          <a:xfrm flipH="1">
            <a:off x="3690938" y="5194300"/>
            <a:ext cx="168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11"/>
          <p:cNvSpPr>
            <a:spLocks noChangeShapeType="1"/>
          </p:cNvSpPr>
          <p:nvPr/>
        </p:nvSpPr>
        <p:spPr bwMode="auto">
          <a:xfrm>
            <a:off x="3703638" y="5183188"/>
            <a:ext cx="0" cy="427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2"/>
          <p:cNvSpPr>
            <a:spLocks noChangeShapeType="1"/>
          </p:cNvSpPr>
          <p:nvPr/>
        </p:nvSpPr>
        <p:spPr bwMode="auto">
          <a:xfrm flipH="1" flipV="1">
            <a:off x="3690938" y="5597525"/>
            <a:ext cx="1825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3"/>
          <p:cNvSpPr>
            <a:spLocks noChangeShapeType="1"/>
          </p:cNvSpPr>
          <p:nvPr/>
        </p:nvSpPr>
        <p:spPr bwMode="auto">
          <a:xfrm>
            <a:off x="3627438" y="5183188"/>
            <a:ext cx="0" cy="427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4"/>
          <p:cNvSpPr>
            <a:spLocks noChangeShapeType="1"/>
          </p:cNvSpPr>
          <p:nvPr/>
        </p:nvSpPr>
        <p:spPr bwMode="auto">
          <a:xfrm flipH="1" flipV="1">
            <a:off x="1587500" y="4457700"/>
            <a:ext cx="1935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5"/>
          <p:cNvSpPr>
            <a:spLocks noChangeShapeType="1"/>
          </p:cNvSpPr>
          <p:nvPr/>
        </p:nvSpPr>
        <p:spPr bwMode="auto">
          <a:xfrm flipH="1" flipV="1">
            <a:off x="2411413" y="5408613"/>
            <a:ext cx="209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6"/>
          <p:cNvSpPr>
            <a:spLocks noChangeShapeType="1"/>
          </p:cNvSpPr>
          <p:nvPr/>
        </p:nvSpPr>
        <p:spPr bwMode="auto">
          <a:xfrm flipH="1" flipV="1">
            <a:off x="1601788" y="3505200"/>
            <a:ext cx="1916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7"/>
          <p:cNvSpPr>
            <a:spLocks noChangeShapeType="1"/>
          </p:cNvSpPr>
          <p:nvPr/>
        </p:nvSpPr>
        <p:spPr bwMode="auto">
          <a:xfrm>
            <a:off x="3836988" y="3971925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8"/>
          <p:cNvSpPr>
            <a:spLocks noChangeShapeType="1"/>
          </p:cNvSpPr>
          <p:nvPr/>
        </p:nvSpPr>
        <p:spPr bwMode="auto">
          <a:xfrm flipH="1">
            <a:off x="3683000" y="4246563"/>
            <a:ext cx="168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9"/>
          <p:cNvSpPr>
            <a:spLocks noChangeShapeType="1"/>
          </p:cNvSpPr>
          <p:nvPr/>
        </p:nvSpPr>
        <p:spPr bwMode="auto">
          <a:xfrm>
            <a:off x="3695700" y="4235450"/>
            <a:ext cx="0" cy="427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20"/>
          <p:cNvSpPr>
            <a:spLocks noChangeShapeType="1"/>
          </p:cNvSpPr>
          <p:nvPr/>
        </p:nvSpPr>
        <p:spPr bwMode="auto">
          <a:xfrm flipH="1">
            <a:off x="3687763" y="4648200"/>
            <a:ext cx="168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Line 21"/>
          <p:cNvSpPr>
            <a:spLocks noChangeShapeType="1"/>
          </p:cNvSpPr>
          <p:nvPr/>
        </p:nvSpPr>
        <p:spPr bwMode="auto">
          <a:xfrm flipH="1">
            <a:off x="3841750" y="4638675"/>
            <a:ext cx="0" cy="276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Line 22"/>
          <p:cNvSpPr>
            <a:spLocks noChangeShapeType="1"/>
          </p:cNvSpPr>
          <p:nvPr/>
        </p:nvSpPr>
        <p:spPr bwMode="auto">
          <a:xfrm>
            <a:off x="3619500" y="4235450"/>
            <a:ext cx="0" cy="427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Oval 23"/>
          <p:cNvSpPr>
            <a:spLocks noChangeArrowheads="1"/>
          </p:cNvSpPr>
          <p:nvPr/>
        </p:nvSpPr>
        <p:spPr bwMode="auto">
          <a:xfrm>
            <a:off x="3521075" y="4406900"/>
            <a:ext cx="98425" cy="1000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5622" name="Line 24"/>
          <p:cNvSpPr>
            <a:spLocks noChangeShapeType="1"/>
          </p:cNvSpPr>
          <p:nvPr/>
        </p:nvSpPr>
        <p:spPr bwMode="auto">
          <a:xfrm>
            <a:off x="3832225" y="2782888"/>
            <a:ext cx="1588" cy="523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3" name="Line 25"/>
          <p:cNvSpPr>
            <a:spLocks noChangeShapeType="1"/>
          </p:cNvSpPr>
          <p:nvPr/>
        </p:nvSpPr>
        <p:spPr bwMode="auto">
          <a:xfrm flipH="1">
            <a:off x="3679825" y="3292475"/>
            <a:ext cx="168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Line 26"/>
          <p:cNvSpPr>
            <a:spLocks noChangeShapeType="1"/>
          </p:cNvSpPr>
          <p:nvPr/>
        </p:nvSpPr>
        <p:spPr bwMode="auto">
          <a:xfrm>
            <a:off x="3692525" y="3281363"/>
            <a:ext cx="0" cy="427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5" name="Line 27"/>
          <p:cNvSpPr>
            <a:spLocks noChangeShapeType="1"/>
          </p:cNvSpPr>
          <p:nvPr/>
        </p:nvSpPr>
        <p:spPr bwMode="auto">
          <a:xfrm flipH="1">
            <a:off x="3684588" y="3694113"/>
            <a:ext cx="168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6" name="Line 28"/>
          <p:cNvSpPr>
            <a:spLocks noChangeShapeType="1"/>
          </p:cNvSpPr>
          <p:nvPr/>
        </p:nvSpPr>
        <p:spPr bwMode="auto">
          <a:xfrm>
            <a:off x="3836988" y="3686175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7" name="Line 29"/>
          <p:cNvSpPr>
            <a:spLocks noChangeShapeType="1"/>
          </p:cNvSpPr>
          <p:nvPr/>
        </p:nvSpPr>
        <p:spPr bwMode="auto">
          <a:xfrm>
            <a:off x="3616325" y="3281363"/>
            <a:ext cx="0" cy="427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Line 30"/>
          <p:cNvSpPr>
            <a:spLocks noChangeShapeType="1"/>
          </p:cNvSpPr>
          <p:nvPr/>
        </p:nvSpPr>
        <p:spPr bwMode="auto">
          <a:xfrm flipH="1">
            <a:off x="3297238" y="5397500"/>
            <a:ext cx="327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Oval 31"/>
          <p:cNvSpPr>
            <a:spLocks noChangeArrowheads="1"/>
          </p:cNvSpPr>
          <p:nvPr/>
        </p:nvSpPr>
        <p:spPr bwMode="auto">
          <a:xfrm>
            <a:off x="3517900" y="3452813"/>
            <a:ext cx="98425" cy="1000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5630" name="Line 32"/>
          <p:cNvSpPr>
            <a:spLocks noChangeShapeType="1"/>
          </p:cNvSpPr>
          <p:nvPr/>
        </p:nvSpPr>
        <p:spPr bwMode="auto">
          <a:xfrm>
            <a:off x="2830513" y="4911725"/>
            <a:ext cx="20335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Line 33"/>
          <p:cNvSpPr>
            <a:spLocks noChangeShapeType="1"/>
          </p:cNvSpPr>
          <p:nvPr/>
        </p:nvSpPr>
        <p:spPr bwMode="auto">
          <a:xfrm>
            <a:off x="2420938" y="3517900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2" name="Line 34"/>
          <p:cNvSpPr>
            <a:spLocks noChangeShapeType="1"/>
          </p:cNvSpPr>
          <p:nvPr/>
        </p:nvSpPr>
        <p:spPr bwMode="auto">
          <a:xfrm>
            <a:off x="3308350" y="4468813"/>
            <a:ext cx="0" cy="942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3" name="Line 35"/>
          <p:cNvSpPr>
            <a:spLocks noChangeShapeType="1"/>
          </p:cNvSpPr>
          <p:nvPr/>
        </p:nvSpPr>
        <p:spPr bwMode="auto">
          <a:xfrm>
            <a:off x="2830513" y="5864225"/>
            <a:ext cx="985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4" name="Line 36"/>
          <p:cNvSpPr>
            <a:spLocks noChangeShapeType="1"/>
          </p:cNvSpPr>
          <p:nvPr/>
        </p:nvSpPr>
        <p:spPr bwMode="auto">
          <a:xfrm>
            <a:off x="2841625" y="4897438"/>
            <a:ext cx="0" cy="307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5" name="Line 37"/>
          <p:cNvSpPr>
            <a:spLocks noChangeShapeType="1"/>
          </p:cNvSpPr>
          <p:nvPr/>
        </p:nvSpPr>
        <p:spPr bwMode="auto">
          <a:xfrm flipH="1">
            <a:off x="2693988" y="5191125"/>
            <a:ext cx="1635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6" name="Line 38"/>
          <p:cNvSpPr>
            <a:spLocks noChangeShapeType="1"/>
          </p:cNvSpPr>
          <p:nvPr/>
        </p:nvSpPr>
        <p:spPr bwMode="auto">
          <a:xfrm>
            <a:off x="2698750" y="5178425"/>
            <a:ext cx="1588" cy="428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Line 39"/>
          <p:cNvSpPr>
            <a:spLocks noChangeShapeType="1"/>
          </p:cNvSpPr>
          <p:nvPr/>
        </p:nvSpPr>
        <p:spPr bwMode="auto">
          <a:xfrm flipH="1">
            <a:off x="2686050" y="5592763"/>
            <a:ext cx="171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8" name="Line 40"/>
          <p:cNvSpPr>
            <a:spLocks noChangeShapeType="1"/>
          </p:cNvSpPr>
          <p:nvPr/>
        </p:nvSpPr>
        <p:spPr bwMode="auto">
          <a:xfrm>
            <a:off x="2844800" y="5584825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9" name="Line 41"/>
          <p:cNvSpPr>
            <a:spLocks noChangeShapeType="1"/>
          </p:cNvSpPr>
          <p:nvPr/>
        </p:nvSpPr>
        <p:spPr bwMode="auto">
          <a:xfrm flipH="1">
            <a:off x="2622550" y="5180013"/>
            <a:ext cx="1588" cy="427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40" name="Group 42"/>
          <p:cNvGrpSpPr>
            <a:grpSpLocks/>
          </p:cNvGrpSpPr>
          <p:nvPr/>
        </p:nvGrpSpPr>
        <p:grpSpPr bwMode="auto">
          <a:xfrm>
            <a:off x="3548063" y="6037263"/>
            <a:ext cx="725487" cy="192087"/>
            <a:chOff x="873" y="3095"/>
            <a:chExt cx="457" cy="121"/>
          </a:xfrm>
        </p:grpSpPr>
        <p:sp>
          <p:nvSpPr>
            <p:cNvPr id="25667" name="Line 43"/>
            <p:cNvSpPr>
              <a:spLocks noChangeShapeType="1"/>
            </p:cNvSpPr>
            <p:nvPr/>
          </p:nvSpPr>
          <p:spPr bwMode="auto">
            <a:xfrm>
              <a:off x="873" y="3100"/>
              <a:ext cx="39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8" name="Line 44"/>
            <p:cNvSpPr>
              <a:spLocks noChangeShapeType="1"/>
            </p:cNvSpPr>
            <p:nvPr/>
          </p:nvSpPr>
          <p:spPr bwMode="auto">
            <a:xfrm>
              <a:off x="878" y="3095"/>
              <a:ext cx="87" cy="1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9" name="Line 45"/>
            <p:cNvSpPr>
              <a:spLocks noChangeShapeType="1"/>
            </p:cNvSpPr>
            <p:nvPr/>
          </p:nvSpPr>
          <p:spPr bwMode="auto">
            <a:xfrm>
              <a:off x="1070" y="3101"/>
              <a:ext cx="82" cy="1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0" name="Line 46"/>
            <p:cNvSpPr>
              <a:spLocks noChangeShapeType="1"/>
            </p:cNvSpPr>
            <p:nvPr/>
          </p:nvSpPr>
          <p:spPr bwMode="auto">
            <a:xfrm>
              <a:off x="1257" y="3100"/>
              <a:ext cx="73" cy="1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41" name="Oval 47"/>
          <p:cNvSpPr>
            <a:spLocks noChangeArrowheads="1"/>
          </p:cNvSpPr>
          <p:nvPr/>
        </p:nvSpPr>
        <p:spPr bwMode="auto">
          <a:xfrm>
            <a:off x="2355850" y="3443288"/>
            <a:ext cx="122238" cy="1222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5642" name="Oval 48"/>
          <p:cNvSpPr>
            <a:spLocks noChangeArrowheads="1"/>
          </p:cNvSpPr>
          <p:nvPr/>
        </p:nvSpPr>
        <p:spPr bwMode="auto">
          <a:xfrm>
            <a:off x="3784600" y="4845050"/>
            <a:ext cx="122238" cy="1222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5643" name="Oval 49"/>
          <p:cNvSpPr>
            <a:spLocks noChangeArrowheads="1"/>
          </p:cNvSpPr>
          <p:nvPr/>
        </p:nvSpPr>
        <p:spPr bwMode="auto">
          <a:xfrm>
            <a:off x="3798888" y="5802313"/>
            <a:ext cx="122237" cy="1222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5644" name="Oval 50"/>
          <p:cNvSpPr>
            <a:spLocks noChangeArrowheads="1"/>
          </p:cNvSpPr>
          <p:nvPr/>
        </p:nvSpPr>
        <p:spPr bwMode="auto">
          <a:xfrm>
            <a:off x="3244850" y="4386263"/>
            <a:ext cx="122238" cy="1222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5645" name="Text Box 51"/>
          <p:cNvSpPr txBox="1">
            <a:spLocks noChangeArrowheads="1"/>
          </p:cNvSpPr>
          <p:nvPr/>
        </p:nvSpPr>
        <p:spPr bwMode="auto">
          <a:xfrm>
            <a:off x="1819275" y="4495800"/>
            <a:ext cx="79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i="1" baseline="-26000">
                <a:solidFill>
                  <a:schemeClr val="bg2"/>
                </a:solidFill>
              </a:rPr>
              <a:t> </a:t>
            </a:r>
            <a:endParaRPr lang="en-US" altLang="en-US" b="1" i="1"/>
          </a:p>
        </p:txBody>
      </p:sp>
      <p:sp>
        <p:nvSpPr>
          <p:cNvPr id="25646" name="Text Box 52"/>
          <p:cNvSpPr txBox="1">
            <a:spLocks noChangeArrowheads="1"/>
          </p:cNvSpPr>
          <p:nvPr/>
        </p:nvSpPr>
        <p:spPr bwMode="auto">
          <a:xfrm>
            <a:off x="3563938" y="2311400"/>
            <a:ext cx="935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i="1"/>
              <a:t>V</a:t>
            </a:r>
            <a:r>
              <a:rPr lang="en-US" altLang="en-US" sz="3200" b="1" i="1" baseline="-30000"/>
              <a:t>DD </a:t>
            </a:r>
            <a:endParaRPr lang="en-US" altLang="en-US" b="1" i="1"/>
          </a:p>
        </p:txBody>
      </p:sp>
      <p:sp>
        <p:nvSpPr>
          <p:cNvPr id="25647" name="Text Box 53"/>
          <p:cNvSpPr txBox="1">
            <a:spLocks noChangeArrowheads="1"/>
          </p:cNvSpPr>
          <p:nvPr/>
        </p:nvSpPr>
        <p:spPr bwMode="auto">
          <a:xfrm>
            <a:off x="4243388" y="4475163"/>
            <a:ext cx="522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/>
              <a:t>C</a:t>
            </a:r>
            <a:r>
              <a:rPr lang="en-US" altLang="en-US" b="1" i="1"/>
              <a:t> </a:t>
            </a:r>
          </a:p>
        </p:txBody>
      </p:sp>
      <p:sp>
        <p:nvSpPr>
          <p:cNvPr id="25648" name="Text Box 54"/>
          <p:cNvSpPr txBox="1">
            <a:spLocks noChangeArrowheads="1"/>
          </p:cNvSpPr>
          <p:nvPr/>
        </p:nvSpPr>
        <p:spPr bwMode="auto">
          <a:xfrm>
            <a:off x="2236788" y="2349500"/>
            <a:ext cx="9890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pMOS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FETs</a:t>
            </a:r>
            <a:endParaRPr lang="en-US" altLang="en-US" b="1"/>
          </a:p>
        </p:txBody>
      </p:sp>
      <p:sp>
        <p:nvSpPr>
          <p:cNvPr id="25649" name="Text Box 55"/>
          <p:cNvSpPr txBox="1">
            <a:spLocks noChangeArrowheads="1"/>
          </p:cNvSpPr>
          <p:nvPr/>
        </p:nvSpPr>
        <p:spPr bwMode="auto">
          <a:xfrm>
            <a:off x="1109663" y="5549900"/>
            <a:ext cx="9890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nMOS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FETs</a:t>
            </a:r>
            <a:endParaRPr lang="en-US" altLang="en-US" b="1"/>
          </a:p>
        </p:txBody>
      </p:sp>
      <p:sp>
        <p:nvSpPr>
          <p:cNvPr id="25650" name="Line 56"/>
          <p:cNvSpPr>
            <a:spLocks noChangeShapeType="1"/>
          </p:cNvSpPr>
          <p:nvPr/>
        </p:nvSpPr>
        <p:spPr bwMode="auto">
          <a:xfrm flipV="1">
            <a:off x="2100263" y="5483225"/>
            <a:ext cx="442912" cy="336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1" name="Line 57"/>
          <p:cNvSpPr>
            <a:spLocks noChangeShapeType="1"/>
          </p:cNvSpPr>
          <p:nvPr/>
        </p:nvSpPr>
        <p:spPr bwMode="auto">
          <a:xfrm flipV="1">
            <a:off x="2100263" y="5467350"/>
            <a:ext cx="1477962" cy="501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2" name="Line 58"/>
          <p:cNvSpPr>
            <a:spLocks noChangeShapeType="1"/>
          </p:cNvSpPr>
          <p:nvPr/>
        </p:nvSpPr>
        <p:spPr bwMode="auto">
          <a:xfrm>
            <a:off x="2724150" y="3046413"/>
            <a:ext cx="809625" cy="1339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3" name="Line 59"/>
          <p:cNvSpPr>
            <a:spLocks noChangeShapeType="1"/>
          </p:cNvSpPr>
          <p:nvPr/>
        </p:nvSpPr>
        <p:spPr bwMode="auto">
          <a:xfrm>
            <a:off x="3060700" y="3046413"/>
            <a:ext cx="473075" cy="3667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4" name="Text Box 60"/>
          <p:cNvSpPr txBox="1">
            <a:spLocks noChangeArrowheads="1"/>
          </p:cNvSpPr>
          <p:nvPr/>
        </p:nvSpPr>
        <p:spPr bwMode="auto">
          <a:xfrm>
            <a:off x="4141788" y="3295650"/>
            <a:ext cx="10747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1"/>
                </a:solidFill>
              </a:rPr>
              <a:t>Stuck-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accent1"/>
                </a:solidFill>
              </a:rPr>
              <a:t>short</a:t>
            </a:r>
            <a:endParaRPr lang="en-US" altLang="en-US" sz="2000"/>
          </a:p>
        </p:txBody>
      </p:sp>
      <p:sp>
        <p:nvSpPr>
          <p:cNvPr id="25655" name="Rectangle 62"/>
          <p:cNvSpPr>
            <a:spLocks noChangeArrowheads="1"/>
          </p:cNvSpPr>
          <p:nvPr/>
        </p:nvSpPr>
        <p:spPr bwMode="auto">
          <a:xfrm>
            <a:off x="1171575" y="3316288"/>
            <a:ext cx="354013" cy="1311275"/>
          </a:xfrm>
          <a:prstGeom prst="rect">
            <a:avLst/>
          </a:pr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25656" name="Text Box 64"/>
          <p:cNvSpPr txBox="1">
            <a:spLocks noChangeArrowheads="1"/>
          </p:cNvSpPr>
          <p:nvPr/>
        </p:nvSpPr>
        <p:spPr bwMode="auto">
          <a:xfrm>
            <a:off x="4957763" y="4681538"/>
            <a:ext cx="831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0 (X)</a:t>
            </a:r>
          </a:p>
        </p:txBody>
      </p:sp>
      <p:sp>
        <p:nvSpPr>
          <p:cNvPr id="25657" name="Text Box 66"/>
          <p:cNvSpPr txBox="1">
            <a:spLocks noChangeArrowheads="1"/>
          </p:cNvSpPr>
          <p:nvPr/>
        </p:nvSpPr>
        <p:spPr bwMode="auto">
          <a:xfrm>
            <a:off x="1173163" y="6205538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5658" name="Text Box 68"/>
          <p:cNvSpPr txBox="1">
            <a:spLocks noChangeArrowheads="1"/>
          </p:cNvSpPr>
          <p:nvPr/>
        </p:nvSpPr>
        <p:spPr bwMode="auto">
          <a:xfrm>
            <a:off x="5911850" y="4164013"/>
            <a:ext cx="2697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Good circuit state</a:t>
            </a:r>
          </a:p>
        </p:txBody>
      </p:sp>
      <p:sp>
        <p:nvSpPr>
          <p:cNvPr id="25659" name="Text Box 69"/>
          <p:cNvSpPr txBox="1">
            <a:spLocks noChangeArrowheads="1"/>
          </p:cNvSpPr>
          <p:nvPr/>
        </p:nvSpPr>
        <p:spPr bwMode="auto">
          <a:xfrm>
            <a:off x="5226050" y="5780088"/>
            <a:ext cx="2838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Faulty circuit state</a:t>
            </a:r>
          </a:p>
        </p:txBody>
      </p:sp>
      <p:sp>
        <p:nvSpPr>
          <p:cNvPr id="25660" name="Line 70"/>
          <p:cNvSpPr>
            <a:spLocks noChangeShapeType="1"/>
          </p:cNvSpPr>
          <p:nvPr/>
        </p:nvSpPr>
        <p:spPr bwMode="auto">
          <a:xfrm flipH="1">
            <a:off x="5195888" y="4394200"/>
            <a:ext cx="730250" cy="290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1" name="Line 72"/>
          <p:cNvSpPr>
            <a:spLocks noChangeShapeType="1"/>
          </p:cNvSpPr>
          <p:nvPr/>
        </p:nvSpPr>
        <p:spPr bwMode="auto">
          <a:xfrm flipH="1" flipV="1">
            <a:off x="5480050" y="5006975"/>
            <a:ext cx="12700" cy="763588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2" name="Rectangle 75"/>
          <p:cNvSpPr>
            <a:spLocks noChangeArrowheads="1"/>
          </p:cNvSpPr>
          <p:nvPr/>
        </p:nvSpPr>
        <p:spPr bwMode="auto">
          <a:xfrm>
            <a:off x="4892675" y="1655763"/>
            <a:ext cx="3275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Test vector for </a:t>
            </a:r>
            <a:r>
              <a:rPr lang="en-US" altLang="en-US" sz="2000" i="1"/>
              <a:t>A</a:t>
            </a:r>
            <a:r>
              <a:rPr lang="en-US" altLang="en-US" sz="2000"/>
              <a:t> s-a-0</a:t>
            </a:r>
          </a:p>
        </p:txBody>
      </p:sp>
      <p:cxnSp>
        <p:nvCxnSpPr>
          <p:cNvPr id="25663" name="AutoShape 77"/>
          <p:cNvCxnSpPr>
            <a:cxnSpLocks noChangeShapeType="1"/>
            <a:stCxn id="25662" idx="1"/>
            <a:endCxn id="25655" idx="0"/>
          </p:cNvCxnSpPr>
          <p:nvPr/>
        </p:nvCxnSpPr>
        <p:spPr bwMode="auto">
          <a:xfrm rot="10800000" flipV="1">
            <a:off x="1349375" y="1854200"/>
            <a:ext cx="3543300" cy="1462088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64" name="Text Box 84"/>
          <p:cNvSpPr txBox="1">
            <a:spLocks noChangeArrowheads="1"/>
          </p:cNvSpPr>
          <p:nvPr/>
        </p:nvSpPr>
        <p:spPr bwMode="auto">
          <a:xfrm>
            <a:off x="5881688" y="2657475"/>
            <a:ext cx="196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 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6600"/>
                </a:solidFill>
              </a:rPr>
              <a:t>I</a:t>
            </a:r>
            <a:r>
              <a:rPr lang="en-US" altLang="en-US" i="1" baseline="-25000">
                <a:solidFill>
                  <a:srgbClr val="FF6600"/>
                </a:solidFill>
              </a:rPr>
              <a:t>DDQ</a:t>
            </a:r>
            <a:r>
              <a:rPr lang="en-US" altLang="en-US" sz="2000">
                <a:solidFill>
                  <a:srgbClr val="FF6600"/>
                </a:solidFill>
              </a:rPr>
              <a:t> path in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6600"/>
                </a:solidFill>
              </a:rPr>
              <a:t>faulty circuit</a:t>
            </a:r>
            <a:endParaRPr lang="en-US" altLang="en-US" sz="2000"/>
          </a:p>
        </p:txBody>
      </p:sp>
      <p:sp>
        <p:nvSpPr>
          <p:cNvPr id="25665" name="Line 86"/>
          <p:cNvSpPr>
            <a:spLocks noChangeShapeType="1"/>
          </p:cNvSpPr>
          <p:nvPr/>
        </p:nvSpPr>
        <p:spPr bwMode="auto">
          <a:xfrm flipH="1">
            <a:off x="4038600" y="3017838"/>
            <a:ext cx="176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6" name="Freeform 93"/>
          <p:cNvSpPr>
            <a:spLocks/>
          </p:cNvSpPr>
          <p:nvPr/>
        </p:nvSpPr>
        <p:spPr bwMode="auto">
          <a:xfrm>
            <a:off x="2814638" y="2819400"/>
            <a:ext cx="1236662" cy="3443288"/>
          </a:xfrm>
          <a:custGeom>
            <a:avLst/>
            <a:gdLst>
              <a:gd name="T0" fmla="*/ 1751663814 w 865"/>
              <a:gd name="T1" fmla="*/ 0 h 2198"/>
              <a:gd name="T2" fmla="*/ 1457335398 w 865"/>
              <a:gd name="T3" fmla="*/ 2147483647 h 2198"/>
              <a:gd name="T4" fmla="*/ 202350786 w 865"/>
              <a:gd name="T5" fmla="*/ 2147483647 h 2198"/>
              <a:gd name="T6" fmla="*/ 241186261 w 865"/>
              <a:gd name="T7" fmla="*/ 2147483647 h 2198"/>
              <a:gd name="T8" fmla="*/ 1516609394 w 865"/>
              <a:gd name="T9" fmla="*/ 2147483647 h 2198"/>
              <a:gd name="T10" fmla="*/ 1751663814 w 865"/>
              <a:gd name="T11" fmla="*/ 2147483647 h 21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65"/>
              <a:gd name="T19" fmla="*/ 0 h 2198"/>
              <a:gd name="T20" fmla="*/ 865 w 865"/>
              <a:gd name="T21" fmla="*/ 2198 h 219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65" h="2198">
                <a:moveTo>
                  <a:pt x="857" y="0"/>
                </a:moveTo>
                <a:cubicBezTo>
                  <a:pt x="848" y="497"/>
                  <a:pt x="839" y="994"/>
                  <a:pt x="713" y="1229"/>
                </a:cubicBezTo>
                <a:cubicBezTo>
                  <a:pt x="587" y="1464"/>
                  <a:pt x="198" y="1309"/>
                  <a:pt x="99" y="1411"/>
                </a:cubicBezTo>
                <a:cubicBezTo>
                  <a:pt x="0" y="1513"/>
                  <a:pt x="11" y="1745"/>
                  <a:pt x="118" y="1843"/>
                </a:cubicBezTo>
                <a:cubicBezTo>
                  <a:pt x="225" y="1941"/>
                  <a:pt x="619" y="1938"/>
                  <a:pt x="742" y="1997"/>
                </a:cubicBezTo>
                <a:cubicBezTo>
                  <a:pt x="865" y="2056"/>
                  <a:pt x="861" y="2127"/>
                  <a:pt x="857" y="2198"/>
                </a:cubicBezTo>
              </a:path>
            </a:pathLst>
          </a:cu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5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for Test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Full-Scan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Observability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Controllability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Scan Flip-Flop</a:t>
            </a:r>
          </a:p>
        </p:txBody>
      </p:sp>
    </p:spTree>
    <p:extLst>
      <p:ext uri="{BB962C8B-B14F-4D97-AF65-F5344CB8AC3E}">
        <p14:creationId xmlns:p14="http://schemas.microsoft.com/office/powerpoint/2010/main" val="4807199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Definition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59275"/>
          </a:xfrm>
        </p:spPr>
        <p:txBody>
          <a:bodyPr/>
          <a:lstStyle/>
          <a:p>
            <a:r>
              <a:rPr lang="en-US" altLang="en-US" sz="2000" dirty="0" smtClean="0"/>
              <a:t>Design for testability (DFT) refers to those design techniques that make test generation and test application cost-effective.</a:t>
            </a:r>
          </a:p>
          <a:p>
            <a:r>
              <a:rPr lang="en-US" altLang="en-US" sz="2000" dirty="0" smtClean="0"/>
              <a:t>DFT methods for digital circuits:</a:t>
            </a:r>
          </a:p>
          <a:p>
            <a:pPr lvl="1"/>
            <a:r>
              <a:rPr lang="en-US" altLang="en-US" sz="2000" dirty="0" smtClean="0"/>
              <a:t>Ad-hoc methods</a:t>
            </a:r>
          </a:p>
          <a:p>
            <a:pPr lvl="1"/>
            <a:r>
              <a:rPr lang="en-US" altLang="en-US" sz="2000" dirty="0" smtClean="0"/>
              <a:t>Structured methods:</a:t>
            </a:r>
          </a:p>
          <a:p>
            <a:pPr lvl="2"/>
            <a:r>
              <a:rPr lang="en-US" altLang="en-US" sz="1800" dirty="0" smtClean="0"/>
              <a:t>Scan</a:t>
            </a:r>
          </a:p>
          <a:p>
            <a:pPr lvl="2"/>
            <a:r>
              <a:rPr lang="en-US" altLang="en-US" sz="1800" dirty="0" smtClean="0"/>
              <a:t>Partial Scan</a:t>
            </a:r>
          </a:p>
          <a:p>
            <a:pPr lvl="2"/>
            <a:r>
              <a:rPr lang="en-US" altLang="en-US" sz="1800" dirty="0" smtClean="0"/>
              <a:t>Built-in self-test (BIST)</a:t>
            </a:r>
          </a:p>
          <a:p>
            <a:pPr lvl="2"/>
            <a:r>
              <a:rPr lang="en-US" altLang="en-US" sz="1800" dirty="0" smtClean="0"/>
              <a:t>Boundary scan</a:t>
            </a:r>
          </a:p>
          <a:p>
            <a:r>
              <a:rPr lang="en-US" altLang="en-US" sz="2000" dirty="0" smtClean="0"/>
              <a:t>DFT method for mixed-signal circuits:</a:t>
            </a:r>
          </a:p>
          <a:p>
            <a:pPr lvl="2"/>
            <a:r>
              <a:rPr lang="en-US" altLang="en-US" sz="1800" dirty="0" smtClean="0"/>
              <a:t>Analog test bus</a:t>
            </a:r>
          </a:p>
        </p:txBody>
      </p:sp>
    </p:spTree>
    <p:extLst>
      <p:ext uri="{BB962C8B-B14F-4D97-AF65-F5344CB8AC3E}">
        <p14:creationId xmlns:p14="http://schemas.microsoft.com/office/powerpoint/2010/main" val="410341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400050"/>
            <a:ext cx="7772400" cy="762000"/>
          </a:xfrm>
        </p:spPr>
        <p:txBody>
          <a:bodyPr/>
          <a:lstStyle/>
          <a:p>
            <a:r>
              <a:rPr lang="en-US" altLang="en-US" smtClean="0"/>
              <a:t>Observability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4200" y="1739900"/>
            <a:ext cx="7772400" cy="4114800"/>
          </a:xfrm>
        </p:spPr>
        <p:txBody>
          <a:bodyPr>
            <a:normAutofit fontScale="92500"/>
          </a:bodyPr>
          <a:lstStyle/>
          <a:p>
            <a:r>
              <a:rPr lang="en-US" altLang="en-US" smtClean="0"/>
              <a:t>The </a:t>
            </a:r>
            <a:r>
              <a:rPr lang="en-US" altLang="en-US" i="1" smtClean="0"/>
              <a:t>observability </a:t>
            </a:r>
            <a:r>
              <a:rPr lang="en-US" altLang="en-US" smtClean="0"/>
              <a:t>of a particular circuit node is the degree to which we can observe that node at the output of an integrated circuit.</a:t>
            </a:r>
          </a:p>
          <a:p>
            <a:r>
              <a:rPr lang="en-US" altLang="en-US" smtClean="0"/>
              <a:t>Measure the output of a gate within a larger circuit to check whether it operates correctly.</a:t>
            </a:r>
          </a:p>
          <a:p>
            <a:r>
              <a:rPr lang="en-US" altLang="en-US" smtClean="0"/>
              <a:t>Limited number of nodes can be directly observed.</a:t>
            </a:r>
          </a:p>
        </p:txBody>
      </p:sp>
    </p:spTree>
    <p:extLst>
      <p:ext uri="{BB962C8B-B14F-4D97-AF65-F5344CB8AC3E}">
        <p14:creationId xmlns:p14="http://schemas.microsoft.com/office/powerpoint/2010/main" val="338821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Controllability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03400"/>
            <a:ext cx="7772400" cy="4114800"/>
          </a:xfrm>
        </p:spPr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i="1" smtClean="0"/>
              <a:t>controllability </a:t>
            </a:r>
            <a:r>
              <a:rPr lang="en-US" altLang="en-US" smtClean="0"/>
              <a:t>of an internal circuit node within a chip is a measure of the ease of setting the node to a </a:t>
            </a:r>
            <a:r>
              <a:rPr lang="en-US" altLang="en-US" i="1" smtClean="0"/>
              <a:t>1</a:t>
            </a:r>
            <a:r>
              <a:rPr lang="en-US" altLang="en-US" smtClean="0"/>
              <a:t> or</a:t>
            </a:r>
            <a:r>
              <a:rPr lang="en-US" altLang="en-US" i="1" smtClean="0"/>
              <a:t> 0</a:t>
            </a:r>
            <a:r>
              <a:rPr lang="en-US" altLang="en-US" smtClean="0"/>
              <a:t> metric.</a:t>
            </a:r>
          </a:p>
          <a:p>
            <a:r>
              <a:rPr lang="en-US" altLang="en-US" smtClean="0"/>
              <a:t>Degree of difficulty of testing a particular signal within a circuit</a:t>
            </a:r>
          </a:p>
          <a:p>
            <a:r>
              <a:rPr lang="en-US" altLang="en-US" smtClean="0"/>
              <a:t>An easily controllable node would be directly settable via an input pad.</a:t>
            </a:r>
          </a:p>
          <a:p>
            <a:endParaRPr lang="en-US" altLang="en-US" i="1" smtClean="0"/>
          </a:p>
        </p:txBody>
      </p:sp>
    </p:spTree>
    <p:extLst>
      <p:ext uri="{BB962C8B-B14F-4D97-AF65-F5344CB8AC3E}">
        <p14:creationId xmlns:p14="http://schemas.microsoft.com/office/powerpoint/2010/main" val="35695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NOT need to write any long complicated code</a:t>
            </a:r>
          </a:p>
          <a:p>
            <a:r>
              <a:rPr lang="en-US" dirty="0" smtClean="0"/>
              <a:t>You should be able to write small pieces of Verilog</a:t>
            </a:r>
          </a:p>
          <a:p>
            <a:r>
              <a:rPr lang="en-US" dirty="0" smtClean="0"/>
              <a:t>Understand common coding mistakes</a:t>
            </a:r>
          </a:p>
          <a:p>
            <a:r>
              <a:rPr lang="en-US" dirty="0" smtClean="0"/>
              <a:t>Be able to detect limitations in a block of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8543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44538" y="0"/>
            <a:ext cx="7772400" cy="1104900"/>
          </a:xfrm>
        </p:spPr>
        <p:txBody>
          <a:bodyPr/>
          <a:lstStyle/>
          <a:p>
            <a:r>
              <a:rPr lang="en-US" altLang="en-US" smtClean="0"/>
              <a:t>Scan Design</a:t>
            </a:r>
          </a:p>
        </p:txBody>
      </p:sp>
      <p:pic>
        <p:nvPicPr>
          <p:cNvPr id="12291" name="Picture 5" descr="register array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3" y="1303338"/>
            <a:ext cx="7188200" cy="308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406400" y="4572000"/>
            <a:ext cx="795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261938" y="4606925"/>
            <a:ext cx="8650287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lang="en-US" altLang="en-US" sz="1600"/>
              <a:t> In test mode, all flip-flops functionally form one or more shift registers.</a:t>
            </a:r>
          </a:p>
          <a:p>
            <a:pPr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lang="en-US" altLang="en-US" sz="1600"/>
              <a:t> The inputs and outputs of these shift registers are connected to PI/Pos.</a:t>
            </a:r>
          </a:p>
          <a:p>
            <a:pPr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lang="en-US" altLang="en-US" sz="1600"/>
              <a:t> Using the test mode, all flip-flops can be set to any desired states.</a:t>
            </a:r>
          </a:p>
          <a:p>
            <a:pPr>
              <a:spcBef>
                <a:spcPct val="50000"/>
              </a:spcBef>
              <a:buSzPct val="80000"/>
              <a:buFont typeface="Wingdings" pitchFamily="2" charset="2"/>
              <a:buChar char="§"/>
            </a:pPr>
            <a:r>
              <a:rPr lang="en-US" altLang="en-US" sz="1600"/>
              <a:t> The states of the flip-flops are observed by shifting the contents of the scan register out.</a:t>
            </a:r>
          </a:p>
        </p:txBody>
      </p:sp>
    </p:spTree>
    <p:extLst>
      <p:ext uri="{BB962C8B-B14F-4D97-AF65-F5344CB8AC3E}">
        <p14:creationId xmlns:p14="http://schemas.microsoft.com/office/powerpoint/2010/main" val="95625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1114"/>
          <p:cNvSpPr>
            <a:spLocks noChangeArrowheads="1"/>
          </p:cNvSpPr>
          <p:nvPr/>
        </p:nvSpPr>
        <p:spPr bwMode="auto">
          <a:xfrm rot="-5400000">
            <a:off x="1099344" y="1337469"/>
            <a:ext cx="2179637" cy="20796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609 w 21600"/>
              <a:gd name="T13" fmla="*/ 3609 h 21600"/>
              <a:gd name="T14" fmla="*/ 17991 w 21600"/>
              <a:gd name="T15" fmla="*/ 1799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618" y="21600"/>
                </a:lnTo>
                <a:lnTo>
                  <a:pt x="17982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Scan Flip-Flop (SFF)</a:t>
            </a:r>
          </a:p>
        </p:txBody>
      </p:sp>
      <p:sp>
        <p:nvSpPr>
          <p:cNvPr id="16388" name="AutoShape 1028"/>
          <p:cNvSpPr>
            <a:spLocks noChangeArrowheads="1"/>
          </p:cNvSpPr>
          <p:nvPr/>
        </p:nvSpPr>
        <p:spPr bwMode="auto">
          <a:xfrm>
            <a:off x="6464300" y="2965450"/>
            <a:ext cx="547688" cy="487363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389" name="AutoShape 1029"/>
          <p:cNvSpPr>
            <a:spLocks noChangeArrowheads="1"/>
          </p:cNvSpPr>
          <p:nvPr/>
        </p:nvSpPr>
        <p:spPr bwMode="auto">
          <a:xfrm>
            <a:off x="6469063" y="1798638"/>
            <a:ext cx="547687" cy="487362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390" name="AutoShape 1030"/>
          <p:cNvSpPr>
            <a:spLocks noChangeArrowheads="1"/>
          </p:cNvSpPr>
          <p:nvPr/>
        </p:nvSpPr>
        <p:spPr bwMode="auto">
          <a:xfrm>
            <a:off x="4246563" y="2976563"/>
            <a:ext cx="547687" cy="487362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391" name="AutoShape 1031"/>
          <p:cNvSpPr>
            <a:spLocks noChangeArrowheads="1"/>
          </p:cNvSpPr>
          <p:nvPr/>
        </p:nvSpPr>
        <p:spPr bwMode="auto">
          <a:xfrm>
            <a:off x="4256088" y="1811338"/>
            <a:ext cx="547687" cy="487362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392" name="AutoShape 1032"/>
          <p:cNvSpPr>
            <a:spLocks noChangeArrowheads="1"/>
          </p:cNvSpPr>
          <p:nvPr/>
        </p:nvSpPr>
        <p:spPr bwMode="auto">
          <a:xfrm>
            <a:off x="1695450" y="2741613"/>
            <a:ext cx="547688" cy="487362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393" name="AutoShape 1033"/>
          <p:cNvSpPr>
            <a:spLocks noChangeArrowheads="1"/>
          </p:cNvSpPr>
          <p:nvPr/>
        </p:nvSpPr>
        <p:spPr bwMode="auto">
          <a:xfrm>
            <a:off x="1706563" y="1508125"/>
            <a:ext cx="547687" cy="487363"/>
          </a:xfrm>
          <a:prstGeom prst="flowChartDelay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394" name="AutoShape 1034"/>
          <p:cNvSpPr>
            <a:spLocks noChangeArrowheads="1"/>
          </p:cNvSpPr>
          <p:nvPr/>
        </p:nvSpPr>
        <p:spPr bwMode="auto">
          <a:xfrm flipH="1">
            <a:off x="2530475" y="1658938"/>
            <a:ext cx="549275" cy="487362"/>
          </a:xfrm>
          <a:prstGeom prst="moon">
            <a:avLst>
              <a:gd name="adj" fmla="val 81792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grpSp>
        <p:nvGrpSpPr>
          <p:cNvPr id="16395" name="Group 1037"/>
          <p:cNvGrpSpPr>
            <a:grpSpLocks/>
          </p:cNvGrpSpPr>
          <p:nvPr/>
        </p:nvGrpSpPr>
        <p:grpSpPr bwMode="auto">
          <a:xfrm>
            <a:off x="7370763" y="2822575"/>
            <a:ext cx="685800" cy="487363"/>
            <a:chOff x="1114" y="2314"/>
            <a:chExt cx="432" cy="307"/>
          </a:xfrm>
        </p:grpSpPr>
        <p:sp>
          <p:nvSpPr>
            <p:cNvPr id="16497" name="AutoShape 1038"/>
            <p:cNvSpPr>
              <a:spLocks noChangeArrowheads="1"/>
            </p:cNvSpPr>
            <p:nvPr/>
          </p:nvSpPr>
          <p:spPr bwMode="auto">
            <a:xfrm flipH="1">
              <a:off x="1114" y="2314"/>
              <a:ext cx="346" cy="307"/>
            </a:xfrm>
            <a:prstGeom prst="moon">
              <a:avLst>
                <a:gd name="adj" fmla="val 8179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/>
            </a:p>
          </p:txBody>
        </p:sp>
        <p:sp>
          <p:nvSpPr>
            <p:cNvPr id="16498" name="Oval 1039"/>
            <p:cNvSpPr>
              <a:spLocks noChangeArrowheads="1"/>
            </p:cNvSpPr>
            <p:nvPr/>
          </p:nvSpPr>
          <p:spPr bwMode="auto">
            <a:xfrm>
              <a:off x="1460" y="2425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/>
            </a:p>
          </p:txBody>
        </p:sp>
      </p:grpSp>
      <p:grpSp>
        <p:nvGrpSpPr>
          <p:cNvPr id="16396" name="Group 1040"/>
          <p:cNvGrpSpPr>
            <a:grpSpLocks/>
          </p:cNvGrpSpPr>
          <p:nvPr/>
        </p:nvGrpSpPr>
        <p:grpSpPr bwMode="auto">
          <a:xfrm>
            <a:off x="7377113" y="1951038"/>
            <a:ext cx="685800" cy="487362"/>
            <a:chOff x="1114" y="2314"/>
            <a:chExt cx="432" cy="307"/>
          </a:xfrm>
        </p:grpSpPr>
        <p:sp>
          <p:nvSpPr>
            <p:cNvPr id="16495" name="AutoShape 1041"/>
            <p:cNvSpPr>
              <a:spLocks noChangeArrowheads="1"/>
            </p:cNvSpPr>
            <p:nvPr/>
          </p:nvSpPr>
          <p:spPr bwMode="auto">
            <a:xfrm flipH="1">
              <a:off x="1114" y="2314"/>
              <a:ext cx="346" cy="307"/>
            </a:xfrm>
            <a:prstGeom prst="moon">
              <a:avLst>
                <a:gd name="adj" fmla="val 8179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/>
            </a:p>
          </p:txBody>
        </p:sp>
        <p:sp>
          <p:nvSpPr>
            <p:cNvPr id="16496" name="Oval 1042"/>
            <p:cNvSpPr>
              <a:spLocks noChangeArrowheads="1"/>
            </p:cNvSpPr>
            <p:nvPr/>
          </p:nvSpPr>
          <p:spPr bwMode="auto">
            <a:xfrm>
              <a:off x="1460" y="2425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/>
            </a:p>
          </p:txBody>
        </p:sp>
      </p:grpSp>
      <p:grpSp>
        <p:nvGrpSpPr>
          <p:cNvPr id="16397" name="Group 1051"/>
          <p:cNvGrpSpPr>
            <a:grpSpLocks/>
          </p:cNvGrpSpPr>
          <p:nvPr/>
        </p:nvGrpSpPr>
        <p:grpSpPr bwMode="auto">
          <a:xfrm>
            <a:off x="5167313" y="2817813"/>
            <a:ext cx="685800" cy="487362"/>
            <a:chOff x="3245" y="1872"/>
            <a:chExt cx="432" cy="307"/>
          </a:xfrm>
        </p:grpSpPr>
        <p:sp>
          <p:nvSpPr>
            <p:cNvPr id="16493" name="AutoShape 1044"/>
            <p:cNvSpPr>
              <a:spLocks noChangeArrowheads="1"/>
            </p:cNvSpPr>
            <p:nvPr/>
          </p:nvSpPr>
          <p:spPr bwMode="auto">
            <a:xfrm flipH="1">
              <a:off x="3245" y="1872"/>
              <a:ext cx="346" cy="307"/>
            </a:xfrm>
            <a:prstGeom prst="moon">
              <a:avLst>
                <a:gd name="adj" fmla="val 8179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/>
            </a:p>
          </p:txBody>
        </p:sp>
        <p:sp>
          <p:nvSpPr>
            <p:cNvPr id="16494" name="Oval 1045"/>
            <p:cNvSpPr>
              <a:spLocks noChangeArrowheads="1"/>
            </p:cNvSpPr>
            <p:nvPr/>
          </p:nvSpPr>
          <p:spPr bwMode="auto">
            <a:xfrm>
              <a:off x="3591" y="1983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/>
            </a:p>
          </p:txBody>
        </p:sp>
      </p:grpSp>
      <p:grpSp>
        <p:nvGrpSpPr>
          <p:cNvPr id="16398" name="Group 1046"/>
          <p:cNvGrpSpPr>
            <a:grpSpLocks/>
          </p:cNvGrpSpPr>
          <p:nvPr/>
        </p:nvGrpSpPr>
        <p:grpSpPr bwMode="auto">
          <a:xfrm>
            <a:off x="5172075" y="1957388"/>
            <a:ext cx="685800" cy="487362"/>
            <a:chOff x="1114" y="2314"/>
            <a:chExt cx="432" cy="307"/>
          </a:xfrm>
        </p:grpSpPr>
        <p:sp>
          <p:nvSpPr>
            <p:cNvPr id="16491" name="AutoShape 1047"/>
            <p:cNvSpPr>
              <a:spLocks noChangeArrowheads="1"/>
            </p:cNvSpPr>
            <p:nvPr/>
          </p:nvSpPr>
          <p:spPr bwMode="auto">
            <a:xfrm flipH="1">
              <a:off x="1114" y="2314"/>
              <a:ext cx="346" cy="307"/>
            </a:xfrm>
            <a:prstGeom prst="moon">
              <a:avLst>
                <a:gd name="adj" fmla="val 8179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/>
            </a:p>
          </p:txBody>
        </p:sp>
        <p:sp>
          <p:nvSpPr>
            <p:cNvPr id="16492" name="Oval 1048"/>
            <p:cNvSpPr>
              <a:spLocks noChangeArrowheads="1"/>
            </p:cNvSpPr>
            <p:nvPr/>
          </p:nvSpPr>
          <p:spPr bwMode="auto">
            <a:xfrm>
              <a:off x="1460" y="2425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/>
            </a:p>
          </p:txBody>
        </p:sp>
      </p:grpSp>
      <p:grpSp>
        <p:nvGrpSpPr>
          <p:cNvPr id="16399" name="Group 1052"/>
          <p:cNvGrpSpPr>
            <a:grpSpLocks/>
          </p:cNvGrpSpPr>
          <p:nvPr/>
        </p:nvGrpSpPr>
        <p:grpSpPr bwMode="auto">
          <a:xfrm rot="5400000">
            <a:off x="1170781" y="2156619"/>
            <a:ext cx="515938" cy="457200"/>
            <a:chOff x="1747" y="2563"/>
            <a:chExt cx="325" cy="288"/>
          </a:xfrm>
        </p:grpSpPr>
        <p:sp>
          <p:nvSpPr>
            <p:cNvPr id="16489" name="AutoShape 1049"/>
            <p:cNvSpPr>
              <a:spLocks noChangeArrowheads="1"/>
            </p:cNvSpPr>
            <p:nvPr/>
          </p:nvSpPr>
          <p:spPr bwMode="auto">
            <a:xfrm rot="5400000">
              <a:off x="1718" y="2592"/>
              <a:ext cx="288" cy="230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/>
            </a:p>
          </p:txBody>
        </p:sp>
        <p:sp>
          <p:nvSpPr>
            <p:cNvPr id="16490" name="Oval 1050"/>
            <p:cNvSpPr>
              <a:spLocks noChangeArrowheads="1"/>
            </p:cNvSpPr>
            <p:nvPr/>
          </p:nvSpPr>
          <p:spPr bwMode="auto">
            <a:xfrm>
              <a:off x="1986" y="2663"/>
              <a:ext cx="86" cy="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/>
            </a:p>
          </p:txBody>
        </p:sp>
      </p:grpSp>
      <p:grpSp>
        <p:nvGrpSpPr>
          <p:cNvPr id="16400" name="Group 1053"/>
          <p:cNvGrpSpPr>
            <a:grpSpLocks/>
          </p:cNvGrpSpPr>
          <p:nvPr/>
        </p:nvGrpSpPr>
        <p:grpSpPr bwMode="auto">
          <a:xfrm>
            <a:off x="4714875" y="3640138"/>
            <a:ext cx="515938" cy="457200"/>
            <a:chOff x="1747" y="2563"/>
            <a:chExt cx="325" cy="288"/>
          </a:xfrm>
        </p:grpSpPr>
        <p:sp>
          <p:nvSpPr>
            <p:cNvPr id="16487" name="AutoShape 1054"/>
            <p:cNvSpPr>
              <a:spLocks noChangeArrowheads="1"/>
            </p:cNvSpPr>
            <p:nvPr/>
          </p:nvSpPr>
          <p:spPr bwMode="auto">
            <a:xfrm rot="5400000">
              <a:off x="1718" y="2592"/>
              <a:ext cx="288" cy="230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/>
            </a:p>
          </p:txBody>
        </p:sp>
        <p:sp>
          <p:nvSpPr>
            <p:cNvPr id="16488" name="Oval 1055"/>
            <p:cNvSpPr>
              <a:spLocks noChangeArrowheads="1"/>
            </p:cNvSpPr>
            <p:nvPr/>
          </p:nvSpPr>
          <p:spPr bwMode="auto">
            <a:xfrm>
              <a:off x="1986" y="2663"/>
              <a:ext cx="86" cy="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/>
            </a:p>
          </p:txBody>
        </p:sp>
      </p:grpSp>
      <p:grpSp>
        <p:nvGrpSpPr>
          <p:cNvPr id="16401" name="Group 1056"/>
          <p:cNvGrpSpPr>
            <a:grpSpLocks/>
          </p:cNvGrpSpPr>
          <p:nvPr/>
        </p:nvGrpSpPr>
        <p:grpSpPr bwMode="auto">
          <a:xfrm rot="5400000">
            <a:off x="3429794" y="2332832"/>
            <a:ext cx="515937" cy="457200"/>
            <a:chOff x="1747" y="2563"/>
            <a:chExt cx="325" cy="288"/>
          </a:xfrm>
        </p:grpSpPr>
        <p:sp>
          <p:nvSpPr>
            <p:cNvPr id="16485" name="AutoShape 1057"/>
            <p:cNvSpPr>
              <a:spLocks noChangeArrowheads="1"/>
            </p:cNvSpPr>
            <p:nvPr/>
          </p:nvSpPr>
          <p:spPr bwMode="auto">
            <a:xfrm rot="5400000">
              <a:off x="1718" y="2592"/>
              <a:ext cx="288" cy="230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/>
            </a:p>
          </p:txBody>
        </p:sp>
        <p:sp>
          <p:nvSpPr>
            <p:cNvPr id="16486" name="Oval 1058"/>
            <p:cNvSpPr>
              <a:spLocks noChangeArrowheads="1"/>
            </p:cNvSpPr>
            <p:nvPr/>
          </p:nvSpPr>
          <p:spPr bwMode="auto">
            <a:xfrm>
              <a:off x="1986" y="2663"/>
              <a:ext cx="86" cy="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 Black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 Black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1600">
                  <a:solidFill>
                    <a:schemeClr val="tx1"/>
                  </a:solidFill>
                  <a:latin typeface="Arial Black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/>
            </a:p>
          </p:txBody>
        </p:sp>
      </p:grpSp>
      <p:sp>
        <p:nvSpPr>
          <p:cNvPr id="16402" name="Line 1059"/>
          <p:cNvSpPr>
            <a:spLocks noChangeShapeType="1"/>
          </p:cNvSpPr>
          <p:nvPr/>
        </p:nvSpPr>
        <p:spPr bwMode="auto">
          <a:xfrm>
            <a:off x="8064500" y="2197100"/>
            <a:ext cx="427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060"/>
          <p:cNvSpPr>
            <a:spLocks noChangeShapeType="1"/>
          </p:cNvSpPr>
          <p:nvPr/>
        </p:nvSpPr>
        <p:spPr bwMode="auto">
          <a:xfrm>
            <a:off x="7243763" y="2916238"/>
            <a:ext cx="196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1061"/>
          <p:cNvSpPr>
            <a:spLocks noChangeShapeType="1"/>
          </p:cNvSpPr>
          <p:nvPr/>
        </p:nvSpPr>
        <p:spPr bwMode="auto">
          <a:xfrm>
            <a:off x="8258175" y="22034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1062"/>
          <p:cNvSpPr>
            <a:spLocks noChangeShapeType="1"/>
          </p:cNvSpPr>
          <p:nvPr/>
        </p:nvSpPr>
        <p:spPr bwMode="auto">
          <a:xfrm>
            <a:off x="8250238" y="2830513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1063"/>
          <p:cNvSpPr>
            <a:spLocks noChangeShapeType="1"/>
          </p:cNvSpPr>
          <p:nvPr/>
        </p:nvSpPr>
        <p:spPr bwMode="auto">
          <a:xfrm>
            <a:off x="7246938" y="23304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1064"/>
          <p:cNvSpPr>
            <a:spLocks noChangeShapeType="1"/>
          </p:cNvSpPr>
          <p:nvPr/>
        </p:nvSpPr>
        <p:spPr bwMode="auto">
          <a:xfrm>
            <a:off x="7253288" y="2700338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1065"/>
          <p:cNvSpPr>
            <a:spLocks noChangeShapeType="1"/>
          </p:cNvSpPr>
          <p:nvPr/>
        </p:nvSpPr>
        <p:spPr bwMode="auto">
          <a:xfrm>
            <a:off x="8056563" y="3065463"/>
            <a:ext cx="4270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1066"/>
          <p:cNvSpPr>
            <a:spLocks noChangeShapeType="1"/>
          </p:cNvSpPr>
          <p:nvPr/>
        </p:nvSpPr>
        <p:spPr bwMode="auto">
          <a:xfrm>
            <a:off x="7239000" y="2339975"/>
            <a:ext cx="196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Oval 1067"/>
          <p:cNvSpPr>
            <a:spLocks noChangeArrowheads="1"/>
          </p:cNvSpPr>
          <p:nvPr/>
        </p:nvSpPr>
        <p:spPr bwMode="auto">
          <a:xfrm>
            <a:off x="8197850" y="2135188"/>
            <a:ext cx="125413" cy="12223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411" name="Oval 1068"/>
          <p:cNvSpPr>
            <a:spLocks noChangeArrowheads="1"/>
          </p:cNvSpPr>
          <p:nvPr/>
        </p:nvSpPr>
        <p:spPr bwMode="auto">
          <a:xfrm>
            <a:off x="8186738" y="3003550"/>
            <a:ext cx="125412" cy="12223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412" name="Line 1069"/>
          <p:cNvSpPr>
            <a:spLocks noChangeShapeType="1"/>
          </p:cNvSpPr>
          <p:nvPr/>
        </p:nvSpPr>
        <p:spPr bwMode="auto">
          <a:xfrm flipV="1">
            <a:off x="7243763" y="2419350"/>
            <a:ext cx="10207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Line 1070"/>
          <p:cNvSpPr>
            <a:spLocks noChangeShapeType="1"/>
          </p:cNvSpPr>
          <p:nvPr/>
        </p:nvSpPr>
        <p:spPr bwMode="auto">
          <a:xfrm>
            <a:off x="7242175" y="2547938"/>
            <a:ext cx="10207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Line 1071"/>
          <p:cNvSpPr>
            <a:spLocks noChangeShapeType="1"/>
          </p:cNvSpPr>
          <p:nvPr/>
        </p:nvSpPr>
        <p:spPr bwMode="auto">
          <a:xfrm flipH="1">
            <a:off x="7007225" y="2041525"/>
            <a:ext cx="427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Line 1072"/>
          <p:cNvSpPr>
            <a:spLocks noChangeShapeType="1"/>
          </p:cNvSpPr>
          <p:nvPr/>
        </p:nvSpPr>
        <p:spPr bwMode="auto">
          <a:xfrm flipH="1">
            <a:off x="7004050" y="3209925"/>
            <a:ext cx="427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6" name="Line 1073"/>
          <p:cNvSpPr>
            <a:spLocks noChangeShapeType="1"/>
          </p:cNvSpPr>
          <p:nvPr/>
        </p:nvSpPr>
        <p:spPr bwMode="auto">
          <a:xfrm flipH="1">
            <a:off x="6278563" y="1876425"/>
            <a:ext cx="18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Line 1074"/>
          <p:cNvSpPr>
            <a:spLocks noChangeShapeType="1"/>
          </p:cNvSpPr>
          <p:nvPr/>
        </p:nvSpPr>
        <p:spPr bwMode="auto">
          <a:xfrm flipH="1">
            <a:off x="6286500" y="3352800"/>
            <a:ext cx="1762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8" name="Line 1075"/>
          <p:cNvSpPr>
            <a:spLocks noChangeShapeType="1"/>
          </p:cNvSpPr>
          <p:nvPr/>
        </p:nvSpPr>
        <p:spPr bwMode="auto">
          <a:xfrm flipH="1">
            <a:off x="5857875" y="2201863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9" name="Line 1076"/>
          <p:cNvSpPr>
            <a:spLocks noChangeShapeType="1"/>
          </p:cNvSpPr>
          <p:nvPr/>
        </p:nvSpPr>
        <p:spPr bwMode="auto">
          <a:xfrm flipH="1">
            <a:off x="5853113" y="3063875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Line 1077"/>
          <p:cNvSpPr>
            <a:spLocks noChangeShapeType="1"/>
          </p:cNvSpPr>
          <p:nvPr/>
        </p:nvSpPr>
        <p:spPr bwMode="auto">
          <a:xfrm>
            <a:off x="6286500" y="1868488"/>
            <a:ext cx="0" cy="2011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1" name="Line 1078"/>
          <p:cNvSpPr>
            <a:spLocks noChangeShapeType="1"/>
          </p:cNvSpPr>
          <p:nvPr/>
        </p:nvSpPr>
        <p:spPr bwMode="auto">
          <a:xfrm flipH="1">
            <a:off x="5230813" y="3868738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Oval 1079"/>
          <p:cNvSpPr>
            <a:spLocks noChangeArrowheads="1"/>
          </p:cNvSpPr>
          <p:nvPr/>
        </p:nvSpPr>
        <p:spPr bwMode="auto">
          <a:xfrm>
            <a:off x="6223000" y="3292475"/>
            <a:ext cx="125413" cy="12223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423" name="Oval 1080"/>
          <p:cNvSpPr>
            <a:spLocks noChangeArrowheads="1"/>
          </p:cNvSpPr>
          <p:nvPr/>
        </p:nvSpPr>
        <p:spPr bwMode="auto">
          <a:xfrm>
            <a:off x="5984875" y="2139950"/>
            <a:ext cx="125413" cy="12223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424" name="Oval 1081"/>
          <p:cNvSpPr>
            <a:spLocks noChangeArrowheads="1"/>
          </p:cNvSpPr>
          <p:nvPr/>
        </p:nvSpPr>
        <p:spPr bwMode="auto">
          <a:xfrm>
            <a:off x="5992813" y="3005138"/>
            <a:ext cx="125412" cy="12223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425" name="Line 1082"/>
          <p:cNvSpPr>
            <a:spLocks noChangeShapeType="1"/>
          </p:cNvSpPr>
          <p:nvPr/>
        </p:nvSpPr>
        <p:spPr bwMode="auto">
          <a:xfrm>
            <a:off x="6054725" y="2840038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Line 1083"/>
          <p:cNvSpPr>
            <a:spLocks noChangeShapeType="1"/>
          </p:cNvSpPr>
          <p:nvPr/>
        </p:nvSpPr>
        <p:spPr bwMode="auto">
          <a:xfrm>
            <a:off x="6048375" y="2200275"/>
            <a:ext cx="0" cy="220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Line 1084"/>
          <p:cNvSpPr>
            <a:spLocks noChangeShapeType="1"/>
          </p:cNvSpPr>
          <p:nvPr/>
        </p:nvSpPr>
        <p:spPr bwMode="auto">
          <a:xfrm>
            <a:off x="5037138" y="2351088"/>
            <a:ext cx="196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8" name="Line 1085"/>
          <p:cNvSpPr>
            <a:spLocks noChangeShapeType="1"/>
          </p:cNvSpPr>
          <p:nvPr/>
        </p:nvSpPr>
        <p:spPr bwMode="auto">
          <a:xfrm>
            <a:off x="5032375" y="2909888"/>
            <a:ext cx="196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Line 1086"/>
          <p:cNvSpPr>
            <a:spLocks noChangeShapeType="1"/>
          </p:cNvSpPr>
          <p:nvPr/>
        </p:nvSpPr>
        <p:spPr bwMode="auto">
          <a:xfrm>
            <a:off x="5046663" y="2341563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0" name="Line 1087"/>
          <p:cNvSpPr>
            <a:spLocks noChangeShapeType="1"/>
          </p:cNvSpPr>
          <p:nvPr/>
        </p:nvSpPr>
        <p:spPr bwMode="auto">
          <a:xfrm>
            <a:off x="5041900" y="2692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1" name="Line 1088"/>
          <p:cNvSpPr>
            <a:spLocks noChangeShapeType="1"/>
          </p:cNvSpPr>
          <p:nvPr/>
        </p:nvSpPr>
        <p:spPr bwMode="auto">
          <a:xfrm>
            <a:off x="5041900" y="2559050"/>
            <a:ext cx="10207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2" name="Line 1089"/>
          <p:cNvSpPr>
            <a:spLocks noChangeShapeType="1"/>
          </p:cNvSpPr>
          <p:nvPr/>
        </p:nvSpPr>
        <p:spPr bwMode="auto">
          <a:xfrm flipV="1">
            <a:off x="5035550" y="2409825"/>
            <a:ext cx="10207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3" name="Line 1090"/>
          <p:cNvSpPr>
            <a:spLocks noChangeShapeType="1"/>
          </p:cNvSpPr>
          <p:nvPr/>
        </p:nvSpPr>
        <p:spPr bwMode="auto">
          <a:xfrm flipH="1">
            <a:off x="4805363" y="2055813"/>
            <a:ext cx="4270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4" name="Line 1091"/>
          <p:cNvSpPr>
            <a:spLocks noChangeShapeType="1"/>
          </p:cNvSpPr>
          <p:nvPr/>
        </p:nvSpPr>
        <p:spPr bwMode="auto">
          <a:xfrm flipH="1">
            <a:off x="4794250" y="3221038"/>
            <a:ext cx="427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5" name="Line 1092"/>
          <p:cNvSpPr>
            <a:spLocks noChangeShapeType="1"/>
          </p:cNvSpPr>
          <p:nvPr/>
        </p:nvSpPr>
        <p:spPr bwMode="auto">
          <a:xfrm flipH="1">
            <a:off x="3081338" y="1903413"/>
            <a:ext cx="11731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6" name="Line 1093"/>
          <p:cNvSpPr>
            <a:spLocks noChangeShapeType="1"/>
          </p:cNvSpPr>
          <p:nvPr/>
        </p:nvSpPr>
        <p:spPr bwMode="auto">
          <a:xfrm flipH="1">
            <a:off x="4083050" y="2209800"/>
            <a:ext cx="168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7" name="Line 1094"/>
          <p:cNvSpPr>
            <a:spLocks noChangeShapeType="1"/>
          </p:cNvSpPr>
          <p:nvPr/>
        </p:nvSpPr>
        <p:spPr bwMode="auto">
          <a:xfrm flipH="1">
            <a:off x="4094163" y="3052763"/>
            <a:ext cx="149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8" name="Line 1095"/>
          <p:cNvSpPr>
            <a:spLocks noChangeShapeType="1"/>
          </p:cNvSpPr>
          <p:nvPr/>
        </p:nvSpPr>
        <p:spPr bwMode="auto">
          <a:xfrm flipH="1">
            <a:off x="4092575" y="2201863"/>
            <a:ext cx="0" cy="1666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9" name="Line 1096"/>
          <p:cNvSpPr>
            <a:spLocks noChangeShapeType="1"/>
          </p:cNvSpPr>
          <p:nvPr/>
        </p:nvSpPr>
        <p:spPr bwMode="auto">
          <a:xfrm flipH="1">
            <a:off x="873125" y="3868738"/>
            <a:ext cx="38417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0" name="Oval 1097"/>
          <p:cNvSpPr>
            <a:spLocks noChangeArrowheads="1"/>
          </p:cNvSpPr>
          <p:nvPr/>
        </p:nvSpPr>
        <p:spPr bwMode="auto">
          <a:xfrm>
            <a:off x="3624263" y="1841500"/>
            <a:ext cx="125412" cy="12223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441" name="Oval 1098"/>
          <p:cNvSpPr>
            <a:spLocks noChangeArrowheads="1"/>
          </p:cNvSpPr>
          <p:nvPr/>
        </p:nvSpPr>
        <p:spPr bwMode="auto">
          <a:xfrm>
            <a:off x="4029075" y="2989263"/>
            <a:ext cx="125413" cy="12223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442" name="Oval 1099"/>
          <p:cNvSpPr>
            <a:spLocks noChangeArrowheads="1"/>
          </p:cNvSpPr>
          <p:nvPr/>
        </p:nvSpPr>
        <p:spPr bwMode="auto">
          <a:xfrm>
            <a:off x="4029075" y="3806825"/>
            <a:ext cx="125413" cy="12223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443" name="Line 1100"/>
          <p:cNvSpPr>
            <a:spLocks noChangeShapeType="1"/>
          </p:cNvSpPr>
          <p:nvPr/>
        </p:nvSpPr>
        <p:spPr bwMode="auto">
          <a:xfrm>
            <a:off x="3687763" y="1903413"/>
            <a:ext cx="0" cy="396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4" name="Line 1101"/>
          <p:cNvSpPr>
            <a:spLocks noChangeShapeType="1"/>
          </p:cNvSpPr>
          <p:nvPr/>
        </p:nvSpPr>
        <p:spPr bwMode="auto">
          <a:xfrm>
            <a:off x="3687763" y="2819400"/>
            <a:ext cx="0" cy="5635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5" name="Line 1102"/>
          <p:cNvSpPr>
            <a:spLocks noChangeShapeType="1"/>
          </p:cNvSpPr>
          <p:nvPr/>
        </p:nvSpPr>
        <p:spPr bwMode="auto">
          <a:xfrm>
            <a:off x="3679825" y="3373438"/>
            <a:ext cx="5667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6" name="Line 1103"/>
          <p:cNvSpPr>
            <a:spLocks noChangeShapeType="1"/>
          </p:cNvSpPr>
          <p:nvPr/>
        </p:nvSpPr>
        <p:spPr bwMode="auto">
          <a:xfrm>
            <a:off x="866775" y="1579563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7" name="Line 1104"/>
          <p:cNvSpPr>
            <a:spLocks noChangeShapeType="1"/>
          </p:cNvSpPr>
          <p:nvPr/>
        </p:nvSpPr>
        <p:spPr bwMode="auto">
          <a:xfrm>
            <a:off x="868363" y="1911350"/>
            <a:ext cx="8366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8" name="Line 1105"/>
          <p:cNvSpPr>
            <a:spLocks noChangeShapeType="1"/>
          </p:cNvSpPr>
          <p:nvPr/>
        </p:nvSpPr>
        <p:spPr bwMode="auto">
          <a:xfrm>
            <a:off x="1428750" y="2643188"/>
            <a:ext cx="0" cy="200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9" name="Line 1106"/>
          <p:cNvSpPr>
            <a:spLocks noChangeShapeType="1"/>
          </p:cNvSpPr>
          <p:nvPr/>
        </p:nvSpPr>
        <p:spPr bwMode="auto">
          <a:xfrm>
            <a:off x="1417638" y="2835275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0" name="Line 1107"/>
          <p:cNvSpPr>
            <a:spLocks noChangeShapeType="1"/>
          </p:cNvSpPr>
          <p:nvPr/>
        </p:nvSpPr>
        <p:spPr bwMode="auto">
          <a:xfrm>
            <a:off x="2255838" y="1752600"/>
            <a:ext cx="334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1" name="Line 1108"/>
          <p:cNvSpPr>
            <a:spLocks noChangeShapeType="1"/>
          </p:cNvSpPr>
          <p:nvPr/>
        </p:nvSpPr>
        <p:spPr bwMode="auto">
          <a:xfrm>
            <a:off x="2244725" y="2986088"/>
            <a:ext cx="179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2" name="Line 1109"/>
          <p:cNvSpPr>
            <a:spLocks noChangeShapeType="1"/>
          </p:cNvSpPr>
          <p:nvPr/>
        </p:nvSpPr>
        <p:spPr bwMode="auto">
          <a:xfrm>
            <a:off x="2401888" y="2055813"/>
            <a:ext cx="1857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3" name="Line 1110"/>
          <p:cNvSpPr>
            <a:spLocks noChangeShapeType="1"/>
          </p:cNvSpPr>
          <p:nvPr/>
        </p:nvSpPr>
        <p:spPr bwMode="auto">
          <a:xfrm flipH="1">
            <a:off x="2411413" y="2046288"/>
            <a:ext cx="0" cy="950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4" name="Line 1111"/>
          <p:cNvSpPr>
            <a:spLocks noChangeShapeType="1"/>
          </p:cNvSpPr>
          <p:nvPr/>
        </p:nvSpPr>
        <p:spPr bwMode="auto">
          <a:xfrm>
            <a:off x="1428750" y="1914525"/>
            <a:ext cx="0" cy="212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5" name="Oval 1112"/>
          <p:cNvSpPr>
            <a:spLocks noChangeArrowheads="1"/>
          </p:cNvSpPr>
          <p:nvPr/>
        </p:nvSpPr>
        <p:spPr bwMode="auto">
          <a:xfrm>
            <a:off x="1365250" y="1849438"/>
            <a:ext cx="125413" cy="12223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456" name="Line 1113"/>
          <p:cNvSpPr>
            <a:spLocks noChangeShapeType="1"/>
          </p:cNvSpPr>
          <p:nvPr/>
        </p:nvSpPr>
        <p:spPr bwMode="auto">
          <a:xfrm flipH="1">
            <a:off x="866775" y="3127375"/>
            <a:ext cx="827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7" name="Text Box 1115"/>
          <p:cNvSpPr txBox="1">
            <a:spLocks noChangeArrowheads="1"/>
          </p:cNvSpPr>
          <p:nvPr/>
        </p:nvSpPr>
        <p:spPr bwMode="auto">
          <a:xfrm>
            <a:off x="549275" y="1409700"/>
            <a:ext cx="342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D</a:t>
            </a:r>
          </a:p>
        </p:txBody>
      </p:sp>
      <p:sp>
        <p:nvSpPr>
          <p:cNvPr id="16458" name="Text Box 1116"/>
          <p:cNvSpPr txBox="1">
            <a:spLocks noChangeArrowheads="1"/>
          </p:cNvSpPr>
          <p:nvPr/>
        </p:nvSpPr>
        <p:spPr bwMode="auto">
          <a:xfrm>
            <a:off x="427038" y="1728788"/>
            <a:ext cx="488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TC</a:t>
            </a:r>
          </a:p>
        </p:txBody>
      </p:sp>
      <p:sp>
        <p:nvSpPr>
          <p:cNvPr id="16459" name="Text Box 1117"/>
          <p:cNvSpPr txBox="1">
            <a:spLocks noChangeArrowheads="1"/>
          </p:cNvSpPr>
          <p:nvPr/>
        </p:nvSpPr>
        <p:spPr bwMode="auto">
          <a:xfrm>
            <a:off x="427038" y="2962275"/>
            <a:ext cx="488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SD</a:t>
            </a:r>
          </a:p>
        </p:txBody>
      </p:sp>
      <p:sp>
        <p:nvSpPr>
          <p:cNvPr id="16460" name="Text Box 1118"/>
          <p:cNvSpPr txBox="1">
            <a:spLocks noChangeArrowheads="1"/>
          </p:cNvSpPr>
          <p:nvPr/>
        </p:nvSpPr>
        <p:spPr bwMode="auto">
          <a:xfrm>
            <a:off x="395288" y="3711575"/>
            <a:ext cx="5127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CK</a:t>
            </a:r>
          </a:p>
        </p:txBody>
      </p:sp>
      <p:sp>
        <p:nvSpPr>
          <p:cNvPr id="16461" name="Text Box 1119"/>
          <p:cNvSpPr txBox="1">
            <a:spLocks noChangeArrowheads="1"/>
          </p:cNvSpPr>
          <p:nvPr/>
        </p:nvSpPr>
        <p:spPr bwMode="auto">
          <a:xfrm>
            <a:off x="8443913" y="2019300"/>
            <a:ext cx="354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Q</a:t>
            </a:r>
          </a:p>
        </p:txBody>
      </p:sp>
      <p:sp>
        <p:nvSpPr>
          <p:cNvPr id="16462" name="Text Box 1120"/>
          <p:cNvSpPr txBox="1">
            <a:spLocks noChangeArrowheads="1"/>
          </p:cNvSpPr>
          <p:nvPr/>
        </p:nvSpPr>
        <p:spPr bwMode="auto">
          <a:xfrm>
            <a:off x="8440738" y="2887663"/>
            <a:ext cx="354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Q</a:t>
            </a:r>
          </a:p>
        </p:txBody>
      </p:sp>
      <p:sp>
        <p:nvSpPr>
          <p:cNvPr id="16463" name="Rectangle 1121"/>
          <p:cNvSpPr>
            <a:spLocks noChangeArrowheads="1"/>
          </p:cNvSpPr>
          <p:nvPr/>
        </p:nvSpPr>
        <p:spPr bwMode="auto">
          <a:xfrm>
            <a:off x="3368675" y="1385888"/>
            <a:ext cx="4997450" cy="283527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464" name="Text Box 1122"/>
          <p:cNvSpPr txBox="1">
            <a:spLocks noChangeArrowheads="1"/>
          </p:cNvSpPr>
          <p:nvPr/>
        </p:nvSpPr>
        <p:spPr bwMode="auto">
          <a:xfrm>
            <a:off x="2574925" y="2735263"/>
            <a:ext cx="704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MUX</a:t>
            </a:r>
          </a:p>
        </p:txBody>
      </p:sp>
      <p:sp>
        <p:nvSpPr>
          <p:cNvPr id="16465" name="Text Box 1123"/>
          <p:cNvSpPr txBox="1">
            <a:spLocks noChangeArrowheads="1"/>
          </p:cNvSpPr>
          <p:nvPr/>
        </p:nvSpPr>
        <p:spPr bwMode="auto">
          <a:xfrm>
            <a:off x="6994525" y="3771900"/>
            <a:ext cx="1247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D flip-flop</a:t>
            </a:r>
          </a:p>
        </p:txBody>
      </p:sp>
      <p:sp>
        <p:nvSpPr>
          <p:cNvPr id="16466" name="Text Box 1124"/>
          <p:cNvSpPr txBox="1">
            <a:spLocks noChangeArrowheads="1"/>
          </p:cNvSpPr>
          <p:nvPr/>
        </p:nvSpPr>
        <p:spPr bwMode="auto">
          <a:xfrm>
            <a:off x="3981450" y="1368425"/>
            <a:ext cx="1582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Master latch</a:t>
            </a:r>
          </a:p>
        </p:txBody>
      </p:sp>
      <p:sp>
        <p:nvSpPr>
          <p:cNvPr id="16467" name="Text Box 1125"/>
          <p:cNvSpPr txBox="1">
            <a:spLocks noChangeArrowheads="1"/>
          </p:cNvSpPr>
          <p:nvPr/>
        </p:nvSpPr>
        <p:spPr bwMode="auto">
          <a:xfrm>
            <a:off x="6583363" y="1368425"/>
            <a:ext cx="14239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Slave latch</a:t>
            </a:r>
          </a:p>
        </p:txBody>
      </p:sp>
      <p:sp>
        <p:nvSpPr>
          <p:cNvPr id="16468" name="Line 1126"/>
          <p:cNvSpPr>
            <a:spLocks noChangeShapeType="1"/>
          </p:cNvSpPr>
          <p:nvPr/>
        </p:nvSpPr>
        <p:spPr bwMode="auto">
          <a:xfrm>
            <a:off x="3368675" y="1693863"/>
            <a:ext cx="2768600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9" name="Line 1127"/>
          <p:cNvSpPr>
            <a:spLocks noChangeShapeType="1"/>
          </p:cNvSpPr>
          <p:nvPr/>
        </p:nvSpPr>
        <p:spPr bwMode="auto">
          <a:xfrm>
            <a:off x="6138863" y="1693863"/>
            <a:ext cx="22240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0" name="Rectangle 1130"/>
          <p:cNvSpPr>
            <a:spLocks noChangeArrowheads="1"/>
          </p:cNvSpPr>
          <p:nvPr/>
        </p:nvSpPr>
        <p:spPr bwMode="auto">
          <a:xfrm>
            <a:off x="2514600" y="4549775"/>
            <a:ext cx="1493838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471" name="Rectangle 1132"/>
          <p:cNvSpPr>
            <a:spLocks noChangeArrowheads="1"/>
          </p:cNvSpPr>
          <p:nvPr/>
        </p:nvSpPr>
        <p:spPr bwMode="auto">
          <a:xfrm>
            <a:off x="5500688" y="4554538"/>
            <a:ext cx="1493837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472" name="Line 1133"/>
          <p:cNvSpPr>
            <a:spLocks noChangeShapeType="1"/>
          </p:cNvSpPr>
          <p:nvPr/>
        </p:nvSpPr>
        <p:spPr bwMode="auto">
          <a:xfrm>
            <a:off x="1600200" y="4937125"/>
            <a:ext cx="6721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3" name="Rectangle 1135"/>
          <p:cNvSpPr>
            <a:spLocks noChangeArrowheads="1"/>
          </p:cNvSpPr>
          <p:nvPr/>
        </p:nvSpPr>
        <p:spPr bwMode="auto">
          <a:xfrm>
            <a:off x="2546350" y="5462588"/>
            <a:ext cx="2987675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sp>
        <p:nvSpPr>
          <p:cNvPr id="16474" name="Line 1136"/>
          <p:cNvSpPr>
            <a:spLocks noChangeShapeType="1"/>
          </p:cNvSpPr>
          <p:nvPr/>
        </p:nvSpPr>
        <p:spPr bwMode="auto">
          <a:xfrm>
            <a:off x="1600200" y="5851525"/>
            <a:ext cx="6721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5" name="Text Box 1137"/>
          <p:cNvSpPr txBox="1">
            <a:spLocks noChangeArrowheads="1"/>
          </p:cNvSpPr>
          <p:nvPr/>
        </p:nvSpPr>
        <p:spPr bwMode="auto">
          <a:xfrm>
            <a:off x="898525" y="4625975"/>
            <a:ext cx="512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CK</a:t>
            </a:r>
          </a:p>
        </p:txBody>
      </p:sp>
      <p:sp>
        <p:nvSpPr>
          <p:cNvPr id="16476" name="Text Box 1138"/>
          <p:cNvSpPr txBox="1">
            <a:spLocks noChangeArrowheads="1"/>
          </p:cNvSpPr>
          <p:nvPr/>
        </p:nvSpPr>
        <p:spPr bwMode="auto">
          <a:xfrm>
            <a:off x="973138" y="5554663"/>
            <a:ext cx="488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TC</a:t>
            </a:r>
          </a:p>
        </p:txBody>
      </p:sp>
      <p:sp>
        <p:nvSpPr>
          <p:cNvPr id="16477" name="Text Box 1139"/>
          <p:cNvSpPr txBox="1">
            <a:spLocks noChangeArrowheads="1"/>
          </p:cNvSpPr>
          <p:nvPr/>
        </p:nvSpPr>
        <p:spPr bwMode="auto">
          <a:xfrm>
            <a:off x="2544763" y="5464175"/>
            <a:ext cx="2982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Normal mode, D selected</a:t>
            </a:r>
          </a:p>
        </p:txBody>
      </p:sp>
      <p:sp>
        <p:nvSpPr>
          <p:cNvPr id="16478" name="Text Box 1140"/>
          <p:cNvSpPr txBox="1">
            <a:spLocks noChangeArrowheads="1"/>
          </p:cNvSpPr>
          <p:nvPr/>
        </p:nvSpPr>
        <p:spPr bwMode="auto">
          <a:xfrm>
            <a:off x="5561013" y="5464175"/>
            <a:ext cx="2878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Scan mode, SD selected</a:t>
            </a:r>
          </a:p>
        </p:txBody>
      </p:sp>
      <p:sp>
        <p:nvSpPr>
          <p:cNvPr id="16479" name="Text Box 1141"/>
          <p:cNvSpPr txBox="1">
            <a:spLocks noChangeArrowheads="1"/>
          </p:cNvSpPr>
          <p:nvPr/>
        </p:nvSpPr>
        <p:spPr bwMode="auto">
          <a:xfrm>
            <a:off x="2482850" y="4564063"/>
            <a:ext cx="1558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Master open</a:t>
            </a:r>
          </a:p>
        </p:txBody>
      </p:sp>
      <p:sp>
        <p:nvSpPr>
          <p:cNvPr id="16480" name="Text Box 1142"/>
          <p:cNvSpPr txBox="1">
            <a:spLocks noChangeArrowheads="1"/>
          </p:cNvSpPr>
          <p:nvPr/>
        </p:nvSpPr>
        <p:spPr bwMode="auto">
          <a:xfrm>
            <a:off x="4052888" y="4578350"/>
            <a:ext cx="1400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Slave open</a:t>
            </a:r>
          </a:p>
        </p:txBody>
      </p:sp>
      <p:sp>
        <p:nvSpPr>
          <p:cNvPr id="16481" name="Text Box 1143"/>
          <p:cNvSpPr txBox="1">
            <a:spLocks noChangeArrowheads="1"/>
          </p:cNvSpPr>
          <p:nvPr/>
        </p:nvSpPr>
        <p:spPr bwMode="auto">
          <a:xfrm>
            <a:off x="8318500" y="4748213"/>
            <a:ext cx="274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t</a:t>
            </a:r>
          </a:p>
        </p:txBody>
      </p:sp>
      <p:sp>
        <p:nvSpPr>
          <p:cNvPr id="16482" name="Text Box 1144"/>
          <p:cNvSpPr txBox="1">
            <a:spLocks noChangeArrowheads="1"/>
          </p:cNvSpPr>
          <p:nvPr/>
        </p:nvSpPr>
        <p:spPr bwMode="auto">
          <a:xfrm>
            <a:off x="8350250" y="5676900"/>
            <a:ext cx="274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t</a:t>
            </a:r>
          </a:p>
        </p:txBody>
      </p:sp>
      <p:sp>
        <p:nvSpPr>
          <p:cNvPr id="16483" name="Line 1145"/>
          <p:cNvSpPr>
            <a:spLocks noChangeShapeType="1"/>
          </p:cNvSpPr>
          <p:nvPr/>
        </p:nvSpPr>
        <p:spPr bwMode="auto">
          <a:xfrm flipV="1">
            <a:off x="8535988" y="2917825"/>
            <a:ext cx="1571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4" name="Text Box 1147"/>
          <p:cNvSpPr txBox="1">
            <a:spLocks noChangeArrowheads="1"/>
          </p:cNvSpPr>
          <p:nvPr/>
        </p:nvSpPr>
        <p:spPr bwMode="auto">
          <a:xfrm>
            <a:off x="1493838" y="2133600"/>
            <a:ext cx="11763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16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i="1">
                <a:solidFill>
                  <a:schemeClr val="accent1"/>
                </a:solidFill>
              </a:rPr>
              <a:t>Logic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i="1">
                <a:solidFill>
                  <a:schemeClr val="accent1"/>
                </a:solidFill>
              </a:rPr>
              <a:t>overhead</a:t>
            </a:r>
          </a:p>
        </p:txBody>
      </p:sp>
    </p:spTree>
    <p:extLst>
      <p:ext uri="{BB962C8B-B14F-4D97-AF65-F5344CB8AC3E}">
        <p14:creationId xmlns:p14="http://schemas.microsoft.com/office/powerpoint/2010/main" val="268416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Verilog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IN" dirty="0"/>
              <a:t>Do you see any problem with the following </a:t>
            </a:r>
            <a:r>
              <a:rPr lang="en-IN" dirty="0" smtClean="0"/>
              <a:t>Verilog </a:t>
            </a:r>
            <a:r>
              <a:rPr lang="en-IN" dirty="0"/>
              <a:t>code? Please </a:t>
            </a:r>
            <a:r>
              <a:rPr lang="en-IN" dirty="0" smtClean="0"/>
              <a:t>explain.</a:t>
            </a: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always @ (</a:t>
            </a:r>
            <a:r>
              <a:rPr lang="en-IN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clk</a:t>
            </a: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IN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reset)</a:t>
            </a:r>
          </a:p>
          <a:p>
            <a:pPr marL="0" indent="0">
              <a:buNone/>
            </a:pP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(reset) q &lt;= 0;</a:t>
            </a:r>
          </a:p>
          <a:p>
            <a:pPr marL="0" indent="0">
              <a:buNone/>
            </a:pP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else q &lt;= d;</a:t>
            </a:r>
          </a:p>
          <a:p>
            <a:pPr marL="0" indent="0">
              <a:buNone/>
            </a:pPr>
            <a:endParaRPr lang="en-IN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always @ (set)</a:t>
            </a:r>
          </a:p>
          <a:p>
            <a:pPr marL="0" indent="0">
              <a:buNone/>
            </a:pP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(set) q &lt;= 1;</a:t>
            </a:r>
          </a:p>
          <a:p>
            <a:pPr marL="0" indent="0">
              <a:buNone/>
            </a:pPr>
            <a:r>
              <a:rPr lang="en-IN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endmodule</a:t>
            </a:r>
            <a:endParaRPr lang="en-IN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5692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Verilog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dirty="0"/>
              <a:t>When we tried to simulate the following code, sometimes we observed ‘x’ at the output. What is the reason behind such </a:t>
            </a:r>
            <a:r>
              <a:rPr lang="en-IN" dirty="0" smtClean="0"/>
              <a:t>an observation</a:t>
            </a:r>
            <a:r>
              <a:rPr lang="en-IN" dirty="0"/>
              <a:t>? Explain.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module mux_2 (input [3:0]	d0, d1,</a:t>
            </a:r>
          </a:p>
          <a:p>
            <a:pPr marL="0" indent="0">
              <a:buNone/>
            </a:pP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input	s,</a:t>
            </a:r>
          </a:p>
          <a:p>
            <a:pPr marL="0" indent="0">
              <a:buNone/>
            </a:pP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output	[3:0]	y);</a:t>
            </a:r>
          </a:p>
          <a:p>
            <a:pPr marL="0" indent="0">
              <a:buNone/>
            </a:pPr>
            <a:endParaRPr lang="en-IN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IN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tristate</a:t>
            </a: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t0 (d0, s, y);</a:t>
            </a:r>
          </a:p>
          <a:p>
            <a:pPr marL="0" indent="0">
              <a:buNone/>
            </a:pPr>
            <a:r>
              <a:rPr lang="en-IN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tristate</a:t>
            </a: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t1 (d1, s, y);</a:t>
            </a:r>
          </a:p>
          <a:p>
            <a:pPr marL="0" indent="0">
              <a:buNone/>
            </a:pPr>
            <a:r>
              <a:rPr lang="en-IN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endmodule</a:t>
            </a:r>
            <a:endParaRPr lang="en-IN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06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Verilog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768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IN" sz="2700" dirty="0"/>
              <a:t>Following is the module declaration of a D flip-flop with an asynchronous active-low reset. Complete the description of the flip-flop using V</a:t>
            </a:r>
            <a:r>
              <a:rPr lang="en-IN" sz="2700" dirty="0" smtClean="0"/>
              <a:t>erilog.</a:t>
            </a:r>
            <a:endParaRPr lang="en-IN" sz="2700" dirty="0"/>
          </a:p>
          <a:p>
            <a:pPr marL="0" indent="0">
              <a:buNone/>
            </a:pPr>
            <a:endParaRPr lang="en-IN" sz="800" dirty="0"/>
          </a:p>
          <a:p>
            <a:pPr marL="0" indent="0">
              <a:buNone/>
            </a:pP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module </a:t>
            </a:r>
            <a:r>
              <a:rPr lang="en-IN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flipflop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(D, Clock, </a:t>
            </a:r>
            <a:r>
              <a:rPr lang="en-IN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Resetn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Q);</a:t>
            </a:r>
          </a:p>
          <a:p>
            <a:pPr marL="0" indent="0">
              <a:buNone/>
            </a:pP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 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D, Clock, </a:t>
            </a:r>
            <a:r>
              <a:rPr lang="en-IN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Resetn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 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Q; </a:t>
            </a:r>
            <a:endParaRPr lang="en-IN" sz="27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IN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</a:t>
            </a: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IN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always 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@ </a:t>
            </a: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(…)</a:t>
            </a:r>
            <a:endParaRPr lang="en-IN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en-IN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IN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endmodule</a:t>
            </a:r>
            <a:endParaRPr lang="en-IN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13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Verilog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2700" dirty="0"/>
              <a:t>The following piece of </a:t>
            </a:r>
            <a:r>
              <a:rPr lang="en-IN" sz="2700" dirty="0" smtClean="0"/>
              <a:t>Verilog </a:t>
            </a:r>
            <a:r>
              <a:rPr lang="en-IN" sz="2700" dirty="0"/>
              <a:t>code is to be used to model a Mux. When synthesized would it behave like a Mux? If </a:t>
            </a:r>
            <a:r>
              <a:rPr lang="en-IN" sz="2700" dirty="0" smtClean="0"/>
              <a:t>not, what would it </a:t>
            </a:r>
            <a:r>
              <a:rPr lang="en-IN" sz="2700" dirty="0"/>
              <a:t>be? </a:t>
            </a:r>
            <a:r>
              <a:rPr lang="en-IN" sz="2700" dirty="0" smtClean="0"/>
              <a:t>Explain.</a:t>
            </a:r>
            <a:endParaRPr lang="en-IN" sz="2700" dirty="0"/>
          </a:p>
          <a:p>
            <a:pPr marL="0" indent="0">
              <a:buNone/>
            </a:pPr>
            <a:endParaRPr lang="en-IN" sz="2700" dirty="0"/>
          </a:p>
          <a:p>
            <a:pPr marL="0" indent="0">
              <a:buNone/>
            </a:pP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module mux (</a:t>
            </a: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 [3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0] d_0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d_1,</a:t>
            </a:r>
          </a:p>
          <a:p>
            <a:pPr marL="0" indent="0">
              <a:buNone/>
            </a:pP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 s, 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 </a:t>
            </a:r>
            <a:r>
              <a:rPr lang="en-IN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[3: 0] y</a:t>
            </a: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IN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always @ (</a:t>
            </a:r>
            <a:r>
              <a:rPr lang="en-IN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s)</a:t>
            </a:r>
          </a:p>
          <a:p>
            <a:pPr marL="0" indent="0">
              <a:buNone/>
            </a:pP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if (s) y &lt;= d_1;</a:t>
            </a:r>
          </a:p>
          <a:p>
            <a:pPr marL="0" indent="0">
              <a:buNone/>
            </a:pP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else y &lt;= d_0;</a:t>
            </a:r>
          </a:p>
          <a:p>
            <a:pPr marL="0" indent="0">
              <a:buNone/>
            </a:pPr>
            <a:r>
              <a:rPr lang="en-IN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endmodule</a:t>
            </a:r>
            <a:endParaRPr lang="en-IN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IN" sz="2700" dirty="0"/>
          </a:p>
        </p:txBody>
      </p:sp>
    </p:spTree>
    <p:extLst>
      <p:ext uri="{BB962C8B-B14F-4D97-AF65-F5344CB8AC3E}">
        <p14:creationId xmlns:p14="http://schemas.microsoft.com/office/powerpoint/2010/main" val="349890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State transition graph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Reachability of states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Homing sequence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Equivalent states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State encoding</a:t>
            </a:r>
          </a:p>
        </p:txBody>
      </p:sp>
    </p:spTree>
    <p:extLst>
      <p:ext uri="{BB962C8B-B14F-4D97-AF65-F5344CB8AC3E}">
        <p14:creationId xmlns:p14="http://schemas.microsoft.com/office/powerpoint/2010/main" val="2033552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1875</Words>
  <Application>Microsoft Office PowerPoint</Application>
  <PresentationFormat>On-screen Show (4:3)</PresentationFormat>
  <Paragraphs>438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EE434: ASIC and Digital Systems</vt:lpstr>
      <vt:lpstr>Structure of the Exam</vt:lpstr>
      <vt:lpstr>Overview</vt:lpstr>
      <vt:lpstr>Verilog</vt:lpstr>
      <vt:lpstr>Verilog</vt:lpstr>
      <vt:lpstr>Verilog</vt:lpstr>
      <vt:lpstr>Verilog</vt:lpstr>
      <vt:lpstr>Verilog</vt:lpstr>
      <vt:lpstr>Finite State Machines</vt:lpstr>
      <vt:lpstr>State transition graph</vt:lpstr>
      <vt:lpstr>“01” String Recognizer</vt:lpstr>
      <vt:lpstr>Recognizer state transition graph</vt:lpstr>
      <vt:lpstr>Reachability</vt:lpstr>
      <vt:lpstr>Homing sequence</vt:lpstr>
      <vt:lpstr>Equivalent states</vt:lpstr>
      <vt:lpstr>Test Methodologies</vt:lpstr>
      <vt:lpstr>Defect vs. Fault</vt:lpstr>
      <vt:lpstr>Real Tests</vt:lpstr>
      <vt:lpstr>Testing as Filter Process</vt:lpstr>
      <vt:lpstr>Roles of Testing</vt:lpstr>
      <vt:lpstr>Types of Testing</vt:lpstr>
      <vt:lpstr>Fault Modeling</vt:lpstr>
      <vt:lpstr>Stuck-at Fault</vt:lpstr>
      <vt:lpstr>Single Stuck-at Fault</vt:lpstr>
      <vt:lpstr>Fault Equivalence</vt:lpstr>
      <vt:lpstr>Equivalence Rules</vt:lpstr>
      <vt:lpstr>Equivalence Example</vt:lpstr>
      <vt:lpstr>Fault Dominance</vt:lpstr>
      <vt:lpstr>Dominance Example</vt:lpstr>
      <vt:lpstr>Dominance Example</vt:lpstr>
      <vt:lpstr>Dominance Fault Collapsing</vt:lpstr>
      <vt:lpstr>Multiple Stuck-at Faults</vt:lpstr>
      <vt:lpstr>Transistor (Switch) Faults</vt:lpstr>
      <vt:lpstr>Stuck-Open Example</vt:lpstr>
      <vt:lpstr>Stuck-Short Example</vt:lpstr>
      <vt:lpstr>Design for Test</vt:lpstr>
      <vt:lpstr>Definition</vt:lpstr>
      <vt:lpstr>Observability</vt:lpstr>
      <vt:lpstr>Controllability</vt:lpstr>
      <vt:lpstr>Scan Design</vt:lpstr>
      <vt:lpstr>Scan Flip-Flop (SFF)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EE434: ASIC and Digital Systems</dc:title>
  <dc:creator>Turbo</dc:creator>
  <cp:lastModifiedBy>Jacob Murray</cp:lastModifiedBy>
  <cp:revision>19</cp:revision>
  <dcterms:created xsi:type="dcterms:W3CDTF">2006-08-16T00:00:00Z</dcterms:created>
  <dcterms:modified xsi:type="dcterms:W3CDTF">2013-11-06T05:56:27Z</dcterms:modified>
</cp:coreProperties>
</file>