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18" r:id="rId2"/>
    <p:sldId id="319" r:id="rId3"/>
    <p:sldId id="278" r:id="rId4"/>
    <p:sldId id="280" r:id="rId5"/>
    <p:sldId id="286" r:id="rId6"/>
    <p:sldId id="288" r:id="rId7"/>
    <p:sldId id="287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26" r:id="rId20"/>
    <p:sldId id="301" r:id="rId21"/>
    <p:sldId id="302" r:id="rId22"/>
    <p:sldId id="325" r:id="rId23"/>
    <p:sldId id="309" r:id="rId24"/>
    <p:sldId id="310" r:id="rId25"/>
    <p:sldId id="311" r:id="rId26"/>
    <p:sldId id="312" r:id="rId27"/>
    <p:sldId id="313" r:id="rId28"/>
    <p:sldId id="314" r:id="rId29"/>
    <p:sldId id="316" r:id="rId30"/>
    <p:sldId id="317" r:id="rId31"/>
    <p:sldId id="320" r:id="rId32"/>
    <p:sldId id="321" r:id="rId33"/>
    <p:sldId id="322" r:id="rId34"/>
    <p:sldId id="323" r:id="rId35"/>
    <p:sldId id="324" r:id="rId36"/>
  </p:sldIdLst>
  <p:sldSz cx="9144000" cy="6858000" type="screen4x3"/>
  <p:notesSz cx="68580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0C900"/>
    <a:srgbClr val="FAFD00"/>
    <a:srgbClr val="FE9B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920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374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1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90" tIns="45188" rIns="91990" bIns="451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4850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0526618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98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5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90500"/>
            <a:ext cx="19431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0500"/>
            <a:ext cx="56769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1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81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4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91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152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0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24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2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1750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724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452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"/>
          <p:cNvGrpSpPr>
            <a:grpSpLocks/>
          </p:cNvGrpSpPr>
          <p:nvPr/>
        </p:nvGrpSpPr>
        <p:grpSpPr bwMode="auto">
          <a:xfrm>
            <a:off x="6350" y="1443038"/>
            <a:ext cx="8372475" cy="287337"/>
            <a:chOff x="4" y="909"/>
            <a:chExt cx="5274" cy="181"/>
          </a:xfrm>
        </p:grpSpPr>
        <p:grpSp>
          <p:nvGrpSpPr>
            <p:cNvPr id="1029" name="Group 4"/>
            <p:cNvGrpSpPr>
              <a:grpSpLocks/>
            </p:cNvGrpSpPr>
            <p:nvPr/>
          </p:nvGrpSpPr>
          <p:grpSpPr bwMode="auto">
            <a:xfrm>
              <a:off x="5162" y="909"/>
              <a:ext cx="116" cy="181"/>
              <a:chOff x="5162" y="909"/>
              <a:chExt cx="116" cy="181"/>
            </a:xfrm>
          </p:grpSpPr>
          <p:sp>
            <p:nvSpPr>
              <p:cNvPr id="1044" name="Rectangle 2"/>
              <p:cNvSpPr>
                <a:spLocks noChangeArrowheads="1"/>
              </p:cNvSpPr>
              <p:nvPr/>
            </p:nvSpPr>
            <p:spPr bwMode="auto">
              <a:xfrm>
                <a:off x="5256" y="909"/>
                <a:ext cx="22" cy="181"/>
              </a:xfrm>
              <a:prstGeom prst="rect">
                <a:avLst/>
              </a:prstGeom>
              <a:solidFill>
                <a:srgbClr val="C0C0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3"/>
              <p:cNvSpPr>
                <a:spLocks noChangeArrowheads="1"/>
              </p:cNvSpPr>
              <p:nvPr/>
            </p:nvSpPr>
            <p:spPr bwMode="auto">
              <a:xfrm>
                <a:off x="5162" y="909"/>
                <a:ext cx="52" cy="181"/>
              </a:xfrm>
              <a:prstGeom prst="rect">
                <a:avLst/>
              </a:prstGeom>
              <a:solidFill>
                <a:srgbClr val="C0C0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0" name="Group 7"/>
            <p:cNvGrpSpPr>
              <a:grpSpLocks/>
            </p:cNvGrpSpPr>
            <p:nvPr/>
          </p:nvGrpSpPr>
          <p:grpSpPr bwMode="auto">
            <a:xfrm>
              <a:off x="4852" y="909"/>
              <a:ext cx="255" cy="181"/>
              <a:chOff x="4852" y="909"/>
              <a:chExt cx="255" cy="181"/>
            </a:xfrm>
          </p:grpSpPr>
          <p:sp>
            <p:nvSpPr>
              <p:cNvPr id="1042" name="Rectangle 5"/>
              <p:cNvSpPr>
                <a:spLocks noChangeArrowheads="1"/>
              </p:cNvSpPr>
              <p:nvPr/>
            </p:nvSpPr>
            <p:spPr bwMode="auto">
              <a:xfrm>
                <a:off x="5022" y="909"/>
                <a:ext cx="85" cy="181"/>
              </a:xfrm>
              <a:prstGeom prst="rect">
                <a:avLst/>
              </a:prstGeom>
              <a:solidFill>
                <a:srgbClr val="8080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6"/>
              <p:cNvSpPr>
                <a:spLocks noChangeArrowheads="1"/>
              </p:cNvSpPr>
              <p:nvPr/>
            </p:nvSpPr>
            <p:spPr bwMode="auto">
              <a:xfrm>
                <a:off x="4852" y="909"/>
                <a:ext cx="118" cy="181"/>
              </a:xfrm>
              <a:prstGeom prst="rect">
                <a:avLst/>
              </a:prstGeom>
              <a:solidFill>
                <a:srgbClr val="8080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" name="Group 10"/>
            <p:cNvGrpSpPr>
              <a:grpSpLocks/>
            </p:cNvGrpSpPr>
            <p:nvPr/>
          </p:nvGrpSpPr>
          <p:grpSpPr bwMode="auto">
            <a:xfrm>
              <a:off x="4422" y="909"/>
              <a:ext cx="378" cy="181"/>
              <a:chOff x="4422" y="909"/>
              <a:chExt cx="378" cy="181"/>
            </a:xfrm>
          </p:grpSpPr>
          <p:sp>
            <p:nvSpPr>
              <p:cNvPr id="1040" name="Rectangle 8"/>
              <p:cNvSpPr>
                <a:spLocks noChangeArrowheads="1"/>
              </p:cNvSpPr>
              <p:nvPr/>
            </p:nvSpPr>
            <p:spPr bwMode="auto">
              <a:xfrm>
                <a:off x="4654" y="909"/>
                <a:ext cx="146" cy="181"/>
              </a:xfrm>
              <a:prstGeom prst="rect">
                <a:avLst/>
              </a:prstGeom>
              <a:solidFill>
                <a:srgbClr val="4040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9"/>
              <p:cNvSpPr>
                <a:spLocks noChangeArrowheads="1"/>
              </p:cNvSpPr>
              <p:nvPr/>
            </p:nvSpPr>
            <p:spPr bwMode="auto">
              <a:xfrm>
                <a:off x="4422" y="909"/>
                <a:ext cx="181" cy="181"/>
              </a:xfrm>
              <a:prstGeom prst="rect">
                <a:avLst/>
              </a:prstGeom>
              <a:solidFill>
                <a:srgbClr val="4040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" name="Group 15"/>
            <p:cNvGrpSpPr>
              <a:grpSpLocks/>
            </p:cNvGrpSpPr>
            <p:nvPr/>
          </p:nvGrpSpPr>
          <p:grpSpPr bwMode="auto">
            <a:xfrm>
              <a:off x="3187" y="909"/>
              <a:ext cx="1183" cy="181"/>
              <a:chOff x="3187" y="909"/>
              <a:chExt cx="1183" cy="181"/>
            </a:xfrm>
          </p:grpSpPr>
          <p:sp>
            <p:nvSpPr>
              <p:cNvPr id="1036" name="Rectangle 11"/>
              <p:cNvSpPr>
                <a:spLocks noChangeArrowheads="1"/>
              </p:cNvSpPr>
              <p:nvPr/>
            </p:nvSpPr>
            <p:spPr bwMode="auto">
              <a:xfrm>
                <a:off x="3562" y="909"/>
                <a:ext cx="242" cy="181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12"/>
              <p:cNvSpPr>
                <a:spLocks noChangeArrowheads="1"/>
              </p:cNvSpPr>
              <p:nvPr/>
            </p:nvSpPr>
            <p:spPr bwMode="auto">
              <a:xfrm>
                <a:off x="4160" y="909"/>
                <a:ext cx="210" cy="181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13"/>
              <p:cNvSpPr>
                <a:spLocks noChangeArrowheads="1"/>
              </p:cNvSpPr>
              <p:nvPr/>
            </p:nvSpPr>
            <p:spPr bwMode="auto">
              <a:xfrm>
                <a:off x="3868" y="909"/>
                <a:ext cx="242" cy="181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14"/>
              <p:cNvSpPr>
                <a:spLocks noChangeArrowheads="1"/>
              </p:cNvSpPr>
              <p:nvPr/>
            </p:nvSpPr>
            <p:spPr bwMode="auto">
              <a:xfrm>
                <a:off x="3187" y="909"/>
                <a:ext cx="306" cy="181"/>
              </a:xfrm>
              <a:prstGeom prst="rect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3" name="Group 18"/>
            <p:cNvGrpSpPr>
              <a:grpSpLocks/>
            </p:cNvGrpSpPr>
            <p:nvPr/>
          </p:nvGrpSpPr>
          <p:grpSpPr bwMode="auto">
            <a:xfrm>
              <a:off x="4" y="909"/>
              <a:ext cx="3135" cy="181"/>
              <a:chOff x="4" y="909"/>
              <a:chExt cx="3135" cy="181"/>
            </a:xfrm>
          </p:grpSpPr>
          <p:sp>
            <p:nvSpPr>
              <p:cNvPr id="1034" name="Rectangle 16"/>
              <p:cNvSpPr>
                <a:spLocks noChangeArrowheads="1"/>
              </p:cNvSpPr>
              <p:nvPr/>
            </p:nvSpPr>
            <p:spPr bwMode="auto">
              <a:xfrm>
                <a:off x="2802" y="909"/>
                <a:ext cx="337" cy="181"/>
              </a:xfrm>
              <a:prstGeom prst="rect">
                <a:avLst/>
              </a:prstGeom>
              <a:solidFill>
                <a:srgbClr val="0000E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7"/>
              <p:cNvSpPr>
                <a:spLocks noChangeArrowheads="1"/>
              </p:cNvSpPr>
              <p:nvPr/>
            </p:nvSpPr>
            <p:spPr bwMode="auto">
              <a:xfrm>
                <a:off x="4" y="909"/>
                <a:ext cx="2748" cy="181"/>
              </a:xfrm>
              <a:prstGeom prst="rect">
                <a:avLst/>
              </a:prstGeom>
              <a:solidFill>
                <a:srgbClr val="0000E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90500"/>
            <a:ext cx="77724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Insert Text Here</a:t>
            </a:r>
          </a:p>
        </p:txBody>
      </p:sp>
      <p:sp>
        <p:nvSpPr>
          <p:cNvPr id="1028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33600"/>
            <a:ext cx="7772400" cy="1143000"/>
          </a:xfrm>
        </p:spPr>
        <p:txBody>
          <a:bodyPr/>
          <a:lstStyle/>
          <a:p>
            <a:pPr algn="ctr"/>
            <a:r>
              <a:rPr lang="en-US" altLang="en-US" sz="3200" b="1" smtClean="0">
                <a:latin typeface="Arial" charset="0"/>
              </a:rPr>
              <a:t>EE434</a:t>
            </a:r>
            <a:br>
              <a:rPr lang="en-US" altLang="en-US" sz="3200" b="1" smtClean="0">
                <a:latin typeface="Arial" charset="0"/>
              </a:rPr>
            </a:br>
            <a:r>
              <a:rPr lang="en-US" altLang="en-US" sz="3200" b="1" smtClean="0">
                <a:latin typeface="Arial" charset="0"/>
              </a:rPr>
              <a:t>ASIC &amp; Digital Systems</a:t>
            </a:r>
            <a:endParaRPr lang="en-US" sz="3200" b="1" smtClean="0">
              <a:latin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505200"/>
            <a:ext cx="8305800" cy="1981200"/>
          </a:xfrm>
          <a:noFill/>
        </p:spPr>
        <p:txBody>
          <a:bodyPr lIns="92075" tIns="46038" rIns="92075" bIns="46038"/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 smtClean="0">
                <a:latin typeface="Arial" charset="0"/>
                <a:cs typeface="Arial" charset="0"/>
              </a:rPr>
              <a:t>Jacob Murray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 smtClean="0">
                <a:latin typeface="Arial" charset="0"/>
                <a:cs typeface="Arial" charset="0"/>
              </a:rPr>
              <a:t>	School of EECS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 smtClean="0">
                <a:latin typeface="Arial" charset="0"/>
                <a:cs typeface="Arial" charset="0"/>
              </a:rPr>
              <a:t>	Washington State University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 smtClean="0">
                <a:latin typeface="Arial" charset="0"/>
                <a:cs typeface="Arial" charset="0"/>
              </a:rPr>
              <a:t>	jmurray@eecs.wsu.edu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Block diagram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Combination of register-transfer machines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Purely structural description: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562600" y="2971800"/>
            <a:ext cx="2133600" cy="17526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905000" y="3429000"/>
            <a:ext cx="2438400" cy="10668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819400" y="5105400"/>
            <a:ext cx="3124200" cy="10668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3657600" y="4495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1295400" y="3886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4343400" y="3962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5715000" y="4724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7696200" y="3810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Symbolic values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A sequential machine description may use symbolic, not binary values.</a:t>
            </a:r>
          </a:p>
          <a:p>
            <a:pPr lvl="1"/>
            <a:r>
              <a:rPr lang="en-US" sz="2400" smtClean="0"/>
              <a:t>Symbolic values must be encoded during implementation.</a:t>
            </a:r>
          </a:p>
          <a:p>
            <a:r>
              <a:rPr lang="en-US" sz="2800" smtClean="0"/>
              <a:t>Encoding may optimize implementation characteristics:</a:t>
            </a:r>
          </a:p>
          <a:p>
            <a:pPr lvl="1"/>
            <a:r>
              <a:rPr lang="en-US" sz="2400" smtClean="0"/>
              <a:t>Area.</a:t>
            </a:r>
          </a:p>
          <a:p>
            <a:pPr lvl="1"/>
            <a:r>
              <a:rPr lang="en-US" sz="2400" smtClean="0"/>
              <a:t>Performance.</a:t>
            </a:r>
          </a:p>
          <a:p>
            <a:pPr lvl="1"/>
            <a:r>
              <a:rPr lang="en-US" sz="2400" smtClean="0"/>
              <a:t>Energy.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STG vs. register-transfer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representation is easier for some types of machines.</a:t>
            </a:r>
          </a:p>
          <a:p>
            <a:r>
              <a:rPr lang="en-US" smtClean="0"/>
              <a:t>Example: counter vs. string recognizer.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Counter state transition graph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685800"/>
          </a:xfrm>
        </p:spPr>
        <p:txBody>
          <a:bodyPr/>
          <a:lstStyle/>
          <a:p>
            <a:r>
              <a:rPr lang="en-US" smtClean="0"/>
              <a:t>Cyclic structure:</a:t>
            </a:r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1143000" y="3429000"/>
            <a:ext cx="685800" cy="6858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828800" y="3810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965325" y="3165475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1/1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2971800" y="3429000"/>
            <a:ext cx="685800" cy="6858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3657600" y="3810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794125" y="3165475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1/2</a:t>
            </a:r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5486400" y="3429000"/>
            <a:ext cx="685800" cy="6858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6172200" y="3810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308725" y="3165475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1/7</a:t>
            </a:r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7315200" y="3429000"/>
            <a:ext cx="685800" cy="6858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cxnSp>
        <p:nvCxnSpPr>
          <p:cNvPr id="14350" name="AutoShape 14"/>
          <p:cNvCxnSpPr>
            <a:cxnSpLocks noChangeShapeType="1"/>
            <a:stCxn id="14349" idx="6"/>
            <a:endCxn id="14340" idx="2"/>
          </p:cNvCxnSpPr>
          <p:nvPr/>
        </p:nvCxnSpPr>
        <p:spPr bwMode="auto">
          <a:xfrm flipH="1">
            <a:off x="1143000" y="3771900"/>
            <a:ext cx="6858000" cy="1588"/>
          </a:xfrm>
          <a:prstGeom prst="bentConnector5">
            <a:avLst>
              <a:gd name="adj1" fmla="val -3333"/>
              <a:gd name="adj2" fmla="val 75200032"/>
              <a:gd name="adj3" fmla="val 103333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343400" y="52578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1/0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4937125" y="36988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Counter register-transfer function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Specify using addition:</a:t>
            </a:r>
          </a:p>
          <a:p>
            <a:pPr lvl="1"/>
            <a:r>
              <a:rPr lang="en-US" smtClean="0"/>
              <a:t>Next_count = count + 1.</a:t>
            </a:r>
          </a:p>
          <a:p>
            <a:r>
              <a:rPr lang="en-US" smtClean="0"/>
              <a:t>Regular structure of logic.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“01” String Recognizer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685800"/>
          </a:xfrm>
        </p:spPr>
        <p:txBody>
          <a:bodyPr/>
          <a:lstStyle/>
          <a:p>
            <a:r>
              <a:rPr lang="en-US" smtClean="0"/>
              <a:t>Recognize 01 sequence in input string: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276600" y="2819400"/>
            <a:ext cx="2286000" cy="8382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recognizer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667000" y="3276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5562600" y="3276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286000" y="3733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2286000" y="4191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286000" y="4648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2286000" y="5105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2286000" y="5562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2286000" y="6019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6096000" y="3733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6096000" y="4191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096000" y="4648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6096000" y="5105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6096000" y="5562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6096000" y="6019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/>
      <p:bldP spid="46088" grpId="0"/>
      <p:bldP spid="46089" grpId="0"/>
      <p:bldP spid="46090" grpId="0"/>
      <p:bldP spid="46091" grpId="0"/>
      <p:bldP spid="46092" grpId="0"/>
      <p:bldP spid="46093" grpId="0"/>
      <p:bldP spid="46094" grpId="0"/>
      <p:bldP spid="46095" grpId="0"/>
      <p:bldP spid="46096" grpId="0"/>
      <p:bldP spid="46097" grpId="0"/>
      <p:bldP spid="460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Recognizer state transition graph</a:t>
            </a:r>
          </a:p>
        </p:txBody>
      </p:sp>
      <p:sp>
        <p:nvSpPr>
          <p:cNvPr id="17411" name="Oval 4"/>
          <p:cNvSpPr>
            <a:spLocks noChangeArrowheads="1"/>
          </p:cNvSpPr>
          <p:nvPr/>
        </p:nvSpPr>
        <p:spPr bwMode="auto">
          <a:xfrm>
            <a:off x="2286000" y="3200400"/>
            <a:ext cx="914400" cy="914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Bit 1</a:t>
            </a:r>
          </a:p>
        </p:txBody>
      </p:sp>
      <p:sp>
        <p:nvSpPr>
          <p:cNvPr id="17412" name="Oval 5"/>
          <p:cNvSpPr>
            <a:spLocks noChangeArrowheads="1"/>
          </p:cNvSpPr>
          <p:nvPr/>
        </p:nvSpPr>
        <p:spPr bwMode="auto">
          <a:xfrm>
            <a:off x="5410200" y="3200400"/>
            <a:ext cx="914400" cy="9144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Bit 2</a:t>
            </a: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3200400" y="36576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cxnSp>
        <p:nvCxnSpPr>
          <p:cNvPr id="17414" name="AutoShape 7"/>
          <p:cNvCxnSpPr>
            <a:cxnSpLocks noChangeShapeType="1"/>
            <a:stCxn id="17412" idx="6"/>
            <a:endCxn id="17411" idx="2"/>
          </p:cNvCxnSpPr>
          <p:nvPr/>
        </p:nvCxnSpPr>
        <p:spPr bwMode="auto">
          <a:xfrm flipH="1">
            <a:off x="2286000" y="3657600"/>
            <a:ext cx="4038600" cy="1588"/>
          </a:xfrm>
          <a:prstGeom prst="bentConnector5">
            <a:avLst>
              <a:gd name="adj1" fmla="val -5662"/>
              <a:gd name="adj2" fmla="val 89600032"/>
              <a:gd name="adj3" fmla="val 105662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5" name="AutoShape 8"/>
          <p:cNvCxnSpPr>
            <a:cxnSpLocks noChangeShapeType="1"/>
            <a:stCxn id="17411" idx="1"/>
            <a:endCxn id="17411" idx="7"/>
          </p:cNvCxnSpPr>
          <p:nvPr/>
        </p:nvCxnSpPr>
        <p:spPr bwMode="auto">
          <a:xfrm rot="5400000" flipV="1">
            <a:off x="2742406" y="3010694"/>
            <a:ext cx="1588" cy="647700"/>
          </a:xfrm>
          <a:prstGeom prst="bentConnector3">
            <a:avLst>
              <a:gd name="adj1" fmla="val -37000014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6" name="AutoShape 9"/>
          <p:cNvCxnSpPr>
            <a:cxnSpLocks noChangeShapeType="1"/>
            <a:stCxn id="17412" idx="1"/>
            <a:endCxn id="17412" idx="7"/>
          </p:cNvCxnSpPr>
          <p:nvPr/>
        </p:nvCxnSpPr>
        <p:spPr bwMode="auto">
          <a:xfrm rot="5400000" flipV="1">
            <a:off x="5866606" y="3010694"/>
            <a:ext cx="1588" cy="647700"/>
          </a:xfrm>
          <a:prstGeom prst="bentConnector3">
            <a:avLst>
              <a:gd name="adj1" fmla="val -40400014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4038600" y="31242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0/0</a:t>
            </a: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4114800" y="45720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1/1</a:t>
            </a:r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2438400" y="22098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1/0</a:t>
            </a:r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5562600" y="21336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0/0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Mealy vs. Moore machine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Moore machine:</a:t>
            </a:r>
          </a:p>
          <a:p>
            <a:pPr lvl="1"/>
            <a:r>
              <a:rPr lang="en-US" smtClean="0"/>
              <a:t>Output a function of state.</a:t>
            </a:r>
          </a:p>
          <a:p>
            <a:r>
              <a:rPr lang="en-US" smtClean="0"/>
              <a:t>Mealy machine:</a:t>
            </a:r>
          </a:p>
          <a:p>
            <a:pPr lvl="1"/>
            <a:r>
              <a:rPr lang="en-US" smtClean="0"/>
              <a:t>Output a function of primary inputs + state.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Reachability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828800"/>
          </a:xfrm>
        </p:spPr>
        <p:txBody>
          <a:bodyPr/>
          <a:lstStyle/>
          <a:p>
            <a:r>
              <a:rPr lang="en-US" smtClean="0"/>
              <a:t>State is reachable if there is a path from given state.</a:t>
            </a:r>
          </a:p>
          <a:p>
            <a:r>
              <a:rPr lang="en-US" smtClean="0"/>
              <a:t>May be created by state encoding: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3124200" y="39624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s0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5257800" y="39624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s1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3124200" y="54864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s2</a:t>
            </a: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5257800" y="54864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s3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3581400" y="41910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3352800" y="4419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3581400" y="4419600"/>
            <a:ext cx="18288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cxnSp>
        <p:nvCxnSpPr>
          <p:cNvPr id="19467" name="AutoShape 11"/>
          <p:cNvCxnSpPr>
            <a:cxnSpLocks noChangeShapeType="1"/>
            <a:stCxn id="19462" idx="2"/>
            <a:endCxn id="19460" idx="2"/>
          </p:cNvCxnSpPr>
          <p:nvPr/>
        </p:nvCxnSpPr>
        <p:spPr bwMode="auto">
          <a:xfrm rot="10800000" flipH="1">
            <a:off x="3124200" y="4191000"/>
            <a:ext cx="1588" cy="1524000"/>
          </a:xfrm>
          <a:prstGeom prst="bentConnector3">
            <a:avLst>
              <a:gd name="adj1" fmla="val -1440000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8" name="AutoShape 12"/>
          <p:cNvCxnSpPr>
            <a:cxnSpLocks noChangeShapeType="1"/>
            <a:stCxn id="19460" idx="1"/>
            <a:endCxn id="19460" idx="7"/>
          </p:cNvCxnSpPr>
          <p:nvPr/>
        </p:nvCxnSpPr>
        <p:spPr bwMode="auto">
          <a:xfrm rot="5400000" flipV="1">
            <a:off x="3352006" y="3867944"/>
            <a:ext cx="1588" cy="323850"/>
          </a:xfrm>
          <a:prstGeom prst="bentConnector3">
            <a:avLst>
              <a:gd name="adj1" fmla="val -18600009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Arrow Connector 2"/>
          <p:cNvCxnSpPr>
            <a:stCxn id="53255" idx="1"/>
            <a:endCxn id="19460" idx="5"/>
          </p:cNvCxnSpPr>
          <p:nvPr/>
        </p:nvCxnSpPr>
        <p:spPr bwMode="auto">
          <a:xfrm flipH="1" flipV="1">
            <a:off x="3514445" y="4352645"/>
            <a:ext cx="1810310" cy="12007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Homing sequence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981200"/>
                <a:ext cx="7873711" cy="4114800"/>
              </a:xfrm>
            </p:spPr>
            <p:txBody>
              <a:bodyPr/>
              <a:lstStyle/>
              <a:p>
                <a:r>
                  <a:rPr lang="en-IN" dirty="0" smtClean="0"/>
                  <a:t>Sequence of inputs that drives a machine to a given state.</a:t>
                </a:r>
              </a:p>
              <a:p>
                <a:r>
                  <a:rPr lang="en-IN" dirty="0" smtClean="0"/>
                  <a:t>Intuitive definition: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IN" dirty="0" smtClean="0"/>
                  <a:t>Initial state in unknown.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IN" dirty="0" smtClean="0"/>
                  <a:t>Apply a sequence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/>
                      </a:rPr>
                      <m:t>𝑥</m:t>
                    </m:r>
                    <m:r>
                      <a:rPr lang="en-IN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IN" b="0" i="1" smtClean="0">
                        <a:latin typeface="Cambria Math"/>
                        <a:ea typeface="Cambria Math"/>
                      </a:rPr>
                      <m:t>𝐼</m:t>
                    </m:r>
                  </m:oMath>
                </a14:m>
                <a:r>
                  <a:rPr lang="en-IN" dirty="0" smtClean="0"/>
                  <a:t> of inputs.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IN" dirty="0" smtClean="0"/>
                  <a:t>Observe outputs.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IN" dirty="0" smtClean="0"/>
                  <a:t>Conclude what the final state is.</a:t>
                </a:r>
              </a:p>
              <a:p>
                <a:pPr lvl="1"/>
                <a:r>
                  <a:rPr lang="en-IN" dirty="0" smtClean="0"/>
                  <a:t>If this is possible, </a:t>
                </a:r>
                <a:r>
                  <a:rPr lang="en-IN" i="1" dirty="0" smtClean="0"/>
                  <a:t>x</a:t>
                </a:r>
                <a:r>
                  <a:rPr lang="en-IN" dirty="0" smtClean="0"/>
                  <a:t> is a homing sequence.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IN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981200"/>
                <a:ext cx="7873711" cy="4114800"/>
              </a:xfrm>
              <a:blipFill rotWithShape="1">
                <a:blip r:embed="rId2"/>
                <a:stretch>
                  <a:fillRect l="-1006" t="-2074" b="-1363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483" name="Group 1"/>
          <p:cNvGrpSpPr>
            <a:grpSpLocks/>
          </p:cNvGrpSpPr>
          <p:nvPr/>
        </p:nvGrpSpPr>
        <p:grpSpPr bwMode="auto">
          <a:xfrm>
            <a:off x="6425911" y="2743200"/>
            <a:ext cx="2286000" cy="1600200"/>
            <a:chOff x="3276600" y="3581400"/>
            <a:chExt cx="2590800" cy="1981200"/>
          </a:xfrm>
        </p:grpSpPr>
        <p:sp>
          <p:nvSpPr>
            <p:cNvPr id="20485" name="Oval 4"/>
            <p:cNvSpPr>
              <a:spLocks noChangeArrowheads="1"/>
            </p:cNvSpPr>
            <p:nvPr/>
          </p:nvSpPr>
          <p:spPr bwMode="auto">
            <a:xfrm>
              <a:off x="3276600" y="3581400"/>
              <a:ext cx="457200" cy="457200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s0</a:t>
              </a:r>
            </a:p>
          </p:txBody>
        </p:sp>
        <p:sp>
          <p:nvSpPr>
            <p:cNvPr id="20486" name="Oval 5"/>
            <p:cNvSpPr>
              <a:spLocks noChangeArrowheads="1"/>
            </p:cNvSpPr>
            <p:nvPr/>
          </p:nvSpPr>
          <p:spPr bwMode="auto">
            <a:xfrm>
              <a:off x="5410200" y="3581400"/>
              <a:ext cx="457200" cy="457200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s1</a:t>
              </a:r>
            </a:p>
          </p:txBody>
        </p:sp>
        <p:sp>
          <p:nvSpPr>
            <p:cNvPr id="20487" name="Oval 6"/>
            <p:cNvSpPr>
              <a:spLocks noChangeArrowheads="1"/>
            </p:cNvSpPr>
            <p:nvPr/>
          </p:nvSpPr>
          <p:spPr bwMode="auto">
            <a:xfrm>
              <a:off x="3276600" y="5105400"/>
              <a:ext cx="457200" cy="457200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s2</a:t>
              </a:r>
            </a:p>
          </p:txBody>
        </p:sp>
        <p:sp>
          <p:nvSpPr>
            <p:cNvPr id="20488" name="Line 7"/>
            <p:cNvSpPr>
              <a:spLocks noChangeShapeType="1"/>
            </p:cNvSpPr>
            <p:nvPr/>
          </p:nvSpPr>
          <p:spPr bwMode="auto">
            <a:xfrm>
              <a:off x="3733800" y="3810000"/>
              <a:ext cx="1676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489" name="Line 8"/>
            <p:cNvSpPr>
              <a:spLocks noChangeShapeType="1"/>
            </p:cNvSpPr>
            <p:nvPr/>
          </p:nvSpPr>
          <p:spPr bwMode="auto">
            <a:xfrm>
              <a:off x="3505200" y="4038600"/>
              <a:ext cx="0" cy="1066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490" name="Line 9"/>
            <p:cNvSpPr>
              <a:spLocks noChangeShapeType="1"/>
            </p:cNvSpPr>
            <p:nvPr/>
          </p:nvSpPr>
          <p:spPr bwMode="auto">
            <a:xfrm flipH="1">
              <a:off x="3733800" y="4038600"/>
              <a:ext cx="1828800" cy="1143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cxnSp>
          <p:nvCxnSpPr>
            <p:cNvPr id="20491" name="AutoShape 10"/>
            <p:cNvCxnSpPr>
              <a:cxnSpLocks noChangeShapeType="1"/>
              <a:stCxn id="20487" idx="2"/>
              <a:endCxn id="20485" idx="2"/>
            </p:cNvCxnSpPr>
            <p:nvPr/>
          </p:nvCxnSpPr>
          <p:spPr bwMode="auto">
            <a:xfrm rot="10800000" flipH="1">
              <a:off x="3276600" y="3810000"/>
              <a:ext cx="1588" cy="1524000"/>
            </a:xfrm>
            <a:prstGeom prst="bentConnector3">
              <a:avLst>
                <a:gd name="adj1" fmla="val -1440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2" name="AutoShape 11"/>
            <p:cNvCxnSpPr>
              <a:cxnSpLocks noChangeShapeType="1"/>
              <a:stCxn id="20485" idx="1"/>
              <a:endCxn id="20485" idx="7"/>
            </p:cNvCxnSpPr>
            <p:nvPr/>
          </p:nvCxnSpPr>
          <p:spPr bwMode="auto">
            <a:xfrm rot="5400000" flipV="1">
              <a:off x="3504406" y="3486944"/>
              <a:ext cx="1588" cy="323850"/>
            </a:xfrm>
            <a:prstGeom prst="bentConnector3">
              <a:avLst>
                <a:gd name="adj1" fmla="val -18600009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7315200" cy="347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</a:rPr>
              <a:t>More on State Machines</a:t>
            </a:r>
          </a:p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</a:rPr>
              <a:t>(Lecture 21)</a:t>
            </a:r>
          </a:p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</a:rPr>
              <a:t>Adopted from FPGA-based System Design</a:t>
            </a:r>
          </a:p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Reference: Chapter 5 of the text book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Equivalent states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r>
              <a:rPr lang="en-US" smtClean="0"/>
              <a:t>States are equivalent if they cannot be distinguished by any input sequence: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3200400" y="35052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s1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5334000" y="35052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s2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3200400" y="50292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s3</a:t>
            </a:r>
          </a:p>
        </p:txBody>
      </p:sp>
      <p:sp>
        <p:nvSpPr>
          <p:cNvPr id="21511" name="Oval 12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s4</a:t>
            </a:r>
          </a:p>
        </p:txBody>
      </p:sp>
      <p:sp>
        <p:nvSpPr>
          <p:cNvPr id="21512" name="Line 13"/>
          <p:cNvSpPr>
            <a:spLocks noChangeShapeType="1"/>
          </p:cNvSpPr>
          <p:nvPr/>
        </p:nvSpPr>
        <p:spPr bwMode="auto">
          <a:xfrm>
            <a:off x="3657600" y="37338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13" name="Text Box 14"/>
          <p:cNvSpPr txBox="1">
            <a:spLocks noChangeArrowheads="1"/>
          </p:cNvSpPr>
          <p:nvPr/>
        </p:nvSpPr>
        <p:spPr bwMode="auto">
          <a:xfrm>
            <a:off x="4114800" y="32766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0/0</a:t>
            </a:r>
          </a:p>
        </p:txBody>
      </p:sp>
      <p:sp>
        <p:nvSpPr>
          <p:cNvPr id="21514" name="Line 15"/>
          <p:cNvSpPr>
            <a:spLocks noChangeShapeType="1"/>
          </p:cNvSpPr>
          <p:nvPr/>
        </p:nvSpPr>
        <p:spPr bwMode="auto">
          <a:xfrm>
            <a:off x="5562600" y="3962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15" name="Text Box 16"/>
          <p:cNvSpPr txBox="1">
            <a:spLocks noChangeArrowheads="1"/>
          </p:cNvSpPr>
          <p:nvPr/>
        </p:nvSpPr>
        <p:spPr bwMode="auto">
          <a:xfrm>
            <a:off x="5562600" y="41910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-/0</a:t>
            </a:r>
          </a:p>
        </p:txBody>
      </p:sp>
      <p:cxnSp>
        <p:nvCxnSpPr>
          <p:cNvPr id="21516" name="AutoShape 17"/>
          <p:cNvCxnSpPr>
            <a:cxnSpLocks noChangeShapeType="1"/>
            <a:stCxn id="21511" idx="6"/>
            <a:endCxn id="21508" idx="0"/>
          </p:cNvCxnSpPr>
          <p:nvPr/>
        </p:nvCxnSpPr>
        <p:spPr bwMode="auto">
          <a:xfrm flipH="1" flipV="1">
            <a:off x="3429000" y="3505200"/>
            <a:ext cx="2362200" cy="1752600"/>
          </a:xfrm>
          <a:prstGeom prst="bentConnector4">
            <a:avLst>
              <a:gd name="adj1" fmla="val -23324"/>
              <a:gd name="adj2" fmla="val 119199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7" name="Text Box 18"/>
          <p:cNvSpPr txBox="1">
            <a:spLocks noChangeArrowheads="1"/>
          </p:cNvSpPr>
          <p:nvPr/>
        </p:nvSpPr>
        <p:spPr bwMode="auto">
          <a:xfrm>
            <a:off x="6400800" y="38862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-/1</a:t>
            </a:r>
          </a:p>
        </p:txBody>
      </p:sp>
      <p:sp>
        <p:nvSpPr>
          <p:cNvPr id="21518" name="Line 19"/>
          <p:cNvSpPr>
            <a:spLocks noChangeShapeType="1"/>
          </p:cNvSpPr>
          <p:nvPr/>
        </p:nvSpPr>
        <p:spPr bwMode="auto">
          <a:xfrm>
            <a:off x="3657600" y="52578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19" name="Text Box 20"/>
          <p:cNvSpPr txBox="1">
            <a:spLocks noChangeArrowheads="1"/>
          </p:cNvSpPr>
          <p:nvPr/>
        </p:nvSpPr>
        <p:spPr bwMode="auto">
          <a:xfrm>
            <a:off x="4343400" y="47244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-/0</a:t>
            </a:r>
          </a:p>
        </p:txBody>
      </p:sp>
      <p:sp>
        <p:nvSpPr>
          <p:cNvPr id="21520" name="Line 21"/>
          <p:cNvSpPr>
            <a:spLocks noChangeShapeType="1"/>
          </p:cNvSpPr>
          <p:nvPr/>
        </p:nvSpPr>
        <p:spPr bwMode="auto">
          <a:xfrm>
            <a:off x="3429000" y="3962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21" name="Text Box 22"/>
          <p:cNvSpPr txBox="1">
            <a:spLocks noChangeArrowheads="1"/>
          </p:cNvSpPr>
          <p:nvPr/>
        </p:nvSpPr>
        <p:spPr bwMode="auto">
          <a:xfrm>
            <a:off x="2895600" y="4191000"/>
            <a:ext cx="57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1/0</a:t>
            </a:r>
          </a:p>
        </p:txBody>
      </p:sp>
      <p:sp>
        <p:nvSpPr>
          <p:cNvPr id="55320" name="Freeform 24"/>
          <p:cNvSpPr>
            <a:spLocks/>
          </p:cNvSpPr>
          <p:nvPr/>
        </p:nvSpPr>
        <p:spPr bwMode="auto">
          <a:xfrm>
            <a:off x="3086100" y="3060700"/>
            <a:ext cx="3594100" cy="2222500"/>
          </a:xfrm>
          <a:custGeom>
            <a:avLst/>
            <a:gdLst>
              <a:gd name="T0" fmla="*/ 2147483647 w 2264"/>
              <a:gd name="T1" fmla="*/ 2147483647 h 1400"/>
              <a:gd name="T2" fmla="*/ 2147483647 w 2264"/>
              <a:gd name="T3" fmla="*/ 2147483647 h 1400"/>
              <a:gd name="T4" fmla="*/ 2147483647 w 2264"/>
              <a:gd name="T5" fmla="*/ 2147483647 h 1400"/>
              <a:gd name="T6" fmla="*/ 2147483647 w 2264"/>
              <a:gd name="T7" fmla="*/ 2147483647 h 1400"/>
              <a:gd name="T8" fmla="*/ 2147483647 w 2264"/>
              <a:gd name="T9" fmla="*/ 2147483647 h 1400"/>
              <a:gd name="T10" fmla="*/ 2147483647 w 2264"/>
              <a:gd name="T11" fmla="*/ 2147483647 h 14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64"/>
              <a:gd name="T19" fmla="*/ 0 h 1400"/>
              <a:gd name="T20" fmla="*/ 2264 w 2264"/>
              <a:gd name="T21" fmla="*/ 1400 h 14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64" h="1400">
                <a:moveTo>
                  <a:pt x="1656" y="616"/>
                </a:moveTo>
                <a:cubicBezTo>
                  <a:pt x="1632" y="828"/>
                  <a:pt x="1608" y="1040"/>
                  <a:pt x="1656" y="1144"/>
                </a:cubicBezTo>
                <a:cubicBezTo>
                  <a:pt x="1704" y="1248"/>
                  <a:pt x="1888" y="1400"/>
                  <a:pt x="1944" y="1240"/>
                </a:cubicBezTo>
                <a:cubicBezTo>
                  <a:pt x="2000" y="1080"/>
                  <a:pt x="2264" y="368"/>
                  <a:pt x="1992" y="184"/>
                </a:cubicBezTo>
                <a:cubicBezTo>
                  <a:pt x="1720" y="0"/>
                  <a:pt x="624" y="120"/>
                  <a:pt x="312" y="136"/>
                </a:cubicBezTo>
                <a:cubicBezTo>
                  <a:pt x="0" y="152"/>
                  <a:pt x="152" y="256"/>
                  <a:pt x="120" y="280"/>
                </a:cubicBezTo>
              </a:path>
            </a:pathLst>
          </a:cu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5321" name="Freeform 25"/>
          <p:cNvSpPr>
            <a:spLocks/>
          </p:cNvSpPr>
          <p:nvPr/>
        </p:nvSpPr>
        <p:spPr bwMode="auto">
          <a:xfrm>
            <a:off x="3022600" y="3009900"/>
            <a:ext cx="3594100" cy="2743200"/>
          </a:xfrm>
          <a:custGeom>
            <a:avLst/>
            <a:gdLst>
              <a:gd name="T0" fmla="*/ 2147483647 w 2264"/>
              <a:gd name="T1" fmla="*/ 2147483647 h 1728"/>
              <a:gd name="T2" fmla="*/ 2147483647 w 2264"/>
              <a:gd name="T3" fmla="*/ 2147483647 h 1728"/>
              <a:gd name="T4" fmla="*/ 2147483647 w 2264"/>
              <a:gd name="T5" fmla="*/ 2147483647 h 1728"/>
              <a:gd name="T6" fmla="*/ 2147483647 w 2264"/>
              <a:gd name="T7" fmla="*/ 2147483647 h 1728"/>
              <a:gd name="T8" fmla="*/ 2147483647 w 2264"/>
              <a:gd name="T9" fmla="*/ 2147483647 h 17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64"/>
              <a:gd name="T16" fmla="*/ 0 h 1728"/>
              <a:gd name="T17" fmla="*/ 2264 w 2264"/>
              <a:gd name="T18" fmla="*/ 1728 h 17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64" h="1728">
                <a:moveTo>
                  <a:pt x="496" y="1512"/>
                </a:moveTo>
                <a:cubicBezTo>
                  <a:pt x="1116" y="1620"/>
                  <a:pt x="1736" y="1728"/>
                  <a:pt x="1984" y="1512"/>
                </a:cubicBezTo>
                <a:cubicBezTo>
                  <a:pt x="2232" y="1296"/>
                  <a:pt x="2264" y="432"/>
                  <a:pt x="1984" y="216"/>
                </a:cubicBezTo>
                <a:cubicBezTo>
                  <a:pt x="1704" y="0"/>
                  <a:pt x="608" y="184"/>
                  <a:pt x="304" y="216"/>
                </a:cubicBezTo>
                <a:cubicBezTo>
                  <a:pt x="0" y="248"/>
                  <a:pt x="80" y="328"/>
                  <a:pt x="160" y="408"/>
                </a:cubicBezTo>
              </a:path>
            </a:pathLst>
          </a:cu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24" name="Text Box 26"/>
          <p:cNvSpPr txBox="1">
            <a:spLocks noChangeArrowheads="1"/>
          </p:cNvSpPr>
          <p:nvPr/>
        </p:nvSpPr>
        <p:spPr bwMode="auto">
          <a:xfrm>
            <a:off x="990600" y="60198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/>
              <a:t>States s2 </a:t>
            </a:r>
            <a:r>
              <a:rPr lang="en-US" dirty="0"/>
              <a:t>and s3 are equivalent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20" grpId="0" animBg="1"/>
      <p:bldP spid="553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Networks of FSMs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143000"/>
          </a:xfrm>
        </p:spPr>
        <p:txBody>
          <a:bodyPr/>
          <a:lstStyle/>
          <a:p>
            <a:r>
              <a:rPr lang="en-US" dirty="0" smtClean="0"/>
              <a:t>Functions can be built up from interconnected FSMs: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362200" y="3810000"/>
            <a:ext cx="1219200" cy="12192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M1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257800" y="3810000"/>
            <a:ext cx="1219200" cy="12192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M2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3581400" y="41148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35814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2536" name="Line 10"/>
          <p:cNvSpPr>
            <a:spLocks noChangeShapeType="1"/>
          </p:cNvSpPr>
          <p:nvPr/>
        </p:nvSpPr>
        <p:spPr bwMode="auto">
          <a:xfrm flipH="1">
            <a:off x="1905000" y="4114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 flipH="1">
            <a:off x="1905000" y="4800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2538" name="Line 12"/>
          <p:cNvSpPr>
            <a:spLocks noChangeShapeType="1"/>
          </p:cNvSpPr>
          <p:nvPr/>
        </p:nvSpPr>
        <p:spPr bwMode="auto">
          <a:xfrm flipH="1">
            <a:off x="6477000" y="4114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2539" name="Line 13"/>
          <p:cNvSpPr>
            <a:spLocks noChangeShapeType="1"/>
          </p:cNvSpPr>
          <p:nvPr/>
        </p:nvSpPr>
        <p:spPr bwMode="auto">
          <a:xfrm flipH="1">
            <a:off x="6477000" y="4800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2540" name="Text Box 14"/>
          <p:cNvSpPr txBox="1">
            <a:spLocks noChangeArrowheads="1"/>
          </p:cNvSpPr>
          <p:nvPr/>
        </p:nvSpPr>
        <p:spPr bwMode="auto">
          <a:xfrm>
            <a:off x="4251325" y="36226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x</a:t>
            </a:r>
          </a:p>
        </p:txBody>
      </p:sp>
      <p:sp>
        <p:nvSpPr>
          <p:cNvPr id="22541" name="Text Box 15"/>
          <p:cNvSpPr txBox="1">
            <a:spLocks noChangeArrowheads="1"/>
          </p:cNvSpPr>
          <p:nvPr/>
        </p:nvSpPr>
        <p:spPr bwMode="auto">
          <a:xfrm>
            <a:off x="4327525" y="42322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y</a:t>
            </a:r>
          </a:p>
        </p:txBody>
      </p:sp>
      <p:sp>
        <p:nvSpPr>
          <p:cNvPr id="22542" name="Text Box 16"/>
          <p:cNvSpPr txBox="1">
            <a:spLocks noChangeArrowheads="1"/>
          </p:cNvSpPr>
          <p:nvPr/>
        </p:nvSpPr>
        <p:spPr bwMode="auto">
          <a:xfrm>
            <a:off x="1660525" y="3546475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I1</a:t>
            </a:r>
          </a:p>
        </p:txBody>
      </p:sp>
      <p:sp>
        <p:nvSpPr>
          <p:cNvPr id="22543" name="Text Box 17"/>
          <p:cNvSpPr txBox="1">
            <a:spLocks noChangeArrowheads="1"/>
          </p:cNvSpPr>
          <p:nvPr/>
        </p:nvSpPr>
        <p:spPr bwMode="auto">
          <a:xfrm>
            <a:off x="1600200" y="43434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O1</a:t>
            </a:r>
          </a:p>
        </p:txBody>
      </p:sp>
      <p:sp>
        <p:nvSpPr>
          <p:cNvPr id="22544" name="Text Box 18"/>
          <p:cNvSpPr txBox="1">
            <a:spLocks noChangeArrowheads="1"/>
          </p:cNvSpPr>
          <p:nvPr/>
        </p:nvSpPr>
        <p:spPr bwMode="auto">
          <a:xfrm>
            <a:off x="6613525" y="3546475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I2</a:t>
            </a:r>
          </a:p>
        </p:txBody>
      </p:sp>
      <p:sp>
        <p:nvSpPr>
          <p:cNvPr id="22545" name="Text Box 19"/>
          <p:cNvSpPr txBox="1">
            <a:spLocks noChangeArrowheads="1"/>
          </p:cNvSpPr>
          <p:nvPr/>
        </p:nvSpPr>
        <p:spPr bwMode="auto">
          <a:xfrm>
            <a:off x="6553200" y="43434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O2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981200" y="4876800"/>
            <a:ext cx="4800600" cy="1600200"/>
            <a:chOff x="1248" y="2784"/>
            <a:chExt cx="3024" cy="1008"/>
          </a:xfrm>
        </p:grpSpPr>
        <p:sp>
          <p:nvSpPr>
            <p:cNvPr id="22550" name="Text Box 20"/>
            <p:cNvSpPr txBox="1">
              <a:spLocks noChangeArrowheads="1"/>
            </p:cNvSpPr>
            <p:nvPr/>
          </p:nvSpPr>
          <p:spPr bwMode="auto">
            <a:xfrm>
              <a:off x="2016" y="3504"/>
              <a:ext cx="17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</a:rPr>
                <a:t>External connections</a:t>
              </a:r>
            </a:p>
          </p:txBody>
        </p:sp>
        <p:sp>
          <p:nvSpPr>
            <p:cNvPr id="22551" name="Line 21"/>
            <p:cNvSpPr>
              <a:spLocks noChangeShapeType="1"/>
            </p:cNvSpPr>
            <p:nvPr/>
          </p:nvSpPr>
          <p:spPr bwMode="auto">
            <a:xfrm flipH="1" flipV="1">
              <a:off x="1248" y="2784"/>
              <a:ext cx="672" cy="81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2552" name="Line 22"/>
            <p:cNvSpPr>
              <a:spLocks noChangeShapeType="1"/>
            </p:cNvSpPr>
            <p:nvPr/>
          </p:nvSpPr>
          <p:spPr bwMode="auto">
            <a:xfrm flipV="1">
              <a:off x="3744" y="2784"/>
              <a:ext cx="528" cy="864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200400" y="4419600"/>
            <a:ext cx="2660650" cy="1219200"/>
            <a:chOff x="2016" y="2784"/>
            <a:chExt cx="1676" cy="768"/>
          </a:xfrm>
        </p:grpSpPr>
        <p:sp>
          <p:nvSpPr>
            <p:cNvPr id="22548" name="Text Box 24"/>
            <p:cNvSpPr txBox="1">
              <a:spLocks noChangeArrowheads="1"/>
            </p:cNvSpPr>
            <p:nvPr/>
          </p:nvSpPr>
          <p:spPr bwMode="auto">
            <a:xfrm>
              <a:off x="2016" y="3264"/>
              <a:ext cx="16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dirty="0">
                  <a:solidFill>
                    <a:schemeClr val="tx2"/>
                  </a:solidFill>
                </a:rPr>
                <a:t>Internal connections</a:t>
              </a:r>
            </a:p>
          </p:txBody>
        </p:sp>
        <p:sp>
          <p:nvSpPr>
            <p:cNvPr id="22549" name="Line 25"/>
            <p:cNvSpPr>
              <a:spLocks noChangeShapeType="1"/>
            </p:cNvSpPr>
            <p:nvPr/>
          </p:nvSpPr>
          <p:spPr bwMode="auto">
            <a:xfrm flipV="1">
              <a:off x="2736" y="2784"/>
              <a:ext cx="0" cy="52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0500"/>
            <a:ext cx="8305800" cy="1181100"/>
          </a:xfrm>
        </p:spPr>
        <p:txBody>
          <a:bodyPr/>
          <a:lstStyle/>
          <a:p>
            <a:pPr algn="ctr"/>
            <a:r>
              <a:rPr lang="en-US" sz="4000" dirty="0" smtClean="0"/>
              <a:t>Illegal composition of Mealy machines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762000" y="2133600"/>
            <a:ext cx="3429000" cy="3429000"/>
          </a:xfrm>
          <a:prstGeom prst="rect">
            <a:avLst/>
          </a:prstGeom>
          <a:solidFill>
            <a:srgbClr val="60C9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 rot="-5400000">
            <a:off x="342900" y="3009900"/>
            <a:ext cx="3124200" cy="1676400"/>
          </a:xfrm>
          <a:prstGeom prst="roundRect">
            <a:avLst>
              <a:gd name="adj" fmla="val 16667"/>
            </a:avLst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Combinational</a:t>
            </a:r>
          </a:p>
          <a:p>
            <a:pPr algn="ctr"/>
            <a:r>
              <a:rPr lang="en-US"/>
              <a:t>logic</a:t>
            </a:r>
          </a:p>
        </p:txBody>
      </p:sp>
      <p:grpSp>
        <p:nvGrpSpPr>
          <p:cNvPr id="23557" name="Group 5"/>
          <p:cNvGrpSpPr>
            <a:grpSpLocks/>
          </p:cNvGrpSpPr>
          <p:nvPr/>
        </p:nvGrpSpPr>
        <p:grpSpPr bwMode="auto">
          <a:xfrm rot="-5400000">
            <a:off x="3340100" y="3517900"/>
            <a:ext cx="711200" cy="685800"/>
            <a:chOff x="1056" y="2160"/>
            <a:chExt cx="448" cy="432"/>
          </a:xfrm>
        </p:grpSpPr>
        <p:sp>
          <p:nvSpPr>
            <p:cNvPr id="23571" name="Rectangle 6"/>
            <p:cNvSpPr>
              <a:spLocks noChangeArrowheads="1"/>
            </p:cNvSpPr>
            <p:nvPr/>
          </p:nvSpPr>
          <p:spPr bwMode="auto">
            <a:xfrm>
              <a:off x="1056" y="2160"/>
              <a:ext cx="432" cy="4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AutoShape 7"/>
            <p:cNvSpPr>
              <a:spLocks noChangeArrowheads="1"/>
            </p:cNvSpPr>
            <p:nvPr/>
          </p:nvSpPr>
          <p:spPr bwMode="auto">
            <a:xfrm>
              <a:off x="1200" y="244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Text Box 8"/>
            <p:cNvSpPr txBox="1">
              <a:spLocks noChangeArrowheads="1"/>
            </p:cNvSpPr>
            <p:nvPr/>
          </p:nvSpPr>
          <p:spPr bwMode="auto">
            <a:xfrm>
              <a:off x="105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D</a:t>
              </a:r>
            </a:p>
          </p:txBody>
        </p:sp>
        <p:sp>
          <p:nvSpPr>
            <p:cNvPr id="23574" name="Text Box 9"/>
            <p:cNvSpPr txBox="1">
              <a:spLocks noChangeArrowheads="1"/>
            </p:cNvSpPr>
            <p:nvPr/>
          </p:nvSpPr>
          <p:spPr bwMode="auto">
            <a:xfrm>
              <a:off x="129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Q</a:t>
              </a:r>
            </a:p>
          </p:txBody>
        </p:sp>
      </p:grpSp>
      <p:sp>
        <p:nvSpPr>
          <p:cNvPr id="23558" name="Rectangle 10"/>
          <p:cNvSpPr>
            <a:spLocks noChangeArrowheads="1"/>
          </p:cNvSpPr>
          <p:nvPr/>
        </p:nvSpPr>
        <p:spPr bwMode="auto">
          <a:xfrm rot="10800000">
            <a:off x="4953000" y="2133600"/>
            <a:ext cx="3429000" cy="3429000"/>
          </a:xfrm>
          <a:prstGeom prst="rect">
            <a:avLst/>
          </a:prstGeom>
          <a:solidFill>
            <a:srgbClr val="60C9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AutoShape 11"/>
          <p:cNvSpPr>
            <a:spLocks noChangeArrowheads="1"/>
          </p:cNvSpPr>
          <p:nvPr/>
        </p:nvSpPr>
        <p:spPr bwMode="auto">
          <a:xfrm rot="5400000">
            <a:off x="5753100" y="3009900"/>
            <a:ext cx="3124200" cy="1676400"/>
          </a:xfrm>
          <a:prstGeom prst="roundRect">
            <a:avLst>
              <a:gd name="adj" fmla="val 16667"/>
            </a:avLst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Combinational</a:t>
            </a:r>
          </a:p>
          <a:p>
            <a:pPr algn="ctr"/>
            <a:r>
              <a:rPr lang="en-US"/>
              <a:t>logic</a:t>
            </a:r>
          </a:p>
        </p:txBody>
      </p:sp>
      <p:grpSp>
        <p:nvGrpSpPr>
          <p:cNvPr id="23560" name="Group 12"/>
          <p:cNvGrpSpPr>
            <a:grpSpLocks/>
          </p:cNvGrpSpPr>
          <p:nvPr/>
        </p:nvGrpSpPr>
        <p:grpSpPr bwMode="auto">
          <a:xfrm rot="5400000">
            <a:off x="5168900" y="3517900"/>
            <a:ext cx="711200" cy="685800"/>
            <a:chOff x="1056" y="2160"/>
            <a:chExt cx="448" cy="432"/>
          </a:xfrm>
        </p:grpSpPr>
        <p:sp>
          <p:nvSpPr>
            <p:cNvPr id="23567" name="Rectangle 13"/>
            <p:cNvSpPr>
              <a:spLocks noChangeArrowheads="1"/>
            </p:cNvSpPr>
            <p:nvPr/>
          </p:nvSpPr>
          <p:spPr bwMode="auto">
            <a:xfrm>
              <a:off x="1056" y="2160"/>
              <a:ext cx="432" cy="4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AutoShape 14"/>
            <p:cNvSpPr>
              <a:spLocks noChangeArrowheads="1"/>
            </p:cNvSpPr>
            <p:nvPr/>
          </p:nvSpPr>
          <p:spPr bwMode="auto">
            <a:xfrm>
              <a:off x="1200" y="244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Text Box 15"/>
            <p:cNvSpPr txBox="1">
              <a:spLocks noChangeArrowheads="1"/>
            </p:cNvSpPr>
            <p:nvPr/>
          </p:nvSpPr>
          <p:spPr bwMode="auto">
            <a:xfrm>
              <a:off x="105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D</a:t>
              </a:r>
            </a:p>
          </p:txBody>
        </p:sp>
        <p:sp>
          <p:nvSpPr>
            <p:cNvPr id="23570" name="Text Box 16"/>
            <p:cNvSpPr txBox="1">
              <a:spLocks noChangeArrowheads="1"/>
            </p:cNvSpPr>
            <p:nvPr/>
          </p:nvSpPr>
          <p:spPr bwMode="auto">
            <a:xfrm>
              <a:off x="129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Q</a:t>
              </a:r>
            </a:p>
          </p:txBody>
        </p:sp>
      </p:grpSp>
      <p:sp>
        <p:nvSpPr>
          <p:cNvPr id="23561" name="Line 17"/>
          <p:cNvSpPr>
            <a:spLocks noChangeShapeType="1"/>
          </p:cNvSpPr>
          <p:nvPr/>
        </p:nvSpPr>
        <p:spPr bwMode="auto">
          <a:xfrm>
            <a:off x="2743200" y="2743200"/>
            <a:ext cx="373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2" name="Line 18"/>
          <p:cNvSpPr>
            <a:spLocks noChangeShapeType="1"/>
          </p:cNvSpPr>
          <p:nvPr/>
        </p:nvSpPr>
        <p:spPr bwMode="auto">
          <a:xfrm>
            <a:off x="2743200" y="4876800"/>
            <a:ext cx="373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3" name="Line 19"/>
          <p:cNvSpPr>
            <a:spLocks noChangeShapeType="1"/>
          </p:cNvSpPr>
          <p:nvPr/>
        </p:nvSpPr>
        <p:spPr bwMode="auto">
          <a:xfrm flipV="1">
            <a:off x="2743200" y="41910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4" name="Line 20"/>
          <p:cNvSpPr>
            <a:spLocks noChangeShapeType="1"/>
          </p:cNvSpPr>
          <p:nvPr/>
        </p:nvSpPr>
        <p:spPr bwMode="auto">
          <a:xfrm flipH="1" flipV="1">
            <a:off x="2743200" y="3200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5" name="Line 21"/>
          <p:cNvSpPr>
            <a:spLocks noChangeShapeType="1"/>
          </p:cNvSpPr>
          <p:nvPr/>
        </p:nvSpPr>
        <p:spPr bwMode="auto">
          <a:xfrm>
            <a:off x="5638800" y="41910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6" name="Line 22"/>
          <p:cNvSpPr>
            <a:spLocks noChangeShapeType="1"/>
          </p:cNvSpPr>
          <p:nvPr/>
        </p:nvSpPr>
        <p:spPr bwMode="auto">
          <a:xfrm flipV="1">
            <a:off x="5638800" y="31242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State assignment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Find a binary code for symbolic values in machine.</a:t>
            </a:r>
          </a:p>
          <a:p>
            <a:pPr lvl="1"/>
            <a:r>
              <a:rPr lang="en-US" smtClean="0"/>
              <a:t>Optimize area, performance.</a:t>
            </a:r>
          </a:p>
          <a:p>
            <a:pPr lvl="1"/>
            <a:r>
              <a:rPr lang="en-US" smtClean="0"/>
              <a:t>May be done on inputs, outputs as well.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Optimizing state assignments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Codes affect the next-state, output logic.</a:t>
            </a:r>
          </a:p>
          <a:p>
            <a:pPr lvl="1"/>
            <a:r>
              <a:rPr lang="en-US" smtClean="0"/>
              <a:t>Compute conditions based on state.</a:t>
            </a:r>
          </a:p>
          <a:p>
            <a:r>
              <a:rPr lang="en-US" smtClean="0"/>
              <a:t>Best code depends on the input, output logic and its interaction with state computations.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Encoding a shift register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smtClean="0"/>
              <a:t>Symbolic state transition table for shift register:</a:t>
            </a:r>
          </a:p>
        </p:txBody>
      </p:sp>
      <p:graphicFrame>
        <p:nvGraphicFramePr>
          <p:cNvPr id="66613" name="Group 53"/>
          <p:cNvGraphicFramePr>
            <a:graphicFrameLocks noGrp="1"/>
          </p:cNvGraphicFramePr>
          <p:nvPr>
            <p:ph sz="half" idx="2"/>
          </p:nvPr>
        </p:nvGraphicFramePr>
        <p:xfrm>
          <a:off x="4648200" y="1981200"/>
          <a:ext cx="3810000" cy="414512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  <a:gridCol w="952500"/>
                <a:gridCol w="952500"/>
              </a:tblGrid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S10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S10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S10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S10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S11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S11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S01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S11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S11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Bad encoding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Let S00 = 00, S01 = 01, S10 = 11, S11 = 10.</a:t>
            </a:r>
          </a:p>
          <a:p>
            <a:r>
              <a:rPr lang="en-US" smtClean="0"/>
              <a:t>Logic:	</a:t>
            </a:r>
          </a:p>
          <a:p>
            <a:pPr lvl="1"/>
            <a:r>
              <a:rPr lang="en-US" smtClean="0"/>
              <a:t>Output = S1 S0’ + S1’ S0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Good encoding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Let S00 = 00, S01 = 01, S10 = 10, S11 = 11.</a:t>
            </a:r>
          </a:p>
          <a:p>
            <a:r>
              <a:rPr lang="en-US" smtClean="0"/>
              <a:t>Logic:</a:t>
            </a:r>
          </a:p>
          <a:p>
            <a:pPr lvl="1"/>
            <a:r>
              <a:rPr lang="en-US" smtClean="0"/>
              <a:t>Output = S0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One-hot code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N-state machine has n-bit encoding.</a:t>
            </a:r>
          </a:p>
          <a:p>
            <a:r>
              <a:rPr lang="en-US" smtClean="0"/>
              <a:t>i</a:t>
            </a:r>
            <a:r>
              <a:rPr lang="en-US" baseline="30000" smtClean="0"/>
              <a:t>th</a:t>
            </a:r>
            <a:r>
              <a:rPr lang="en-US" smtClean="0"/>
              <a:t> bit is 1 if machine is in state i.</a:t>
            </a:r>
          </a:p>
          <a:p>
            <a:r>
              <a:rPr lang="en-US" smtClean="0"/>
              <a:t>Comparison:</a:t>
            </a:r>
          </a:p>
          <a:p>
            <a:pPr lvl="1"/>
            <a:r>
              <a:rPr lang="en-US" smtClean="0"/>
              <a:t>Easy to tell what state the machine is in.</a:t>
            </a:r>
          </a:p>
          <a:p>
            <a:pPr lvl="1"/>
            <a:r>
              <a:rPr lang="en-US" smtClean="0"/>
              <a:t>Easy to get the machine into an illegal state (0000, 1111, etc.).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Uses a lot of registers.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State codes in n-space</a:t>
            </a:r>
          </a:p>
        </p:txBody>
      </p:sp>
      <p:sp>
        <p:nvSpPr>
          <p:cNvPr id="30723" name="Line 7"/>
          <p:cNvSpPr>
            <a:spLocks noChangeShapeType="1"/>
          </p:cNvSpPr>
          <p:nvPr/>
        </p:nvSpPr>
        <p:spPr bwMode="auto">
          <a:xfrm>
            <a:off x="3810000" y="47244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0724" name="Line 8"/>
          <p:cNvSpPr>
            <a:spLocks noChangeShapeType="1"/>
          </p:cNvSpPr>
          <p:nvPr/>
        </p:nvSpPr>
        <p:spPr bwMode="auto">
          <a:xfrm flipH="1">
            <a:off x="2438400" y="4724400"/>
            <a:ext cx="13716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0725" name="Line 9"/>
          <p:cNvSpPr>
            <a:spLocks noChangeShapeType="1"/>
          </p:cNvSpPr>
          <p:nvPr/>
        </p:nvSpPr>
        <p:spPr bwMode="auto">
          <a:xfrm flipV="1">
            <a:off x="3810000" y="23622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0726" name="Rectangle 10"/>
          <p:cNvSpPr>
            <a:spLocks noChangeArrowheads="1"/>
          </p:cNvSpPr>
          <p:nvPr/>
        </p:nvSpPr>
        <p:spPr bwMode="auto">
          <a:xfrm>
            <a:off x="3810000" y="3124200"/>
            <a:ext cx="1676400" cy="1600200"/>
          </a:xfrm>
          <a:prstGeom prst="rect">
            <a:avLst/>
          </a:prstGeom>
          <a:noFill/>
          <a:ln w="28575">
            <a:solidFill>
              <a:srgbClr val="60C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Rectangle 11"/>
          <p:cNvSpPr>
            <a:spLocks noChangeArrowheads="1"/>
          </p:cNvSpPr>
          <p:nvPr/>
        </p:nvSpPr>
        <p:spPr bwMode="auto">
          <a:xfrm>
            <a:off x="2895600" y="3962400"/>
            <a:ext cx="1676400" cy="1600200"/>
          </a:xfrm>
          <a:prstGeom prst="rect">
            <a:avLst/>
          </a:prstGeom>
          <a:noFill/>
          <a:ln w="28575">
            <a:solidFill>
              <a:srgbClr val="60C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Line 12"/>
          <p:cNvSpPr>
            <a:spLocks noChangeShapeType="1"/>
          </p:cNvSpPr>
          <p:nvPr/>
        </p:nvSpPr>
        <p:spPr bwMode="auto">
          <a:xfrm flipV="1">
            <a:off x="2895600" y="3124200"/>
            <a:ext cx="914400" cy="838200"/>
          </a:xfrm>
          <a:prstGeom prst="line">
            <a:avLst/>
          </a:prstGeom>
          <a:noFill/>
          <a:ln w="28575">
            <a:solidFill>
              <a:srgbClr val="60C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0729" name="Line 13"/>
          <p:cNvSpPr>
            <a:spLocks noChangeShapeType="1"/>
          </p:cNvSpPr>
          <p:nvPr/>
        </p:nvSpPr>
        <p:spPr bwMode="auto">
          <a:xfrm flipV="1">
            <a:off x="4572000" y="3124200"/>
            <a:ext cx="914400" cy="838200"/>
          </a:xfrm>
          <a:prstGeom prst="line">
            <a:avLst/>
          </a:prstGeom>
          <a:noFill/>
          <a:ln w="28575">
            <a:solidFill>
              <a:srgbClr val="60C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0730" name="Line 14"/>
          <p:cNvSpPr>
            <a:spLocks noChangeShapeType="1"/>
          </p:cNvSpPr>
          <p:nvPr/>
        </p:nvSpPr>
        <p:spPr bwMode="auto">
          <a:xfrm flipV="1">
            <a:off x="2895600" y="4724400"/>
            <a:ext cx="914400" cy="838200"/>
          </a:xfrm>
          <a:prstGeom prst="line">
            <a:avLst/>
          </a:prstGeom>
          <a:noFill/>
          <a:ln w="28575">
            <a:solidFill>
              <a:srgbClr val="60C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0731" name="Line 15"/>
          <p:cNvSpPr>
            <a:spLocks noChangeShapeType="1"/>
          </p:cNvSpPr>
          <p:nvPr/>
        </p:nvSpPr>
        <p:spPr bwMode="auto">
          <a:xfrm flipV="1">
            <a:off x="4572000" y="4724400"/>
            <a:ext cx="914400" cy="838200"/>
          </a:xfrm>
          <a:prstGeom prst="line">
            <a:avLst/>
          </a:prstGeom>
          <a:noFill/>
          <a:ln w="28575">
            <a:solidFill>
              <a:srgbClr val="60C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0732" name="Text Box 16"/>
          <p:cNvSpPr txBox="1">
            <a:spLocks noChangeArrowheads="1"/>
          </p:cNvSpPr>
          <p:nvPr/>
        </p:nvSpPr>
        <p:spPr bwMode="auto">
          <a:xfrm>
            <a:off x="3717925" y="46894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30733" name="Oval 17"/>
          <p:cNvSpPr>
            <a:spLocks noChangeArrowheads="1"/>
          </p:cNvSpPr>
          <p:nvPr/>
        </p:nvSpPr>
        <p:spPr bwMode="auto">
          <a:xfrm>
            <a:off x="4419600" y="3810000"/>
            <a:ext cx="228600" cy="2286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Text Box 18"/>
          <p:cNvSpPr txBox="1">
            <a:spLocks noChangeArrowheads="1"/>
          </p:cNvSpPr>
          <p:nvPr/>
        </p:nvSpPr>
        <p:spPr bwMode="auto">
          <a:xfrm>
            <a:off x="4648200" y="3810000"/>
            <a:ext cx="1887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s1 code = 111</a:t>
            </a:r>
            <a:endParaRPr lang="en-US"/>
          </a:p>
        </p:txBody>
      </p:sp>
      <p:sp>
        <p:nvSpPr>
          <p:cNvPr id="30735" name="Oval 19"/>
          <p:cNvSpPr>
            <a:spLocks noChangeArrowheads="1"/>
          </p:cNvSpPr>
          <p:nvPr/>
        </p:nvSpPr>
        <p:spPr bwMode="auto">
          <a:xfrm>
            <a:off x="5334000" y="3048000"/>
            <a:ext cx="228600" cy="2286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Text Box 20"/>
          <p:cNvSpPr txBox="1">
            <a:spLocks noChangeArrowheads="1"/>
          </p:cNvSpPr>
          <p:nvPr/>
        </p:nvSpPr>
        <p:spPr bwMode="auto">
          <a:xfrm>
            <a:off x="5638800" y="2895600"/>
            <a:ext cx="1887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s2 code = 110</a:t>
            </a:r>
          </a:p>
        </p:txBody>
      </p:sp>
      <p:sp>
        <p:nvSpPr>
          <p:cNvPr id="30737" name="Text Box 21"/>
          <p:cNvSpPr txBox="1">
            <a:spLocks noChangeArrowheads="1"/>
          </p:cNvSpPr>
          <p:nvPr/>
        </p:nvSpPr>
        <p:spPr bwMode="auto">
          <a:xfrm>
            <a:off x="2803525" y="55276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30738" name="Text Box 22"/>
          <p:cNvSpPr txBox="1">
            <a:spLocks noChangeArrowheads="1"/>
          </p:cNvSpPr>
          <p:nvPr/>
        </p:nvSpPr>
        <p:spPr bwMode="auto">
          <a:xfrm>
            <a:off x="5486400" y="4724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30739" name="Text Box 23"/>
          <p:cNvSpPr txBox="1">
            <a:spLocks noChangeArrowheads="1"/>
          </p:cNvSpPr>
          <p:nvPr/>
        </p:nvSpPr>
        <p:spPr bwMode="auto">
          <a:xfrm>
            <a:off x="3886200" y="2590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smtClean="0"/>
              <a:t>Sequential machines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Use registers  to make primary output values depend on state + primary inputs.</a:t>
            </a:r>
          </a:p>
          <a:p>
            <a:r>
              <a:rPr lang="en-US" smtClean="0"/>
              <a:t>Varieties:</a:t>
            </a:r>
          </a:p>
          <a:p>
            <a:pPr lvl="1"/>
            <a:r>
              <a:rPr lang="en-US" smtClean="0"/>
              <a:t>Mealy—outputs function of present state, inputs;</a:t>
            </a:r>
          </a:p>
          <a:p>
            <a:pPr lvl="1"/>
            <a:r>
              <a:rPr lang="en-US" smtClean="0"/>
              <a:t>Moore—outputs depend only on state.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State codes and delay</a:t>
            </a:r>
          </a:p>
        </p:txBody>
      </p:sp>
      <p:pic>
        <p:nvPicPr>
          <p:cNvPr id="31747" name="Picture 4" descr="present-nex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1981200"/>
            <a:ext cx="4827588" cy="4114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smtClean="0"/>
              <a:t>Traffic light controller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Intersection of two roads:</a:t>
            </a:r>
          </a:p>
          <a:p>
            <a:pPr lvl="1"/>
            <a:r>
              <a:rPr lang="en-US" smtClean="0"/>
              <a:t>highway (busy);</a:t>
            </a:r>
          </a:p>
          <a:p>
            <a:pPr lvl="1"/>
            <a:r>
              <a:rPr lang="en-US" smtClean="0"/>
              <a:t>farm (not busy).</a:t>
            </a:r>
          </a:p>
          <a:p>
            <a:r>
              <a:rPr lang="en-US" smtClean="0"/>
              <a:t>Want to give green light to highway as much as possible.</a:t>
            </a:r>
          </a:p>
          <a:p>
            <a:r>
              <a:rPr lang="en-US" smtClean="0"/>
              <a:t>Want to give green to farm when needed.</a:t>
            </a:r>
          </a:p>
          <a:p>
            <a:r>
              <a:rPr lang="en-US" smtClean="0"/>
              <a:t>Must always have at least one red light.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smtClean="0"/>
              <a:t>Traffic light system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914400" y="3352800"/>
            <a:ext cx="7239000" cy="13716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191000" y="1981200"/>
            <a:ext cx="762000" cy="42672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990600" y="4038600"/>
            <a:ext cx="7162800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V="1">
            <a:off x="4572000" y="1981200"/>
            <a:ext cx="0" cy="42672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grpSp>
        <p:nvGrpSpPr>
          <p:cNvPr id="33799" name="Group 7"/>
          <p:cNvGrpSpPr>
            <a:grpSpLocks/>
          </p:cNvGrpSpPr>
          <p:nvPr/>
        </p:nvGrpSpPr>
        <p:grpSpPr bwMode="auto">
          <a:xfrm>
            <a:off x="4267200" y="3733800"/>
            <a:ext cx="609600" cy="609600"/>
            <a:chOff x="480" y="1344"/>
            <a:chExt cx="384" cy="384"/>
          </a:xfrm>
        </p:grpSpPr>
        <p:sp>
          <p:nvSpPr>
            <p:cNvPr id="33817" name="Oval 8"/>
            <p:cNvSpPr>
              <a:spLocks noChangeArrowheads="1"/>
            </p:cNvSpPr>
            <p:nvPr/>
          </p:nvSpPr>
          <p:spPr bwMode="auto">
            <a:xfrm>
              <a:off x="576" y="1344"/>
              <a:ext cx="192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8" name="Oval 9"/>
            <p:cNvSpPr>
              <a:spLocks noChangeArrowheads="1"/>
            </p:cNvSpPr>
            <p:nvPr/>
          </p:nvSpPr>
          <p:spPr bwMode="auto">
            <a:xfrm>
              <a:off x="480" y="1440"/>
              <a:ext cx="144" cy="192"/>
            </a:xfrm>
            <a:prstGeom prst="ellipse">
              <a:avLst/>
            </a:prstGeom>
            <a:solidFill>
              <a:srgbClr val="60C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9" name="Oval 10"/>
            <p:cNvSpPr>
              <a:spLocks noChangeArrowheads="1"/>
            </p:cNvSpPr>
            <p:nvPr/>
          </p:nvSpPr>
          <p:spPr bwMode="auto">
            <a:xfrm>
              <a:off x="576" y="1584"/>
              <a:ext cx="192" cy="1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0" name="Oval 11"/>
            <p:cNvSpPr>
              <a:spLocks noChangeArrowheads="1"/>
            </p:cNvSpPr>
            <p:nvPr/>
          </p:nvSpPr>
          <p:spPr bwMode="auto">
            <a:xfrm>
              <a:off x="720" y="1440"/>
              <a:ext cx="144" cy="192"/>
            </a:xfrm>
            <a:prstGeom prst="ellipse">
              <a:avLst/>
            </a:prstGeom>
            <a:solidFill>
              <a:srgbClr val="60C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1" name="Rectangle 12"/>
            <p:cNvSpPr>
              <a:spLocks noChangeArrowheads="1"/>
            </p:cNvSpPr>
            <p:nvPr/>
          </p:nvSpPr>
          <p:spPr bwMode="auto">
            <a:xfrm>
              <a:off x="528" y="1392"/>
              <a:ext cx="288" cy="288"/>
            </a:xfrm>
            <a:prstGeom prst="rect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0" name="Group 13"/>
          <p:cNvGrpSpPr>
            <a:grpSpLocks/>
          </p:cNvGrpSpPr>
          <p:nvPr/>
        </p:nvGrpSpPr>
        <p:grpSpPr bwMode="auto">
          <a:xfrm>
            <a:off x="2971800" y="4038600"/>
            <a:ext cx="990600" cy="609600"/>
            <a:chOff x="864" y="1536"/>
            <a:chExt cx="624" cy="384"/>
          </a:xfrm>
        </p:grpSpPr>
        <p:sp>
          <p:nvSpPr>
            <p:cNvPr id="33810" name="AutoShape 14"/>
            <p:cNvSpPr>
              <a:spLocks noChangeArrowheads="1"/>
            </p:cNvSpPr>
            <p:nvPr/>
          </p:nvSpPr>
          <p:spPr bwMode="auto">
            <a:xfrm>
              <a:off x="864" y="1584"/>
              <a:ext cx="624" cy="288"/>
            </a:xfrm>
            <a:prstGeom prst="roundRect">
              <a:avLst>
                <a:gd name="adj" fmla="val 16667"/>
              </a:avLst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1" name="Rectangle 15"/>
            <p:cNvSpPr>
              <a:spLocks noChangeArrowheads="1"/>
            </p:cNvSpPr>
            <p:nvPr/>
          </p:nvSpPr>
          <p:spPr bwMode="auto">
            <a:xfrm>
              <a:off x="1296" y="1536"/>
              <a:ext cx="144" cy="48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2" name="Rectangle 16"/>
            <p:cNvSpPr>
              <a:spLocks noChangeArrowheads="1"/>
            </p:cNvSpPr>
            <p:nvPr/>
          </p:nvSpPr>
          <p:spPr bwMode="auto">
            <a:xfrm>
              <a:off x="912" y="1536"/>
              <a:ext cx="144" cy="48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3" name="Rectangle 17"/>
            <p:cNvSpPr>
              <a:spLocks noChangeArrowheads="1"/>
            </p:cNvSpPr>
            <p:nvPr/>
          </p:nvSpPr>
          <p:spPr bwMode="auto">
            <a:xfrm>
              <a:off x="1296" y="1872"/>
              <a:ext cx="144" cy="48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4" name="Rectangle 18"/>
            <p:cNvSpPr>
              <a:spLocks noChangeArrowheads="1"/>
            </p:cNvSpPr>
            <p:nvPr/>
          </p:nvSpPr>
          <p:spPr bwMode="auto">
            <a:xfrm>
              <a:off x="912" y="1872"/>
              <a:ext cx="144" cy="48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5" name="AutoShape 19"/>
            <p:cNvSpPr>
              <a:spLocks noChangeArrowheads="1"/>
            </p:cNvSpPr>
            <p:nvPr/>
          </p:nvSpPr>
          <p:spPr bwMode="auto">
            <a:xfrm>
              <a:off x="1200" y="1632"/>
              <a:ext cx="96" cy="19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6" name="AutoShape 20"/>
            <p:cNvSpPr>
              <a:spLocks noChangeArrowheads="1"/>
            </p:cNvSpPr>
            <p:nvPr/>
          </p:nvSpPr>
          <p:spPr bwMode="auto">
            <a:xfrm>
              <a:off x="1008" y="1632"/>
              <a:ext cx="96" cy="19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01" name="Text Box 21"/>
          <p:cNvSpPr txBox="1">
            <a:spLocks noChangeArrowheads="1"/>
          </p:cNvSpPr>
          <p:nvPr/>
        </p:nvSpPr>
        <p:spPr bwMode="auto">
          <a:xfrm>
            <a:off x="990600" y="3359727"/>
            <a:ext cx="1233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highway</a:t>
            </a:r>
          </a:p>
        </p:txBody>
      </p:sp>
      <p:sp>
        <p:nvSpPr>
          <p:cNvPr id="33802" name="Text Box 22"/>
          <p:cNvSpPr txBox="1">
            <a:spLocks noChangeArrowheads="1"/>
          </p:cNvSpPr>
          <p:nvPr/>
        </p:nvSpPr>
        <p:spPr bwMode="auto">
          <a:xfrm>
            <a:off x="4188619" y="1981200"/>
            <a:ext cx="76438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farm road</a:t>
            </a:r>
          </a:p>
        </p:txBody>
      </p:sp>
      <p:sp>
        <p:nvSpPr>
          <p:cNvPr id="33803" name="Rectangle 23"/>
          <p:cNvSpPr>
            <a:spLocks noChangeArrowheads="1"/>
          </p:cNvSpPr>
          <p:nvPr/>
        </p:nvSpPr>
        <p:spPr bwMode="auto">
          <a:xfrm>
            <a:off x="4267200" y="2971800"/>
            <a:ext cx="228600" cy="2286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24"/>
          <p:cNvSpPr>
            <a:spLocks noChangeArrowheads="1"/>
          </p:cNvSpPr>
          <p:nvPr/>
        </p:nvSpPr>
        <p:spPr bwMode="auto">
          <a:xfrm>
            <a:off x="4648200" y="4876800"/>
            <a:ext cx="228600" cy="2286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Text Box 25"/>
          <p:cNvSpPr txBox="1">
            <a:spLocks noChangeArrowheads="1"/>
          </p:cNvSpPr>
          <p:nvPr/>
        </p:nvSpPr>
        <p:spPr bwMode="auto">
          <a:xfrm>
            <a:off x="5622925" y="4918075"/>
            <a:ext cx="17491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s</a:t>
            </a:r>
            <a:r>
              <a:rPr lang="en-US" dirty="0" smtClean="0"/>
              <a:t>ensor (</a:t>
            </a:r>
            <a:r>
              <a:rPr lang="en-US" dirty="0" smtClean="0">
                <a:solidFill>
                  <a:srgbClr val="FF0000"/>
                </a:solidFill>
              </a:rPr>
              <a:t>cars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3806" name="Line 26"/>
          <p:cNvSpPr>
            <a:spLocks noChangeShapeType="1"/>
          </p:cNvSpPr>
          <p:nvPr/>
        </p:nvSpPr>
        <p:spPr bwMode="auto">
          <a:xfrm flipH="1" flipV="1">
            <a:off x="4876800" y="4953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3807" name="Line 27"/>
          <p:cNvSpPr>
            <a:spLocks noChangeShapeType="1"/>
          </p:cNvSpPr>
          <p:nvPr/>
        </p:nvSpPr>
        <p:spPr bwMode="auto">
          <a:xfrm flipH="1" flipV="1">
            <a:off x="4419600" y="3048000"/>
            <a:ext cx="129540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3808" name="Text Box 28"/>
          <p:cNvSpPr txBox="1">
            <a:spLocks noChangeArrowheads="1"/>
          </p:cNvSpPr>
          <p:nvPr/>
        </p:nvSpPr>
        <p:spPr bwMode="auto">
          <a:xfrm>
            <a:off x="1905000" y="1981200"/>
            <a:ext cx="228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traffic light (</a:t>
            </a:r>
            <a:r>
              <a:rPr lang="en-US" dirty="0" smtClean="0">
                <a:solidFill>
                  <a:srgbClr val="FF0000"/>
                </a:solidFill>
              </a:rPr>
              <a:t>red, yellow, green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3809" name="Line 29"/>
          <p:cNvSpPr>
            <a:spLocks noChangeShapeType="1"/>
          </p:cNvSpPr>
          <p:nvPr/>
        </p:nvSpPr>
        <p:spPr bwMode="auto">
          <a:xfrm>
            <a:off x="3657600" y="28194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smtClean="0"/>
              <a:t>System operation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Sensor on farm road indicates when cars on farm road are waiting for green light.</a:t>
            </a:r>
          </a:p>
          <a:p>
            <a:r>
              <a:rPr lang="en-US" smtClean="0"/>
              <a:t>Must obey required lengths for green, yellow lights.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smtClean="0"/>
              <a:t>Traffic light machine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Build controller out of two machines:</a:t>
            </a:r>
          </a:p>
          <a:p>
            <a:pPr lvl="1"/>
            <a:r>
              <a:rPr lang="en-US" dirty="0" smtClean="0"/>
              <a:t>sequencer which sets colors of lights, etc.</a:t>
            </a:r>
          </a:p>
          <a:p>
            <a:pPr lvl="1"/>
            <a:r>
              <a:rPr lang="en-US" dirty="0" smtClean="0"/>
              <a:t>timer which is used to control durations of lights.</a:t>
            </a:r>
          </a:p>
          <a:p>
            <a:r>
              <a:rPr lang="en-US" dirty="0" smtClean="0"/>
              <a:t>Separate counter isolates logical design from clock period.</a:t>
            </a:r>
          </a:p>
          <a:p>
            <a:r>
              <a:rPr lang="en-US" dirty="0" smtClean="0"/>
              <a:t>Separate counter greatly reduces number of states in sequencer.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smtClean="0"/>
              <a:t>Sequencer state transition graph</a:t>
            </a:r>
          </a:p>
        </p:txBody>
      </p:sp>
      <p:sp>
        <p:nvSpPr>
          <p:cNvPr id="36867" name="Oval 3"/>
          <p:cNvSpPr>
            <a:spLocks noChangeArrowheads="1"/>
          </p:cNvSpPr>
          <p:nvPr/>
        </p:nvSpPr>
        <p:spPr bwMode="auto">
          <a:xfrm>
            <a:off x="3962400" y="2133600"/>
            <a:ext cx="990600" cy="990600"/>
          </a:xfrm>
          <a:prstGeom prst="ellipse">
            <a:avLst/>
          </a:prstGeom>
          <a:solidFill>
            <a:srgbClr val="FAFD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2000"/>
              <a:t>hwy-</a:t>
            </a:r>
          </a:p>
          <a:p>
            <a:pPr algn="ctr"/>
            <a:r>
              <a:rPr lang="en-US" sz="2000"/>
              <a:t>green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3962400" y="5105400"/>
            <a:ext cx="990600" cy="990600"/>
          </a:xfrm>
          <a:prstGeom prst="ellipse">
            <a:avLst/>
          </a:prstGeom>
          <a:solidFill>
            <a:srgbClr val="FAFD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2000"/>
              <a:t>farm-</a:t>
            </a:r>
          </a:p>
          <a:p>
            <a:pPr algn="ctr"/>
            <a:r>
              <a:rPr lang="en-US" sz="2000"/>
              <a:t>green</a:t>
            </a: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6019800" y="3429000"/>
            <a:ext cx="990600" cy="990600"/>
          </a:xfrm>
          <a:prstGeom prst="ellipse">
            <a:avLst/>
          </a:prstGeom>
          <a:solidFill>
            <a:srgbClr val="FAFD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2000"/>
              <a:t>hwy-</a:t>
            </a:r>
          </a:p>
          <a:p>
            <a:pPr algn="ctr"/>
            <a:r>
              <a:rPr lang="en-US" sz="2000"/>
              <a:t>yellow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1981200" y="3505200"/>
            <a:ext cx="990600" cy="990600"/>
          </a:xfrm>
          <a:prstGeom prst="ellipse">
            <a:avLst/>
          </a:prstGeom>
          <a:solidFill>
            <a:srgbClr val="FAFD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2000"/>
              <a:t>farm-</a:t>
            </a:r>
          </a:p>
          <a:p>
            <a:pPr algn="ctr"/>
            <a:r>
              <a:rPr lang="en-US" sz="2000"/>
              <a:t>yellow</a:t>
            </a: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2997200" y="2946400"/>
            <a:ext cx="1092200" cy="812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4978400" y="2844800"/>
            <a:ext cx="1092200" cy="711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4927600" y="4368800"/>
            <a:ext cx="1346200" cy="939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 flipV="1">
            <a:off x="2717800" y="4470400"/>
            <a:ext cx="1270000" cy="965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V="1">
            <a:off x="4038600" y="1803400"/>
            <a:ext cx="0" cy="508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4064000" y="1828800"/>
            <a:ext cx="711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4800600" y="1854200"/>
            <a:ext cx="0" cy="33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V="1">
            <a:off x="7391400" y="3632200"/>
            <a:ext cx="0" cy="660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6959600" y="3657600"/>
            <a:ext cx="406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6908800" y="4267200"/>
            <a:ext cx="508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V="1">
            <a:off x="4800600" y="5994400"/>
            <a:ext cx="0" cy="508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4140200" y="6477000"/>
            <a:ext cx="635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V="1">
            <a:off x="4114800" y="5918200"/>
            <a:ext cx="0" cy="584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 flipV="1">
            <a:off x="1676400" y="3632200"/>
            <a:ext cx="0" cy="584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1701800" y="4191000"/>
            <a:ext cx="25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>
            <a:off x="1701800" y="3657600"/>
            <a:ext cx="330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36887" name="Rectangle 23"/>
          <p:cNvSpPr>
            <a:spLocks noChangeArrowheads="1"/>
          </p:cNvSpPr>
          <p:nvPr/>
        </p:nvSpPr>
        <p:spPr bwMode="auto">
          <a:xfrm>
            <a:off x="4938713" y="1860550"/>
            <a:ext cx="29543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60C900"/>
                </a:solidFill>
              </a:rPr>
              <a:t>(cars &amp; long)’</a:t>
            </a:r>
            <a:r>
              <a:rPr lang="en-US" sz="2000"/>
              <a:t> / </a:t>
            </a:r>
            <a:r>
              <a:rPr lang="en-US" sz="2000">
                <a:solidFill>
                  <a:schemeClr val="tx2"/>
                </a:solidFill>
              </a:rPr>
              <a:t>0 green red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5395913" y="2698750"/>
            <a:ext cx="2701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60C900"/>
                </a:solidFill>
              </a:rPr>
              <a:t>cars &amp; long </a:t>
            </a:r>
            <a:r>
              <a:rPr lang="en-US" sz="2000"/>
              <a:t>/ </a:t>
            </a:r>
            <a:r>
              <a:rPr lang="en-US" sz="2000">
                <a:solidFill>
                  <a:schemeClr val="tx2"/>
                </a:solidFill>
              </a:rPr>
              <a:t>1 green red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7605713" y="3689350"/>
            <a:ext cx="144938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60C900"/>
                </a:solidFill>
              </a:rPr>
              <a:t>short’</a:t>
            </a:r>
            <a:r>
              <a:rPr lang="en-US" sz="2000"/>
              <a:t> / </a:t>
            </a:r>
          </a:p>
          <a:p>
            <a:r>
              <a:rPr lang="en-US" sz="2000">
                <a:solidFill>
                  <a:schemeClr val="tx2"/>
                </a:solidFill>
              </a:rPr>
              <a:t>0 yellow red</a:t>
            </a: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5700713" y="4756150"/>
            <a:ext cx="2832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>
                <a:solidFill>
                  <a:srgbClr val="60C900"/>
                </a:solidFill>
              </a:rPr>
              <a:t>short</a:t>
            </a:r>
            <a:r>
              <a:rPr lang="en-US" sz="2000"/>
              <a:t> / </a:t>
            </a:r>
            <a:r>
              <a:rPr lang="en-US" sz="2000">
                <a:solidFill>
                  <a:schemeClr val="tx2"/>
                </a:solidFill>
              </a:rPr>
              <a:t>1 yellow red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4938713" y="5975350"/>
            <a:ext cx="27860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60C900"/>
                </a:solidFill>
              </a:rPr>
              <a:t>cars &amp; long’</a:t>
            </a:r>
            <a:r>
              <a:rPr lang="en-US" sz="2000"/>
              <a:t> / </a:t>
            </a:r>
            <a:r>
              <a:rPr lang="en-US" sz="2000">
                <a:solidFill>
                  <a:schemeClr val="tx2"/>
                </a:solidFill>
              </a:rPr>
              <a:t>0 red green</a:t>
            </a:r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747713" y="5137150"/>
            <a:ext cx="2739725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solidFill>
                  <a:srgbClr val="60C900"/>
                </a:solidFill>
              </a:rPr>
              <a:t>cars’ </a:t>
            </a:r>
            <a:r>
              <a:rPr lang="en-US" sz="2000" dirty="0" smtClean="0">
                <a:solidFill>
                  <a:srgbClr val="60C900"/>
                </a:solidFill>
              </a:rPr>
              <a:t>+ </a:t>
            </a:r>
            <a:r>
              <a:rPr lang="en-US" sz="2000" dirty="0">
                <a:solidFill>
                  <a:srgbClr val="60C900"/>
                </a:solidFill>
              </a:rPr>
              <a:t>long </a:t>
            </a:r>
            <a:r>
              <a:rPr lang="en-US" sz="2000" dirty="0"/>
              <a:t>/ </a:t>
            </a:r>
            <a:r>
              <a:rPr lang="en-US" sz="2000" dirty="0">
                <a:solidFill>
                  <a:schemeClr val="tx2"/>
                </a:solidFill>
              </a:rPr>
              <a:t>1 red green</a:t>
            </a:r>
          </a:p>
        </p:txBody>
      </p: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138113" y="3536950"/>
            <a:ext cx="144938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60C900"/>
                </a:solidFill>
              </a:rPr>
              <a:t>short’</a:t>
            </a:r>
            <a:r>
              <a:rPr lang="en-US" sz="2000"/>
              <a:t> / </a:t>
            </a:r>
          </a:p>
          <a:p>
            <a:r>
              <a:rPr lang="en-US" sz="2000">
                <a:solidFill>
                  <a:schemeClr val="tx2"/>
                </a:solidFill>
              </a:rPr>
              <a:t>0 red yellow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900113" y="2774950"/>
            <a:ext cx="20891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60C900"/>
                </a:solidFill>
              </a:rPr>
              <a:t>short</a:t>
            </a:r>
            <a:r>
              <a:rPr lang="en-US" sz="2000"/>
              <a:t>/ </a:t>
            </a:r>
            <a:r>
              <a:rPr lang="en-US" sz="2000">
                <a:solidFill>
                  <a:schemeClr val="tx2"/>
                </a:solidFill>
              </a:rPr>
              <a:t>1 red yellow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smtClean="0"/>
              <a:t>FSM structure</a:t>
            </a:r>
          </a:p>
        </p:txBody>
      </p:sp>
      <p:pic>
        <p:nvPicPr>
          <p:cNvPr id="5123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012950"/>
            <a:ext cx="5867400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Synchronous design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Controlled by clock(s).</a:t>
            </a:r>
          </a:p>
          <a:p>
            <a:pPr lvl="1"/>
            <a:r>
              <a:rPr lang="en-US" sz="2400" smtClean="0"/>
              <a:t>State changes at time determined by the clock.</a:t>
            </a:r>
          </a:p>
          <a:p>
            <a:pPr lvl="1"/>
            <a:r>
              <a:rPr lang="en-US" sz="2400" smtClean="0"/>
              <a:t>Inputs to registers settle in time for state change.</a:t>
            </a:r>
          </a:p>
          <a:p>
            <a:pPr lvl="1"/>
            <a:r>
              <a:rPr lang="en-US" sz="2400" smtClean="0"/>
              <a:t>Primary inputs settle in time for combinational delay through logic.</a:t>
            </a:r>
          </a:p>
          <a:p>
            <a:r>
              <a:rPr lang="en-US" sz="2800" smtClean="0"/>
              <a:t>Machine state is determined solely by registers.</a:t>
            </a:r>
          </a:p>
          <a:p>
            <a:pPr lvl="1"/>
            <a:r>
              <a:rPr lang="en-US" sz="2400" smtClean="0"/>
              <a:t>Don’t have to worry about timing constraints, events outside the registers.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smtClean="0"/>
              <a:t>Non-functional requirements and optimization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Performance:</a:t>
            </a:r>
          </a:p>
          <a:p>
            <a:pPr lvl="1"/>
            <a:r>
              <a:rPr lang="en-US" sz="2400" smtClean="0"/>
              <a:t>Clock period is determined by combinational logic delay.</a:t>
            </a:r>
          </a:p>
          <a:p>
            <a:r>
              <a:rPr lang="en-US" sz="2800" smtClean="0"/>
              <a:t>Area:</a:t>
            </a:r>
          </a:p>
          <a:p>
            <a:pPr lvl="1"/>
            <a:r>
              <a:rPr lang="en-US" sz="2400" smtClean="0"/>
              <a:t>Combinational logic size usually dominates area.</a:t>
            </a:r>
          </a:p>
          <a:p>
            <a:r>
              <a:rPr lang="en-US" sz="2800" smtClean="0"/>
              <a:t>Energy/power:</a:t>
            </a:r>
          </a:p>
          <a:p>
            <a:pPr lvl="1"/>
            <a:r>
              <a:rPr lang="en-US" sz="2400" smtClean="0"/>
              <a:t>Often dominated by combinational logic.</a:t>
            </a:r>
          </a:p>
          <a:p>
            <a:pPr lvl="1"/>
            <a:r>
              <a:rPr lang="en-US" sz="2400" smtClean="0"/>
              <a:t>May be improved by latching values.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Models of state machines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Register-transfer:</a:t>
            </a:r>
          </a:p>
          <a:p>
            <a:pPr lvl="1"/>
            <a:r>
              <a:rPr lang="en-US" smtClean="0"/>
              <a:t>Combinational equations for inputs to registers.</a:t>
            </a:r>
          </a:p>
          <a:p>
            <a:r>
              <a:rPr lang="en-US" smtClean="0"/>
              <a:t>State transition graph/table:</a:t>
            </a:r>
          </a:p>
          <a:p>
            <a:pPr lvl="1"/>
            <a:r>
              <a:rPr lang="en-US" smtClean="0"/>
              <a:t>Next-state, output functions described piecewise.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State transition graph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smtClean="0"/>
              <a:t>Each transition describes part of the next-state, output functions: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1828800" y="4343400"/>
            <a:ext cx="838200" cy="838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S1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5105400" y="3581400"/>
            <a:ext cx="838200" cy="838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S2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5105400" y="5029200"/>
            <a:ext cx="838200" cy="8382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S3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2590800" y="3886200"/>
            <a:ext cx="2514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590800" y="4953000"/>
            <a:ext cx="2514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Register-transfer structure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685800"/>
          </a:xfrm>
        </p:spPr>
        <p:txBody>
          <a:bodyPr/>
          <a:lstStyle/>
          <a:p>
            <a:r>
              <a:rPr lang="en-US" smtClean="0"/>
              <a:t>Registers fed by combinational logic: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2971800" y="2819400"/>
            <a:ext cx="2667000" cy="2819400"/>
          </a:xfrm>
          <a:prstGeom prst="roundRect">
            <a:avLst>
              <a:gd name="adj" fmla="val 16667"/>
            </a:avLst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Combinational</a:t>
            </a:r>
          </a:p>
          <a:p>
            <a:pPr algn="ctr"/>
            <a:r>
              <a:rPr lang="en-US"/>
              <a:t>logic</a:t>
            </a:r>
          </a:p>
        </p:txBody>
      </p:sp>
      <p:grpSp>
        <p:nvGrpSpPr>
          <p:cNvPr id="10245" name="Group 9"/>
          <p:cNvGrpSpPr>
            <a:grpSpLocks/>
          </p:cNvGrpSpPr>
          <p:nvPr/>
        </p:nvGrpSpPr>
        <p:grpSpPr bwMode="auto">
          <a:xfrm>
            <a:off x="1676400" y="2971800"/>
            <a:ext cx="711200" cy="685800"/>
            <a:chOff x="1056" y="2160"/>
            <a:chExt cx="448" cy="432"/>
          </a:xfrm>
        </p:grpSpPr>
        <p:sp>
          <p:nvSpPr>
            <p:cNvPr id="10284" name="Rectangle 5"/>
            <p:cNvSpPr>
              <a:spLocks noChangeArrowheads="1"/>
            </p:cNvSpPr>
            <p:nvPr/>
          </p:nvSpPr>
          <p:spPr bwMode="auto">
            <a:xfrm>
              <a:off x="1056" y="2160"/>
              <a:ext cx="432" cy="4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5" name="AutoShape 6"/>
            <p:cNvSpPr>
              <a:spLocks noChangeArrowheads="1"/>
            </p:cNvSpPr>
            <p:nvPr/>
          </p:nvSpPr>
          <p:spPr bwMode="auto">
            <a:xfrm>
              <a:off x="1200" y="244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6" name="Text Box 7"/>
            <p:cNvSpPr txBox="1">
              <a:spLocks noChangeArrowheads="1"/>
            </p:cNvSpPr>
            <p:nvPr/>
          </p:nvSpPr>
          <p:spPr bwMode="auto">
            <a:xfrm>
              <a:off x="105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D</a:t>
              </a:r>
            </a:p>
          </p:txBody>
        </p:sp>
        <p:sp>
          <p:nvSpPr>
            <p:cNvPr id="10287" name="Text Box 8"/>
            <p:cNvSpPr txBox="1">
              <a:spLocks noChangeArrowheads="1"/>
            </p:cNvSpPr>
            <p:nvPr/>
          </p:nvSpPr>
          <p:spPr bwMode="auto">
            <a:xfrm>
              <a:off x="129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Q</a:t>
              </a:r>
            </a:p>
          </p:txBody>
        </p:sp>
      </p:grpSp>
      <p:sp>
        <p:nvSpPr>
          <p:cNvPr id="10246" name="Line 15"/>
          <p:cNvSpPr>
            <a:spLocks noChangeShapeType="1"/>
          </p:cNvSpPr>
          <p:nvPr/>
        </p:nvSpPr>
        <p:spPr bwMode="auto">
          <a:xfrm>
            <a:off x="1295400" y="3276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47" name="Line 16"/>
          <p:cNvSpPr>
            <a:spLocks noChangeShapeType="1"/>
          </p:cNvSpPr>
          <p:nvPr/>
        </p:nvSpPr>
        <p:spPr bwMode="auto">
          <a:xfrm>
            <a:off x="2362200" y="3276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0248" name="Group 17"/>
          <p:cNvGrpSpPr>
            <a:grpSpLocks/>
          </p:cNvGrpSpPr>
          <p:nvPr/>
        </p:nvGrpSpPr>
        <p:grpSpPr bwMode="auto">
          <a:xfrm>
            <a:off x="1676400" y="3810000"/>
            <a:ext cx="711200" cy="685800"/>
            <a:chOff x="1056" y="2160"/>
            <a:chExt cx="448" cy="432"/>
          </a:xfrm>
        </p:grpSpPr>
        <p:sp>
          <p:nvSpPr>
            <p:cNvPr id="10280" name="Rectangle 18"/>
            <p:cNvSpPr>
              <a:spLocks noChangeArrowheads="1"/>
            </p:cNvSpPr>
            <p:nvPr/>
          </p:nvSpPr>
          <p:spPr bwMode="auto">
            <a:xfrm>
              <a:off x="1056" y="2160"/>
              <a:ext cx="432" cy="4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1" name="AutoShape 19"/>
            <p:cNvSpPr>
              <a:spLocks noChangeArrowheads="1"/>
            </p:cNvSpPr>
            <p:nvPr/>
          </p:nvSpPr>
          <p:spPr bwMode="auto">
            <a:xfrm>
              <a:off x="1200" y="244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Text Box 20"/>
            <p:cNvSpPr txBox="1">
              <a:spLocks noChangeArrowheads="1"/>
            </p:cNvSpPr>
            <p:nvPr/>
          </p:nvSpPr>
          <p:spPr bwMode="auto">
            <a:xfrm>
              <a:off x="105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D</a:t>
              </a:r>
            </a:p>
          </p:txBody>
        </p:sp>
        <p:sp>
          <p:nvSpPr>
            <p:cNvPr id="10283" name="Text Box 21"/>
            <p:cNvSpPr txBox="1">
              <a:spLocks noChangeArrowheads="1"/>
            </p:cNvSpPr>
            <p:nvPr/>
          </p:nvSpPr>
          <p:spPr bwMode="auto">
            <a:xfrm>
              <a:off x="129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Q</a:t>
              </a:r>
            </a:p>
          </p:txBody>
        </p:sp>
      </p:grpSp>
      <p:sp>
        <p:nvSpPr>
          <p:cNvPr id="10249" name="Line 22"/>
          <p:cNvSpPr>
            <a:spLocks noChangeShapeType="1"/>
          </p:cNvSpPr>
          <p:nvPr/>
        </p:nvSpPr>
        <p:spPr bwMode="auto">
          <a:xfrm>
            <a:off x="1295400" y="4114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0" name="Line 23"/>
          <p:cNvSpPr>
            <a:spLocks noChangeShapeType="1"/>
          </p:cNvSpPr>
          <p:nvPr/>
        </p:nvSpPr>
        <p:spPr bwMode="auto">
          <a:xfrm>
            <a:off x="2362200" y="4114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0251" name="Group 24"/>
          <p:cNvGrpSpPr>
            <a:grpSpLocks/>
          </p:cNvGrpSpPr>
          <p:nvPr/>
        </p:nvGrpSpPr>
        <p:grpSpPr bwMode="auto">
          <a:xfrm>
            <a:off x="1676400" y="4648200"/>
            <a:ext cx="711200" cy="685800"/>
            <a:chOff x="1056" y="2160"/>
            <a:chExt cx="448" cy="432"/>
          </a:xfrm>
        </p:grpSpPr>
        <p:sp>
          <p:nvSpPr>
            <p:cNvPr id="10276" name="Rectangle 25"/>
            <p:cNvSpPr>
              <a:spLocks noChangeArrowheads="1"/>
            </p:cNvSpPr>
            <p:nvPr/>
          </p:nvSpPr>
          <p:spPr bwMode="auto">
            <a:xfrm>
              <a:off x="1056" y="2160"/>
              <a:ext cx="432" cy="4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AutoShape 26"/>
            <p:cNvSpPr>
              <a:spLocks noChangeArrowheads="1"/>
            </p:cNvSpPr>
            <p:nvPr/>
          </p:nvSpPr>
          <p:spPr bwMode="auto">
            <a:xfrm>
              <a:off x="1200" y="244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Text Box 27"/>
            <p:cNvSpPr txBox="1">
              <a:spLocks noChangeArrowheads="1"/>
            </p:cNvSpPr>
            <p:nvPr/>
          </p:nvSpPr>
          <p:spPr bwMode="auto">
            <a:xfrm>
              <a:off x="105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D</a:t>
              </a:r>
            </a:p>
          </p:txBody>
        </p:sp>
        <p:sp>
          <p:nvSpPr>
            <p:cNvPr id="10279" name="Text Box 28"/>
            <p:cNvSpPr txBox="1">
              <a:spLocks noChangeArrowheads="1"/>
            </p:cNvSpPr>
            <p:nvPr/>
          </p:nvSpPr>
          <p:spPr bwMode="auto">
            <a:xfrm>
              <a:off x="129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Q</a:t>
              </a:r>
            </a:p>
          </p:txBody>
        </p:sp>
      </p:grpSp>
      <p:sp>
        <p:nvSpPr>
          <p:cNvPr id="10252" name="Line 29"/>
          <p:cNvSpPr>
            <a:spLocks noChangeShapeType="1"/>
          </p:cNvSpPr>
          <p:nvPr/>
        </p:nvSpPr>
        <p:spPr bwMode="auto">
          <a:xfrm>
            <a:off x="12954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3" name="Line 30"/>
          <p:cNvSpPr>
            <a:spLocks noChangeShapeType="1"/>
          </p:cNvSpPr>
          <p:nvPr/>
        </p:nvSpPr>
        <p:spPr bwMode="auto">
          <a:xfrm>
            <a:off x="2362200" y="4953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0254" name="Group 31"/>
          <p:cNvGrpSpPr>
            <a:grpSpLocks/>
          </p:cNvGrpSpPr>
          <p:nvPr/>
        </p:nvGrpSpPr>
        <p:grpSpPr bwMode="auto">
          <a:xfrm>
            <a:off x="6019800" y="2971800"/>
            <a:ext cx="711200" cy="685800"/>
            <a:chOff x="1056" y="2160"/>
            <a:chExt cx="448" cy="432"/>
          </a:xfrm>
        </p:grpSpPr>
        <p:sp>
          <p:nvSpPr>
            <p:cNvPr id="10272" name="Rectangle 32"/>
            <p:cNvSpPr>
              <a:spLocks noChangeArrowheads="1"/>
            </p:cNvSpPr>
            <p:nvPr/>
          </p:nvSpPr>
          <p:spPr bwMode="auto">
            <a:xfrm>
              <a:off x="1056" y="2160"/>
              <a:ext cx="432" cy="4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3" name="AutoShape 33"/>
            <p:cNvSpPr>
              <a:spLocks noChangeArrowheads="1"/>
            </p:cNvSpPr>
            <p:nvPr/>
          </p:nvSpPr>
          <p:spPr bwMode="auto">
            <a:xfrm>
              <a:off x="1200" y="244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Text Box 34"/>
            <p:cNvSpPr txBox="1">
              <a:spLocks noChangeArrowheads="1"/>
            </p:cNvSpPr>
            <p:nvPr/>
          </p:nvSpPr>
          <p:spPr bwMode="auto">
            <a:xfrm>
              <a:off x="105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D</a:t>
              </a:r>
            </a:p>
          </p:txBody>
        </p:sp>
        <p:sp>
          <p:nvSpPr>
            <p:cNvPr id="10275" name="Text Box 35"/>
            <p:cNvSpPr txBox="1">
              <a:spLocks noChangeArrowheads="1"/>
            </p:cNvSpPr>
            <p:nvPr/>
          </p:nvSpPr>
          <p:spPr bwMode="auto">
            <a:xfrm>
              <a:off x="129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Q</a:t>
              </a:r>
            </a:p>
          </p:txBody>
        </p:sp>
      </p:grpSp>
      <p:sp>
        <p:nvSpPr>
          <p:cNvPr id="10255" name="Line 36"/>
          <p:cNvSpPr>
            <a:spLocks noChangeShapeType="1"/>
          </p:cNvSpPr>
          <p:nvPr/>
        </p:nvSpPr>
        <p:spPr bwMode="auto">
          <a:xfrm>
            <a:off x="5638800" y="3276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6" name="Line 37"/>
          <p:cNvSpPr>
            <a:spLocks noChangeShapeType="1"/>
          </p:cNvSpPr>
          <p:nvPr/>
        </p:nvSpPr>
        <p:spPr bwMode="auto">
          <a:xfrm>
            <a:off x="6705600" y="3276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0257" name="Group 38"/>
          <p:cNvGrpSpPr>
            <a:grpSpLocks/>
          </p:cNvGrpSpPr>
          <p:nvPr/>
        </p:nvGrpSpPr>
        <p:grpSpPr bwMode="auto">
          <a:xfrm>
            <a:off x="6019800" y="3810000"/>
            <a:ext cx="711200" cy="685800"/>
            <a:chOff x="1056" y="2160"/>
            <a:chExt cx="448" cy="432"/>
          </a:xfrm>
        </p:grpSpPr>
        <p:sp>
          <p:nvSpPr>
            <p:cNvPr id="10268" name="Rectangle 39"/>
            <p:cNvSpPr>
              <a:spLocks noChangeArrowheads="1"/>
            </p:cNvSpPr>
            <p:nvPr/>
          </p:nvSpPr>
          <p:spPr bwMode="auto">
            <a:xfrm>
              <a:off x="1056" y="2160"/>
              <a:ext cx="432" cy="4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AutoShape 40"/>
            <p:cNvSpPr>
              <a:spLocks noChangeArrowheads="1"/>
            </p:cNvSpPr>
            <p:nvPr/>
          </p:nvSpPr>
          <p:spPr bwMode="auto">
            <a:xfrm>
              <a:off x="1200" y="244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Text Box 41"/>
            <p:cNvSpPr txBox="1">
              <a:spLocks noChangeArrowheads="1"/>
            </p:cNvSpPr>
            <p:nvPr/>
          </p:nvSpPr>
          <p:spPr bwMode="auto">
            <a:xfrm>
              <a:off x="105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D</a:t>
              </a:r>
            </a:p>
          </p:txBody>
        </p:sp>
        <p:sp>
          <p:nvSpPr>
            <p:cNvPr id="10271" name="Text Box 42"/>
            <p:cNvSpPr txBox="1">
              <a:spLocks noChangeArrowheads="1"/>
            </p:cNvSpPr>
            <p:nvPr/>
          </p:nvSpPr>
          <p:spPr bwMode="auto">
            <a:xfrm>
              <a:off x="129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Q</a:t>
              </a:r>
            </a:p>
          </p:txBody>
        </p:sp>
      </p:grpSp>
      <p:sp>
        <p:nvSpPr>
          <p:cNvPr id="10258" name="Line 43"/>
          <p:cNvSpPr>
            <a:spLocks noChangeShapeType="1"/>
          </p:cNvSpPr>
          <p:nvPr/>
        </p:nvSpPr>
        <p:spPr bwMode="auto">
          <a:xfrm>
            <a:off x="5638800" y="4114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9" name="Line 44"/>
          <p:cNvSpPr>
            <a:spLocks noChangeShapeType="1"/>
          </p:cNvSpPr>
          <p:nvPr/>
        </p:nvSpPr>
        <p:spPr bwMode="auto">
          <a:xfrm>
            <a:off x="6705600" y="4114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0260" name="Group 45"/>
          <p:cNvGrpSpPr>
            <a:grpSpLocks/>
          </p:cNvGrpSpPr>
          <p:nvPr/>
        </p:nvGrpSpPr>
        <p:grpSpPr bwMode="auto">
          <a:xfrm>
            <a:off x="6019800" y="4648200"/>
            <a:ext cx="711200" cy="685800"/>
            <a:chOff x="1056" y="2160"/>
            <a:chExt cx="448" cy="432"/>
          </a:xfrm>
        </p:grpSpPr>
        <p:sp>
          <p:nvSpPr>
            <p:cNvPr id="10264" name="Rectangle 46"/>
            <p:cNvSpPr>
              <a:spLocks noChangeArrowheads="1"/>
            </p:cNvSpPr>
            <p:nvPr/>
          </p:nvSpPr>
          <p:spPr bwMode="auto">
            <a:xfrm>
              <a:off x="1056" y="2160"/>
              <a:ext cx="432" cy="4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5" name="AutoShape 47"/>
            <p:cNvSpPr>
              <a:spLocks noChangeArrowheads="1"/>
            </p:cNvSpPr>
            <p:nvPr/>
          </p:nvSpPr>
          <p:spPr bwMode="auto">
            <a:xfrm>
              <a:off x="1200" y="244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Text Box 48"/>
            <p:cNvSpPr txBox="1">
              <a:spLocks noChangeArrowheads="1"/>
            </p:cNvSpPr>
            <p:nvPr/>
          </p:nvSpPr>
          <p:spPr bwMode="auto">
            <a:xfrm>
              <a:off x="105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D</a:t>
              </a:r>
            </a:p>
          </p:txBody>
        </p:sp>
        <p:sp>
          <p:nvSpPr>
            <p:cNvPr id="10267" name="Text Box 49"/>
            <p:cNvSpPr txBox="1">
              <a:spLocks noChangeArrowheads="1"/>
            </p:cNvSpPr>
            <p:nvPr/>
          </p:nvSpPr>
          <p:spPr bwMode="auto">
            <a:xfrm>
              <a:off x="1296" y="22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/>
                <a:t>Q</a:t>
              </a:r>
            </a:p>
          </p:txBody>
        </p:sp>
      </p:grpSp>
      <p:sp>
        <p:nvSpPr>
          <p:cNvPr id="10261" name="Line 50"/>
          <p:cNvSpPr>
            <a:spLocks noChangeShapeType="1"/>
          </p:cNvSpPr>
          <p:nvPr/>
        </p:nvSpPr>
        <p:spPr bwMode="auto">
          <a:xfrm>
            <a:off x="56388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62" name="Line 51"/>
          <p:cNvSpPr>
            <a:spLocks noChangeShapeType="1"/>
          </p:cNvSpPr>
          <p:nvPr/>
        </p:nvSpPr>
        <p:spPr bwMode="auto">
          <a:xfrm>
            <a:off x="6705600" y="4953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9988" name="AutoShape 52"/>
          <p:cNvSpPr>
            <a:spLocks noChangeArrowheads="1"/>
          </p:cNvSpPr>
          <p:nvPr/>
        </p:nvSpPr>
        <p:spPr bwMode="auto">
          <a:xfrm rot="5400000">
            <a:off x="3238500" y="2857500"/>
            <a:ext cx="2286000" cy="2514600"/>
          </a:xfrm>
          <a:prstGeom prst="triangle">
            <a:avLst>
              <a:gd name="adj" fmla="val 50000"/>
            </a:avLst>
          </a:prstGeom>
          <a:solidFill>
            <a:srgbClr val="60C9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88" grpId="0" animBg="1"/>
    </p:bldLst>
  </p:timing>
</p:sld>
</file>

<file path=ppt/theme/theme1.xml><?xml version="1.0" encoding="utf-8"?>
<a:theme xmlns:a="http://schemas.openxmlformats.org/drawingml/2006/main" name="modvlsi-chap10-1">
  <a:themeElements>
    <a:clrScheme name="">
      <a:dk1>
        <a:srgbClr val="000000"/>
      </a:dk1>
      <a:lt1>
        <a:srgbClr val="FFFFFF"/>
      </a:lt1>
      <a:dk2>
        <a:srgbClr val="0000FF"/>
      </a:dk2>
      <a:lt2>
        <a:srgbClr val="000080"/>
      </a:lt2>
      <a:accent1>
        <a:srgbClr val="FF00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AAFF"/>
      </a:accent5>
      <a:accent6>
        <a:srgbClr val="E70000"/>
      </a:accent6>
      <a:hlink>
        <a:srgbClr val="00FFFF"/>
      </a:hlink>
      <a:folHlink>
        <a:srgbClr val="C0C0C0"/>
      </a:folHlink>
    </a:clrScheme>
    <a:fontScheme name="modvlsi-chap10-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vlsi-chap10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vlsi-chap10-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vlsi-chap10-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vlsi-chap10-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vlsi-chap10-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vlsi-chap10-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vlsi-chap10-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HD:VLSI book 2nd ed:Overheads:modvlsi-chap10-1</Template>
  <TotalTime>1523145704</TotalTime>
  <Pages>28</Pages>
  <Words>962</Words>
  <Application>Microsoft Office PowerPoint</Application>
  <PresentationFormat>On-screen Show (4:3)</PresentationFormat>
  <Paragraphs>270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modvlsi-chap10-1</vt:lpstr>
      <vt:lpstr>EE434 ASIC &amp; Digital Systems</vt:lpstr>
      <vt:lpstr>PowerPoint Presentation</vt:lpstr>
      <vt:lpstr>Sequential machines</vt:lpstr>
      <vt:lpstr>FSM structure</vt:lpstr>
      <vt:lpstr>Synchronous design</vt:lpstr>
      <vt:lpstr>Non-functional requirements and optimization</vt:lpstr>
      <vt:lpstr>Models of state machines</vt:lpstr>
      <vt:lpstr>State transition graph</vt:lpstr>
      <vt:lpstr>Register-transfer structure</vt:lpstr>
      <vt:lpstr>Block diagram</vt:lpstr>
      <vt:lpstr>Symbolic values</vt:lpstr>
      <vt:lpstr>STG vs. register-transfer</vt:lpstr>
      <vt:lpstr>Counter state transition graph</vt:lpstr>
      <vt:lpstr>Counter register-transfer function</vt:lpstr>
      <vt:lpstr>“01” String Recognizer</vt:lpstr>
      <vt:lpstr>Recognizer state transition graph</vt:lpstr>
      <vt:lpstr>Mealy vs. Moore machine</vt:lpstr>
      <vt:lpstr>Reachability</vt:lpstr>
      <vt:lpstr>Homing sequence</vt:lpstr>
      <vt:lpstr>Equivalent states</vt:lpstr>
      <vt:lpstr>Networks of FSMs</vt:lpstr>
      <vt:lpstr>Illegal composition of Mealy machines</vt:lpstr>
      <vt:lpstr>State assignment</vt:lpstr>
      <vt:lpstr>Optimizing state assignments</vt:lpstr>
      <vt:lpstr>Encoding a shift register</vt:lpstr>
      <vt:lpstr>Bad encoding</vt:lpstr>
      <vt:lpstr>Good encoding</vt:lpstr>
      <vt:lpstr>One-hot code</vt:lpstr>
      <vt:lpstr>State codes in n-space</vt:lpstr>
      <vt:lpstr>State codes and delay</vt:lpstr>
      <vt:lpstr>Traffic light controller</vt:lpstr>
      <vt:lpstr>Traffic light system</vt:lpstr>
      <vt:lpstr>System operation</vt:lpstr>
      <vt:lpstr>Traffic light machine</vt:lpstr>
      <vt:lpstr>Sequencer state transition graph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Sequential Machines 1</dc:title>
  <dc:creator>Wayne Wolf</dc:creator>
  <dc:description>From Modern VLSI Design, 2nd edition_x000d_Copyright 1994, 1997 Prentice Hall</dc:description>
  <cp:lastModifiedBy>Jacob Murray</cp:lastModifiedBy>
  <cp:revision>105</cp:revision>
  <cp:lastPrinted>1601-01-01T00:00:00Z</cp:lastPrinted>
  <dcterms:created xsi:type="dcterms:W3CDTF">1997-03-03T21:12:54Z</dcterms:created>
  <dcterms:modified xsi:type="dcterms:W3CDTF">2013-10-18T21:03:42Z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http://www.ee.princeton.edu/~wolf/vlsi-book</vt:lpwstr>
  </property>
  <property fmtid="{D5CDD505-2E9C-101B-9397-08002B2CF9AE}" pid="9" name="Other">
    <vt:lpwstr>(c) 2002 Prentice Hall PTR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C:\Documents and Settings\Wayne Wolf\My Documents\VLSI book 3rd ed\Web\Overheads</vt:lpwstr>
  </property>
</Properties>
</file>