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Override PartName="/ppt/notesSlides/notesSlide18.xml" ContentType="application/vnd.openxmlformats-officedocument.presentationml.notesSlide+xml"/>
  <Default Extension="wmf" ContentType="image/x-wmf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25" r:id="rId2"/>
    <p:sldId id="335" r:id="rId3"/>
    <p:sldId id="336" r:id="rId4"/>
    <p:sldId id="258" r:id="rId5"/>
    <p:sldId id="349" r:id="rId6"/>
    <p:sldId id="259" r:id="rId7"/>
    <p:sldId id="350" r:id="rId8"/>
    <p:sldId id="260" r:id="rId9"/>
    <p:sldId id="313" r:id="rId10"/>
    <p:sldId id="314" r:id="rId11"/>
    <p:sldId id="315" r:id="rId12"/>
    <p:sldId id="261" r:id="rId13"/>
    <p:sldId id="316" r:id="rId14"/>
    <p:sldId id="262" r:id="rId15"/>
    <p:sldId id="337" r:id="rId16"/>
    <p:sldId id="263" r:id="rId17"/>
    <p:sldId id="264" r:id="rId18"/>
    <p:sldId id="265" r:id="rId19"/>
    <p:sldId id="312" r:id="rId20"/>
    <p:sldId id="309" r:id="rId21"/>
    <p:sldId id="310" r:id="rId22"/>
    <p:sldId id="311" r:id="rId23"/>
    <p:sldId id="326" r:id="rId24"/>
    <p:sldId id="327" r:id="rId25"/>
    <p:sldId id="345" r:id="rId26"/>
    <p:sldId id="329" r:id="rId27"/>
    <p:sldId id="330" r:id="rId28"/>
    <p:sldId id="331" r:id="rId29"/>
    <p:sldId id="342" r:id="rId30"/>
    <p:sldId id="351" r:id="rId31"/>
    <p:sldId id="267" r:id="rId32"/>
    <p:sldId id="344" r:id="rId33"/>
    <p:sldId id="346" r:id="rId34"/>
    <p:sldId id="348" r:id="rId35"/>
    <p:sldId id="347" r:id="rId3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CC"/>
    <a:srgbClr val="000099"/>
    <a:srgbClr val="FFC3CD"/>
    <a:srgbClr val="003300"/>
    <a:srgbClr val="9AE69A"/>
    <a:srgbClr val="EBFFEB"/>
    <a:srgbClr val="CCFFCC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0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6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51624" y="8853791"/>
            <a:ext cx="767314" cy="257333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  <a:effectLst/>
        </p:spPr>
        <p:txBody>
          <a:bodyPr wrap="none" lIns="88640" tIns="45126" rIns="88640" bIns="45126">
            <a:spAutoFit/>
          </a:bodyPr>
          <a:lstStyle/>
          <a:p>
            <a:pPr algn="ctr" defTabSz="881063" eaLnBrk="0" hangingPunct="0">
              <a:lnSpc>
                <a:spcPct val="90000"/>
              </a:lnSpc>
              <a:defRPr/>
            </a:pPr>
            <a:r>
              <a:rPr lang="en-US" sz="1200">
                <a:latin typeface="Arial" charset="0"/>
              </a:rPr>
              <a:t>Page </a:t>
            </a:r>
            <a:fld id="{55D01006-425D-418C-8046-385BC01F34E6}" type="slidenum">
              <a:rPr lang="en-US" sz="1200">
                <a:latin typeface="Arial" charset="0"/>
              </a:rPr>
              <a:pPr algn="ctr" defTabSz="881063" eaLnBrk="0" hangingPunct="0">
                <a:lnSpc>
                  <a:spcPct val="90000"/>
                </a:lnSpc>
                <a:defRPr/>
              </a:pPr>
              <a:t>‹#›</a:t>
            </a:fld>
            <a:endParaRPr lang="en-US" sz="12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051624" y="8853791"/>
            <a:ext cx="767314" cy="257333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  <a:effectLst/>
        </p:spPr>
        <p:txBody>
          <a:bodyPr wrap="none" lIns="88640" tIns="45126" rIns="88640" bIns="45126">
            <a:spAutoFit/>
          </a:bodyPr>
          <a:lstStyle/>
          <a:p>
            <a:pPr algn="ctr" defTabSz="881063" eaLnBrk="0" hangingPunct="0">
              <a:lnSpc>
                <a:spcPct val="90000"/>
              </a:lnSpc>
              <a:defRPr/>
            </a:pPr>
            <a:r>
              <a:rPr lang="en-US" sz="1200">
                <a:latin typeface="Arial" charset="0"/>
              </a:rPr>
              <a:t>Page </a:t>
            </a:r>
            <a:fld id="{DF314CF5-29F7-4186-BF28-0C51D1BBA871}" type="slidenum">
              <a:rPr lang="en-US" sz="1200">
                <a:latin typeface="Arial" charset="0"/>
              </a:rPr>
              <a:pPr algn="ctr" defTabSz="881063" eaLnBrk="0" hangingPunct="0">
                <a:lnSpc>
                  <a:spcPct val="90000"/>
                </a:lnSpc>
                <a:defRPr/>
              </a:pPr>
              <a:t>‹#›</a:t>
            </a:fld>
            <a:endParaRPr lang="en-US" sz="1200">
              <a:latin typeface="Arial" charset="0"/>
            </a:endParaRPr>
          </a:p>
        </p:txBody>
      </p:sp>
      <p:sp>
        <p:nvSpPr>
          <p:cNvPr id="1638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4425" y="703263"/>
            <a:ext cx="4629150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711" y="4416510"/>
            <a:ext cx="5028579" cy="418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863" tIns="45126" rIns="91863" bIns="451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8425" y="895350"/>
            <a:ext cx="4122738" cy="3092450"/>
          </a:xfrm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158" y="4414912"/>
            <a:ext cx="5031685" cy="4183220"/>
          </a:xfrm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8425" y="895350"/>
            <a:ext cx="4122738" cy="3092450"/>
          </a:xfrm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158" y="4414912"/>
            <a:ext cx="5031685" cy="4183220"/>
          </a:xfrm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8425" y="895350"/>
            <a:ext cx="4122738" cy="3092450"/>
          </a:xfrm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158" y="4414912"/>
            <a:ext cx="5031685" cy="4183220"/>
          </a:xfrm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Comic Sans MS" pitchFamily="66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Comic Sans MS" pitchFamily="66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Comic Sans MS" pitchFamily="6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 cap="flat"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7907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2197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16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16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90600" y="1981200"/>
            <a:ext cx="71628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16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90600" y="1981200"/>
            <a:ext cx="71628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8534400" y="6586538"/>
            <a:ext cx="366713" cy="271462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r" eaLnBrk="0" hangingPunct="0">
              <a:defRPr/>
            </a:pPr>
            <a:fld id="{1291ED01-30A5-4A39-B6CA-20276F6250D8}" type="slidenum">
              <a:rPr lang="en-US" sz="1200">
                <a:solidFill>
                  <a:srgbClr val="000099"/>
                </a:solidFill>
                <a:latin typeface="Arial" charset="0"/>
              </a:rPr>
              <a:pPr algn="r" eaLnBrk="0" hangingPunct="0">
                <a:defRPr/>
              </a:pPr>
              <a:t>‹#›</a:t>
            </a:fld>
            <a:endParaRPr lang="en-US" sz="12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52400" y="6545263"/>
            <a:ext cx="4191000" cy="2444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000">
                <a:solidFill>
                  <a:srgbClr val="000099"/>
                </a:solidFill>
                <a:latin typeface="Arial" charset="0"/>
              </a:rPr>
              <a:t>EE524 / CptS561 Computer Architecture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Word_97_-_2003_Document3.doc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Excel_97-2003_Worksheet4.xls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Excel_97-2003_Worksheet5.xls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Microsoft_Office_Excel_97-2003_Worksheet6.xls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Microsoft_Office_Word_97_-_2003_Document7.doc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933450" y="304800"/>
            <a:ext cx="7162800" cy="1143000"/>
          </a:xfrm>
        </p:spPr>
        <p:txBody>
          <a:bodyPr/>
          <a:lstStyle/>
          <a:p>
            <a:r>
              <a:rPr lang="en-US" smtClean="0"/>
              <a:t>Dynamic Branch Prediction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667000" y="1752600"/>
            <a:ext cx="4114800" cy="4343400"/>
            <a:chOff x="1680" y="1104"/>
            <a:chExt cx="2592" cy="2736"/>
          </a:xfrm>
        </p:grpSpPr>
        <p:pic>
          <p:nvPicPr>
            <p:cNvPr id="18436" name="Picture 5" descr="fortun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728" y="1152"/>
              <a:ext cx="2482" cy="2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37" name="Rectangle 6"/>
            <p:cNvSpPr>
              <a:spLocks noChangeArrowheads="1"/>
            </p:cNvSpPr>
            <p:nvPr/>
          </p:nvSpPr>
          <p:spPr bwMode="auto">
            <a:xfrm>
              <a:off x="1728" y="1152"/>
              <a:ext cx="2496" cy="2640"/>
            </a:xfrm>
            <a:prstGeom prst="rect">
              <a:avLst/>
            </a:prstGeom>
            <a:noFill/>
            <a:ln w="76200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8" name="Rectangle 7"/>
            <p:cNvSpPr>
              <a:spLocks noChangeArrowheads="1"/>
            </p:cNvSpPr>
            <p:nvPr/>
          </p:nvSpPr>
          <p:spPr bwMode="auto">
            <a:xfrm>
              <a:off x="1680" y="1104"/>
              <a:ext cx="2592" cy="273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29" name="Rectangle 9"/>
          <p:cNvSpPr>
            <a:spLocks noChangeArrowheads="1"/>
          </p:cNvSpPr>
          <p:nvPr/>
        </p:nvSpPr>
        <p:spPr bwMode="auto">
          <a:xfrm>
            <a:off x="2209800" y="1447800"/>
            <a:ext cx="5105400" cy="48768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Possible sequence</a:t>
            </a:r>
          </a:p>
        </p:txBody>
      </p:sp>
      <p:graphicFrame>
        <p:nvGraphicFramePr>
          <p:cNvPr id="3074" name="Object 2051"/>
          <p:cNvGraphicFramePr>
            <a:graphicFrameLocks noChangeAspect="1"/>
          </p:cNvGraphicFramePr>
          <p:nvPr>
            <p:ph type="tbl" idx="1"/>
          </p:nvPr>
        </p:nvGraphicFramePr>
        <p:xfrm>
          <a:off x="990600" y="2020888"/>
          <a:ext cx="7229475" cy="3987800"/>
        </p:xfrm>
        <a:graphic>
          <a:graphicData uri="http://schemas.openxmlformats.org/presentationml/2006/ole">
            <p:oleObj spid="_x0000_s3074" name="Document" r:id="rId4" imgW="7456459" imgH="4113788" progId="Word.Document.8">
              <p:embed/>
            </p:oleObj>
          </a:graphicData>
        </a:graphic>
      </p:graphicFrame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228600" y="304800"/>
            <a:ext cx="4267200" cy="1590675"/>
          </a:xfrm>
          <a:prstGeom prst="rect">
            <a:avLst/>
          </a:prstGeom>
          <a:solidFill>
            <a:srgbClr val="EBFFEB"/>
          </a:solidFill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if	( d = =0 )		</a:t>
            </a:r>
            <a:r>
              <a:rPr lang="en-US">
                <a:solidFill>
                  <a:schemeClr val="hlink"/>
                </a:solidFill>
              </a:rPr>
              <a:t>b1</a:t>
            </a:r>
            <a:endParaRPr lang="en-US"/>
          </a:p>
          <a:p>
            <a:pPr eaLnBrk="0" hangingPunct="0">
              <a:spcBef>
                <a:spcPct val="50000"/>
              </a:spcBef>
            </a:pPr>
            <a:r>
              <a:rPr lang="en-US"/>
              <a:t>		d = 1</a:t>
            </a:r>
          </a:p>
          <a:p>
            <a:pPr eaLnBrk="0" hangingPunct="0">
              <a:spcBef>
                <a:spcPct val="50000"/>
              </a:spcBef>
            </a:pPr>
            <a:r>
              <a:rPr lang="en-US"/>
              <a:t>if	( d = = 1)		</a:t>
            </a:r>
            <a:r>
              <a:rPr lang="en-US">
                <a:solidFill>
                  <a:schemeClr val="hlink"/>
                </a:solidFill>
              </a:rPr>
              <a:t>b2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04800" y="3505200"/>
            <a:ext cx="762000" cy="1830388"/>
            <a:chOff x="304800" y="3505200"/>
            <a:chExt cx="762000" cy="1830388"/>
          </a:xfrm>
        </p:grpSpPr>
        <p:cxnSp>
          <p:nvCxnSpPr>
            <p:cNvPr id="6" name="Straight Arrow Connector 5"/>
            <p:cNvCxnSpPr/>
            <p:nvPr/>
          </p:nvCxnSpPr>
          <p:spPr bwMode="auto">
            <a:xfrm>
              <a:off x="304800" y="3505200"/>
              <a:ext cx="762000" cy="1588"/>
            </a:xfrm>
            <a:prstGeom prst="straightConnector1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304800" y="5334000"/>
              <a:ext cx="762000" cy="1588"/>
            </a:xfrm>
            <a:prstGeom prst="straightConnector1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1-bit predictor</a:t>
            </a:r>
          </a:p>
        </p:txBody>
      </p:sp>
      <p:sp>
        <p:nvSpPr>
          <p:cNvPr id="39938" name="Text Box 1027"/>
          <p:cNvSpPr txBox="1">
            <a:spLocks noChangeArrowheads="1"/>
          </p:cNvSpPr>
          <p:nvPr/>
        </p:nvSpPr>
        <p:spPr bwMode="auto">
          <a:xfrm>
            <a:off x="609600" y="2057400"/>
            <a:ext cx="457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d</a:t>
            </a:r>
          </a:p>
        </p:txBody>
      </p:sp>
      <p:sp>
        <p:nvSpPr>
          <p:cNvPr id="39939" name="Text Box 1028"/>
          <p:cNvSpPr txBox="1">
            <a:spLocks noChangeArrowheads="1"/>
          </p:cNvSpPr>
          <p:nvPr/>
        </p:nvSpPr>
        <p:spPr bwMode="auto">
          <a:xfrm>
            <a:off x="12954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000099"/>
                </a:solidFill>
              </a:rPr>
              <a:t>b1 prediction</a:t>
            </a:r>
          </a:p>
        </p:txBody>
      </p:sp>
      <p:sp>
        <p:nvSpPr>
          <p:cNvPr id="39940" name="Text Box 1029"/>
          <p:cNvSpPr txBox="1">
            <a:spLocks noChangeArrowheads="1"/>
          </p:cNvSpPr>
          <p:nvPr/>
        </p:nvSpPr>
        <p:spPr bwMode="auto">
          <a:xfrm>
            <a:off x="25146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DC0081"/>
                </a:solidFill>
              </a:rPr>
              <a:t>b1    action</a:t>
            </a:r>
          </a:p>
        </p:txBody>
      </p:sp>
      <p:sp>
        <p:nvSpPr>
          <p:cNvPr id="39941" name="Text Box 1031"/>
          <p:cNvSpPr txBox="1">
            <a:spLocks noChangeArrowheads="1"/>
          </p:cNvSpPr>
          <p:nvPr/>
        </p:nvSpPr>
        <p:spPr bwMode="auto">
          <a:xfrm>
            <a:off x="37338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006600"/>
                </a:solidFill>
              </a:rPr>
              <a:t>New b1 prediction</a:t>
            </a:r>
          </a:p>
        </p:txBody>
      </p:sp>
      <p:sp>
        <p:nvSpPr>
          <p:cNvPr id="39942" name="Text Box 1032"/>
          <p:cNvSpPr txBox="1">
            <a:spLocks noChangeArrowheads="1"/>
          </p:cNvSpPr>
          <p:nvPr/>
        </p:nvSpPr>
        <p:spPr bwMode="auto">
          <a:xfrm>
            <a:off x="49530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000099"/>
                </a:solidFill>
              </a:rPr>
              <a:t>b2 prediction</a:t>
            </a:r>
          </a:p>
        </p:txBody>
      </p:sp>
      <p:sp>
        <p:nvSpPr>
          <p:cNvPr id="39943" name="Text Box 1033"/>
          <p:cNvSpPr txBox="1">
            <a:spLocks noChangeArrowheads="1"/>
          </p:cNvSpPr>
          <p:nvPr/>
        </p:nvSpPr>
        <p:spPr bwMode="auto">
          <a:xfrm>
            <a:off x="61722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DC0081"/>
                </a:solidFill>
              </a:rPr>
              <a:t>b2    action</a:t>
            </a:r>
          </a:p>
        </p:txBody>
      </p:sp>
      <p:sp>
        <p:nvSpPr>
          <p:cNvPr id="39944" name="Text Box 1034"/>
          <p:cNvSpPr txBox="1">
            <a:spLocks noChangeArrowheads="1"/>
          </p:cNvSpPr>
          <p:nvPr/>
        </p:nvSpPr>
        <p:spPr bwMode="auto">
          <a:xfrm>
            <a:off x="73914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006600"/>
                </a:solidFill>
              </a:rPr>
              <a:t>New b2 prediction</a:t>
            </a:r>
          </a:p>
        </p:txBody>
      </p:sp>
      <p:sp>
        <p:nvSpPr>
          <p:cNvPr id="118795" name="Text Box 1035"/>
          <p:cNvSpPr txBox="1">
            <a:spLocks noChangeArrowheads="1"/>
          </p:cNvSpPr>
          <p:nvPr/>
        </p:nvSpPr>
        <p:spPr bwMode="auto">
          <a:xfrm>
            <a:off x="609600" y="2895600"/>
            <a:ext cx="4572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2</a:t>
            </a:r>
          </a:p>
        </p:txBody>
      </p:sp>
      <p:sp>
        <p:nvSpPr>
          <p:cNvPr id="118796" name="Text Box 1036"/>
          <p:cNvSpPr txBox="1">
            <a:spLocks noChangeArrowheads="1"/>
          </p:cNvSpPr>
          <p:nvPr/>
        </p:nvSpPr>
        <p:spPr bwMode="auto">
          <a:xfrm>
            <a:off x="12954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dirty="0">
                <a:solidFill>
                  <a:srgbClr val="000099"/>
                </a:solidFill>
                <a:latin typeface="Arial" pitchFamily="34" charset="0"/>
              </a:rPr>
              <a:t>NT</a:t>
            </a:r>
          </a:p>
        </p:txBody>
      </p:sp>
      <p:sp>
        <p:nvSpPr>
          <p:cNvPr id="118797" name="Text Box 1037"/>
          <p:cNvSpPr txBox="1">
            <a:spLocks noChangeArrowheads="1"/>
          </p:cNvSpPr>
          <p:nvPr/>
        </p:nvSpPr>
        <p:spPr bwMode="auto">
          <a:xfrm>
            <a:off x="25146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DC0081"/>
                </a:solidFill>
                <a:latin typeface="Arial" pitchFamily="34" charset="0"/>
              </a:rPr>
              <a:t>T</a:t>
            </a:r>
          </a:p>
        </p:txBody>
      </p:sp>
      <p:sp>
        <p:nvSpPr>
          <p:cNvPr id="118798" name="Text Box 1038"/>
          <p:cNvSpPr txBox="1">
            <a:spLocks noChangeArrowheads="1"/>
          </p:cNvSpPr>
          <p:nvPr/>
        </p:nvSpPr>
        <p:spPr bwMode="auto">
          <a:xfrm>
            <a:off x="37338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6600"/>
                </a:solidFill>
                <a:latin typeface="Arial" pitchFamily="34" charset="0"/>
              </a:rPr>
              <a:t>T</a:t>
            </a:r>
          </a:p>
        </p:txBody>
      </p:sp>
      <p:sp>
        <p:nvSpPr>
          <p:cNvPr id="118799" name="Text Box 1039"/>
          <p:cNvSpPr txBox="1">
            <a:spLocks noChangeArrowheads="1"/>
          </p:cNvSpPr>
          <p:nvPr/>
        </p:nvSpPr>
        <p:spPr bwMode="auto">
          <a:xfrm>
            <a:off x="49530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0099"/>
                </a:solidFill>
                <a:latin typeface="Arial" pitchFamily="34" charset="0"/>
              </a:rPr>
              <a:t>NT</a:t>
            </a:r>
          </a:p>
        </p:txBody>
      </p:sp>
      <p:sp>
        <p:nvSpPr>
          <p:cNvPr id="118800" name="Text Box 1040"/>
          <p:cNvSpPr txBox="1">
            <a:spLocks noChangeArrowheads="1"/>
          </p:cNvSpPr>
          <p:nvPr/>
        </p:nvSpPr>
        <p:spPr bwMode="auto">
          <a:xfrm>
            <a:off x="61722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DC0081"/>
                </a:solidFill>
                <a:latin typeface="Arial" pitchFamily="34" charset="0"/>
              </a:rPr>
              <a:t>T</a:t>
            </a:r>
          </a:p>
        </p:txBody>
      </p:sp>
      <p:sp>
        <p:nvSpPr>
          <p:cNvPr id="118801" name="Text Box 1041"/>
          <p:cNvSpPr txBox="1">
            <a:spLocks noChangeArrowheads="1"/>
          </p:cNvSpPr>
          <p:nvPr/>
        </p:nvSpPr>
        <p:spPr bwMode="auto">
          <a:xfrm>
            <a:off x="73914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6600"/>
                </a:solidFill>
                <a:latin typeface="Arial" pitchFamily="34" charset="0"/>
              </a:rPr>
              <a:t>T</a:t>
            </a:r>
          </a:p>
        </p:txBody>
      </p:sp>
      <p:sp>
        <p:nvSpPr>
          <p:cNvPr id="39952" name="Rectangle 1042"/>
          <p:cNvSpPr>
            <a:spLocks noChangeArrowheads="1"/>
          </p:cNvSpPr>
          <p:nvPr/>
        </p:nvSpPr>
        <p:spPr bwMode="auto">
          <a:xfrm>
            <a:off x="457200" y="1828800"/>
            <a:ext cx="8153400" cy="8382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810" name="Text Box 1050"/>
          <p:cNvSpPr txBox="1">
            <a:spLocks noChangeArrowheads="1"/>
          </p:cNvSpPr>
          <p:nvPr/>
        </p:nvSpPr>
        <p:spPr bwMode="auto">
          <a:xfrm>
            <a:off x="609600" y="3505200"/>
            <a:ext cx="4572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0</a:t>
            </a:r>
          </a:p>
        </p:txBody>
      </p:sp>
      <p:sp>
        <p:nvSpPr>
          <p:cNvPr id="118811" name="Text Box 1051"/>
          <p:cNvSpPr txBox="1">
            <a:spLocks noChangeArrowheads="1"/>
          </p:cNvSpPr>
          <p:nvPr/>
        </p:nvSpPr>
        <p:spPr bwMode="auto">
          <a:xfrm>
            <a:off x="12954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0099"/>
                </a:solidFill>
                <a:latin typeface="Arial" pitchFamily="34" charset="0"/>
              </a:rPr>
              <a:t>T</a:t>
            </a:r>
          </a:p>
        </p:txBody>
      </p:sp>
      <p:sp>
        <p:nvSpPr>
          <p:cNvPr id="118812" name="Text Box 1052"/>
          <p:cNvSpPr txBox="1">
            <a:spLocks noChangeArrowheads="1"/>
          </p:cNvSpPr>
          <p:nvPr/>
        </p:nvSpPr>
        <p:spPr bwMode="auto">
          <a:xfrm>
            <a:off x="25146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DC0081"/>
                </a:solidFill>
                <a:latin typeface="Arial" pitchFamily="34" charset="0"/>
              </a:rPr>
              <a:t>NT</a:t>
            </a:r>
          </a:p>
        </p:txBody>
      </p:sp>
      <p:sp>
        <p:nvSpPr>
          <p:cNvPr id="118813" name="Text Box 1053"/>
          <p:cNvSpPr txBox="1">
            <a:spLocks noChangeArrowheads="1"/>
          </p:cNvSpPr>
          <p:nvPr/>
        </p:nvSpPr>
        <p:spPr bwMode="auto">
          <a:xfrm>
            <a:off x="37338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6600"/>
                </a:solidFill>
                <a:latin typeface="Arial" pitchFamily="34" charset="0"/>
              </a:rPr>
              <a:t>NT</a:t>
            </a:r>
          </a:p>
        </p:txBody>
      </p:sp>
      <p:sp>
        <p:nvSpPr>
          <p:cNvPr id="118814" name="Text Box 1054"/>
          <p:cNvSpPr txBox="1">
            <a:spLocks noChangeArrowheads="1"/>
          </p:cNvSpPr>
          <p:nvPr/>
        </p:nvSpPr>
        <p:spPr bwMode="auto">
          <a:xfrm>
            <a:off x="49530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0099"/>
                </a:solidFill>
                <a:latin typeface="Arial" pitchFamily="34" charset="0"/>
              </a:rPr>
              <a:t>T</a:t>
            </a:r>
          </a:p>
        </p:txBody>
      </p:sp>
      <p:sp>
        <p:nvSpPr>
          <p:cNvPr id="118815" name="Text Box 1055"/>
          <p:cNvSpPr txBox="1">
            <a:spLocks noChangeArrowheads="1"/>
          </p:cNvSpPr>
          <p:nvPr/>
        </p:nvSpPr>
        <p:spPr bwMode="auto">
          <a:xfrm>
            <a:off x="61722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DC0081"/>
                </a:solidFill>
                <a:latin typeface="Arial" pitchFamily="34" charset="0"/>
              </a:rPr>
              <a:t>NT</a:t>
            </a:r>
          </a:p>
        </p:txBody>
      </p:sp>
      <p:sp>
        <p:nvSpPr>
          <p:cNvPr id="118816" name="Text Box 1056"/>
          <p:cNvSpPr txBox="1">
            <a:spLocks noChangeArrowheads="1"/>
          </p:cNvSpPr>
          <p:nvPr/>
        </p:nvSpPr>
        <p:spPr bwMode="auto">
          <a:xfrm>
            <a:off x="73914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6600"/>
                </a:solidFill>
                <a:latin typeface="Arial" pitchFamily="34" charset="0"/>
              </a:rPr>
              <a:t>NT</a:t>
            </a:r>
          </a:p>
        </p:txBody>
      </p:sp>
      <p:grpSp>
        <p:nvGrpSpPr>
          <p:cNvPr id="2" name="Group 1059"/>
          <p:cNvGrpSpPr>
            <a:grpSpLocks/>
          </p:cNvGrpSpPr>
          <p:nvPr/>
        </p:nvGrpSpPr>
        <p:grpSpPr bwMode="auto">
          <a:xfrm>
            <a:off x="2057400" y="2819400"/>
            <a:ext cx="2667000" cy="685800"/>
            <a:chOff x="1344" y="3024"/>
            <a:chExt cx="1680" cy="432"/>
          </a:xfrm>
        </p:grpSpPr>
        <p:sp>
          <p:nvSpPr>
            <p:cNvPr id="39979" name="Line 1058"/>
            <p:cNvSpPr>
              <a:spLocks noChangeShapeType="1"/>
            </p:cNvSpPr>
            <p:nvPr/>
          </p:nvSpPr>
          <p:spPr bwMode="auto">
            <a:xfrm flipH="1">
              <a:off x="1344" y="3216"/>
              <a:ext cx="1104" cy="24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0" name="Oval 1057"/>
            <p:cNvSpPr>
              <a:spLocks noChangeArrowheads="1"/>
            </p:cNvSpPr>
            <p:nvPr/>
          </p:nvSpPr>
          <p:spPr bwMode="auto">
            <a:xfrm>
              <a:off x="2448" y="3024"/>
              <a:ext cx="576" cy="2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60"/>
          <p:cNvGrpSpPr>
            <a:grpSpLocks/>
          </p:cNvGrpSpPr>
          <p:nvPr/>
        </p:nvGrpSpPr>
        <p:grpSpPr bwMode="auto">
          <a:xfrm>
            <a:off x="5791200" y="2819400"/>
            <a:ext cx="2667000" cy="685800"/>
            <a:chOff x="1344" y="3024"/>
            <a:chExt cx="1680" cy="432"/>
          </a:xfrm>
        </p:grpSpPr>
        <p:sp>
          <p:nvSpPr>
            <p:cNvPr id="39977" name="Line 1061"/>
            <p:cNvSpPr>
              <a:spLocks noChangeShapeType="1"/>
            </p:cNvSpPr>
            <p:nvPr/>
          </p:nvSpPr>
          <p:spPr bwMode="auto">
            <a:xfrm flipH="1">
              <a:off x="1344" y="3216"/>
              <a:ext cx="1104" cy="24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8" name="Oval 1062"/>
            <p:cNvSpPr>
              <a:spLocks noChangeArrowheads="1"/>
            </p:cNvSpPr>
            <p:nvPr/>
          </p:nvSpPr>
          <p:spPr bwMode="auto">
            <a:xfrm>
              <a:off x="2448" y="3024"/>
              <a:ext cx="576" cy="2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077"/>
          <p:cNvGrpSpPr>
            <a:grpSpLocks/>
          </p:cNvGrpSpPr>
          <p:nvPr/>
        </p:nvGrpSpPr>
        <p:grpSpPr bwMode="auto">
          <a:xfrm>
            <a:off x="609600" y="4038600"/>
            <a:ext cx="7924800" cy="946150"/>
            <a:chOff x="384" y="2544"/>
            <a:chExt cx="4992" cy="596"/>
          </a:xfrm>
        </p:grpSpPr>
        <p:sp>
          <p:nvSpPr>
            <p:cNvPr id="39963" name="Text Box 1063"/>
            <p:cNvSpPr txBox="1">
              <a:spLocks noChangeArrowheads="1"/>
            </p:cNvSpPr>
            <p:nvPr/>
          </p:nvSpPr>
          <p:spPr bwMode="auto">
            <a:xfrm>
              <a:off x="384" y="2544"/>
              <a:ext cx="288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Arial" pitchFamily="34" charset="0"/>
                </a:rPr>
                <a:t>2</a:t>
              </a:r>
            </a:p>
          </p:txBody>
        </p:sp>
        <p:sp>
          <p:nvSpPr>
            <p:cNvPr id="39964" name="Text Box 1064"/>
            <p:cNvSpPr txBox="1">
              <a:spLocks noChangeArrowheads="1"/>
            </p:cNvSpPr>
            <p:nvPr/>
          </p:nvSpPr>
          <p:spPr bwMode="auto">
            <a:xfrm>
              <a:off x="816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99"/>
                  </a:solidFill>
                  <a:latin typeface="Arial" pitchFamily="34" charset="0"/>
                </a:rPr>
                <a:t>NT</a:t>
              </a:r>
            </a:p>
          </p:txBody>
        </p:sp>
        <p:sp>
          <p:nvSpPr>
            <p:cNvPr id="39965" name="Text Box 1065"/>
            <p:cNvSpPr txBox="1">
              <a:spLocks noChangeArrowheads="1"/>
            </p:cNvSpPr>
            <p:nvPr/>
          </p:nvSpPr>
          <p:spPr bwMode="auto">
            <a:xfrm>
              <a:off x="1584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DC0081"/>
                  </a:solidFill>
                  <a:latin typeface="Arial" pitchFamily="34" charset="0"/>
                </a:rPr>
                <a:t>T</a:t>
              </a:r>
            </a:p>
          </p:txBody>
        </p:sp>
        <p:sp>
          <p:nvSpPr>
            <p:cNvPr id="39966" name="Text Box 1066"/>
            <p:cNvSpPr txBox="1">
              <a:spLocks noChangeArrowheads="1"/>
            </p:cNvSpPr>
            <p:nvPr/>
          </p:nvSpPr>
          <p:spPr bwMode="auto">
            <a:xfrm>
              <a:off x="2352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  <a:latin typeface="Arial" pitchFamily="34" charset="0"/>
                </a:rPr>
                <a:t>T</a:t>
              </a:r>
            </a:p>
          </p:txBody>
        </p:sp>
        <p:sp>
          <p:nvSpPr>
            <p:cNvPr id="39967" name="Text Box 1067"/>
            <p:cNvSpPr txBox="1">
              <a:spLocks noChangeArrowheads="1"/>
            </p:cNvSpPr>
            <p:nvPr/>
          </p:nvSpPr>
          <p:spPr bwMode="auto">
            <a:xfrm>
              <a:off x="3120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99"/>
                  </a:solidFill>
                  <a:latin typeface="Arial" pitchFamily="34" charset="0"/>
                </a:rPr>
                <a:t>NT</a:t>
              </a:r>
            </a:p>
          </p:txBody>
        </p:sp>
        <p:sp>
          <p:nvSpPr>
            <p:cNvPr id="39968" name="Text Box 1068"/>
            <p:cNvSpPr txBox="1">
              <a:spLocks noChangeArrowheads="1"/>
            </p:cNvSpPr>
            <p:nvPr/>
          </p:nvSpPr>
          <p:spPr bwMode="auto">
            <a:xfrm>
              <a:off x="3888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DC0081"/>
                  </a:solidFill>
                  <a:latin typeface="Arial" pitchFamily="34" charset="0"/>
                </a:rPr>
                <a:t>T</a:t>
              </a:r>
            </a:p>
          </p:txBody>
        </p:sp>
        <p:sp>
          <p:nvSpPr>
            <p:cNvPr id="39969" name="Text Box 1069"/>
            <p:cNvSpPr txBox="1">
              <a:spLocks noChangeArrowheads="1"/>
            </p:cNvSpPr>
            <p:nvPr/>
          </p:nvSpPr>
          <p:spPr bwMode="auto">
            <a:xfrm>
              <a:off x="4656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  <a:latin typeface="Arial" pitchFamily="34" charset="0"/>
                </a:rPr>
                <a:t>T</a:t>
              </a:r>
            </a:p>
          </p:txBody>
        </p:sp>
        <p:sp>
          <p:nvSpPr>
            <p:cNvPr id="39970" name="Text Box 1070"/>
            <p:cNvSpPr txBox="1">
              <a:spLocks noChangeArrowheads="1"/>
            </p:cNvSpPr>
            <p:nvPr/>
          </p:nvSpPr>
          <p:spPr bwMode="auto">
            <a:xfrm>
              <a:off x="384" y="2928"/>
              <a:ext cx="288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Arial" pitchFamily="34" charset="0"/>
                </a:rPr>
                <a:t>0</a:t>
              </a:r>
            </a:p>
          </p:txBody>
        </p:sp>
        <p:sp>
          <p:nvSpPr>
            <p:cNvPr id="39971" name="Text Box 1071"/>
            <p:cNvSpPr txBox="1">
              <a:spLocks noChangeArrowheads="1"/>
            </p:cNvSpPr>
            <p:nvPr/>
          </p:nvSpPr>
          <p:spPr bwMode="auto">
            <a:xfrm>
              <a:off x="816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99"/>
                  </a:solidFill>
                  <a:latin typeface="Arial" pitchFamily="34" charset="0"/>
                </a:rPr>
                <a:t>T</a:t>
              </a:r>
            </a:p>
          </p:txBody>
        </p:sp>
        <p:sp>
          <p:nvSpPr>
            <p:cNvPr id="39972" name="Text Box 1072"/>
            <p:cNvSpPr txBox="1">
              <a:spLocks noChangeArrowheads="1"/>
            </p:cNvSpPr>
            <p:nvPr/>
          </p:nvSpPr>
          <p:spPr bwMode="auto">
            <a:xfrm>
              <a:off x="1584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DC0081"/>
                  </a:solidFill>
                  <a:latin typeface="Arial" pitchFamily="34" charset="0"/>
                </a:rPr>
                <a:t>NT</a:t>
              </a:r>
            </a:p>
          </p:txBody>
        </p:sp>
        <p:sp>
          <p:nvSpPr>
            <p:cNvPr id="39973" name="Text Box 1073"/>
            <p:cNvSpPr txBox="1">
              <a:spLocks noChangeArrowheads="1"/>
            </p:cNvSpPr>
            <p:nvPr/>
          </p:nvSpPr>
          <p:spPr bwMode="auto">
            <a:xfrm>
              <a:off x="2352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  <a:latin typeface="Arial" pitchFamily="34" charset="0"/>
                </a:rPr>
                <a:t>NT</a:t>
              </a:r>
            </a:p>
          </p:txBody>
        </p:sp>
        <p:sp>
          <p:nvSpPr>
            <p:cNvPr id="39974" name="Text Box 1074"/>
            <p:cNvSpPr txBox="1">
              <a:spLocks noChangeArrowheads="1"/>
            </p:cNvSpPr>
            <p:nvPr/>
          </p:nvSpPr>
          <p:spPr bwMode="auto">
            <a:xfrm>
              <a:off x="3120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99"/>
                  </a:solidFill>
                  <a:latin typeface="Arial" pitchFamily="34" charset="0"/>
                </a:rPr>
                <a:t>T</a:t>
              </a:r>
            </a:p>
          </p:txBody>
        </p:sp>
        <p:sp>
          <p:nvSpPr>
            <p:cNvPr id="39975" name="Text Box 1075"/>
            <p:cNvSpPr txBox="1">
              <a:spLocks noChangeArrowheads="1"/>
            </p:cNvSpPr>
            <p:nvPr/>
          </p:nvSpPr>
          <p:spPr bwMode="auto">
            <a:xfrm>
              <a:off x="3888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DC0081"/>
                  </a:solidFill>
                  <a:latin typeface="Arial" pitchFamily="34" charset="0"/>
                </a:rPr>
                <a:t>NT</a:t>
              </a:r>
            </a:p>
          </p:txBody>
        </p:sp>
        <p:sp>
          <p:nvSpPr>
            <p:cNvPr id="39976" name="Text Box 1076"/>
            <p:cNvSpPr txBox="1">
              <a:spLocks noChangeArrowheads="1"/>
            </p:cNvSpPr>
            <p:nvPr/>
          </p:nvSpPr>
          <p:spPr bwMode="auto">
            <a:xfrm>
              <a:off x="4656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  <a:latin typeface="Arial" pitchFamily="34" charset="0"/>
                </a:rPr>
                <a:t>NT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5" grpId="0" autoUpdateAnimBg="0"/>
      <p:bldP spid="118796" grpId="0" autoUpdateAnimBg="0"/>
      <p:bldP spid="118797" grpId="0" autoUpdateAnimBg="0"/>
      <p:bldP spid="118798" grpId="0" autoUpdateAnimBg="0"/>
      <p:bldP spid="118799" grpId="0" autoUpdateAnimBg="0"/>
      <p:bldP spid="118800" grpId="0" autoUpdateAnimBg="0"/>
      <p:bldP spid="118801" grpId="0" autoUpdateAnimBg="0"/>
      <p:bldP spid="118810" grpId="0" autoUpdateAnimBg="0"/>
      <p:bldP spid="118811" grpId="0" autoUpdateAnimBg="0"/>
      <p:bldP spid="118812" grpId="0" autoUpdateAnimBg="0"/>
      <p:bldP spid="118813" grpId="0" autoUpdateAnimBg="0"/>
      <p:bldP spid="118814" grpId="0" autoUpdateAnimBg="0"/>
      <p:bldP spid="118815" grpId="0" autoUpdateAnimBg="0"/>
      <p:bldP spid="11881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133350"/>
            <a:ext cx="7162800" cy="1143000"/>
          </a:xfrm>
        </p:spPr>
        <p:txBody>
          <a:bodyPr/>
          <a:lstStyle/>
          <a:p>
            <a:r>
              <a:rPr lang="en-US" smtClean="0"/>
              <a:t>Correlating Branches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1816100"/>
            <a:ext cx="8191500" cy="4089400"/>
          </a:xfrm>
        </p:spPr>
        <p:txBody>
          <a:bodyPr/>
          <a:lstStyle/>
          <a:p>
            <a:r>
              <a:rPr lang="en-US" b="0" smtClean="0"/>
              <a:t>Hypothesis: recent branches are correlated; </a:t>
            </a:r>
          </a:p>
          <a:p>
            <a:pPr lvl="1"/>
            <a:r>
              <a:rPr lang="en-US" b="0" smtClean="0"/>
              <a:t>that is, behavior of recently executed branches affects prediction of current branch</a:t>
            </a:r>
          </a:p>
          <a:p>
            <a:r>
              <a:rPr lang="en-US" b="0" smtClean="0"/>
              <a:t>Idea: record </a:t>
            </a:r>
            <a:r>
              <a:rPr lang="en-US" b="0" smtClean="0">
                <a:solidFill>
                  <a:srgbClr val="DC0081"/>
                </a:solidFill>
              </a:rPr>
              <a:t>m</a:t>
            </a:r>
            <a:r>
              <a:rPr lang="en-US" b="0" smtClean="0"/>
              <a:t> </a:t>
            </a:r>
            <a:r>
              <a:rPr lang="en-US" b="0" u="sng" smtClean="0">
                <a:solidFill>
                  <a:srgbClr val="003300"/>
                </a:solidFill>
              </a:rPr>
              <a:t>most recently executed branches</a:t>
            </a:r>
            <a:r>
              <a:rPr lang="en-US" b="0" smtClean="0"/>
              <a:t> as taken or not taken, and use that pattern to select the proper branch history table</a:t>
            </a:r>
          </a:p>
          <a:p>
            <a:r>
              <a:rPr lang="en-US" b="0" smtClean="0"/>
              <a:t>In general, (</a:t>
            </a:r>
            <a:r>
              <a:rPr lang="en-US" b="0" smtClean="0">
                <a:solidFill>
                  <a:srgbClr val="DC0081"/>
                </a:solidFill>
              </a:rPr>
              <a:t>m</a:t>
            </a:r>
            <a:r>
              <a:rPr lang="en-US" b="0" smtClean="0"/>
              <a:t>,</a:t>
            </a:r>
            <a:r>
              <a:rPr lang="en-US" b="0" smtClean="0">
                <a:solidFill>
                  <a:schemeClr val="accent1"/>
                </a:solidFill>
              </a:rPr>
              <a:t>n</a:t>
            </a:r>
            <a:r>
              <a:rPr lang="en-US" b="0" smtClean="0"/>
              <a:t>) predictor means record last </a:t>
            </a:r>
            <a:r>
              <a:rPr lang="en-US" b="0" smtClean="0">
                <a:solidFill>
                  <a:srgbClr val="DC0081"/>
                </a:solidFill>
              </a:rPr>
              <a:t>m</a:t>
            </a:r>
            <a:r>
              <a:rPr lang="en-US" b="0" smtClean="0"/>
              <a:t> branches to select between 2</a:t>
            </a:r>
            <a:r>
              <a:rPr lang="en-US" b="0" baseline="30000" smtClean="0"/>
              <a:t>m</a:t>
            </a:r>
            <a:r>
              <a:rPr lang="en-US" b="0" smtClean="0"/>
              <a:t> history tables each with </a:t>
            </a:r>
            <a:r>
              <a:rPr lang="en-US" b="0" smtClean="0">
                <a:solidFill>
                  <a:schemeClr val="accent1"/>
                </a:solidFill>
              </a:rPr>
              <a:t>n</a:t>
            </a:r>
            <a:r>
              <a:rPr lang="en-US" b="0" smtClean="0"/>
              <a:t>-bit counters</a:t>
            </a:r>
          </a:p>
          <a:p>
            <a:pPr lvl="1"/>
            <a:r>
              <a:rPr lang="en-US" b="0" smtClean="0"/>
              <a:t>Our old 2-bit BHT is then a (0,2) predictor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(1,1)</a:t>
            </a:r>
          </a:p>
        </p:txBody>
      </p:sp>
      <p:sp>
        <p:nvSpPr>
          <p:cNvPr id="44034" name="Text Box 1027"/>
          <p:cNvSpPr txBox="1">
            <a:spLocks noChangeArrowheads="1"/>
          </p:cNvSpPr>
          <p:nvPr/>
        </p:nvSpPr>
        <p:spPr bwMode="auto">
          <a:xfrm>
            <a:off x="609600" y="2057400"/>
            <a:ext cx="457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d</a:t>
            </a:r>
          </a:p>
        </p:txBody>
      </p:sp>
      <p:sp>
        <p:nvSpPr>
          <p:cNvPr id="44035" name="Text Box 1028"/>
          <p:cNvSpPr txBox="1">
            <a:spLocks noChangeArrowheads="1"/>
          </p:cNvSpPr>
          <p:nvPr/>
        </p:nvSpPr>
        <p:spPr bwMode="auto">
          <a:xfrm>
            <a:off x="12954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000099"/>
                </a:solidFill>
              </a:rPr>
              <a:t>b1 prediction</a:t>
            </a:r>
          </a:p>
        </p:txBody>
      </p:sp>
      <p:sp>
        <p:nvSpPr>
          <p:cNvPr id="44036" name="Text Box 1029"/>
          <p:cNvSpPr txBox="1">
            <a:spLocks noChangeArrowheads="1"/>
          </p:cNvSpPr>
          <p:nvPr/>
        </p:nvSpPr>
        <p:spPr bwMode="auto">
          <a:xfrm>
            <a:off x="25908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DC0081"/>
                </a:solidFill>
              </a:rPr>
              <a:t>b1    action</a:t>
            </a:r>
          </a:p>
        </p:txBody>
      </p:sp>
      <p:sp>
        <p:nvSpPr>
          <p:cNvPr id="44037" name="Text Box 1030"/>
          <p:cNvSpPr txBox="1">
            <a:spLocks noChangeArrowheads="1"/>
          </p:cNvSpPr>
          <p:nvPr/>
        </p:nvSpPr>
        <p:spPr bwMode="auto">
          <a:xfrm>
            <a:off x="37338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006600"/>
                </a:solidFill>
              </a:rPr>
              <a:t>New b1 prediction</a:t>
            </a:r>
          </a:p>
        </p:txBody>
      </p:sp>
      <p:sp>
        <p:nvSpPr>
          <p:cNvPr id="44038" name="Text Box 1031"/>
          <p:cNvSpPr txBox="1">
            <a:spLocks noChangeArrowheads="1"/>
          </p:cNvSpPr>
          <p:nvPr/>
        </p:nvSpPr>
        <p:spPr bwMode="auto">
          <a:xfrm>
            <a:off x="49530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000099"/>
                </a:solidFill>
              </a:rPr>
              <a:t>b2 prediction</a:t>
            </a:r>
          </a:p>
        </p:txBody>
      </p:sp>
      <p:sp>
        <p:nvSpPr>
          <p:cNvPr id="44039" name="Text Box 1032"/>
          <p:cNvSpPr txBox="1">
            <a:spLocks noChangeArrowheads="1"/>
          </p:cNvSpPr>
          <p:nvPr/>
        </p:nvSpPr>
        <p:spPr bwMode="auto">
          <a:xfrm>
            <a:off x="61722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DC0081"/>
                </a:solidFill>
              </a:rPr>
              <a:t>b2    action</a:t>
            </a:r>
          </a:p>
        </p:txBody>
      </p:sp>
      <p:sp>
        <p:nvSpPr>
          <p:cNvPr id="44040" name="Text Box 1033"/>
          <p:cNvSpPr txBox="1">
            <a:spLocks noChangeArrowheads="1"/>
          </p:cNvSpPr>
          <p:nvPr/>
        </p:nvSpPr>
        <p:spPr bwMode="auto">
          <a:xfrm>
            <a:off x="7391400" y="1981200"/>
            <a:ext cx="11430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006600"/>
                </a:solidFill>
              </a:rPr>
              <a:t>New b2 prediction</a:t>
            </a:r>
          </a:p>
        </p:txBody>
      </p:sp>
      <p:sp>
        <p:nvSpPr>
          <p:cNvPr id="120842" name="Text Box 1034"/>
          <p:cNvSpPr txBox="1">
            <a:spLocks noChangeArrowheads="1"/>
          </p:cNvSpPr>
          <p:nvPr/>
        </p:nvSpPr>
        <p:spPr bwMode="auto">
          <a:xfrm>
            <a:off x="609600" y="2895600"/>
            <a:ext cx="4572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2</a:t>
            </a:r>
          </a:p>
        </p:txBody>
      </p:sp>
      <p:sp>
        <p:nvSpPr>
          <p:cNvPr id="120844" name="Text Box 1036"/>
          <p:cNvSpPr txBox="1">
            <a:spLocks noChangeArrowheads="1"/>
          </p:cNvSpPr>
          <p:nvPr/>
        </p:nvSpPr>
        <p:spPr bwMode="auto">
          <a:xfrm>
            <a:off x="25146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DC0081"/>
                </a:solidFill>
                <a:latin typeface="Arial" pitchFamily="34" charset="0"/>
              </a:rPr>
              <a:t>T</a:t>
            </a:r>
          </a:p>
        </p:txBody>
      </p:sp>
      <p:sp>
        <p:nvSpPr>
          <p:cNvPr id="120845" name="Text Box 1037"/>
          <p:cNvSpPr txBox="1">
            <a:spLocks noChangeArrowheads="1"/>
          </p:cNvSpPr>
          <p:nvPr/>
        </p:nvSpPr>
        <p:spPr bwMode="auto">
          <a:xfrm>
            <a:off x="37338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6600"/>
                </a:solidFill>
                <a:latin typeface="Arial" pitchFamily="34" charset="0"/>
              </a:rPr>
              <a:t>T/NT</a:t>
            </a:r>
          </a:p>
        </p:txBody>
      </p:sp>
      <p:sp>
        <p:nvSpPr>
          <p:cNvPr id="120846" name="Text Box 1038"/>
          <p:cNvSpPr txBox="1">
            <a:spLocks noChangeArrowheads="1"/>
          </p:cNvSpPr>
          <p:nvPr/>
        </p:nvSpPr>
        <p:spPr bwMode="auto">
          <a:xfrm>
            <a:off x="49530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0099"/>
                </a:solidFill>
                <a:latin typeface="Arial" pitchFamily="34" charset="0"/>
              </a:rPr>
              <a:t>NT/</a:t>
            </a:r>
            <a:r>
              <a:rPr lang="en-US" sz="1600" b="1">
                <a:solidFill>
                  <a:srgbClr val="000099"/>
                </a:solidFill>
                <a:latin typeface="Arial" pitchFamily="34" charset="0"/>
              </a:rPr>
              <a:t>NT</a:t>
            </a:r>
            <a:endParaRPr lang="en-US" sz="1600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120847" name="Text Box 1039"/>
          <p:cNvSpPr txBox="1">
            <a:spLocks noChangeArrowheads="1"/>
          </p:cNvSpPr>
          <p:nvPr/>
        </p:nvSpPr>
        <p:spPr bwMode="auto">
          <a:xfrm>
            <a:off x="61722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DC0081"/>
                </a:solidFill>
                <a:latin typeface="Arial" pitchFamily="34" charset="0"/>
              </a:rPr>
              <a:t>T</a:t>
            </a:r>
          </a:p>
        </p:txBody>
      </p:sp>
      <p:sp>
        <p:nvSpPr>
          <p:cNvPr id="120848" name="Text Box 1040"/>
          <p:cNvSpPr txBox="1">
            <a:spLocks noChangeArrowheads="1"/>
          </p:cNvSpPr>
          <p:nvPr/>
        </p:nvSpPr>
        <p:spPr bwMode="auto">
          <a:xfrm>
            <a:off x="73914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6600"/>
                </a:solidFill>
                <a:latin typeface="Arial" pitchFamily="34" charset="0"/>
              </a:rPr>
              <a:t>NT/T</a:t>
            </a:r>
          </a:p>
        </p:txBody>
      </p:sp>
      <p:sp>
        <p:nvSpPr>
          <p:cNvPr id="44047" name="Rectangle 1041"/>
          <p:cNvSpPr>
            <a:spLocks noChangeArrowheads="1"/>
          </p:cNvSpPr>
          <p:nvPr/>
        </p:nvSpPr>
        <p:spPr bwMode="auto">
          <a:xfrm>
            <a:off x="457200" y="1828800"/>
            <a:ext cx="8153400" cy="8382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0850" name="Text Box 1042"/>
          <p:cNvSpPr txBox="1">
            <a:spLocks noChangeArrowheads="1"/>
          </p:cNvSpPr>
          <p:nvPr/>
        </p:nvSpPr>
        <p:spPr bwMode="auto">
          <a:xfrm>
            <a:off x="609600" y="3505200"/>
            <a:ext cx="4572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0</a:t>
            </a:r>
          </a:p>
        </p:txBody>
      </p:sp>
      <p:sp>
        <p:nvSpPr>
          <p:cNvPr id="120851" name="Text Box 1043"/>
          <p:cNvSpPr txBox="1">
            <a:spLocks noChangeArrowheads="1"/>
          </p:cNvSpPr>
          <p:nvPr/>
        </p:nvSpPr>
        <p:spPr bwMode="auto">
          <a:xfrm>
            <a:off x="12954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0099"/>
                </a:solidFill>
                <a:latin typeface="Arial" pitchFamily="34" charset="0"/>
              </a:rPr>
              <a:t>T/</a:t>
            </a:r>
            <a:r>
              <a:rPr lang="en-US" sz="1600" b="1">
                <a:solidFill>
                  <a:srgbClr val="000099"/>
                </a:solidFill>
                <a:latin typeface="Arial" pitchFamily="34" charset="0"/>
              </a:rPr>
              <a:t>NT</a:t>
            </a:r>
            <a:endParaRPr lang="en-US" sz="1600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120852" name="Text Box 1044"/>
          <p:cNvSpPr txBox="1">
            <a:spLocks noChangeArrowheads="1"/>
          </p:cNvSpPr>
          <p:nvPr/>
        </p:nvSpPr>
        <p:spPr bwMode="auto">
          <a:xfrm>
            <a:off x="25146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DC0081"/>
                </a:solidFill>
                <a:latin typeface="Arial" pitchFamily="34" charset="0"/>
              </a:rPr>
              <a:t>NT</a:t>
            </a:r>
          </a:p>
        </p:txBody>
      </p:sp>
      <p:sp>
        <p:nvSpPr>
          <p:cNvPr id="120853" name="Text Box 1045"/>
          <p:cNvSpPr txBox="1">
            <a:spLocks noChangeArrowheads="1"/>
          </p:cNvSpPr>
          <p:nvPr/>
        </p:nvSpPr>
        <p:spPr bwMode="auto">
          <a:xfrm>
            <a:off x="37338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6600"/>
                </a:solidFill>
                <a:latin typeface="Arial" pitchFamily="34" charset="0"/>
              </a:rPr>
              <a:t>T/NT</a:t>
            </a:r>
          </a:p>
        </p:txBody>
      </p:sp>
      <p:sp>
        <p:nvSpPr>
          <p:cNvPr id="120854" name="Text Box 1046"/>
          <p:cNvSpPr txBox="1">
            <a:spLocks noChangeArrowheads="1"/>
          </p:cNvSpPr>
          <p:nvPr/>
        </p:nvSpPr>
        <p:spPr bwMode="auto">
          <a:xfrm>
            <a:off x="49530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  <a:latin typeface="Arial" pitchFamily="34" charset="0"/>
              </a:rPr>
              <a:t>NT</a:t>
            </a:r>
            <a:r>
              <a:rPr lang="en-US" sz="1600">
                <a:solidFill>
                  <a:srgbClr val="000099"/>
                </a:solidFill>
                <a:latin typeface="Arial" pitchFamily="34" charset="0"/>
              </a:rPr>
              <a:t>/T</a:t>
            </a:r>
          </a:p>
        </p:txBody>
      </p:sp>
      <p:sp>
        <p:nvSpPr>
          <p:cNvPr id="120855" name="Text Box 1047"/>
          <p:cNvSpPr txBox="1">
            <a:spLocks noChangeArrowheads="1"/>
          </p:cNvSpPr>
          <p:nvPr/>
        </p:nvSpPr>
        <p:spPr bwMode="auto">
          <a:xfrm>
            <a:off x="61722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DC0081"/>
                </a:solidFill>
                <a:latin typeface="Arial" pitchFamily="34" charset="0"/>
              </a:rPr>
              <a:t>NT</a:t>
            </a:r>
          </a:p>
        </p:txBody>
      </p:sp>
      <p:sp>
        <p:nvSpPr>
          <p:cNvPr id="120856" name="Text Box 1048"/>
          <p:cNvSpPr txBox="1">
            <a:spLocks noChangeArrowheads="1"/>
          </p:cNvSpPr>
          <p:nvPr/>
        </p:nvSpPr>
        <p:spPr bwMode="auto">
          <a:xfrm>
            <a:off x="7391400" y="35052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rgbClr val="006600"/>
                </a:solidFill>
                <a:latin typeface="Arial" pitchFamily="34" charset="0"/>
              </a:rPr>
              <a:t>NT/T</a:t>
            </a:r>
          </a:p>
        </p:txBody>
      </p:sp>
      <p:grpSp>
        <p:nvGrpSpPr>
          <p:cNvPr id="2" name="Group 1049"/>
          <p:cNvGrpSpPr>
            <a:grpSpLocks/>
          </p:cNvGrpSpPr>
          <p:nvPr/>
        </p:nvGrpSpPr>
        <p:grpSpPr bwMode="auto">
          <a:xfrm>
            <a:off x="2057400" y="2819400"/>
            <a:ext cx="2667000" cy="685800"/>
            <a:chOff x="1344" y="3024"/>
            <a:chExt cx="1680" cy="432"/>
          </a:xfrm>
        </p:grpSpPr>
        <p:sp>
          <p:nvSpPr>
            <p:cNvPr id="44087" name="Line 1050"/>
            <p:cNvSpPr>
              <a:spLocks noChangeShapeType="1"/>
            </p:cNvSpPr>
            <p:nvPr/>
          </p:nvSpPr>
          <p:spPr bwMode="auto">
            <a:xfrm flipH="1">
              <a:off x="1344" y="3216"/>
              <a:ext cx="1104" cy="24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8" name="Oval 1051"/>
            <p:cNvSpPr>
              <a:spLocks noChangeArrowheads="1"/>
            </p:cNvSpPr>
            <p:nvPr/>
          </p:nvSpPr>
          <p:spPr bwMode="auto">
            <a:xfrm>
              <a:off x="2448" y="3024"/>
              <a:ext cx="576" cy="2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52"/>
          <p:cNvGrpSpPr>
            <a:grpSpLocks/>
          </p:cNvGrpSpPr>
          <p:nvPr/>
        </p:nvGrpSpPr>
        <p:grpSpPr bwMode="auto">
          <a:xfrm>
            <a:off x="5791200" y="2819400"/>
            <a:ext cx="2667000" cy="685800"/>
            <a:chOff x="1344" y="3024"/>
            <a:chExt cx="1680" cy="432"/>
          </a:xfrm>
        </p:grpSpPr>
        <p:sp>
          <p:nvSpPr>
            <p:cNvPr id="44085" name="Line 1053"/>
            <p:cNvSpPr>
              <a:spLocks noChangeShapeType="1"/>
            </p:cNvSpPr>
            <p:nvPr/>
          </p:nvSpPr>
          <p:spPr bwMode="auto">
            <a:xfrm flipH="1">
              <a:off x="1344" y="3216"/>
              <a:ext cx="1104" cy="24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6" name="Oval 1054"/>
            <p:cNvSpPr>
              <a:spLocks noChangeArrowheads="1"/>
            </p:cNvSpPr>
            <p:nvPr/>
          </p:nvSpPr>
          <p:spPr bwMode="auto">
            <a:xfrm>
              <a:off x="2448" y="3024"/>
              <a:ext cx="576" cy="2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055"/>
          <p:cNvGrpSpPr>
            <a:grpSpLocks/>
          </p:cNvGrpSpPr>
          <p:nvPr/>
        </p:nvGrpSpPr>
        <p:grpSpPr bwMode="auto">
          <a:xfrm>
            <a:off x="609600" y="4038600"/>
            <a:ext cx="7924800" cy="946150"/>
            <a:chOff x="384" y="2544"/>
            <a:chExt cx="4992" cy="596"/>
          </a:xfrm>
        </p:grpSpPr>
        <p:sp>
          <p:nvSpPr>
            <p:cNvPr id="44071" name="Text Box 1056"/>
            <p:cNvSpPr txBox="1">
              <a:spLocks noChangeArrowheads="1"/>
            </p:cNvSpPr>
            <p:nvPr/>
          </p:nvSpPr>
          <p:spPr bwMode="auto">
            <a:xfrm>
              <a:off x="384" y="2544"/>
              <a:ext cx="288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Arial" pitchFamily="34" charset="0"/>
                </a:rPr>
                <a:t>2</a:t>
              </a:r>
            </a:p>
          </p:txBody>
        </p:sp>
        <p:sp>
          <p:nvSpPr>
            <p:cNvPr id="44072" name="Text Box 1057"/>
            <p:cNvSpPr txBox="1">
              <a:spLocks noChangeArrowheads="1"/>
            </p:cNvSpPr>
            <p:nvPr/>
          </p:nvSpPr>
          <p:spPr bwMode="auto">
            <a:xfrm>
              <a:off x="816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pitchFamily="34" charset="0"/>
                </a:rPr>
                <a:t>T</a:t>
              </a:r>
              <a:r>
                <a:rPr lang="en-US" sz="1600">
                  <a:solidFill>
                    <a:srgbClr val="000099"/>
                  </a:solidFill>
                  <a:latin typeface="Arial" pitchFamily="34" charset="0"/>
                </a:rPr>
                <a:t>/NT</a:t>
              </a:r>
            </a:p>
          </p:txBody>
        </p:sp>
        <p:sp>
          <p:nvSpPr>
            <p:cNvPr id="44073" name="Text Box 1058"/>
            <p:cNvSpPr txBox="1">
              <a:spLocks noChangeArrowheads="1"/>
            </p:cNvSpPr>
            <p:nvPr/>
          </p:nvSpPr>
          <p:spPr bwMode="auto">
            <a:xfrm>
              <a:off x="1584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DC0081"/>
                  </a:solidFill>
                  <a:latin typeface="Arial" pitchFamily="34" charset="0"/>
                </a:rPr>
                <a:t>T</a:t>
              </a:r>
            </a:p>
          </p:txBody>
        </p:sp>
        <p:sp>
          <p:nvSpPr>
            <p:cNvPr id="44074" name="Text Box 1059"/>
            <p:cNvSpPr txBox="1">
              <a:spLocks noChangeArrowheads="1"/>
            </p:cNvSpPr>
            <p:nvPr/>
          </p:nvSpPr>
          <p:spPr bwMode="auto">
            <a:xfrm>
              <a:off x="2352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  <a:latin typeface="Arial" pitchFamily="34" charset="0"/>
                </a:rPr>
                <a:t>T/NT</a:t>
              </a:r>
            </a:p>
          </p:txBody>
        </p:sp>
        <p:sp>
          <p:nvSpPr>
            <p:cNvPr id="44075" name="Text Box 1060"/>
            <p:cNvSpPr txBox="1">
              <a:spLocks noChangeArrowheads="1"/>
            </p:cNvSpPr>
            <p:nvPr/>
          </p:nvSpPr>
          <p:spPr bwMode="auto">
            <a:xfrm>
              <a:off x="3120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99"/>
                  </a:solidFill>
                  <a:latin typeface="Arial" pitchFamily="34" charset="0"/>
                </a:rPr>
                <a:t>NT/</a:t>
              </a:r>
              <a:r>
                <a:rPr lang="en-US" sz="1600" b="1">
                  <a:solidFill>
                    <a:srgbClr val="000099"/>
                  </a:solidFill>
                  <a:latin typeface="Arial" pitchFamily="34" charset="0"/>
                </a:rPr>
                <a:t>T</a:t>
              </a:r>
              <a:endParaRPr lang="en-US" sz="1600">
                <a:solidFill>
                  <a:srgbClr val="000099"/>
                </a:solidFill>
                <a:latin typeface="Arial" pitchFamily="34" charset="0"/>
              </a:endParaRPr>
            </a:p>
          </p:txBody>
        </p:sp>
        <p:sp>
          <p:nvSpPr>
            <p:cNvPr id="44076" name="Text Box 1061"/>
            <p:cNvSpPr txBox="1">
              <a:spLocks noChangeArrowheads="1"/>
            </p:cNvSpPr>
            <p:nvPr/>
          </p:nvSpPr>
          <p:spPr bwMode="auto">
            <a:xfrm>
              <a:off x="3888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DC0081"/>
                  </a:solidFill>
                  <a:latin typeface="Arial" pitchFamily="34" charset="0"/>
                </a:rPr>
                <a:t>T</a:t>
              </a:r>
            </a:p>
          </p:txBody>
        </p:sp>
        <p:sp>
          <p:nvSpPr>
            <p:cNvPr id="44077" name="Text Box 1062"/>
            <p:cNvSpPr txBox="1">
              <a:spLocks noChangeArrowheads="1"/>
            </p:cNvSpPr>
            <p:nvPr/>
          </p:nvSpPr>
          <p:spPr bwMode="auto">
            <a:xfrm>
              <a:off x="4656" y="2544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  <a:latin typeface="Arial" pitchFamily="34" charset="0"/>
                </a:rPr>
                <a:t>NT/T</a:t>
              </a:r>
            </a:p>
          </p:txBody>
        </p:sp>
        <p:sp>
          <p:nvSpPr>
            <p:cNvPr id="44078" name="Text Box 1063"/>
            <p:cNvSpPr txBox="1">
              <a:spLocks noChangeArrowheads="1"/>
            </p:cNvSpPr>
            <p:nvPr/>
          </p:nvSpPr>
          <p:spPr bwMode="auto">
            <a:xfrm>
              <a:off x="384" y="2928"/>
              <a:ext cx="288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Arial" pitchFamily="34" charset="0"/>
                </a:rPr>
                <a:t>0</a:t>
              </a:r>
            </a:p>
          </p:txBody>
        </p:sp>
        <p:sp>
          <p:nvSpPr>
            <p:cNvPr id="44079" name="Text Box 1064"/>
            <p:cNvSpPr txBox="1">
              <a:spLocks noChangeArrowheads="1"/>
            </p:cNvSpPr>
            <p:nvPr/>
          </p:nvSpPr>
          <p:spPr bwMode="auto">
            <a:xfrm>
              <a:off x="816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99"/>
                  </a:solidFill>
                  <a:latin typeface="Arial" pitchFamily="34" charset="0"/>
                </a:rPr>
                <a:t>T/</a:t>
              </a:r>
              <a:r>
                <a:rPr lang="en-US" sz="1600" b="1">
                  <a:solidFill>
                    <a:srgbClr val="000099"/>
                  </a:solidFill>
                  <a:latin typeface="Arial" pitchFamily="34" charset="0"/>
                </a:rPr>
                <a:t>NT</a:t>
              </a:r>
              <a:endParaRPr lang="en-US" sz="1600">
                <a:solidFill>
                  <a:srgbClr val="000099"/>
                </a:solidFill>
                <a:latin typeface="Arial" pitchFamily="34" charset="0"/>
              </a:endParaRPr>
            </a:p>
          </p:txBody>
        </p:sp>
        <p:sp>
          <p:nvSpPr>
            <p:cNvPr id="44080" name="Text Box 1065"/>
            <p:cNvSpPr txBox="1">
              <a:spLocks noChangeArrowheads="1"/>
            </p:cNvSpPr>
            <p:nvPr/>
          </p:nvSpPr>
          <p:spPr bwMode="auto">
            <a:xfrm>
              <a:off x="1584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DC0081"/>
                  </a:solidFill>
                  <a:latin typeface="Arial" pitchFamily="34" charset="0"/>
                </a:rPr>
                <a:t>NT</a:t>
              </a:r>
            </a:p>
          </p:txBody>
        </p:sp>
        <p:sp>
          <p:nvSpPr>
            <p:cNvPr id="44081" name="Text Box 1066"/>
            <p:cNvSpPr txBox="1">
              <a:spLocks noChangeArrowheads="1"/>
            </p:cNvSpPr>
            <p:nvPr/>
          </p:nvSpPr>
          <p:spPr bwMode="auto">
            <a:xfrm>
              <a:off x="2352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  <a:latin typeface="Arial" pitchFamily="34" charset="0"/>
                </a:rPr>
                <a:t>T/NT</a:t>
              </a:r>
            </a:p>
          </p:txBody>
        </p:sp>
        <p:sp>
          <p:nvSpPr>
            <p:cNvPr id="44082" name="Text Box 1067"/>
            <p:cNvSpPr txBox="1">
              <a:spLocks noChangeArrowheads="1"/>
            </p:cNvSpPr>
            <p:nvPr/>
          </p:nvSpPr>
          <p:spPr bwMode="auto">
            <a:xfrm>
              <a:off x="3120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pitchFamily="34" charset="0"/>
                </a:rPr>
                <a:t>NT</a:t>
              </a:r>
              <a:r>
                <a:rPr lang="en-US" sz="1600">
                  <a:solidFill>
                    <a:srgbClr val="000099"/>
                  </a:solidFill>
                  <a:latin typeface="Arial" pitchFamily="34" charset="0"/>
                </a:rPr>
                <a:t>/T</a:t>
              </a:r>
            </a:p>
          </p:txBody>
        </p:sp>
        <p:sp>
          <p:nvSpPr>
            <p:cNvPr id="44083" name="Text Box 1068"/>
            <p:cNvSpPr txBox="1">
              <a:spLocks noChangeArrowheads="1"/>
            </p:cNvSpPr>
            <p:nvPr/>
          </p:nvSpPr>
          <p:spPr bwMode="auto">
            <a:xfrm>
              <a:off x="3888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DC0081"/>
                  </a:solidFill>
                  <a:latin typeface="Arial" pitchFamily="34" charset="0"/>
                </a:rPr>
                <a:t>NT</a:t>
              </a:r>
            </a:p>
          </p:txBody>
        </p:sp>
        <p:sp>
          <p:nvSpPr>
            <p:cNvPr id="44084" name="Text Box 1069"/>
            <p:cNvSpPr txBox="1">
              <a:spLocks noChangeArrowheads="1"/>
            </p:cNvSpPr>
            <p:nvPr/>
          </p:nvSpPr>
          <p:spPr bwMode="auto">
            <a:xfrm>
              <a:off x="4656" y="2928"/>
              <a:ext cx="72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  <a:latin typeface="Arial" pitchFamily="34" charset="0"/>
                </a:rPr>
                <a:t>NT/T</a:t>
              </a:r>
            </a:p>
          </p:txBody>
        </p:sp>
      </p:grpSp>
      <p:sp>
        <p:nvSpPr>
          <p:cNvPr id="44058" name="Text Box 1072"/>
          <p:cNvSpPr txBox="1">
            <a:spLocks noChangeArrowheads="1"/>
          </p:cNvSpPr>
          <p:nvPr/>
        </p:nvSpPr>
        <p:spPr bwMode="auto">
          <a:xfrm>
            <a:off x="1447800" y="60198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5" name="Group 1081"/>
          <p:cNvGrpSpPr>
            <a:grpSpLocks/>
          </p:cNvGrpSpPr>
          <p:nvPr/>
        </p:nvGrpSpPr>
        <p:grpSpPr bwMode="auto">
          <a:xfrm>
            <a:off x="990600" y="762000"/>
            <a:ext cx="3429000" cy="2438400"/>
            <a:chOff x="624" y="480"/>
            <a:chExt cx="2160" cy="1536"/>
          </a:xfrm>
        </p:grpSpPr>
        <p:sp>
          <p:nvSpPr>
            <p:cNvPr id="44061" name="Rectangle 1078"/>
            <p:cNvSpPr>
              <a:spLocks noChangeArrowheads="1"/>
            </p:cNvSpPr>
            <p:nvPr/>
          </p:nvSpPr>
          <p:spPr bwMode="auto">
            <a:xfrm>
              <a:off x="960" y="1824"/>
              <a:ext cx="432" cy="192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062" name="Group 1077"/>
            <p:cNvGrpSpPr>
              <a:grpSpLocks/>
            </p:cNvGrpSpPr>
            <p:nvPr/>
          </p:nvGrpSpPr>
          <p:grpSpPr bwMode="auto">
            <a:xfrm>
              <a:off x="624" y="480"/>
              <a:ext cx="2160" cy="576"/>
              <a:chOff x="960" y="3408"/>
              <a:chExt cx="2160" cy="576"/>
            </a:xfrm>
          </p:grpSpPr>
          <p:sp>
            <p:nvSpPr>
              <p:cNvPr id="44065" name="Rectangle 1070"/>
              <p:cNvSpPr>
                <a:spLocks noChangeArrowheads="1"/>
              </p:cNvSpPr>
              <p:nvPr/>
            </p:nvSpPr>
            <p:spPr bwMode="auto">
              <a:xfrm>
                <a:off x="960" y="3648"/>
                <a:ext cx="912" cy="33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66" name="Line 1071"/>
              <p:cNvSpPr>
                <a:spLocks noChangeShapeType="1"/>
              </p:cNvSpPr>
              <p:nvPr/>
            </p:nvSpPr>
            <p:spPr bwMode="auto">
              <a:xfrm flipH="1">
                <a:off x="1296" y="3696"/>
                <a:ext cx="240" cy="2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67" name="Text Box 1073"/>
              <p:cNvSpPr txBox="1">
                <a:spLocks noChangeArrowheads="1"/>
              </p:cNvSpPr>
              <p:nvPr/>
            </p:nvSpPr>
            <p:spPr bwMode="auto">
              <a:xfrm>
                <a:off x="960" y="3408"/>
                <a:ext cx="912" cy="288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6600"/>
                    </a:solidFill>
                  </a:rPr>
                  <a:t>NT        T</a:t>
                </a:r>
              </a:p>
            </p:txBody>
          </p:sp>
          <p:sp>
            <p:nvSpPr>
              <p:cNvPr id="44068" name="Text Box 1074"/>
              <p:cNvSpPr txBox="1">
                <a:spLocks noChangeArrowheads="1"/>
              </p:cNvSpPr>
              <p:nvPr/>
            </p:nvSpPr>
            <p:spPr bwMode="auto">
              <a:xfrm>
                <a:off x="1872" y="3408"/>
                <a:ext cx="1248" cy="288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6600"/>
                    </a:solidFill>
                  </a:rPr>
                  <a:t>Last branch</a:t>
                </a:r>
              </a:p>
            </p:txBody>
          </p:sp>
          <p:sp>
            <p:nvSpPr>
              <p:cNvPr id="44069" name="Rectangle 1075"/>
              <p:cNvSpPr>
                <a:spLocks noChangeArrowheads="1"/>
              </p:cNvSpPr>
              <p:nvPr/>
            </p:nvSpPr>
            <p:spPr bwMode="auto">
              <a:xfrm>
                <a:off x="1008" y="3696"/>
                <a:ext cx="240" cy="240"/>
              </a:xfrm>
              <a:prstGeom prst="rect">
                <a:avLst/>
              </a:prstGeom>
              <a:solidFill>
                <a:srgbClr val="9AE69A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70" name="Rectangle 1076"/>
              <p:cNvSpPr>
                <a:spLocks noChangeArrowheads="1"/>
              </p:cNvSpPr>
              <p:nvPr/>
            </p:nvSpPr>
            <p:spPr bwMode="auto">
              <a:xfrm>
                <a:off x="1584" y="3696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063" name="Line 1079"/>
            <p:cNvSpPr>
              <a:spLocks noChangeShapeType="1"/>
            </p:cNvSpPr>
            <p:nvPr/>
          </p:nvSpPr>
          <p:spPr bwMode="auto">
            <a:xfrm flipH="1" flipV="1">
              <a:off x="624" y="1056"/>
              <a:ext cx="336" cy="76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64" name="Line 1080"/>
            <p:cNvSpPr>
              <a:spLocks noChangeShapeType="1"/>
            </p:cNvSpPr>
            <p:nvPr/>
          </p:nvSpPr>
          <p:spPr bwMode="auto">
            <a:xfrm flipV="1">
              <a:off x="1392" y="1056"/>
              <a:ext cx="144" cy="76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0843" name="Text Box 1035"/>
          <p:cNvSpPr txBox="1">
            <a:spLocks noChangeArrowheads="1"/>
          </p:cNvSpPr>
          <p:nvPr/>
        </p:nvSpPr>
        <p:spPr bwMode="auto">
          <a:xfrm>
            <a:off x="1295400" y="2895600"/>
            <a:ext cx="1143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  <a:latin typeface="Arial" pitchFamily="34" charset="0"/>
              </a:rPr>
              <a:t>NT</a:t>
            </a:r>
            <a:r>
              <a:rPr lang="en-US" sz="1600">
                <a:solidFill>
                  <a:srgbClr val="000099"/>
                </a:solidFill>
                <a:latin typeface="Arial" pitchFamily="34" charset="0"/>
              </a:rPr>
              <a:t>/NT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2" grpId="0" autoUpdateAnimBg="0"/>
      <p:bldP spid="120844" grpId="0" autoUpdateAnimBg="0"/>
      <p:bldP spid="120845" grpId="0" autoUpdateAnimBg="0"/>
      <p:bldP spid="120846" grpId="0" autoUpdateAnimBg="0"/>
      <p:bldP spid="120847" grpId="0" autoUpdateAnimBg="0"/>
      <p:bldP spid="120848" grpId="0" autoUpdateAnimBg="0"/>
      <p:bldP spid="120850" grpId="0" autoUpdateAnimBg="0"/>
      <p:bldP spid="120851" grpId="0" autoUpdateAnimBg="0"/>
      <p:bldP spid="120852" grpId="0" autoUpdateAnimBg="0"/>
      <p:bldP spid="120853" grpId="0" autoUpdateAnimBg="0"/>
      <p:bldP spid="120854" grpId="0" autoUpdateAnimBg="0"/>
      <p:bldP spid="120855" grpId="0" autoUpdateAnimBg="0"/>
      <p:bldP spid="120856" grpId="0" autoUpdateAnimBg="0"/>
      <p:bldP spid="12084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3"/>
          <p:cNvSpPr>
            <a:spLocks noGrp="1" noChangeArrowheads="1"/>
          </p:cNvSpPr>
          <p:nvPr>
            <p:ph type="title"/>
          </p:nvPr>
        </p:nvSpPr>
        <p:spPr>
          <a:xfrm>
            <a:off x="971550" y="133350"/>
            <a:ext cx="7162800" cy="1143000"/>
          </a:xfrm>
        </p:spPr>
        <p:txBody>
          <a:bodyPr/>
          <a:lstStyle/>
          <a:p>
            <a:r>
              <a:rPr lang="en-US" smtClean="0"/>
              <a:t>Correlating Branches</a:t>
            </a:r>
          </a:p>
        </p:txBody>
      </p:sp>
      <p:sp>
        <p:nvSpPr>
          <p:cNvPr id="4608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1950" y="1816100"/>
            <a:ext cx="3981450" cy="4089400"/>
          </a:xfrm>
        </p:spPr>
        <p:txBody>
          <a:bodyPr/>
          <a:lstStyle/>
          <a:p>
            <a:pPr>
              <a:buFontTx/>
              <a:buNone/>
            </a:pPr>
            <a:r>
              <a:rPr lang="en-US" b="0" smtClean="0"/>
              <a:t>	(</a:t>
            </a:r>
            <a:r>
              <a:rPr lang="en-US" b="0" smtClean="0">
                <a:solidFill>
                  <a:srgbClr val="DC0081"/>
                </a:solidFill>
              </a:rPr>
              <a:t>2</a:t>
            </a:r>
            <a:r>
              <a:rPr lang="en-US" b="0" smtClean="0"/>
              <a:t>,</a:t>
            </a:r>
            <a:r>
              <a:rPr lang="en-US" b="0" smtClean="0">
                <a:solidFill>
                  <a:schemeClr val="accent1"/>
                </a:solidFill>
              </a:rPr>
              <a:t>2</a:t>
            </a:r>
            <a:r>
              <a:rPr lang="en-US" b="0" smtClean="0"/>
              <a:t>) predictor</a:t>
            </a:r>
            <a:endParaRPr lang="en-US" sz="2000" b="0" smtClean="0"/>
          </a:p>
          <a:p>
            <a:pPr lvl="1"/>
            <a:r>
              <a:rPr lang="en-US" b="0" smtClean="0"/>
              <a:t>The behavior of recent branches selects between four predictions of next branch, and</a:t>
            </a:r>
          </a:p>
          <a:p>
            <a:pPr lvl="1"/>
            <a:r>
              <a:rPr lang="en-US" b="0" smtClean="0"/>
              <a:t>updating just that prediction </a:t>
            </a:r>
          </a:p>
        </p:txBody>
      </p:sp>
      <p:sp>
        <p:nvSpPr>
          <p:cNvPr id="46083" name="Rectangle 5"/>
          <p:cNvSpPr>
            <a:spLocks noChangeArrowheads="1"/>
          </p:cNvSpPr>
          <p:nvPr/>
        </p:nvSpPr>
        <p:spPr bwMode="auto">
          <a:xfrm>
            <a:off x="4881563" y="2068513"/>
            <a:ext cx="2238375" cy="336550"/>
          </a:xfrm>
          <a:prstGeom prst="rect">
            <a:avLst/>
          </a:prstGeom>
          <a:solidFill>
            <a:schemeClr val="bg1"/>
          </a:solidFill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lvl="1" eaLnBrk="0" hangingPunct="0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latin typeface="Arial" pitchFamily="34" charset="0"/>
              </a:rPr>
              <a:t>Branch address</a:t>
            </a:r>
          </a:p>
        </p:txBody>
      </p:sp>
      <p:sp>
        <p:nvSpPr>
          <p:cNvPr id="46084" name="Rectangle 6"/>
          <p:cNvSpPr>
            <a:spLocks noChangeArrowheads="1"/>
          </p:cNvSpPr>
          <p:nvPr/>
        </p:nvSpPr>
        <p:spPr bwMode="auto">
          <a:xfrm>
            <a:off x="4856163" y="2682875"/>
            <a:ext cx="2962275" cy="363538"/>
          </a:xfrm>
          <a:prstGeom prst="rect">
            <a:avLst/>
          </a:prstGeom>
          <a:solidFill>
            <a:schemeClr val="bg1"/>
          </a:solidFill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2-bits per branch predictors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7662863" y="3635375"/>
            <a:ext cx="1298575" cy="363538"/>
          </a:xfrm>
          <a:prstGeom prst="rect">
            <a:avLst/>
          </a:prstGeom>
          <a:solidFill>
            <a:schemeClr val="bg1"/>
          </a:solidFill>
          <a:ln w="12700" cmpd="tri">
            <a:noFill/>
            <a:prstDash val="dash"/>
            <a:miter lim="800000"/>
            <a:headEnd/>
            <a:tailEnd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1">
                <a:latin typeface="Arial" charset="0"/>
              </a:rPr>
              <a:t>Prediction</a:t>
            </a:r>
          </a:p>
        </p:txBody>
      </p:sp>
      <p:sp>
        <p:nvSpPr>
          <p:cNvPr id="46086" name="Rectangle 9"/>
          <p:cNvSpPr>
            <a:spLocks noChangeArrowheads="1"/>
          </p:cNvSpPr>
          <p:nvPr/>
        </p:nvSpPr>
        <p:spPr bwMode="auto">
          <a:xfrm>
            <a:off x="5715000" y="3810000"/>
            <a:ext cx="292100" cy="127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10"/>
          <p:cNvSpPr>
            <a:spLocks noChangeArrowheads="1"/>
          </p:cNvSpPr>
          <p:nvPr/>
        </p:nvSpPr>
        <p:spPr bwMode="auto">
          <a:xfrm>
            <a:off x="7378700" y="3784600"/>
            <a:ext cx="279400" cy="152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Rectangle 11"/>
          <p:cNvSpPr>
            <a:spLocks noChangeArrowheads="1"/>
          </p:cNvSpPr>
          <p:nvPr/>
        </p:nvSpPr>
        <p:spPr bwMode="auto">
          <a:xfrm>
            <a:off x="5257800" y="3810000"/>
            <a:ext cx="292100" cy="1270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Rectangle 12"/>
          <p:cNvSpPr>
            <a:spLocks noChangeArrowheads="1"/>
          </p:cNvSpPr>
          <p:nvPr/>
        </p:nvSpPr>
        <p:spPr bwMode="auto">
          <a:xfrm>
            <a:off x="6248400" y="3810000"/>
            <a:ext cx="292100" cy="152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Rectangle 13"/>
          <p:cNvSpPr>
            <a:spLocks noChangeArrowheads="1"/>
          </p:cNvSpPr>
          <p:nvPr/>
        </p:nvSpPr>
        <p:spPr bwMode="auto">
          <a:xfrm>
            <a:off x="6692900" y="3810000"/>
            <a:ext cx="292100" cy="152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AutoShape 14"/>
          <p:cNvSpPr>
            <a:spLocks/>
          </p:cNvSpPr>
          <p:nvPr/>
        </p:nvSpPr>
        <p:spPr bwMode="auto">
          <a:xfrm rot="5400000" flipV="1">
            <a:off x="5486400" y="32004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AutoShape 15"/>
          <p:cNvSpPr>
            <a:spLocks/>
          </p:cNvSpPr>
          <p:nvPr/>
        </p:nvSpPr>
        <p:spPr bwMode="auto">
          <a:xfrm rot="5400000" flipV="1">
            <a:off x="6477000" y="32004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Text Box 16"/>
          <p:cNvSpPr txBox="1">
            <a:spLocks noChangeArrowheads="1"/>
          </p:cNvSpPr>
          <p:nvPr/>
        </p:nvSpPr>
        <p:spPr bwMode="auto">
          <a:xfrm>
            <a:off x="5257800" y="3124200"/>
            <a:ext cx="762000" cy="3968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6600"/>
                </a:solidFill>
              </a:rPr>
              <a:t>NT</a:t>
            </a:r>
          </a:p>
        </p:txBody>
      </p:sp>
      <p:sp>
        <p:nvSpPr>
          <p:cNvPr id="46094" name="Text Box 17"/>
          <p:cNvSpPr txBox="1">
            <a:spLocks noChangeArrowheads="1"/>
          </p:cNvSpPr>
          <p:nvPr/>
        </p:nvSpPr>
        <p:spPr bwMode="auto">
          <a:xfrm>
            <a:off x="6172200" y="3124200"/>
            <a:ext cx="838200" cy="3968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DC0081"/>
                </a:solidFill>
              </a:rPr>
              <a:t>T</a:t>
            </a:r>
          </a:p>
        </p:txBody>
      </p:sp>
      <p:sp>
        <p:nvSpPr>
          <p:cNvPr id="46095" name="Text Box 18"/>
          <p:cNvSpPr txBox="1">
            <a:spLocks noChangeArrowheads="1"/>
          </p:cNvSpPr>
          <p:nvPr/>
        </p:nvSpPr>
        <p:spPr bwMode="auto">
          <a:xfrm>
            <a:off x="5181600" y="3886200"/>
            <a:ext cx="990600" cy="3968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6600"/>
                </a:solidFill>
              </a:rPr>
              <a:t>NT</a:t>
            </a:r>
            <a:r>
              <a:rPr lang="en-US" sz="2000"/>
              <a:t>   </a:t>
            </a:r>
            <a:r>
              <a:rPr lang="en-US" sz="2000">
                <a:solidFill>
                  <a:srgbClr val="DC0081"/>
                </a:solidFill>
              </a:rPr>
              <a:t>T</a:t>
            </a:r>
          </a:p>
        </p:txBody>
      </p:sp>
      <p:sp>
        <p:nvSpPr>
          <p:cNvPr id="46096" name="Text Box 19"/>
          <p:cNvSpPr txBox="1">
            <a:spLocks noChangeArrowheads="1"/>
          </p:cNvSpPr>
          <p:nvPr/>
        </p:nvSpPr>
        <p:spPr bwMode="auto">
          <a:xfrm>
            <a:off x="6172200" y="3886200"/>
            <a:ext cx="990600" cy="3968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6600"/>
                </a:solidFill>
              </a:rPr>
              <a:t>NT</a:t>
            </a:r>
            <a:r>
              <a:rPr lang="en-US" sz="2000"/>
              <a:t>   </a:t>
            </a:r>
            <a:r>
              <a:rPr lang="en-US" sz="2000">
                <a:solidFill>
                  <a:srgbClr val="DC0081"/>
                </a:solidFill>
              </a:rPr>
              <a:t>T</a:t>
            </a:r>
          </a:p>
        </p:txBody>
      </p:sp>
      <p:sp>
        <p:nvSpPr>
          <p:cNvPr id="46097" name="Text Box 20"/>
          <p:cNvSpPr txBox="1">
            <a:spLocks noChangeArrowheads="1"/>
          </p:cNvSpPr>
          <p:nvPr/>
        </p:nvSpPr>
        <p:spPr bwMode="auto">
          <a:xfrm>
            <a:off x="7010400" y="3124200"/>
            <a:ext cx="17526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99"/>
                </a:solidFill>
                <a:sym typeface="Wingdings" pitchFamily="2" charset="2"/>
              </a:rPr>
              <a:t> </a:t>
            </a:r>
            <a:r>
              <a:rPr lang="en-US" sz="1800">
                <a:solidFill>
                  <a:srgbClr val="000099"/>
                </a:solidFill>
              </a:rPr>
              <a:t>last branch</a:t>
            </a:r>
          </a:p>
        </p:txBody>
      </p:sp>
      <p:sp>
        <p:nvSpPr>
          <p:cNvPr id="46098" name="Text Box 21"/>
          <p:cNvSpPr txBox="1">
            <a:spLocks noChangeArrowheads="1"/>
          </p:cNvSpPr>
          <p:nvPr/>
        </p:nvSpPr>
        <p:spPr bwMode="auto">
          <a:xfrm>
            <a:off x="4953000" y="4267200"/>
            <a:ext cx="2362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solidFill>
                  <a:srgbClr val="000099"/>
                </a:solidFill>
              </a:rPr>
              <a:t>Previous to last branch</a:t>
            </a:r>
          </a:p>
        </p:txBody>
      </p:sp>
      <p:sp>
        <p:nvSpPr>
          <p:cNvPr id="46099" name="Text Box 22"/>
          <p:cNvSpPr txBox="1">
            <a:spLocks noChangeArrowheads="1"/>
          </p:cNvSpPr>
          <p:nvPr/>
        </p:nvSpPr>
        <p:spPr bwMode="auto">
          <a:xfrm>
            <a:off x="4800600" y="5105400"/>
            <a:ext cx="3276600" cy="1023938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00"/>
                </a:solidFill>
              </a:rPr>
              <a:t>i-1 branch:  Not Taken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6600"/>
                </a:solidFill>
              </a:rPr>
              <a:t>i-2 branch:  Taken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84213"/>
            <a:ext cx="7162800" cy="536575"/>
          </a:xfrm>
        </p:spPr>
        <p:txBody>
          <a:bodyPr/>
          <a:lstStyle/>
          <a:p>
            <a:r>
              <a:rPr lang="en-US" smtClean="0"/>
              <a:t>Correlating Branches</a:t>
            </a:r>
          </a:p>
        </p:txBody>
      </p:sp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711200" y="1524000"/>
            <a:ext cx="3048000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>
                <a:latin typeface="Times" pitchFamily="18" charset="0"/>
              </a:rPr>
              <a:t>(2,2) predictor</a:t>
            </a:r>
          </a:p>
          <a:p>
            <a:pPr marL="577850" lvl="1" indent="-396875" eaLnBrk="0" hangingPunct="0">
              <a:spcBef>
                <a:spcPct val="50000"/>
              </a:spcBef>
            </a:pPr>
            <a:r>
              <a:rPr lang="en-US" sz="2000">
                <a:latin typeface="Times" pitchFamily="18" charset="0"/>
              </a:rPr>
              <a:t>–	Behavior of recent branches selects between four predictions of next branch, updating just that prediction</a:t>
            </a:r>
          </a:p>
        </p:txBody>
      </p:sp>
      <p:sp>
        <p:nvSpPr>
          <p:cNvPr id="48131" name="Rectangle 4"/>
          <p:cNvSpPr>
            <a:spLocks noChangeArrowheads="1"/>
          </p:cNvSpPr>
          <p:nvPr/>
        </p:nvSpPr>
        <p:spPr bwMode="auto">
          <a:xfrm>
            <a:off x="4240213" y="1562100"/>
            <a:ext cx="210185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latin typeface="Times" pitchFamily="18" charset="0"/>
              </a:rPr>
              <a:t>Branch address</a:t>
            </a:r>
          </a:p>
        </p:txBody>
      </p:sp>
      <p:sp>
        <p:nvSpPr>
          <p:cNvPr id="48132" name="Rectangle 5"/>
          <p:cNvSpPr>
            <a:spLocks noChangeArrowheads="1"/>
          </p:cNvSpPr>
          <p:nvPr/>
        </p:nvSpPr>
        <p:spPr bwMode="auto">
          <a:xfrm>
            <a:off x="3581400" y="24257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latin typeface="Times" pitchFamily="18" charset="0"/>
              </a:rPr>
              <a:t> 2-bits per branch predictor</a:t>
            </a:r>
          </a:p>
        </p:txBody>
      </p:sp>
      <p:sp>
        <p:nvSpPr>
          <p:cNvPr id="48133" name="Rectangle 6"/>
          <p:cNvSpPr>
            <a:spLocks noChangeArrowheads="1"/>
          </p:cNvSpPr>
          <p:nvPr/>
        </p:nvSpPr>
        <p:spPr bwMode="auto">
          <a:xfrm>
            <a:off x="4097338" y="3565525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Rectangle 7"/>
          <p:cNvSpPr>
            <a:spLocks noChangeArrowheads="1"/>
          </p:cNvSpPr>
          <p:nvPr/>
        </p:nvSpPr>
        <p:spPr bwMode="auto">
          <a:xfrm>
            <a:off x="4689475" y="3354388"/>
            <a:ext cx="414338" cy="106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8"/>
          <p:cNvSpPr>
            <a:spLocks noChangeArrowheads="1"/>
          </p:cNvSpPr>
          <p:nvPr/>
        </p:nvSpPr>
        <p:spPr bwMode="auto">
          <a:xfrm>
            <a:off x="4689475" y="3249613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6" name="Rectangle 9"/>
          <p:cNvSpPr>
            <a:spLocks noChangeArrowheads="1"/>
          </p:cNvSpPr>
          <p:nvPr/>
        </p:nvSpPr>
        <p:spPr bwMode="auto">
          <a:xfrm>
            <a:off x="4689475" y="3144838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7" name="Rectangle 10"/>
          <p:cNvSpPr>
            <a:spLocks noChangeArrowheads="1"/>
          </p:cNvSpPr>
          <p:nvPr/>
        </p:nvSpPr>
        <p:spPr bwMode="auto">
          <a:xfrm>
            <a:off x="4689475" y="3038475"/>
            <a:ext cx="414338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Rectangle 11"/>
          <p:cNvSpPr>
            <a:spLocks noChangeArrowheads="1"/>
          </p:cNvSpPr>
          <p:nvPr/>
        </p:nvSpPr>
        <p:spPr bwMode="auto">
          <a:xfrm>
            <a:off x="4689475" y="2933700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Rectangle 12"/>
          <p:cNvSpPr>
            <a:spLocks noChangeArrowheads="1"/>
          </p:cNvSpPr>
          <p:nvPr/>
        </p:nvSpPr>
        <p:spPr bwMode="auto">
          <a:xfrm>
            <a:off x="4689475" y="2828925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Rectangle 13"/>
          <p:cNvSpPr>
            <a:spLocks noChangeArrowheads="1"/>
          </p:cNvSpPr>
          <p:nvPr/>
        </p:nvSpPr>
        <p:spPr bwMode="auto">
          <a:xfrm>
            <a:off x="4689475" y="2725738"/>
            <a:ext cx="414338" cy="103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Rectangle 14"/>
          <p:cNvSpPr>
            <a:spLocks noChangeArrowheads="1"/>
          </p:cNvSpPr>
          <p:nvPr/>
        </p:nvSpPr>
        <p:spPr bwMode="auto">
          <a:xfrm>
            <a:off x="4097338" y="3460750"/>
            <a:ext cx="414337" cy="10477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Rectangle 15"/>
          <p:cNvSpPr>
            <a:spLocks noChangeArrowheads="1"/>
          </p:cNvSpPr>
          <p:nvPr/>
        </p:nvSpPr>
        <p:spPr bwMode="auto">
          <a:xfrm>
            <a:off x="4097338" y="3354388"/>
            <a:ext cx="414337" cy="106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Rectangle 16"/>
          <p:cNvSpPr>
            <a:spLocks noChangeArrowheads="1"/>
          </p:cNvSpPr>
          <p:nvPr/>
        </p:nvSpPr>
        <p:spPr bwMode="auto">
          <a:xfrm>
            <a:off x="4097338" y="3249613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Rectangle 17"/>
          <p:cNvSpPr>
            <a:spLocks noChangeArrowheads="1"/>
          </p:cNvSpPr>
          <p:nvPr/>
        </p:nvSpPr>
        <p:spPr bwMode="auto">
          <a:xfrm>
            <a:off x="4097338" y="3144838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Rectangle 18"/>
          <p:cNvSpPr>
            <a:spLocks noChangeArrowheads="1"/>
          </p:cNvSpPr>
          <p:nvPr/>
        </p:nvSpPr>
        <p:spPr bwMode="auto">
          <a:xfrm>
            <a:off x="4097338" y="3038475"/>
            <a:ext cx="414337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Rectangle 19"/>
          <p:cNvSpPr>
            <a:spLocks noChangeArrowheads="1"/>
          </p:cNvSpPr>
          <p:nvPr/>
        </p:nvSpPr>
        <p:spPr bwMode="auto">
          <a:xfrm>
            <a:off x="4097338" y="2933700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Rectangle 20"/>
          <p:cNvSpPr>
            <a:spLocks noChangeArrowheads="1"/>
          </p:cNvSpPr>
          <p:nvPr/>
        </p:nvSpPr>
        <p:spPr bwMode="auto">
          <a:xfrm>
            <a:off x="4097338" y="2828925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Rectangle 21"/>
          <p:cNvSpPr>
            <a:spLocks noChangeArrowheads="1"/>
          </p:cNvSpPr>
          <p:nvPr/>
        </p:nvSpPr>
        <p:spPr bwMode="auto">
          <a:xfrm>
            <a:off x="4097338" y="2725738"/>
            <a:ext cx="414337" cy="103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9" name="Rectangle 22"/>
          <p:cNvSpPr>
            <a:spLocks noChangeArrowheads="1"/>
          </p:cNvSpPr>
          <p:nvPr/>
        </p:nvSpPr>
        <p:spPr bwMode="auto">
          <a:xfrm>
            <a:off x="4097338" y="3776663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Rectangle 23"/>
          <p:cNvSpPr>
            <a:spLocks noChangeArrowheads="1"/>
          </p:cNvSpPr>
          <p:nvPr/>
        </p:nvSpPr>
        <p:spPr bwMode="auto">
          <a:xfrm>
            <a:off x="4097338" y="3670300"/>
            <a:ext cx="414337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Rectangle 24"/>
          <p:cNvSpPr>
            <a:spLocks noChangeArrowheads="1"/>
          </p:cNvSpPr>
          <p:nvPr/>
        </p:nvSpPr>
        <p:spPr bwMode="auto">
          <a:xfrm>
            <a:off x="4097338" y="3881438"/>
            <a:ext cx="414337" cy="103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2" name="Rectangle 25"/>
          <p:cNvSpPr>
            <a:spLocks noChangeArrowheads="1"/>
          </p:cNvSpPr>
          <p:nvPr/>
        </p:nvSpPr>
        <p:spPr bwMode="auto">
          <a:xfrm>
            <a:off x="4689475" y="3776663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Rectangle 26"/>
          <p:cNvSpPr>
            <a:spLocks noChangeArrowheads="1"/>
          </p:cNvSpPr>
          <p:nvPr/>
        </p:nvSpPr>
        <p:spPr bwMode="auto">
          <a:xfrm>
            <a:off x="4689475" y="3670300"/>
            <a:ext cx="414338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4" name="Rectangle 27"/>
          <p:cNvSpPr>
            <a:spLocks noChangeArrowheads="1"/>
          </p:cNvSpPr>
          <p:nvPr/>
        </p:nvSpPr>
        <p:spPr bwMode="auto">
          <a:xfrm>
            <a:off x="4689475" y="3565525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Rectangle 28"/>
          <p:cNvSpPr>
            <a:spLocks noChangeArrowheads="1"/>
          </p:cNvSpPr>
          <p:nvPr/>
        </p:nvSpPr>
        <p:spPr bwMode="auto">
          <a:xfrm>
            <a:off x="4689475" y="3460750"/>
            <a:ext cx="414338" cy="10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6" name="Rectangle 29"/>
          <p:cNvSpPr>
            <a:spLocks noChangeArrowheads="1"/>
          </p:cNvSpPr>
          <p:nvPr/>
        </p:nvSpPr>
        <p:spPr bwMode="auto">
          <a:xfrm>
            <a:off x="4097338" y="4300538"/>
            <a:ext cx="414337" cy="106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Rectangle 30"/>
          <p:cNvSpPr>
            <a:spLocks noChangeArrowheads="1"/>
          </p:cNvSpPr>
          <p:nvPr/>
        </p:nvSpPr>
        <p:spPr bwMode="auto">
          <a:xfrm>
            <a:off x="4097338" y="4195763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8" name="Rectangle 31"/>
          <p:cNvSpPr>
            <a:spLocks noChangeArrowheads="1"/>
          </p:cNvSpPr>
          <p:nvPr/>
        </p:nvSpPr>
        <p:spPr bwMode="auto">
          <a:xfrm>
            <a:off x="4097338" y="4090988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Rectangle 32"/>
          <p:cNvSpPr>
            <a:spLocks noChangeArrowheads="1"/>
          </p:cNvSpPr>
          <p:nvPr/>
        </p:nvSpPr>
        <p:spPr bwMode="auto">
          <a:xfrm>
            <a:off x="4097338" y="3984625"/>
            <a:ext cx="414337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0" name="Rectangle 33"/>
          <p:cNvSpPr>
            <a:spLocks noChangeArrowheads="1"/>
          </p:cNvSpPr>
          <p:nvPr/>
        </p:nvSpPr>
        <p:spPr bwMode="auto">
          <a:xfrm>
            <a:off x="4689475" y="4195763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1" name="Rectangle 34"/>
          <p:cNvSpPr>
            <a:spLocks noChangeArrowheads="1"/>
          </p:cNvSpPr>
          <p:nvPr/>
        </p:nvSpPr>
        <p:spPr bwMode="auto">
          <a:xfrm>
            <a:off x="4689475" y="4090988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Rectangle 35"/>
          <p:cNvSpPr>
            <a:spLocks noChangeArrowheads="1"/>
          </p:cNvSpPr>
          <p:nvPr/>
        </p:nvSpPr>
        <p:spPr bwMode="auto">
          <a:xfrm>
            <a:off x="4689475" y="3984625"/>
            <a:ext cx="414338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3" name="Rectangle 36"/>
          <p:cNvSpPr>
            <a:spLocks noChangeArrowheads="1"/>
          </p:cNvSpPr>
          <p:nvPr/>
        </p:nvSpPr>
        <p:spPr bwMode="auto">
          <a:xfrm>
            <a:off x="4689475" y="3881438"/>
            <a:ext cx="414338" cy="103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Rectangle 37"/>
          <p:cNvSpPr>
            <a:spLocks noChangeArrowheads="1"/>
          </p:cNvSpPr>
          <p:nvPr/>
        </p:nvSpPr>
        <p:spPr bwMode="auto">
          <a:xfrm>
            <a:off x="4689475" y="4300538"/>
            <a:ext cx="414338" cy="106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5" name="Rectangle 38"/>
          <p:cNvSpPr>
            <a:spLocks noChangeArrowheads="1"/>
          </p:cNvSpPr>
          <p:nvPr/>
        </p:nvSpPr>
        <p:spPr bwMode="auto">
          <a:xfrm>
            <a:off x="5281613" y="4195763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Rectangle 39"/>
          <p:cNvSpPr>
            <a:spLocks noChangeArrowheads="1"/>
          </p:cNvSpPr>
          <p:nvPr/>
        </p:nvSpPr>
        <p:spPr bwMode="auto">
          <a:xfrm>
            <a:off x="5281613" y="4090988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7" name="Rectangle 40"/>
          <p:cNvSpPr>
            <a:spLocks noChangeArrowheads="1"/>
          </p:cNvSpPr>
          <p:nvPr/>
        </p:nvSpPr>
        <p:spPr bwMode="auto">
          <a:xfrm>
            <a:off x="5281613" y="3984625"/>
            <a:ext cx="414337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8" name="Rectangle 41"/>
          <p:cNvSpPr>
            <a:spLocks noChangeArrowheads="1"/>
          </p:cNvSpPr>
          <p:nvPr/>
        </p:nvSpPr>
        <p:spPr bwMode="auto">
          <a:xfrm>
            <a:off x="5281613" y="3881438"/>
            <a:ext cx="414337" cy="103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9" name="Rectangle 42"/>
          <p:cNvSpPr>
            <a:spLocks noChangeArrowheads="1"/>
          </p:cNvSpPr>
          <p:nvPr/>
        </p:nvSpPr>
        <p:spPr bwMode="auto">
          <a:xfrm>
            <a:off x="5281613" y="3776663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0" name="Rectangle 43"/>
          <p:cNvSpPr>
            <a:spLocks noChangeArrowheads="1"/>
          </p:cNvSpPr>
          <p:nvPr/>
        </p:nvSpPr>
        <p:spPr bwMode="auto">
          <a:xfrm>
            <a:off x="5281613" y="3670300"/>
            <a:ext cx="414337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1" name="Rectangle 44"/>
          <p:cNvSpPr>
            <a:spLocks noChangeArrowheads="1"/>
          </p:cNvSpPr>
          <p:nvPr/>
        </p:nvSpPr>
        <p:spPr bwMode="auto">
          <a:xfrm>
            <a:off x="5281613" y="3565525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2" name="Rectangle 45"/>
          <p:cNvSpPr>
            <a:spLocks noChangeArrowheads="1"/>
          </p:cNvSpPr>
          <p:nvPr/>
        </p:nvSpPr>
        <p:spPr bwMode="auto">
          <a:xfrm>
            <a:off x="5281613" y="3460750"/>
            <a:ext cx="414337" cy="10477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3" name="Rectangle 46"/>
          <p:cNvSpPr>
            <a:spLocks noChangeArrowheads="1"/>
          </p:cNvSpPr>
          <p:nvPr/>
        </p:nvSpPr>
        <p:spPr bwMode="auto">
          <a:xfrm>
            <a:off x="5873750" y="2725738"/>
            <a:ext cx="414338" cy="103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4" name="Rectangle 47"/>
          <p:cNvSpPr>
            <a:spLocks noChangeArrowheads="1"/>
          </p:cNvSpPr>
          <p:nvPr/>
        </p:nvSpPr>
        <p:spPr bwMode="auto">
          <a:xfrm>
            <a:off x="5281613" y="3354388"/>
            <a:ext cx="414337" cy="106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5" name="Rectangle 48"/>
          <p:cNvSpPr>
            <a:spLocks noChangeArrowheads="1"/>
          </p:cNvSpPr>
          <p:nvPr/>
        </p:nvSpPr>
        <p:spPr bwMode="auto">
          <a:xfrm>
            <a:off x="5281613" y="3249613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6" name="Rectangle 49"/>
          <p:cNvSpPr>
            <a:spLocks noChangeArrowheads="1"/>
          </p:cNvSpPr>
          <p:nvPr/>
        </p:nvSpPr>
        <p:spPr bwMode="auto">
          <a:xfrm>
            <a:off x="5281613" y="3144838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7" name="Rectangle 50"/>
          <p:cNvSpPr>
            <a:spLocks noChangeArrowheads="1"/>
          </p:cNvSpPr>
          <p:nvPr/>
        </p:nvSpPr>
        <p:spPr bwMode="auto">
          <a:xfrm>
            <a:off x="5281613" y="3038475"/>
            <a:ext cx="414337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8" name="Rectangle 51"/>
          <p:cNvSpPr>
            <a:spLocks noChangeArrowheads="1"/>
          </p:cNvSpPr>
          <p:nvPr/>
        </p:nvSpPr>
        <p:spPr bwMode="auto">
          <a:xfrm>
            <a:off x="5281613" y="2933700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79" name="Rectangle 52"/>
          <p:cNvSpPr>
            <a:spLocks noChangeArrowheads="1"/>
          </p:cNvSpPr>
          <p:nvPr/>
        </p:nvSpPr>
        <p:spPr bwMode="auto">
          <a:xfrm>
            <a:off x="5281613" y="2828925"/>
            <a:ext cx="414337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0" name="Rectangle 53"/>
          <p:cNvSpPr>
            <a:spLocks noChangeArrowheads="1"/>
          </p:cNvSpPr>
          <p:nvPr/>
        </p:nvSpPr>
        <p:spPr bwMode="auto">
          <a:xfrm>
            <a:off x="5281613" y="2725738"/>
            <a:ext cx="414337" cy="103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1" name="Rectangle 54"/>
          <p:cNvSpPr>
            <a:spLocks noChangeArrowheads="1"/>
          </p:cNvSpPr>
          <p:nvPr/>
        </p:nvSpPr>
        <p:spPr bwMode="auto">
          <a:xfrm>
            <a:off x="5281613" y="4300538"/>
            <a:ext cx="414337" cy="106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2" name="Rectangle 55"/>
          <p:cNvSpPr>
            <a:spLocks noChangeArrowheads="1"/>
          </p:cNvSpPr>
          <p:nvPr/>
        </p:nvSpPr>
        <p:spPr bwMode="auto">
          <a:xfrm>
            <a:off x="5873750" y="3038475"/>
            <a:ext cx="414338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3" name="Rectangle 56"/>
          <p:cNvSpPr>
            <a:spLocks noChangeArrowheads="1"/>
          </p:cNvSpPr>
          <p:nvPr/>
        </p:nvSpPr>
        <p:spPr bwMode="auto">
          <a:xfrm>
            <a:off x="5873750" y="2933700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4" name="Rectangle 57"/>
          <p:cNvSpPr>
            <a:spLocks noChangeArrowheads="1"/>
          </p:cNvSpPr>
          <p:nvPr/>
        </p:nvSpPr>
        <p:spPr bwMode="auto">
          <a:xfrm>
            <a:off x="5873750" y="2828925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5" name="Rectangle 58"/>
          <p:cNvSpPr>
            <a:spLocks noChangeArrowheads="1"/>
          </p:cNvSpPr>
          <p:nvPr/>
        </p:nvSpPr>
        <p:spPr bwMode="auto">
          <a:xfrm>
            <a:off x="5873750" y="3354388"/>
            <a:ext cx="414338" cy="106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6" name="Rectangle 59"/>
          <p:cNvSpPr>
            <a:spLocks noChangeArrowheads="1"/>
          </p:cNvSpPr>
          <p:nvPr/>
        </p:nvSpPr>
        <p:spPr bwMode="auto">
          <a:xfrm>
            <a:off x="5873750" y="3249613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7" name="Rectangle 60"/>
          <p:cNvSpPr>
            <a:spLocks noChangeArrowheads="1"/>
          </p:cNvSpPr>
          <p:nvPr/>
        </p:nvSpPr>
        <p:spPr bwMode="auto">
          <a:xfrm>
            <a:off x="5873750" y="3144838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8" name="Rectangle 61"/>
          <p:cNvSpPr>
            <a:spLocks noChangeArrowheads="1"/>
          </p:cNvSpPr>
          <p:nvPr/>
        </p:nvSpPr>
        <p:spPr bwMode="auto">
          <a:xfrm>
            <a:off x="5873750" y="3776663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89" name="Rectangle 62"/>
          <p:cNvSpPr>
            <a:spLocks noChangeArrowheads="1"/>
          </p:cNvSpPr>
          <p:nvPr/>
        </p:nvSpPr>
        <p:spPr bwMode="auto">
          <a:xfrm>
            <a:off x="5873750" y="3670300"/>
            <a:ext cx="414338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90" name="Rectangle 63"/>
          <p:cNvSpPr>
            <a:spLocks noChangeArrowheads="1"/>
          </p:cNvSpPr>
          <p:nvPr/>
        </p:nvSpPr>
        <p:spPr bwMode="auto">
          <a:xfrm>
            <a:off x="5873750" y="3565525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91" name="Rectangle 64"/>
          <p:cNvSpPr>
            <a:spLocks noChangeArrowheads="1"/>
          </p:cNvSpPr>
          <p:nvPr/>
        </p:nvSpPr>
        <p:spPr bwMode="auto">
          <a:xfrm>
            <a:off x="5873750" y="3460750"/>
            <a:ext cx="414338" cy="10477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92" name="Rectangle 65"/>
          <p:cNvSpPr>
            <a:spLocks noChangeArrowheads="1"/>
          </p:cNvSpPr>
          <p:nvPr/>
        </p:nvSpPr>
        <p:spPr bwMode="auto">
          <a:xfrm>
            <a:off x="5873750" y="4090988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93" name="Rectangle 66"/>
          <p:cNvSpPr>
            <a:spLocks noChangeArrowheads="1"/>
          </p:cNvSpPr>
          <p:nvPr/>
        </p:nvSpPr>
        <p:spPr bwMode="auto">
          <a:xfrm>
            <a:off x="5873750" y="3984625"/>
            <a:ext cx="414338" cy="10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94" name="Rectangle 67"/>
          <p:cNvSpPr>
            <a:spLocks noChangeArrowheads="1"/>
          </p:cNvSpPr>
          <p:nvPr/>
        </p:nvSpPr>
        <p:spPr bwMode="auto">
          <a:xfrm>
            <a:off x="5873750" y="3881438"/>
            <a:ext cx="414338" cy="103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95" name="Rectangle 68"/>
          <p:cNvSpPr>
            <a:spLocks noChangeArrowheads="1"/>
          </p:cNvSpPr>
          <p:nvPr/>
        </p:nvSpPr>
        <p:spPr bwMode="auto">
          <a:xfrm>
            <a:off x="5873750" y="4300538"/>
            <a:ext cx="414338" cy="106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96" name="Rectangle 69"/>
          <p:cNvSpPr>
            <a:spLocks noChangeArrowheads="1"/>
          </p:cNvSpPr>
          <p:nvPr/>
        </p:nvSpPr>
        <p:spPr bwMode="auto">
          <a:xfrm>
            <a:off x="5873750" y="4195763"/>
            <a:ext cx="414338" cy="10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8197" name="AutoShape 70"/>
          <p:cNvCxnSpPr>
            <a:cxnSpLocks noChangeShapeType="1"/>
          </p:cNvCxnSpPr>
          <p:nvPr/>
        </p:nvCxnSpPr>
        <p:spPr bwMode="auto">
          <a:xfrm rot="10800000" flipV="1">
            <a:off x="4022725" y="2236788"/>
            <a:ext cx="1262063" cy="1276350"/>
          </a:xfrm>
          <a:prstGeom prst="bentConnector3">
            <a:avLst>
              <a:gd name="adj1" fmla="val 12213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98" name="Line 71"/>
          <p:cNvSpPr>
            <a:spLocks noChangeShapeType="1"/>
          </p:cNvSpPr>
          <p:nvPr/>
        </p:nvSpPr>
        <p:spPr bwMode="auto">
          <a:xfrm flipV="1">
            <a:off x="6270625" y="3513138"/>
            <a:ext cx="296863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99" name="Rectangle 72"/>
          <p:cNvSpPr>
            <a:spLocks noChangeArrowheads="1"/>
          </p:cNvSpPr>
          <p:nvPr/>
        </p:nvSpPr>
        <p:spPr bwMode="auto">
          <a:xfrm>
            <a:off x="6643688" y="3460750"/>
            <a:ext cx="414337" cy="104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200" name="Text Box 73"/>
          <p:cNvSpPr txBox="1">
            <a:spLocks noChangeArrowheads="1"/>
          </p:cNvSpPr>
          <p:nvPr/>
        </p:nvSpPr>
        <p:spPr bwMode="auto">
          <a:xfrm>
            <a:off x="7104063" y="3317875"/>
            <a:ext cx="1354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" pitchFamily="18" charset="0"/>
              </a:rPr>
              <a:t>Prediction</a:t>
            </a:r>
          </a:p>
        </p:txBody>
      </p:sp>
      <p:sp>
        <p:nvSpPr>
          <p:cNvPr id="48201" name="Rectangle 74"/>
          <p:cNvSpPr>
            <a:spLocks noChangeArrowheads="1"/>
          </p:cNvSpPr>
          <p:nvPr/>
        </p:nvSpPr>
        <p:spPr bwMode="auto">
          <a:xfrm>
            <a:off x="4038600" y="5284788"/>
            <a:ext cx="301783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latin typeface="Times" pitchFamily="18" charset="0"/>
              </a:rPr>
              <a:t>2-bit global branch history</a:t>
            </a:r>
          </a:p>
        </p:txBody>
      </p:sp>
      <p:cxnSp>
        <p:nvCxnSpPr>
          <p:cNvPr id="48202" name="AutoShape 75"/>
          <p:cNvCxnSpPr>
            <a:cxnSpLocks noChangeShapeType="1"/>
            <a:endCxn id="48164" idx="2"/>
          </p:cNvCxnSpPr>
          <p:nvPr/>
        </p:nvCxnSpPr>
        <p:spPr bwMode="auto">
          <a:xfrm rot="-5400000">
            <a:off x="4641056" y="4663282"/>
            <a:ext cx="5127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8203" name="Line 76"/>
          <p:cNvSpPr>
            <a:spLocks noChangeShapeType="1"/>
          </p:cNvSpPr>
          <p:nvPr/>
        </p:nvSpPr>
        <p:spPr bwMode="auto">
          <a:xfrm flipH="1" flipV="1">
            <a:off x="5291138" y="1882775"/>
            <a:ext cx="0" cy="354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204" name="Line 77"/>
          <p:cNvSpPr>
            <a:spLocks noChangeShapeType="1"/>
          </p:cNvSpPr>
          <p:nvPr/>
        </p:nvSpPr>
        <p:spPr bwMode="auto">
          <a:xfrm>
            <a:off x="5154613" y="2024063"/>
            <a:ext cx="303212" cy="130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205" name="Text Box 78"/>
          <p:cNvSpPr txBox="1">
            <a:spLocks noChangeArrowheads="1"/>
          </p:cNvSpPr>
          <p:nvPr/>
        </p:nvSpPr>
        <p:spPr bwMode="auto">
          <a:xfrm>
            <a:off x="5457825" y="1909763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" pitchFamily="18" charset="0"/>
              </a:rPr>
              <a:t>4</a:t>
            </a:r>
            <a:endParaRPr lang="en-US">
              <a:latin typeface="Times" pitchFamily="18" charset="0"/>
            </a:endParaRPr>
          </a:p>
        </p:txBody>
      </p:sp>
      <p:sp>
        <p:nvSpPr>
          <p:cNvPr id="48206" name="Text Box 79"/>
          <p:cNvSpPr txBox="1">
            <a:spLocks noChangeArrowheads="1"/>
          </p:cNvSpPr>
          <p:nvPr/>
        </p:nvSpPr>
        <p:spPr bwMode="auto">
          <a:xfrm>
            <a:off x="6765925" y="20669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>
              <a:latin typeface="Times" pitchFamily="18" charset="0"/>
            </a:endParaRPr>
          </a:p>
        </p:txBody>
      </p:sp>
      <p:grpSp>
        <p:nvGrpSpPr>
          <p:cNvPr id="48207" name="Group 80"/>
          <p:cNvGrpSpPr>
            <a:grpSpLocks/>
          </p:cNvGrpSpPr>
          <p:nvPr/>
        </p:nvGrpSpPr>
        <p:grpSpPr bwMode="auto">
          <a:xfrm>
            <a:off x="4298950" y="4914900"/>
            <a:ext cx="1212850" cy="349250"/>
            <a:chOff x="2976" y="3084"/>
            <a:chExt cx="764" cy="220"/>
          </a:xfrm>
        </p:grpSpPr>
        <p:sp>
          <p:nvSpPr>
            <p:cNvPr id="48208" name="Line 81"/>
            <p:cNvSpPr>
              <a:spLocks noChangeShapeType="1"/>
            </p:cNvSpPr>
            <p:nvPr/>
          </p:nvSpPr>
          <p:spPr bwMode="auto">
            <a:xfrm>
              <a:off x="3360" y="3092"/>
              <a:ext cx="376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209" name="Line 82"/>
            <p:cNvSpPr>
              <a:spLocks noChangeShapeType="1"/>
            </p:cNvSpPr>
            <p:nvPr/>
          </p:nvSpPr>
          <p:spPr bwMode="auto">
            <a:xfrm flipV="1">
              <a:off x="2976" y="3084"/>
              <a:ext cx="380" cy="1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210" name="Rectangle 83"/>
            <p:cNvSpPr>
              <a:spLocks noChangeArrowheads="1"/>
            </p:cNvSpPr>
            <p:nvPr/>
          </p:nvSpPr>
          <p:spPr bwMode="auto">
            <a:xfrm>
              <a:off x="2976" y="3212"/>
              <a:ext cx="764" cy="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211" name="Line 84"/>
            <p:cNvSpPr>
              <a:spLocks noChangeShapeType="1"/>
            </p:cNvSpPr>
            <p:nvPr/>
          </p:nvSpPr>
          <p:spPr bwMode="auto">
            <a:xfrm>
              <a:off x="3358" y="3216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381000"/>
            <a:ext cx="8420100" cy="1143000"/>
          </a:xfrm>
        </p:spPr>
        <p:txBody>
          <a:bodyPr/>
          <a:lstStyle/>
          <a:p>
            <a:r>
              <a:rPr lang="en-US" smtClean="0"/>
              <a:t>Accuracy of Different Schemes</a:t>
            </a:r>
            <a:br>
              <a:rPr lang="en-US" smtClean="0"/>
            </a:br>
            <a:endParaRPr lang="en-US" sz="1800" b="0" smtClean="0"/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 rot="-5400000">
            <a:off x="-824706" y="3274219"/>
            <a:ext cx="3419475" cy="363537"/>
          </a:xfrm>
          <a:prstGeom prst="rect">
            <a:avLst/>
          </a:prstGeom>
          <a:solidFill>
            <a:schemeClr val="bg1"/>
          </a:solidFill>
          <a:ln w="12700" cmpd="tri">
            <a:noFill/>
            <a:prstDash val="dash"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800" b="1">
                <a:latin typeface="Arial" pitchFamily="34" charset="0"/>
              </a:rPr>
              <a:t>Frequency of </a:t>
            </a:r>
            <a:r>
              <a:rPr lang="en-US" sz="1800" b="1" u="sng">
                <a:solidFill>
                  <a:schemeClr val="hlink"/>
                </a:solidFill>
                <a:latin typeface="Arial" pitchFamily="34" charset="0"/>
              </a:rPr>
              <a:t>Mispredictions</a:t>
            </a:r>
          </a:p>
        </p:txBody>
      </p:sp>
      <p:graphicFrame>
        <p:nvGraphicFramePr>
          <p:cNvPr id="4098" name="Object 8"/>
          <p:cNvGraphicFramePr>
            <a:graphicFrameLocks noChangeAspect="1"/>
          </p:cNvGraphicFramePr>
          <p:nvPr/>
        </p:nvGraphicFramePr>
        <p:xfrm>
          <a:off x="1066800" y="1600200"/>
          <a:ext cx="7162800" cy="4953000"/>
        </p:xfrm>
        <a:graphic>
          <a:graphicData uri="http://schemas.openxmlformats.org/presentationml/2006/ole">
            <p:oleObj spid="_x0000_s4098" name="Chart" r:id="rId4" imgW="4499280" imgH="2597760" progId="Excel.Sheet.8">
              <p:embed/>
            </p:oleObj>
          </a:graphicData>
        </a:graphic>
      </p:graphicFrame>
      <p:sp>
        <p:nvSpPr>
          <p:cNvPr id="4101" name="Rectangle 9"/>
          <p:cNvSpPr>
            <a:spLocks noChangeArrowheads="1"/>
          </p:cNvSpPr>
          <p:nvPr/>
        </p:nvSpPr>
        <p:spPr bwMode="auto">
          <a:xfrm>
            <a:off x="1905000" y="2133600"/>
            <a:ext cx="228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3"/>
          <p:cNvSpPr>
            <a:spLocks noChangeArrowheads="1"/>
          </p:cNvSpPr>
          <p:nvPr/>
        </p:nvSpPr>
        <p:spPr bwMode="auto">
          <a:xfrm>
            <a:off x="1905000" y="1676400"/>
            <a:ext cx="4124325" cy="118427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>
                <a:solidFill>
                  <a:schemeClr val="accent1"/>
                </a:solidFill>
                <a:latin typeface="Arial" pitchFamily="34" charset="0"/>
              </a:rPr>
              <a:t>4096 Entries 2-bit BHT</a:t>
            </a:r>
          </a:p>
          <a:p>
            <a:pPr eaLnBrk="0" hangingPunct="0"/>
            <a:r>
              <a:rPr lang="en-US" b="1">
                <a:solidFill>
                  <a:srgbClr val="DC0081"/>
                </a:solidFill>
                <a:latin typeface="Arial" pitchFamily="34" charset="0"/>
              </a:rPr>
              <a:t>Unlimited Entries 2-bit BHT</a:t>
            </a:r>
            <a:endParaRPr lang="en-US" b="1">
              <a:latin typeface="Arial" pitchFamily="34" charset="0"/>
            </a:endParaRPr>
          </a:p>
          <a:p>
            <a:pPr eaLnBrk="0" hangingPunct="0"/>
            <a:r>
              <a:rPr lang="en-US" b="1">
                <a:latin typeface="Arial" pitchFamily="34" charset="0"/>
              </a:rPr>
              <a:t>1024 Entries (2,2) BHT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Re-evaluating Correlation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162800" cy="4114800"/>
          </a:xfrm>
        </p:spPr>
        <p:txBody>
          <a:bodyPr/>
          <a:lstStyle/>
          <a:p>
            <a:pPr>
              <a:lnSpc>
                <a:spcPct val="80000"/>
              </a:lnSpc>
              <a:tabLst>
                <a:tab pos="2800350" algn="r"/>
                <a:tab pos="3143250" algn="l"/>
                <a:tab pos="4514850" algn="r"/>
                <a:tab pos="6000750" algn="r"/>
              </a:tabLst>
            </a:pPr>
            <a:r>
              <a:rPr lang="en-US" b="0" smtClean="0">
                <a:solidFill>
                  <a:srgbClr val="000099"/>
                </a:solidFill>
              </a:rPr>
              <a:t>Several of the SPEC benchmarks have less than a dozen branches responsible for 90% of taken branches:</a:t>
            </a:r>
          </a:p>
          <a:p>
            <a:pPr marL="628650" lvl="1">
              <a:lnSpc>
                <a:spcPct val="80000"/>
              </a:lnSpc>
              <a:buFontTx/>
              <a:buNone/>
              <a:tabLst>
                <a:tab pos="2800350" algn="r"/>
                <a:tab pos="3143250" algn="l"/>
                <a:tab pos="4514850" algn="r"/>
                <a:tab pos="6000750" algn="r"/>
              </a:tabLst>
            </a:pPr>
            <a:r>
              <a:rPr lang="en-US" b="0" smtClean="0">
                <a:solidFill>
                  <a:srgbClr val="000099"/>
                </a:solidFill>
              </a:rPr>
              <a:t>program 	           branch %	static	# = 90%	</a:t>
            </a:r>
          </a:p>
          <a:p>
            <a:pPr marL="628650" lvl="1">
              <a:lnSpc>
                <a:spcPct val="80000"/>
              </a:lnSpc>
              <a:buFontTx/>
              <a:buNone/>
              <a:tabLst>
                <a:tab pos="2800350" algn="r"/>
                <a:tab pos="3143250" algn="l"/>
                <a:tab pos="4514850" algn="r"/>
                <a:tab pos="6000750" algn="r"/>
              </a:tabLst>
            </a:pPr>
            <a:r>
              <a:rPr lang="en-US" b="0" smtClean="0">
                <a:solidFill>
                  <a:srgbClr val="000099"/>
                </a:solidFill>
              </a:rPr>
              <a:t>compress	14%		236	13</a:t>
            </a:r>
          </a:p>
          <a:p>
            <a:pPr marL="628650" lvl="1">
              <a:lnSpc>
                <a:spcPct val="80000"/>
              </a:lnSpc>
              <a:buFontTx/>
              <a:buNone/>
              <a:tabLst>
                <a:tab pos="2800350" algn="r"/>
                <a:tab pos="3143250" algn="l"/>
                <a:tab pos="4514850" algn="r"/>
                <a:tab pos="6000750" algn="r"/>
              </a:tabLst>
            </a:pPr>
            <a:r>
              <a:rPr lang="en-US" b="0" u="sng" smtClean="0">
                <a:solidFill>
                  <a:schemeClr val="hlink"/>
                </a:solidFill>
              </a:rPr>
              <a:t>eqntott	25%		494	5</a:t>
            </a:r>
          </a:p>
          <a:p>
            <a:pPr marL="628650" lvl="1">
              <a:lnSpc>
                <a:spcPct val="80000"/>
              </a:lnSpc>
              <a:buFontTx/>
              <a:buNone/>
              <a:tabLst>
                <a:tab pos="2800350" algn="r"/>
                <a:tab pos="3143250" algn="l"/>
                <a:tab pos="4514850" algn="r"/>
                <a:tab pos="6000750" algn="r"/>
              </a:tabLst>
            </a:pPr>
            <a:r>
              <a:rPr lang="en-US" b="0" smtClean="0">
                <a:solidFill>
                  <a:srgbClr val="000099"/>
                </a:solidFill>
              </a:rPr>
              <a:t>gcc	15%		9531	2020</a:t>
            </a:r>
          </a:p>
          <a:p>
            <a:pPr marL="628650" lvl="1">
              <a:lnSpc>
                <a:spcPct val="80000"/>
              </a:lnSpc>
              <a:buFontTx/>
              <a:buNone/>
              <a:tabLst>
                <a:tab pos="2800350" algn="r"/>
                <a:tab pos="3143250" algn="l"/>
                <a:tab pos="4514850" algn="r"/>
                <a:tab pos="6000750" algn="r"/>
              </a:tabLst>
            </a:pPr>
            <a:r>
              <a:rPr lang="en-US" b="0" smtClean="0">
                <a:solidFill>
                  <a:srgbClr val="000099"/>
                </a:solidFill>
              </a:rPr>
              <a:t>mpeg	10%		5598	532</a:t>
            </a:r>
          </a:p>
          <a:p>
            <a:pPr marL="628650" lvl="1">
              <a:lnSpc>
                <a:spcPct val="80000"/>
              </a:lnSpc>
              <a:buFontTx/>
              <a:buNone/>
              <a:tabLst>
                <a:tab pos="2800350" algn="r"/>
                <a:tab pos="3143250" algn="l"/>
                <a:tab pos="4514850" algn="r"/>
                <a:tab pos="6000750" algn="r"/>
              </a:tabLst>
            </a:pPr>
            <a:r>
              <a:rPr lang="en-US" b="0" smtClean="0">
                <a:solidFill>
                  <a:srgbClr val="000099"/>
                </a:solidFill>
              </a:rPr>
              <a:t>real gcc	13%		17361	3214</a:t>
            </a:r>
          </a:p>
          <a:p>
            <a:pPr>
              <a:lnSpc>
                <a:spcPct val="80000"/>
              </a:lnSpc>
              <a:tabLst>
                <a:tab pos="2800350" algn="r"/>
                <a:tab pos="3143250" algn="l"/>
                <a:tab pos="4514850" algn="r"/>
                <a:tab pos="6000750" algn="r"/>
              </a:tabLst>
            </a:pPr>
            <a:r>
              <a:rPr lang="en-US" b="0" smtClean="0">
                <a:solidFill>
                  <a:srgbClr val="000099"/>
                </a:solidFill>
              </a:rPr>
              <a:t>Real programs + OS more like gcc</a:t>
            </a:r>
          </a:p>
          <a:p>
            <a:pPr>
              <a:lnSpc>
                <a:spcPct val="80000"/>
              </a:lnSpc>
              <a:tabLst>
                <a:tab pos="2800350" algn="r"/>
                <a:tab pos="3143250" algn="l"/>
                <a:tab pos="4514850" algn="r"/>
                <a:tab pos="6000750" algn="r"/>
              </a:tabLst>
            </a:pPr>
            <a:r>
              <a:rPr lang="en-US" b="0" smtClean="0">
                <a:solidFill>
                  <a:srgbClr val="000099"/>
                </a:solidFill>
              </a:rPr>
              <a:t>Small benefits beyond benchmarks for correlation?</a:t>
            </a:r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1371600" y="2743200"/>
            <a:ext cx="6019800" cy="2057400"/>
          </a:xfrm>
          <a:prstGeom prst="rect">
            <a:avLst/>
          </a:prstGeom>
          <a:noFill/>
          <a:ln w="57150" cmpd="thickThin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6600"/>
              </a:solidFill>
            </a:endParaRPr>
          </a:p>
        </p:txBody>
      </p:sp>
      <p:sp>
        <p:nvSpPr>
          <p:cNvPr id="53252" name="Line 5"/>
          <p:cNvSpPr>
            <a:spLocks noChangeShapeType="1"/>
          </p:cNvSpPr>
          <p:nvPr/>
        </p:nvSpPr>
        <p:spPr bwMode="auto">
          <a:xfrm>
            <a:off x="1371600" y="3124200"/>
            <a:ext cx="6019800" cy="0"/>
          </a:xfrm>
          <a:prstGeom prst="line">
            <a:avLst/>
          </a:prstGeom>
          <a:noFill/>
          <a:ln w="38100" cmpd="dbl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3850"/>
            <a:ext cx="9067800" cy="1143000"/>
          </a:xfrm>
        </p:spPr>
        <p:txBody>
          <a:bodyPr/>
          <a:lstStyle/>
          <a:p>
            <a:r>
              <a:rPr lang="en-US" smtClean="0"/>
              <a:t>Need Address </a:t>
            </a:r>
            <a:br>
              <a:rPr lang="en-US" smtClean="0"/>
            </a:br>
            <a:r>
              <a:rPr lang="en-US" smtClean="0"/>
              <a:t>at Same Time as Prediction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581150"/>
            <a:ext cx="8515350" cy="14287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>
                <a:solidFill>
                  <a:srgbClr val="006600"/>
                </a:solidFill>
              </a:rPr>
              <a:t>Branch Target Buffer (BTB):</a:t>
            </a:r>
            <a:r>
              <a:rPr lang="en-US" sz="2000" smtClean="0"/>
              <a:t> Address of branch index to get prediction AND branch address (if taken)</a:t>
            </a:r>
          </a:p>
          <a:p>
            <a:pPr lvl="1">
              <a:lnSpc>
                <a:spcPct val="80000"/>
              </a:lnSpc>
            </a:pPr>
            <a:r>
              <a:rPr lang="en-US" sz="1800" smtClean="0"/>
              <a:t>Note: must check for branch match now, since can’t use wrong branch address ()</a:t>
            </a:r>
            <a:endParaRPr lang="en-US" sz="1000" smtClean="0"/>
          </a:p>
          <a:p>
            <a:pPr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>
              <a:lnSpc>
                <a:spcPct val="80000"/>
              </a:lnSpc>
            </a:pPr>
            <a:r>
              <a:rPr lang="en-US" sz="2000" smtClean="0"/>
              <a:t>Return instruction addresses predicted with stack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1628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Branch Target Buffer</a:t>
            </a:r>
            <a:br>
              <a:rPr lang="en-US" dirty="0" smtClean="0"/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(Section 2.9 textbook)</a:t>
            </a:r>
          </a:p>
        </p:txBody>
      </p:sp>
      <p:sp>
        <p:nvSpPr>
          <p:cNvPr id="57346" name="Rectangle 1027"/>
          <p:cNvSpPr>
            <a:spLocks noChangeArrowheads="1"/>
          </p:cNvSpPr>
          <p:nvPr/>
        </p:nvSpPr>
        <p:spPr bwMode="auto">
          <a:xfrm>
            <a:off x="2667000" y="2819400"/>
            <a:ext cx="2438400" cy="2286000"/>
          </a:xfrm>
          <a:prstGeom prst="rect">
            <a:avLst/>
          </a:prstGeom>
          <a:solidFill>
            <a:srgbClr val="9AE69A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Rectangle 1028"/>
          <p:cNvSpPr>
            <a:spLocks noChangeArrowheads="1"/>
          </p:cNvSpPr>
          <p:nvPr/>
        </p:nvSpPr>
        <p:spPr bwMode="auto">
          <a:xfrm>
            <a:off x="5105400" y="2819400"/>
            <a:ext cx="2438400" cy="2286000"/>
          </a:xfrm>
          <a:prstGeom prst="rect">
            <a:avLst/>
          </a:prstGeom>
          <a:solidFill>
            <a:srgbClr val="33CC33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Rectangle 1029"/>
          <p:cNvSpPr>
            <a:spLocks noChangeArrowheads="1"/>
          </p:cNvSpPr>
          <p:nvPr/>
        </p:nvSpPr>
        <p:spPr bwMode="auto">
          <a:xfrm>
            <a:off x="7543800" y="2819400"/>
            <a:ext cx="457200" cy="2286000"/>
          </a:xfrm>
          <a:prstGeom prst="rect">
            <a:avLst/>
          </a:prstGeom>
          <a:solidFill>
            <a:srgbClr val="9AE69A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Line 1030"/>
          <p:cNvSpPr>
            <a:spLocks noChangeShapeType="1"/>
          </p:cNvSpPr>
          <p:nvPr/>
        </p:nvSpPr>
        <p:spPr bwMode="auto">
          <a:xfrm>
            <a:off x="2667000" y="30480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Line 1032"/>
          <p:cNvSpPr>
            <a:spLocks noChangeShapeType="1"/>
          </p:cNvSpPr>
          <p:nvPr/>
        </p:nvSpPr>
        <p:spPr bwMode="auto">
          <a:xfrm>
            <a:off x="2667000" y="32766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Line 1033"/>
          <p:cNvSpPr>
            <a:spLocks noChangeShapeType="1"/>
          </p:cNvSpPr>
          <p:nvPr/>
        </p:nvSpPr>
        <p:spPr bwMode="auto">
          <a:xfrm>
            <a:off x="2667000" y="35052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Line 1034"/>
          <p:cNvSpPr>
            <a:spLocks noChangeShapeType="1"/>
          </p:cNvSpPr>
          <p:nvPr/>
        </p:nvSpPr>
        <p:spPr bwMode="auto">
          <a:xfrm>
            <a:off x="2667000" y="37338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3" name="Line 1035"/>
          <p:cNvSpPr>
            <a:spLocks noChangeShapeType="1"/>
          </p:cNvSpPr>
          <p:nvPr/>
        </p:nvSpPr>
        <p:spPr bwMode="auto">
          <a:xfrm>
            <a:off x="2667000" y="39624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36"/>
          <p:cNvSpPr>
            <a:spLocks noChangeShapeType="1"/>
          </p:cNvSpPr>
          <p:nvPr/>
        </p:nvSpPr>
        <p:spPr bwMode="auto">
          <a:xfrm>
            <a:off x="2667000" y="41910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037"/>
          <p:cNvSpPr>
            <a:spLocks noChangeShapeType="1"/>
          </p:cNvSpPr>
          <p:nvPr/>
        </p:nvSpPr>
        <p:spPr bwMode="auto">
          <a:xfrm>
            <a:off x="2667000" y="44196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038"/>
          <p:cNvSpPr>
            <a:spLocks noChangeShapeType="1"/>
          </p:cNvSpPr>
          <p:nvPr/>
        </p:nvSpPr>
        <p:spPr bwMode="auto">
          <a:xfrm>
            <a:off x="2667000" y="46482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039"/>
          <p:cNvSpPr>
            <a:spLocks noChangeShapeType="1"/>
          </p:cNvSpPr>
          <p:nvPr/>
        </p:nvSpPr>
        <p:spPr bwMode="auto">
          <a:xfrm>
            <a:off x="2667000" y="4876800"/>
            <a:ext cx="533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AutoShape 1040"/>
          <p:cNvSpPr>
            <a:spLocks/>
          </p:cNvSpPr>
          <p:nvPr/>
        </p:nvSpPr>
        <p:spPr bwMode="auto">
          <a:xfrm>
            <a:off x="2057400" y="2819400"/>
            <a:ext cx="533400" cy="2286000"/>
          </a:xfrm>
          <a:prstGeom prst="leftBrace">
            <a:avLst>
              <a:gd name="adj1" fmla="val 35714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Rectangle 1042"/>
          <p:cNvSpPr>
            <a:spLocks noChangeArrowheads="1"/>
          </p:cNvSpPr>
          <p:nvPr/>
        </p:nvSpPr>
        <p:spPr bwMode="auto">
          <a:xfrm>
            <a:off x="2667000" y="1828800"/>
            <a:ext cx="2438400" cy="457200"/>
          </a:xfrm>
          <a:prstGeom prst="rect">
            <a:avLst/>
          </a:prstGeom>
          <a:solidFill>
            <a:srgbClr val="9AE69A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/>
              <a:t>PC of instruction to fetch</a:t>
            </a:r>
          </a:p>
        </p:txBody>
      </p:sp>
      <p:sp>
        <p:nvSpPr>
          <p:cNvPr id="57360" name="Text Box 1045"/>
          <p:cNvSpPr txBox="1">
            <a:spLocks noChangeArrowheads="1"/>
          </p:cNvSpPr>
          <p:nvPr/>
        </p:nvSpPr>
        <p:spPr bwMode="auto">
          <a:xfrm>
            <a:off x="990600" y="3505200"/>
            <a:ext cx="1066800" cy="9159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Number of entries in BTB</a:t>
            </a:r>
          </a:p>
        </p:txBody>
      </p:sp>
      <p:sp>
        <p:nvSpPr>
          <p:cNvPr id="57361" name="Oval 1046"/>
          <p:cNvSpPr>
            <a:spLocks noChangeArrowheads="1"/>
          </p:cNvSpPr>
          <p:nvPr/>
        </p:nvSpPr>
        <p:spPr bwMode="auto">
          <a:xfrm>
            <a:off x="3505200" y="5486400"/>
            <a:ext cx="5334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Text Box 1047"/>
          <p:cNvSpPr txBox="1">
            <a:spLocks noChangeArrowheads="1"/>
          </p:cNvSpPr>
          <p:nvPr/>
        </p:nvSpPr>
        <p:spPr bwMode="auto">
          <a:xfrm>
            <a:off x="3581400" y="5486400"/>
            <a:ext cx="6096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=</a:t>
            </a:r>
          </a:p>
        </p:txBody>
      </p:sp>
      <p:sp>
        <p:nvSpPr>
          <p:cNvPr id="57363" name="Line 1048"/>
          <p:cNvSpPr>
            <a:spLocks noChangeShapeType="1"/>
          </p:cNvSpPr>
          <p:nvPr/>
        </p:nvSpPr>
        <p:spPr bwMode="auto">
          <a:xfrm>
            <a:off x="3810000" y="51054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Line 1049"/>
          <p:cNvSpPr>
            <a:spLocks noChangeShapeType="1"/>
          </p:cNvSpPr>
          <p:nvPr/>
        </p:nvSpPr>
        <p:spPr bwMode="auto">
          <a:xfrm>
            <a:off x="762000" y="5715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5" name="Line 1050"/>
          <p:cNvSpPr>
            <a:spLocks noChangeShapeType="1"/>
          </p:cNvSpPr>
          <p:nvPr/>
        </p:nvSpPr>
        <p:spPr bwMode="auto">
          <a:xfrm flipV="1">
            <a:off x="762000" y="2133600"/>
            <a:ext cx="0" cy="3581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6" name="Line 1051"/>
          <p:cNvSpPr>
            <a:spLocks noChangeShapeType="1"/>
          </p:cNvSpPr>
          <p:nvPr/>
        </p:nvSpPr>
        <p:spPr bwMode="auto">
          <a:xfrm>
            <a:off x="762000" y="21336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7" name="Line 1052"/>
          <p:cNvSpPr>
            <a:spLocks noChangeShapeType="1"/>
          </p:cNvSpPr>
          <p:nvPr/>
        </p:nvSpPr>
        <p:spPr bwMode="auto">
          <a:xfrm>
            <a:off x="4038600" y="57150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8" name="Line 1053"/>
          <p:cNvSpPr>
            <a:spLocks noChangeShapeType="1"/>
          </p:cNvSpPr>
          <p:nvPr/>
        </p:nvSpPr>
        <p:spPr bwMode="auto">
          <a:xfrm>
            <a:off x="3810000" y="5943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9" name="Text Box 1054"/>
          <p:cNvSpPr txBox="1">
            <a:spLocks noChangeArrowheads="1"/>
          </p:cNvSpPr>
          <p:nvPr/>
        </p:nvSpPr>
        <p:spPr bwMode="auto">
          <a:xfrm>
            <a:off x="4572000" y="5410200"/>
            <a:ext cx="2895600" cy="5810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Instruction is not </a:t>
            </a:r>
            <a:r>
              <a:rPr lang="en-US" sz="1600">
                <a:solidFill>
                  <a:srgbClr val="006600"/>
                </a:solidFill>
              </a:rPr>
              <a:t>predicted</a:t>
            </a:r>
            <a:r>
              <a:rPr lang="en-US" sz="1600"/>
              <a:t> to be a branch.</a:t>
            </a:r>
          </a:p>
        </p:txBody>
      </p:sp>
      <p:sp>
        <p:nvSpPr>
          <p:cNvPr id="57370" name="Text Box 1055"/>
          <p:cNvSpPr txBox="1">
            <a:spLocks noChangeArrowheads="1"/>
          </p:cNvSpPr>
          <p:nvPr/>
        </p:nvSpPr>
        <p:spPr bwMode="auto">
          <a:xfrm>
            <a:off x="4114800" y="5410200"/>
            <a:ext cx="4572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No</a:t>
            </a:r>
          </a:p>
        </p:txBody>
      </p:sp>
      <p:sp>
        <p:nvSpPr>
          <p:cNvPr id="57371" name="Text Box 1057"/>
          <p:cNvSpPr txBox="1">
            <a:spLocks noChangeArrowheads="1"/>
          </p:cNvSpPr>
          <p:nvPr/>
        </p:nvSpPr>
        <p:spPr bwMode="auto">
          <a:xfrm>
            <a:off x="3810000" y="5943600"/>
            <a:ext cx="5334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Yes</a:t>
            </a:r>
          </a:p>
        </p:txBody>
      </p:sp>
      <p:sp>
        <p:nvSpPr>
          <p:cNvPr id="57372" name="Text Box 1058"/>
          <p:cNvSpPr txBox="1">
            <a:spLocks noChangeArrowheads="1"/>
          </p:cNvSpPr>
          <p:nvPr/>
        </p:nvSpPr>
        <p:spPr bwMode="auto">
          <a:xfrm>
            <a:off x="2133600" y="6248400"/>
            <a:ext cx="342900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/>
              <a:t>Instruction is a branch and predicted</a:t>
            </a:r>
          </a:p>
        </p:txBody>
      </p:sp>
      <p:sp>
        <p:nvSpPr>
          <p:cNvPr id="57373" name="Text Box 1060"/>
          <p:cNvSpPr txBox="1">
            <a:spLocks noChangeArrowheads="1"/>
          </p:cNvSpPr>
          <p:nvPr/>
        </p:nvSpPr>
        <p:spPr bwMode="auto">
          <a:xfrm>
            <a:off x="5105400" y="2286000"/>
            <a:ext cx="24384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Predicted PC</a:t>
            </a:r>
          </a:p>
        </p:txBody>
      </p:sp>
      <p:sp>
        <p:nvSpPr>
          <p:cNvPr id="57374" name="Text Box 1061"/>
          <p:cNvSpPr txBox="1">
            <a:spLocks noChangeArrowheads="1"/>
          </p:cNvSpPr>
          <p:nvPr/>
        </p:nvSpPr>
        <p:spPr bwMode="auto">
          <a:xfrm>
            <a:off x="7467600" y="2209800"/>
            <a:ext cx="12954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T/NT prediction</a:t>
            </a:r>
          </a:p>
        </p:txBody>
      </p:sp>
      <p:sp>
        <p:nvSpPr>
          <p:cNvPr id="57375" name="Line 1062"/>
          <p:cNvSpPr>
            <a:spLocks noChangeShapeType="1"/>
          </p:cNvSpPr>
          <p:nvPr/>
        </p:nvSpPr>
        <p:spPr bwMode="auto">
          <a:xfrm>
            <a:off x="3810000" y="2286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2438400" y="2852738"/>
          <a:ext cx="6705600" cy="4005262"/>
        </p:xfrm>
        <a:graphic>
          <a:graphicData uri="http://schemas.openxmlformats.org/presentationml/2006/ole">
            <p:oleObj spid="_x0000_s1026" name="Chart" r:id="rId4" imgW="3952875" imgH="2362200" progId="Excel.Sheet.8">
              <p:embed/>
            </p:oleObj>
          </a:graphicData>
        </a:graphic>
      </p:graphicFrame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162800" cy="1143000"/>
          </a:xfrm>
        </p:spPr>
        <p:txBody>
          <a:bodyPr/>
          <a:lstStyle/>
          <a:p>
            <a:r>
              <a:rPr lang="en-US" smtClean="0"/>
              <a:t>Static Branch Prediction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143000"/>
            <a:ext cx="6878638" cy="4114800"/>
          </a:xfrm>
        </p:spPr>
        <p:txBody>
          <a:bodyPr/>
          <a:lstStyle/>
          <a:p>
            <a:r>
              <a:rPr lang="en-US" sz="2000" smtClean="0"/>
              <a:t>Code around delayed branch</a:t>
            </a:r>
          </a:p>
          <a:p>
            <a:r>
              <a:rPr lang="en-US" sz="2000" smtClean="0"/>
              <a:t>To reorder code around branches, need to predict branch statically when compile </a:t>
            </a:r>
          </a:p>
          <a:p>
            <a:r>
              <a:rPr lang="en-US" sz="2000" smtClean="0"/>
              <a:t>Simplest scheme is to predict a branch as taken</a:t>
            </a:r>
          </a:p>
          <a:p>
            <a:pPr lvl="1"/>
            <a:r>
              <a:rPr lang="en-US" sz="1800" smtClean="0"/>
              <a:t>Average misprediction = untaken branch frequency = 34% SPEC</a:t>
            </a:r>
          </a:p>
          <a:p>
            <a:endParaRPr lang="en-US" sz="2000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04800" y="3287713"/>
            <a:ext cx="2209800" cy="3570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</a:pPr>
            <a:r>
              <a:rPr lang="en-US" sz="2000" b="1">
                <a:latin typeface="Arial" pitchFamily="34" charset="0"/>
              </a:rPr>
              <a:t> More accurate scheme predicts branches using profile information collected from earlier runs, and modify prediction based on last run:</a:t>
            </a:r>
          </a:p>
          <a:p>
            <a:pPr eaLnBrk="0" hangingPunct="0">
              <a:spcBef>
                <a:spcPct val="50000"/>
              </a:spcBef>
            </a:pPr>
            <a:endParaRPr lang="en-US" sz="2000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4267200" y="6521450"/>
            <a:ext cx="8620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latin typeface="Arial" pitchFamily="34" charset="0"/>
              </a:rPr>
              <a:t>Integer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6629400" y="6521450"/>
            <a:ext cx="15398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latin typeface="Arial" pitchFamily="34" charset="0"/>
              </a:rPr>
              <a:t>Floating Point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248400" y="6477000"/>
            <a:ext cx="2362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3657600" y="6477000"/>
            <a:ext cx="2362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Line 1033"/>
          <p:cNvSpPr>
            <a:spLocks noChangeShapeType="1"/>
          </p:cNvSpPr>
          <p:nvPr/>
        </p:nvSpPr>
        <p:spPr bwMode="auto">
          <a:xfrm>
            <a:off x="2362200" y="4267200"/>
            <a:ext cx="4038600" cy="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 Fetch (stage)</a:t>
            </a:r>
          </a:p>
        </p:txBody>
      </p:sp>
      <p:sp>
        <p:nvSpPr>
          <p:cNvPr id="112643" name="Text Box 1027"/>
          <p:cNvSpPr txBox="1">
            <a:spLocks noChangeArrowheads="1"/>
          </p:cNvSpPr>
          <p:nvPr/>
        </p:nvSpPr>
        <p:spPr bwMode="auto">
          <a:xfrm>
            <a:off x="2286000" y="2057400"/>
            <a:ext cx="4114800" cy="1200150"/>
          </a:xfrm>
          <a:prstGeom prst="rect">
            <a:avLst/>
          </a:prstGeom>
          <a:solidFill>
            <a:schemeClr val="bg1"/>
          </a:solidFill>
          <a:ln w="28575">
            <a:solidFill>
              <a:srgbClr val="DC008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dirty="0"/>
              <a:t>Send PC to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dirty="0"/>
              <a:t> </a:t>
            </a:r>
            <a:r>
              <a:rPr lang="en-US" b="1" dirty="0"/>
              <a:t>Instruction Memory  </a:t>
            </a:r>
            <a:r>
              <a:rPr lang="en-US" dirty="0"/>
              <a:t>and 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b="1" dirty="0">
                <a:solidFill>
                  <a:srgbClr val="DC008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Branch Target Buffer (BTB)</a:t>
            </a:r>
            <a:r>
              <a:rPr lang="en-US" dirty="0"/>
              <a:t> </a:t>
            </a:r>
          </a:p>
        </p:txBody>
      </p:sp>
      <p:sp>
        <p:nvSpPr>
          <p:cNvPr id="59396" name="AutoShape 1028"/>
          <p:cNvSpPr>
            <a:spLocks noChangeArrowheads="1"/>
          </p:cNvSpPr>
          <p:nvPr/>
        </p:nvSpPr>
        <p:spPr bwMode="auto">
          <a:xfrm>
            <a:off x="2819400" y="3581400"/>
            <a:ext cx="2971800" cy="1371600"/>
          </a:xfrm>
          <a:prstGeom prst="flowChartDecision">
            <a:avLst/>
          </a:prstGeom>
          <a:solidFill>
            <a:schemeClr val="bg1"/>
          </a:solidFill>
          <a:ln w="28575">
            <a:solidFill>
              <a:srgbClr val="DC008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Text Box 1029"/>
          <p:cNvSpPr txBox="1">
            <a:spLocks noChangeArrowheads="1"/>
          </p:cNvSpPr>
          <p:nvPr/>
        </p:nvSpPr>
        <p:spPr bwMode="auto">
          <a:xfrm>
            <a:off x="3352800" y="3886200"/>
            <a:ext cx="1905000" cy="822325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Entry found in BTB ?</a:t>
            </a:r>
          </a:p>
        </p:txBody>
      </p:sp>
      <p:sp>
        <p:nvSpPr>
          <p:cNvPr id="59398" name="Line 1032"/>
          <p:cNvSpPr>
            <a:spLocks noChangeShapeType="1"/>
          </p:cNvSpPr>
          <p:nvPr/>
        </p:nvSpPr>
        <p:spPr bwMode="auto">
          <a:xfrm>
            <a:off x="4343400" y="3276600"/>
            <a:ext cx="0" cy="304800"/>
          </a:xfrm>
          <a:prstGeom prst="line">
            <a:avLst/>
          </a:prstGeom>
          <a:noFill/>
          <a:ln w="28575">
            <a:solidFill>
              <a:srgbClr val="DC008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9" name="Line 1034"/>
          <p:cNvSpPr>
            <a:spLocks noChangeShapeType="1"/>
          </p:cNvSpPr>
          <p:nvPr/>
        </p:nvSpPr>
        <p:spPr bwMode="auto">
          <a:xfrm>
            <a:off x="2362200" y="4267200"/>
            <a:ext cx="0" cy="12954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0" name="Line 1035"/>
          <p:cNvSpPr>
            <a:spLocks noChangeShapeType="1"/>
          </p:cNvSpPr>
          <p:nvPr/>
        </p:nvSpPr>
        <p:spPr bwMode="auto">
          <a:xfrm>
            <a:off x="6400800" y="4267200"/>
            <a:ext cx="0" cy="12954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Text Box 1036"/>
          <p:cNvSpPr txBox="1">
            <a:spLocks noChangeArrowheads="1"/>
          </p:cNvSpPr>
          <p:nvPr/>
        </p:nvSpPr>
        <p:spPr bwMode="auto">
          <a:xfrm>
            <a:off x="2133600" y="38100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No</a:t>
            </a:r>
          </a:p>
        </p:txBody>
      </p:sp>
      <p:sp>
        <p:nvSpPr>
          <p:cNvPr id="59402" name="Text Box 1037"/>
          <p:cNvSpPr txBox="1">
            <a:spLocks noChangeArrowheads="1"/>
          </p:cNvSpPr>
          <p:nvPr/>
        </p:nvSpPr>
        <p:spPr bwMode="auto">
          <a:xfrm>
            <a:off x="5715000" y="38100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0"/>
          <p:cNvSpPr>
            <a:spLocks noChangeArrowheads="1"/>
          </p:cNvSpPr>
          <p:nvPr/>
        </p:nvSpPr>
        <p:spPr bwMode="auto">
          <a:xfrm>
            <a:off x="0" y="1524000"/>
            <a:ext cx="9144000" cy="1447800"/>
          </a:xfrm>
          <a:prstGeom prst="rect">
            <a:avLst/>
          </a:prstGeom>
          <a:solidFill>
            <a:srgbClr val="9AE69A"/>
          </a:solidFill>
          <a:ln w="1905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Address is not in BTB</a:t>
            </a:r>
          </a:p>
        </p:txBody>
      </p:sp>
      <p:sp>
        <p:nvSpPr>
          <p:cNvPr id="61443" name="Line 3"/>
          <p:cNvSpPr>
            <a:spLocks noChangeShapeType="1"/>
          </p:cNvSpPr>
          <p:nvPr/>
        </p:nvSpPr>
        <p:spPr bwMode="auto">
          <a:xfrm>
            <a:off x="2438400" y="2209800"/>
            <a:ext cx="4038600" cy="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2895600" y="1524000"/>
            <a:ext cx="2971800" cy="1371600"/>
          </a:xfrm>
          <a:prstGeom prst="flowChartDecision">
            <a:avLst/>
          </a:prstGeom>
          <a:solidFill>
            <a:schemeClr val="bg1"/>
          </a:solidFill>
          <a:ln w="28575">
            <a:solidFill>
              <a:srgbClr val="DC008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429000" y="1828800"/>
            <a:ext cx="1905000" cy="822325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Entry found in BTB ?</a:t>
            </a:r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2438400" y="2209800"/>
            <a:ext cx="0" cy="12954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>
            <a:off x="6477000" y="2209800"/>
            <a:ext cx="0" cy="12954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2209800" y="17526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No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5791200" y="17526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Yes</a:t>
            </a:r>
          </a:p>
        </p:txBody>
      </p:sp>
      <p:sp>
        <p:nvSpPr>
          <p:cNvPr id="61450" name="Line 12"/>
          <p:cNvSpPr>
            <a:spLocks noChangeShapeType="1"/>
          </p:cNvSpPr>
          <p:nvPr/>
        </p:nvSpPr>
        <p:spPr bwMode="auto">
          <a:xfrm>
            <a:off x="533400" y="4267200"/>
            <a:ext cx="4038600" cy="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51" name="AutoShape 13"/>
          <p:cNvSpPr>
            <a:spLocks noChangeArrowheads="1"/>
          </p:cNvSpPr>
          <p:nvPr/>
        </p:nvSpPr>
        <p:spPr bwMode="auto">
          <a:xfrm>
            <a:off x="990600" y="3505200"/>
            <a:ext cx="2971800" cy="1524000"/>
          </a:xfrm>
          <a:prstGeom prst="flowChartDecision">
            <a:avLst/>
          </a:prstGeom>
          <a:solidFill>
            <a:schemeClr val="bg1"/>
          </a:solidFill>
          <a:ln w="28575">
            <a:solidFill>
              <a:srgbClr val="DC008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Text Box 14"/>
          <p:cNvSpPr txBox="1">
            <a:spLocks noChangeArrowheads="1"/>
          </p:cNvSpPr>
          <p:nvPr/>
        </p:nvSpPr>
        <p:spPr bwMode="auto">
          <a:xfrm>
            <a:off x="1295400" y="3810000"/>
            <a:ext cx="2362200" cy="854075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Is instruction a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000"/>
              <a:t>taken branch?</a:t>
            </a:r>
          </a:p>
        </p:txBody>
      </p:sp>
      <p:sp>
        <p:nvSpPr>
          <p:cNvPr id="61453" name="Line 15"/>
          <p:cNvSpPr>
            <a:spLocks noChangeShapeType="1"/>
          </p:cNvSpPr>
          <p:nvPr/>
        </p:nvSpPr>
        <p:spPr bwMode="auto">
          <a:xfrm>
            <a:off x="533400" y="4267200"/>
            <a:ext cx="0" cy="6858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54" name="Text Box 17"/>
          <p:cNvSpPr txBox="1">
            <a:spLocks noChangeArrowheads="1"/>
          </p:cNvSpPr>
          <p:nvPr/>
        </p:nvSpPr>
        <p:spPr bwMode="auto">
          <a:xfrm>
            <a:off x="457200" y="37338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No</a:t>
            </a:r>
          </a:p>
        </p:txBody>
      </p:sp>
      <p:sp>
        <p:nvSpPr>
          <p:cNvPr id="61455" name="Text Box 18"/>
          <p:cNvSpPr txBox="1">
            <a:spLocks noChangeArrowheads="1"/>
          </p:cNvSpPr>
          <p:nvPr/>
        </p:nvSpPr>
        <p:spPr bwMode="auto">
          <a:xfrm>
            <a:off x="3886200" y="37338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Yes</a:t>
            </a:r>
          </a:p>
        </p:txBody>
      </p:sp>
      <p:sp>
        <p:nvSpPr>
          <p:cNvPr id="61456" name="Text Box 19"/>
          <p:cNvSpPr txBox="1">
            <a:spLocks noChangeArrowheads="1"/>
          </p:cNvSpPr>
          <p:nvPr/>
        </p:nvSpPr>
        <p:spPr bwMode="auto">
          <a:xfrm>
            <a:off x="8153400" y="2057400"/>
            <a:ext cx="609600" cy="5191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IF</a:t>
            </a:r>
          </a:p>
        </p:txBody>
      </p:sp>
      <p:sp>
        <p:nvSpPr>
          <p:cNvPr id="61457" name="Text Box 20"/>
          <p:cNvSpPr txBox="1">
            <a:spLocks noChangeArrowheads="1"/>
          </p:cNvSpPr>
          <p:nvPr/>
        </p:nvSpPr>
        <p:spPr bwMode="auto">
          <a:xfrm>
            <a:off x="0" y="4953000"/>
            <a:ext cx="1295400" cy="9159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</a:rPr>
              <a:t>Normal Instruction execution</a:t>
            </a:r>
          </a:p>
        </p:txBody>
      </p:sp>
      <p:sp>
        <p:nvSpPr>
          <p:cNvPr id="61458" name="Rectangle 24"/>
          <p:cNvSpPr>
            <a:spLocks noChangeArrowheads="1"/>
          </p:cNvSpPr>
          <p:nvPr/>
        </p:nvSpPr>
        <p:spPr bwMode="auto">
          <a:xfrm>
            <a:off x="0" y="5867400"/>
            <a:ext cx="9144000" cy="99060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Text Box 22"/>
          <p:cNvSpPr txBox="1">
            <a:spLocks noChangeArrowheads="1"/>
          </p:cNvSpPr>
          <p:nvPr/>
        </p:nvSpPr>
        <p:spPr bwMode="auto">
          <a:xfrm>
            <a:off x="3352800" y="5943600"/>
            <a:ext cx="2514600" cy="66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</a:rPr>
              <a:t>Enter branch address and next PC into BTB</a:t>
            </a:r>
          </a:p>
        </p:txBody>
      </p:sp>
      <p:sp>
        <p:nvSpPr>
          <p:cNvPr id="61460" name="Line 16"/>
          <p:cNvSpPr>
            <a:spLocks noChangeShapeType="1"/>
          </p:cNvSpPr>
          <p:nvPr/>
        </p:nvSpPr>
        <p:spPr bwMode="auto">
          <a:xfrm>
            <a:off x="4572000" y="4267200"/>
            <a:ext cx="0" cy="16764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61" name="Text Box 25"/>
          <p:cNvSpPr txBox="1">
            <a:spLocks noChangeArrowheads="1"/>
          </p:cNvSpPr>
          <p:nvPr/>
        </p:nvSpPr>
        <p:spPr bwMode="auto">
          <a:xfrm>
            <a:off x="8153400" y="6172200"/>
            <a:ext cx="685800" cy="5191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EX</a:t>
            </a:r>
          </a:p>
        </p:txBody>
      </p:sp>
      <p:sp>
        <p:nvSpPr>
          <p:cNvPr id="61462" name="Text Box 26"/>
          <p:cNvSpPr txBox="1">
            <a:spLocks noChangeArrowheads="1"/>
          </p:cNvSpPr>
          <p:nvPr/>
        </p:nvSpPr>
        <p:spPr bwMode="auto">
          <a:xfrm>
            <a:off x="8077200" y="4191000"/>
            <a:ext cx="685800" cy="5191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050"/>
          <p:cNvSpPr>
            <a:spLocks noChangeArrowheads="1"/>
          </p:cNvSpPr>
          <p:nvPr/>
        </p:nvSpPr>
        <p:spPr bwMode="auto">
          <a:xfrm>
            <a:off x="0" y="1524000"/>
            <a:ext cx="9144000" cy="1447800"/>
          </a:xfrm>
          <a:prstGeom prst="rect">
            <a:avLst/>
          </a:prstGeom>
          <a:solidFill>
            <a:srgbClr val="9AE69A"/>
          </a:solidFill>
          <a:ln w="1905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05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Address is in BTB</a:t>
            </a:r>
          </a:p>
        </p:txBody>
      </p:sp>
      <p:sp>
        <p:nvSpPr>
          <p:cNvPr id="63491" name="Line 2052"/>
          <p:cNvSpPr>
            <a:spLocks noChangeShapeType="1"/>
          </p:cNvSpPr>
          <p:nvPr/>
        </p:nvSpPr>
        <p:spPr bwMode="auto">
          <a:xfrm>
            <a:off x="1600200" y="2209800"/>
            <a:ext cx="4038600" cy="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2" name="AutoShape 2053"/>
          <p:cNvSpPr>
            <a:spLocks noChangeArrowheads="1"/>
          </p:cNvSpPr>
          <p:nvPr/>
        </p:nvSpPr>
        <p:spPr bwMode="auto">
          <a:xfrm>
            <a:off x="2057400" y="1524000"/>
            <a:ext cx="2971800" cy="1371600"/>
          </a:xfrm>
          <a:prstGeom prst="flowChartDecision">
            <a:avLst/>
          </a:prstGeom>
          <a:solidFill>
            <a:schemeClr val="bg1"/>
          </a:solidFill>
          <a:ln w="28575">
            <a:solidFill>
              <a:srgbClr val="DC008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Text Box 2054"/>
          <p:cNvSpPr txBox="1">
            <a:spLocks noChangeArrowheads="1"/>
          </p:cNvSpPr>
          <p:nvPr/>
        </p:nvSpPr>
        <p:spPr bwMode="auto">
          <a:xfrm>
            <a:off x="2590800" y="1828800"/>
            <a:ext cx="1905000" cy="822325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Entry found in BTB ?</a:t>
            </a:r>
          </a:p>
        </p:txBody>
      </p:sp>
      <p:sp>
        <p:nvSpPr>
          <p:cNvPr id="63494" name="Line 2055"/>
          <p:cNvSpPr>
            <a:spLocks noChangeShapeType="1"/>
          </p:cNvSpPr>
          <p:nvPr/>
        </p:nvSpPr>
        <p:spPr bwMode="auto">
          <a:xfrm>
            <a:off x="1600200" y="2209800"/>
            <a:ext cx="0" cy="12954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495" name="Line 2056"/>
          <p:cNvSpPr>
            <a:spLocks noChangeShapeType="1"/>
          </p:cNvSpPr>
          <p:nvPr/>
        </p:nvSpPr>
        <p:spPr bwMode="auto">
          <a:xfrm>
            <a:off x="5638800" y="2209800"/>
            <a:ext cx="0" cy="7620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496" name="Text Box 2057"/>
          <p:cNvSpPr txBox="1">
            <a:spLocks noChangeArrowheads="1"/>
          </p:cNvSpPr>
          <p:nvPr/>
        </p:nvSpPr>
        <p:spPr bwMode="auto">
          <a:xfrm>
            <a:off x="1371600" y="17526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No</a:t>
            </a:r>
          </a:p>
        </p:txBody>
      </p:sp>
      <p:sp>
        <p:nvSpPr>
          <p:cNvPr id="63497" name="Text Box 2058"/>
          <p:cNvSpPr txBox="1">
            <a:spLocks noChangeArrowheads="1"/>
          </p:cNvSpPr>
          <p:nvPr/>
        </p:nvSpPr>
        <p:spPr bwMode="auto">
          <a:xfrm>
            <a:off x="5029200" y="17526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Yes</a:t>
            </a:r>
          </a:p>
        </p:txBody>
      </p:sp>
      <p:sp>
        <p:nvSpPr>
          <p:cNvPr id="63498" name="Line 2059"/>
          <p:cNvSpPr>
            <a:spLocks noChangeShapeType="1"/>
          </p:cNvSpPr>
          <p:nvPr/>
        </p:nvSpPr>
        <p:spPr bwMode="auto">
          <a:xfrm>
            <a:off x="3733800" y="4495800"/>
            <a:ext cx="4038600" cy="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9" name="AutoShape 2060"/>
          <p:cNvSpPr>
            <a:spLocks noChangeArrowheads="1"/>
          </p:cNvSpPr>
          <p:nvPr/>
        </p:nvSpPr>
        <p:spPr bwMode="auto">
          <a:xfrm>
            <a:off x="4191000" y="3886200"/>
            <a:ext cx="2971800" cy="1219200"/>
          </a:xfrm>
          <a:prstGeom prst="flowChartDecision">
            <a:avLst/>
          </a:prstGeom>
          <a:solidFill>
            <a:schemeClr val="bg1"/>
          </a:solidFill>
          <a:ln w="28575">
            <a:solidFill>
              <a:srgbClr val="DC008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0" name="Text Box 2061"/>
          <p:cNvSpPr txBox="1">
            <a:spLocks noChangeArrowheads="1"/>
          </p:cNvSpPr>
          <p:nvPr/>
        </p:nvSpPr>
        <p:spPr bwMode="auto">
          <a:xfrm>
            <a:off x="4572000" y="4191000"/>
            <a:ext cx="2362200" cy="457200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taken branch?</a:t>
            </a:r>
          </a:p>
        </p:txBody>
      </p:sp>
      <p:sp>
        <p:nvSpPr>
          <p:cNvPr id="63501" name="Text Box 2063"/>
          <p:cNvSpPr txBox="1">
            <a:spLocks noChangeArrowheads="1"/>
          </p:cNvSpPr>
          <p:nvPr/>
        </p:nvSpPr>
        <p:spPr bwMode="auto">
          <a:xfrm>
            <a:off x="3581400" y="40386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No</a:t>
            </a:r>
          </a:p>
        </p:txBody>
      </p:sp>
      <p:sp>
        <p:nvSpPr>
          <p:cNvPr id="63502" name="Text Box 2064"/>
          <p:cNvSpPr txBox="1">
            <a:spLocks noChangeArrowheads="1"/>
          </p:cNvSpPr>
          <p:nvPr/>
        </p:nvSpPr>
        <p:spPr bwMode="auto">
          <a:xfrm>
            <a:off x="6858000" y="4038600"/>
            <a:ext cx="15240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Yes</a:t>
            </a:r>
          </a:p>
        </p:txBody>
      </p:sp>
      <p:sp>
        <p:nvSpPr>
          <p:cNvPr id="63503" name="Text Box 2065"/>
          <p:cNvSpPr txBox="1">
            <a:spLocks noChangeArrowheads="1"/>
          </p:cNvSpPr>
          <p:nvPr/>
        </p:nvSpPr>
        <p:spPr bwMode="auto">
          <a:xfrm>
            <a:off x="8153400" y="2057400"/>
            <a:ext cx="609600" cy="5191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IF</a:t>
            </a:r>
          </a:p>
        </p:txBody>
      </p:sp>
      <p:sp>
        <p:nvSpPr>
          <p:cNvPr id="63504" name="Rectangle 2067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Text Box 2070"/>
          <p:cNvSpPr txBox="1">
            <a:spLocks noChangeArrowheads="1"/>
          </p:cNvSpPr>
          <p:nvPr/>
        </p:nvSpPr>
        <p:spPr bwMode="auto">
          <a:xfrm>
            <a:off x="8153400" y="6172200"/>
            <a:ext cx="685800" cy="5191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EX</a:t>
            </a:r>
          </a:p>
        </p:txBody>
      </p:sp>
      <p:sp>
        <p:nvSpPr>
          <p:cNvPr id="63506" name="Text Box 2071"/>
          <p:cNvSpPr txBox="1">
            <a:spLocks noChangeArrowheads="1"/>
          </p:cNvSpPr>
          <p:nvPr/>
        </p:nvSpPr>
        <p:spPr bwMode="auto">
          <a:xfrm>
            <a:off x="8077200" y="4191000"/>
            <a:ext cx="685800" cy="5191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ID</a:t>
            </a:r>
          </a:p>
        </p:txBody>
      </p:sp>
      <p:sp>
        <p:nvSpPr>
          <p:cNvPr id="63507" name="Text Box 2072"/>
          <p:cNvSpPr txBox="1">
            <a:spLocks noChangeArrowheads="1"/>
          </p:cNvSpPr>
          <p:nvPr/>
        </p:nvSpPr>
        <p:spPr bwMode="auto">
          <a:xfrm>
            <a:off x="4419600" y="2971800"/>
            <a:ext cx="2514600" cy="385763"/>
          </a:xfrm>
          <a:prstGeom prst="rect">
            <a:avLst/>
          </a:prstGeom>
          <a:solidFill>
            <a:schemeClr val="bg1"/>
          </a:solidFill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</a:rPr>
              <a:t>Send out predicted PC</a:t>
            </a:r>
          </a:p>
        </p:txBody>
      </p:sp>
      <p:sp>
        <p:nvSpPr>
          <p:cNvPr id="63508" name="Line 2073"/>
          <p:cNvSpPr>
            <a:spLocks noChangeShapeType="1"/>
          </p:cNvSpPr>
          <p:nvPr/>
        </p:nvSpPr>
        <p:spPr bwMode="auto">
          <a:xfrm>
            <a:off x="5638800" y="3352800"/>
            <a:ext cx="0" cy="533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09" name="Line 2074"/>
          <p:cNvSpPr>
            <a:spLocks noChangeShapeType="1"/>
          </p:cNvSpPr>
          <p:nvPr/>
        </p:nvSpPr>
        <p:spPr bwMode="auto">
          <a:xfrm>
            <a:off x="3733800" y="4495800"/>
            <a:ext cx="0" cy="10668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10" name="Text Box 2075"/>
          <p:cNvSpPr txBox="1">
            <a:spLocks noChangeArrowheads="1"/>
          </p:cNvSpPr>
          <p:nvPr/>
        </p:nvSpPr>
        <p:spPr bwMode="auto">
          <a:xfrm>
            <a:off x="2514600" y="5562600"/>
            <a:ext cx="2667000" cy="1073150"/>
          </a:xfrm>
          <a:prstGeom prst="rect">
            <a:avLst/>
          </a:prstGeom>
          <a:solidFill>
            <a:schemeClr val="bg1"/>
          </a:solidFill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</a:rPr>
              <a:t>Mispredicted branch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</a:rPr>
              <a:t>Kill fetch; restart fetch; delete entry from BTB</a:t>
            </a:r>
          </a:p>
        </p:txBody>
      </p:sp>
      <p:sp>
        <p:nvSpPr>
          <p:cNvPr id="63511" name="Line 2076"/>
          <p:cNvSpPr>
            <a:spLocks noChangeShapeType="1"/>
          </p:cNvSpPr>
          <p:nvPr/>
        </p:nvSpPr>
        <p:spPr bwMode="auto">
          <a:xfrm>
            <a:off x="7772400" y="4495800"/>
            <a:ext cx="0" cy="1066800"/>
          </a:xfrm>
          <a:prstGeom prst="line">
            <a:avLst/>
          </a:prstGeom>
          <a:noFill/>
          <a:ln w="19050">
            <a:solidFill>
              <a:srgbClr val="DC008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12" name="Text Box 2077"/>
          <p:cNvSpPr txBox="1">
            <a:spLocks noChangeArrowheads="1"/>
          </p:cNvSpPr>
          <p:nvPr/>
        </p:nvSpPr>
        <p:spPr bwMode="auto">
          <a:xfrm>
            <a:off x="6781800" y="5562600"/>
            <a:ext cx="1981200" cy="495300"/>
          </a:xfrm>
          <a:prstGeom prst="rect">
            <a:avLst/>
          </a:prstGeom>
          <a:solidFill>
            <a:schemeClr val="bg1"/>
          </a:solidFill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NO STALLS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Tournament Predictors</a:t>
            </a:r>
            <a:br>
              <a:rPr lang="en-US" altLang="en-US" dirty="0" smtClean="0"/>
            </a:b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dirty="0" smtClean="0"/>
              <a:t>Motivation for correlating branch predictors is 2-bit predictor failed on important branches; by adding global information, performance improved</a:t>
            </a:r>
          </a:p>
          <a:p>
            <a:pPr algn="just"/>
            <a:r>
              <a:rPr lang="en-US" altLang="en-US" dirty="0" smtClean="0"/>
              <a:t>Tournament predictors: use 2 predictors,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dirty="0" smtClean="0"/>
              <a:t>	1 based on </a:t>
            </a:r>
            <a:r>
              <a:rPr lang="en-US" altLang="en-US" dirty="0" smtClean="0">
                <a:solidFill>
                  <a:srgbClr val="005700"/>
                </a:solidFill>
              </a:rPr>
              <a:t>global information </a:t>
            </a:r>
            <a:r>
              <a:rPr lang="en-US" altLang="en-US" dirty="0" smtClean="0"/>
              <a:t>and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dirty="0" smtClean="0"/>
              <a:t>	1 based on </a:t>
            </a:r>
            <a:r>
              <a:rPr lang="en-US" altLang="en-US" dirty="0" smtClean="0">
                <a:solidFill>
                  <a:srgbClr val="0235AD"/>
                </a:solidFill>
              </a:rPr>
              <a:t>local information</a:t>
            </a:r>
            <a:r>
              <a:rPr lang="en-US" altLang="en-US" dirty="0" smtClean="0"/>
              <a:t>, and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dirty="0" smtClean="0"/>
              <a:t>	combine with a </a:t>
            </a:r>
            <a:r>
              <a:rPr lang="en-US" altLang="en-US" dirty="0" smtClean="0">
                <a:solidFill>
                  <a:srgbClr val="663300"/>
                </a:solidFill>
              </a:rPr>
              <a:t>selector</a:t>
            </a:r>
          </a:p>
          <a:p>
            <a:pPr algn="just"/>
            <a:r>
              <a:rPr lang="en-US" altLang="en-US" dirty="0" smtClean="0"/>
              <a:t>Hopes to select right predictor for right branch (or right context of branch)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/>
          <a:lstStyle/>
          <a:p>
            <a:r>
              <a:rPr lang="en-US" altLang="en-US" smtClean="0"/>
              <a:t>Tournament Predictor in Alpha 21264</a:t>
            </a:r>
            <a:endParaRPr lang="en-US" smtClean="0"/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1148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000" smtClean="0"/>
              <a:t>4K 2-bit counters to choose from among a global predictor and a local predictor</a:t>
            </a:r>
          </a:p>
          <a:p>
            <a:pPr algn="just">
              <a:lnSpc>
                <a:spcPct val="80000"/>
              </a:lnSpc>
            </a:pPr>
            <a:r>
              <a:rPr lang="en-US" altLang="en-US" sz="2000" smtClean="0">
                <a:solidFill>
                  <a:srgbClr val="FF0000"/>
                </a:solidFill>
              </a:rPr>
              <a:t>Global predictor</a:t>
            </a:r>
            <a:r>
              <a:rPr lang="en-US" altLang="en-US" sz="2000" smtClean="0"/>
              <a:t> also has 4K entries and is indexed by the history of the last 12 branches; each entry in the global predictor is a standard 2-bit predictor</a:t>
            </a:r>
          </a:p>
          <a:p>
            <a:pPr lvl="1" algn="just">
              <a:lnSpc>
                <a:spcPct val="80000"/>
              </a:lnSpc>
            </a:pPr>
            <a:r>
              <a:rPr lang="en-US" altLang="en-US" sz="1800" smtClean="0"/>
              <a:t>12-bit pattern: 	ith bit 0 =&gt; ith prior branch not taken;</a:t>
            </a:r>
          </a:p>
          <a:p>
            <a:pPr lvl="1" algn="just">
              <a:lnSpc>
                <a:spcPct val="80000"/>
              </a:lnSpc>
              <a:buFontTx/>
              <a:buNone/>
            </a:pPr>
            <a:r>
              <a:rPr lang="en-US" altLang="en-US" sz="1800" smtClean="0"/>
              <a:t>				ith bit 1 =&gt; ith prior branch taken.</a:t>
            </a:r>
          </a:p>
        </p:txBody>
      </p:sp>
      <p:sp>
        <p:nvSpPr>
          <p:cNvPr id="84995" name="Text Box 42"/>
          <p:cNvSpPr txBox="1">
            <a:spLocks noChangeArrowheads="1"/>
          </p:cNvSpPr>
          <p:nvPr/>
        </p:nvSpPr>
        <p:spPr bwMode="auto">
          <a:xfrm>
            <a:off x="4572000" y="4030663"/>
            <a:ext cx="1074738" cy="1955800"/>
          </a:xfrm>
          <a:prstGeom prst="rect">
            <a:avLst/>
          </a:prstGeom>
          <a:solidFill>
            <a:srgbClr val="CC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  <a:p>
            <a:pPr algn="ctr">
              <a:spcBef>
                <a:spcPct val="50000"/>
              </a:spcBef>
            </a:pPr>
            <a:r>
              <a:rPr lang="en-US"/>
              <a:t>4K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2 bits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84996" name="Group 56"/>
          <p:cNvGrpSpPr>
            <a:grpSpLocks/>
          </p:cNvGrpSpPr>
          <p:nvPr/>
        </p:nvGrpSpPr>
        <p:grpSpPr bwMode="auto">
          <a:xfrm>
            <a:off x="3429000" y="4038600"/>
            <a:ext cx="473075" cy="2011363"/>
            <a:chOff x="3482" y="2541"/>
            <a:chExt cx="298" cy="1267"/>
          </a:xfrm>
        </p:grpSpPr>
        <p:sp>
          <p:nvSpPr>
            <p:cNvPr id="84997" name="Rectangle 43"/>
            <p:cNvSpPr>
              <a:spLocks noChangeArrowheads="1"/>
            </p:cNvSpPr>
            <p:nvPr/>
          </p:nvSpPr>
          <p:spPr bwMode="auto">
            <a:xfrm>
              <a:off x="3519" y="3244"/>
              <a:ext cx="226" cy="531"/>
            </a:xfrm>
            <a:prstGeom prst="rect">
              <a:avLst/>
            </a:prstGeom>
            <a:solidFill>
              <a:srgbClr val="CC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998" name="Text Box 44"/>
            <p:cNvSpPr txBox="1">
              <a:spLocks noChangeArrowheads="1"/>
            </p:cNvSpPr>
            <p:nvPr/>
          </p:nvSpPr>
          <p:spPr bwMode="auto">
            <a:xfrm>
              <a:off x="3520" y="2541"/>
              <a:ext cx="225" cy="249"/>
            </a:xfrm>
            <a:prstGeom prst="rect">
              <a:avLst/>
            </a:prstGeom>
            <a:solidFill>
              <a:srgbClr val="CC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84999" name="Text Box 45"/>
            <p:cNvSpPr txBox="1">
              <a:spLocks noChangeArrowheads="1"/>
            </p:cNvSpPr>
            <p:nvPr/>
          </p:nvSpPr>
          <p:spPr bwMode="auto">
            <a:xfrm>
              <a:off x="3520" y="2996"/>
              <a:ext cx="225" cy="249"/>
            </a:xfrm>
            <a:prstGeom prst="rect">
              <a:avLst/>
            </a:prstGeom>
            <a:solidFill>
              <a:srgbClr val="CC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3</a:t>
              </a:r>
            </a:p>
          </p:txBody>
        </p:sp>
        <p:sp>
          <p:nvSpPr>
            <p:cNvPr id="85000" name="Text Box 46"/>
            <p:cNvSpPr txBox="1">
              <a:spLocks noChangeArrowheads="1"/>
            </p:cNvSpPr>
            <p:nvPr/>
          </p:nvSpPr>
          <p:spPr bwMode="auto">
            <a:xfrm>
              <a:off x="3521" y="2746"/>
              <a:ext cx="225" cy="249"/>
            </a:xfrm>
            <a:prstGeom prst="rect">
              <a:avLst/>
            </a:prstGeom>
            <a:solidFill>
              <a:srgbClr val="CC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sp>
          <p:nvSpPr>
            <p:cNvPr id="85001" name="Text Box 48"/>
            <p:cNvSpPr txBox="1">
              <a:spLocks noChangeArrowheads="1"/>
            </p:cNvSpPr>
            <p:nvPr/>
          </p:nvSpPr>
          <p:spPr bwMode="auto">
            <a:xfrm>
              <a:off x="3482" y="3556"/>
              <a:ext cx="298" cy="25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12</a:t>
              </a:r>
            </a:p>
          </p:txBody>
        </p:sp>
        <p:sp>
          <p:nvSpPr>
            <p:cNvPr id="85002" name="Line 49"/>
            <p:cNvSpPr>
              <a:spLocks noChangeShapeType="1"/>
            </p:cNvSpPr>
            <p:nvPr/>
          </p:nvSpPr>
          <p:spPr bwMode="auto">
            <a:xfrm flipH="1">
              <a:off x="3512" y="3542"/>
              <a:ext cx="23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5003" name="Group 55"/>
            <p:cNvGrpSpPr>
              <a:grpSpLocks/>
            </p:cNvGrpSpPr>
            <p:nvPr/>
          </p:nvGrpSpPr>
          <p:grpSpPr bwMode="auto">
            <a:xfrm>
              <a:off x="3556" y="3136"/>
              <a:ext cx="173" cy="424"/>
              <a:chOff x="4165" y="3367"/>
              <a:chExt cx="173" cy="424"/>
            </a:xfrm>
          </p:grpSpPr>
          <p:sp>
            <p:nvSpPr>
              <p:cNvPr id="85004" name="Text Box 51"/>
              <p:cNvSpPr txBox="1">
                <a:spLocks noChangeArrowheads="1"/>
              </p:cNvSpPr>
              <p:nvPr/>
            </p:nvSpPr>
            <p:spPr bwMode="auto">
              <a:xfrm>
                <a:off x="4165" y="3367"/>
                <a:ext cx="167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.</a:t>
                </a:r>
              </a:p>
            </p:txBody>
          </p:sp>
          <p:grpSp>
            <p:nvGrpSpPr>
              <p:cNvPr id="85005" name="Group 53"/>
              <p:cNvGrpSpPr>
                <a:grpSpLocks/>
              </p:cNvGrpSpPr>
              <p:nvPr/>
            </p:nvGrpSpPr>
            <p:grpSpPr bwMode="auto">
              <a:xfrm>
                <a:off x="4169" y="3442"/>
                <a:ext cx="169" cy="349"/>
                <a:chOff x="4027" y="3683"/>
                <a:chExt cx="169" cy="349"/>
              </a:xfrm>
            </p:grpSpPr>
            <p:sp>
              <p:nvSpPr>
                <p:cNvPr id="8500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4029" y="3683"/>
                  <a:ext cx="167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/>
                    <a:t>.</a:t>
                  </a:r>
                </a:p>
              </p:txBody>
            </p:sp>
            <p:sp>
              <p:nvSpPr>
                <p:cNvPr id="85007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4027" y="3744"/>
                  <a:ext cx="167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/>
                    <a:t>.</a:t>
                  </a:r>
                </a:p>
              </p:txBody>
            </p:sp>
          </p:grpSp>
        </p:grpSp>
      </p:grpSp>
      <p:grpSp>
        <p:nvGrpSpPr>
          <p:cNvPr id="85012" name="Group 20"/>
          <p:cNvGrpSpPr>
            <a:grpSpLocks/>
          </p:cNvGrpSpPr>
          <p:nvPr/>
        </p:nvGrpSpPr>
        <p:grpSpPr bwMode="auto">
          <a:xfrm>
            <a:off x="3048000" y="3886200"/>
            <a:ext cx="1676400" cy="2743200"/>
            <a:chOff x="1920" y="2448"/>
            <a:chExt cx="1056" cy="1728"/>
          </a:xfrm>
        </p:grpSpPr>
        <p:sp>
          <p:nvSpPr>
            <p:cNvPr id="85009" name="AutoShape 17"/>
            <p:cNvSpPr>
              <a:spLocks noChangeArrowheads="1"/>
            </p:cNvSpPr>
            <p:nvPr/>
          </p:nvSpPr>
          <p:spPr bwMode="auto">
            <a:xfrm>
              <a:off x="2064" y="2448"/>
              <a:ext cx="480" cy="168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10" name="Text Box 18"/>
            <p:cNvSpPr txBox="1">
              <a:spLocks noChangeArrowheads="1"/>
            </p:cNvSpPr>
            <p:nvPr/>
          </p:nvSpPr>
          <p:spPr bwMode="auto">
            <a:xfrm>
              <a:off x="1920" y="3888"/>
              <a:ext cx="10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Address</a:t>
              </a:r>
            </a:p>
          </p:txBody>
        </p:sp>
      </p:grpSp>
      <p:sp>
        <p:nvSpPr>
          <p:cNvPr id="85011" name="Line 19"/>
          <p:cNvSpPr>
            <a:spLocks noChangeShapeType="1"/>
          </p:cNvSpPr>
          <p:nvPr/>
        </p:nvSpPr>
        <p:spPr bwMode="auto">
          <a:xfrm>
            <a:off x="4038600" y="5029200"/>
            <a:ext cx="533400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13" name="AutoShape 21"/>
          <p:cNvSpPr>
            <a:spLocks/>
          </p:cNvSpPr>
          <p:nvPr/>
        </p:nvSpPr>
        <p:spPr bwMode="auto">
          <a:xfrm>
            <a:off x="3048000" y="4038600"/>
            <a:ext cx="381000" cy="1981200"/>
          </a:xfrm>
          <a:prstGeom prst="leftBrace">
            <a:avLst>
              <a:gd name="adj1" fmla="val 43333"/>
              <a:gd name="adj2" fmla="val 50000"/>
            </a:avLst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5017" name="Group 25"/>
          <p:cNvGrpSpPr>
            <a:grpSpLocks/>
          </p:cNvGrpSpPr>
          <p:nvPr/>
        </p:nvGrpSpPr>
        <p:grpSpPr bwMode="auto">
          <a:xfrm>
            <a:off x="990600" y="3200400"/>
            <a:ext cx="1905000" cy="1828800"/>
            <a:chOff x="624" y="2016"/>
            <a:chExt cx="1200" cy="1152"/>
          </a:xfrm>
        </p:grpSpPr>
        <p:sp>
          <p:nvSpPr>
            <p:cNvPr id="85014" name="Line 22"/>
            <p:cNvSpPr>
              <a:spLocks noChangeShapeType="1"/>
            </p:cNvSpPr>
            <p:nvPr/>
          </p:nvSpPr>
          <p:spPr bwMode="auto">
            <a:xfrm flipH="1">
              <a:off x="1056" y="3168"/>
              <a:ext cx="768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015" name="Line 23"/>
            <p:cNvSpPr>
              <a:spLocks noChangeShapeType="1"/>
            </p:cNvSpPr>
            <p:nvPr/>
          </p:nvSpPr>
          <p:spPr bwMode="auto">
            <a:xfrm flipV="1">
              <a:off x="1056" y="2016"/>
              <a:ext cx="0" cy="115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016" name="Line 24"/>
            <p:cNvSpPr>
              <a:spLocks noChangeShapeType="1"/>
            </p:cNvSpPr>
            <p:nvPr/>
          </p:nvSpPr>
          <p:spPr bwMode="auto">
            <a:xfrm>
              <a:off x="624" y="2016"/>
              <a:ext cx="960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5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11" grpId="0" animBg="1"/>
      <p:bldP spid="850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/>
          <a:lstStyle/>
          <a:p>
            <a:r>
              <a:rPr lang="en-US" altLang="en-US" smtClean="0"/>
              <a:t>Tournament Predictor in Alpha 21264</a:t>
            </a:r>
            <a:endParaRPr lang="en-US" smtClean="0"/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1148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000" smtClean="0">
                <a:solidFill>
                  <a:srgbClr val="FF0000"/>
                </a:solidFill>
              </a:rPr>
              <a:t>Local predictor</a:t>
            </a:r>
            <a:r>
              <a:rPr lang="en-US" altLang="en-US" sz="2000" smtClean="0"/>
              <a:t> consists of a 2-level predictor: </a:t>
            </a:r>
          </a:p>
          <a:p>
            <a:pPr lvl="1" algn="just">
              <a:lnSpc>
                <a:spcPct val="80000"/>
              </a:lnSpc>
            </a:pPr>
            <a:r>
              <a:rPr lang="en-US" altLang="en-US" smtClean="0">
                <a:solidFill>
                  <a:srgbClr val="FF0000"/>
                </a:solidFill>
              </a:rPr>
              <a:t>Top level</a:t>
            </a:r>
            <a:r>
              <a:rPr lang="en-US" altLang="en-US" smtClean="0"/>
              <a:t> a local history table consisting of 1024 10-bit entries; each 10-bit entry corresponds to the most recent 10 branch outcomes for the entry. 10-bit history allows patterns 10 branches to be discovered and predicted. </a:t>
            </a:r>
          </a:p>
          <a:p>
            <a:pPr lvl="1" algn="just">
              <a:lnSpc>
                <a:spcPct val="80000"/>
              </a:lnSpc>
            </a:pPr>
            <a:r>
              <a:rPr lang="en-US" altLang="en-US" smtClean="0">
                <a:solidFill>
                  <a:srgbClr val="FF0000"/>
                </a:solidFill>
              </a:rPr>
              <a:t>Next level</a:t>
            </a:r>
            <a:r>
              <a:rPr lang="en-US" altLang="en-US" smtClean="0"/>
              <a:t> Selected entry from the local history table is used to index a table of 1K entries consisting a 3-bit saturating counters, which provide the local prediction</a:t>
            </a:r>
          </a:p>
          <a:p>
            <a:pPr algn="just">
              <a:lnSpc>
                <a:spcPct val="80000"/>
              </a:lnSpc>
            </a:pPr>
            <a:r>
              <a:rPr lang="en-US" altLang="en-US" sz="2000" smtClean="0"/>
              <a:t>Total size: 4K*2 + 4K*2 + 1K*10 + 1K*3 = </a:t>
            </a:r>
            <a:r>
              <a:rPr lang="en-US" altLang="en-US" sz="2000" smtClean="0">
                <a:solidFill>
                  <a:srgbClr val="FF0000"/>
                </a:solidFill>
              </a:rPr>
              <a:t>29K bits!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 smtClean="0">
                <a:solidFill>
                  <a:srgbClr val="FF0000"/>
                </a:solidFill>
              </a:rPr>
              <a:t>	(~180,000 transistors)</a:t>
            </a:r>
          </a:p>
        </p:txBody>
      </p:sp>
      <p:sp>
        <p:nvSpPr>
          <p:cNvPr id="69635" name="Text Box 4"/>
          <p:cNvSpPr txBox="1">
            <a:spLocks noChangeArrowheads="1"/>
          </p:cNvSpPr>
          <p:nvPr/>
        </p:nvSpPr>
        <p:spPr bwMode="auto">
          <a:xfrm>
            <a:off x="3886200" y="4506913"/>
            <a:ext cx="1328738" cy="1939925"/>
          </a:xfrm>
          <a:prstGeom prst="rect">
            <a:avLst/>
          </a:prstGeom>
          <a:solidFill>
            <a:srgbClr val="FF99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  <a:p>
            <a:pPr algn="ctr">
              <a:spcBef>
                <a:spcPct val="50000"/>
              </a:spcBef>
            </a:pPr>
            <a:r>
              <a:rPr lang="en-US"/>
              <a:t>1K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10 bits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9636" name="Text Box 5"/>
          <p:cNvSpPr txBox="1">
            <a:spLocks noChangeArrowheads="1"/>
          </p:cNvSpPr>
          <p:nvPr/>
        </p:nvSpPr>
        <p:spPr bwMode="auto">
          <a:xfrm>
            <a:off x="5943600" y="4451350"/>
            <a:ext cx="696913" cy="1939925"/>
          </a:xfrm>
          <a:prstGeom prst="rect">
            <a:avLst/>
          </a:prstGeom>
          <a:solidFill>
            <a:srgbClr val="FF99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/>
          </a:p>
          <a:p>
            <a:pPr algn="ctr"/>
            <a:r>
              <a:rPr lang="en-US"/>
              <a:t>1K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 bits</a:t>
            </a:r>
          </a:p>
          <a:p>
            <a:endParaRPr lang="en-US"/>
          </a:p>
        </p:txBody>
      </p:sp>
      <p:sp>
        <p:nvSpPr>
          <p:cNvPr id="69637" name="Line 6"/>
          <p:cNvSpPr>
            <a:spLocks noChangeShapeType="1"/>
          </p:cNvSpPr>
          <p:nvPr/>
        </p:nvSpPr>
        <p:spPr bwMode="auto">
          <a:xfrm>
            <a:off x="2876550" y="5487988"/>
            <a:ext cx="1019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Line 9"/>
          <p:cNvSpPr>
            <a:spLocks noChangeShapeType="1"/>
          </p:cNvSpPr>
          <p:nvPr/>
        </p:nvSpPr>
        <p:spPr bwMode="auto">
          <a:xfrm>
            <a:off x="5227638" y="5462588"/>
            <a:ext cx="6937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28600" y="919163"/>
          <a:ext cx="8675688" cy="5932487"/>
        </p:xfrm>
        <a:graphic>
          <a:graphicData uri="http://schemas.openxmlformats.org/presentationml/2006/ole">
            <p:oleObj spid="_x0000_s5122" name="Worksheet" r:id="rId4" imgW="8674100" imgH="5930900" progId="Excel.Sheet.8">
              <p:embed/>
            </p:oleObj>
          </a:graphicData>
        </a:graphic>
      </p:graphicFrame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81000" y="457200"/>
            <a:ext cx="8534400" cy="8223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chemeClr val="hlink"/>
                </a:solidFill>
                <a:latin typeface="Arial" pitchFamily="34" charset="0"/>
              </a:rPr>
              <a:t>% of predictions from local predictor in Tournament Prediction Scheme</a:t>
            </a:r>
            <a:endParaRPr lang="en-US" b="1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0" y="919163"/>
          <a:ext cx="8675688" cy="5932487"/>
        </p:xfrm>
        <a:graphic>
          <a:graphicData uri="http://schemas.openxmlformats.org/presentationml/2006/ole">
            <p:oleObj spid="_x0000_s6146" name="Worksheet" r:id="rId4" imgW="8674100" imgH="5930900" progId="Excel.Sheet.8">
              <p:embed/>
            </p:oleObj>
          </a:graphicData>
        </a:graphic>
      </p:graphicFrame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57200" y="381000"/>
            <a:ext cx="8001000" cy="5492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000" b="1">
                <a:solidFill>
                  <a:schemeClr val="hlink"/>
                </a:solidFill>
                <a:latin typeface="Arial" pitchFamily="34" charset="0"/>
              </a:rPr>
              <a:t>Accuracy v. Size (SPEC89)</a:t>
            </a:r>
            <a:endParaRPr lang="en-US" sz="3000" b="1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5" name="Picture 2" descr="predi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00200"/>
            <a:ext cx="846772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6" name="Text Box 3"/>
          <p:cNvSpPr txBox="1">
            <a:spLocks noChangeArrowheads="1"/>
          </p:cNvSpPr>
          <p:nvPr/>
        </p:nvSpPr>
        <p:spPr bwMode="auto">
          <a:xfrm>
            <a:off x="914400" y="533400"/>
            <a:ext cx="73152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7827" name="Text Box 4"/>
          <p:cNvSpPr txBox="1">
            <a:spLocks noChangeArrowheads="1"/>
          </p:cNvSpPr>
          <p:nvPr/>
        </p:nvSpPr>
        <p:spPr bwMode="auto">
          <a:xfrm>
            <a:off x="762000" y="609600"/>
            <a:ext cx="73914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2-bit counter predictor selector</a:t>
            </a:r>
          </a:p>
        </p:txBody>
      </p:sp>
      <p:sp>
        <p:nvSpPr>
          <p:cNvPr id="77828" name="Line 5"/>
          <p:cNvSpPr>
            <a:spLocks noChangeShapeType="1"/>
          </p:cNvSpPr>
          <p:nvPr/>
        </p:nvSpPr>
        <p:spPr bwMode="auto">
          <a:xfrm flipH="1" flipV="1">
            <a:off x="1676400" y="190500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7829" name="Text Box 6"/>
          <p:cNvSpPr txBox="1">
            <a:spLocks noChangeArrowheads="1"/>
          </p:cNvSpPr>
          <p:nvPr/>
        </p:nvSpPr>
        <p:spPr bwMode="auto">
          <a:xfrm>
            <a:off x="685800" y="1600200"/>
            <a:ext cx="1219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Predictor 1 </a:t>
            </a:r>
          </a:p>
        </p:txBody>
      </p:sp>
      <p:sp>
        <p:nvSpPr>
          <p:cNvPr id="77830" name="Line 7"/>
          <p:cNvSpPr>
            <a:spLocks noChangeShapeType="1"/>
          </p:cNvSpPr>
          <p:nvPr/>
        </p:nvSpPr>
        <p:spPr bwMode="auto">
          <a:xfrm>
            <a:off x="2286000" y="16764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31" name="Text Box 8"/>
          <p:cNvSpPr txBox="1">
            <a:spLocks noChangeArrowheads="1"/>
          </p:cNvSpPr>
          <p:nvPr/>
        </p:nvSpPr>
        <p:spPr bwMode="auto">
          <a:xfrm>
            <a:off x="1752600" y="1371600"/>
            <a:ext cx="1219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Predictor 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5"/>
          <p:cNvSpPr>
            <a:spLocks noChangeArrowheads="1"/>
          </p:cNvSpPr>
          <p:nvPr/>
        </p:nvSpPr>
        <p:spPr bwMode="auto">
          <a:xfrm>
            <a:off x="2971800" y="4038600"/>
            <a:ext cx="457200" cy="1606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22" name="Rectangle 50"/>
          <p:cNvSpPr>
            <a:spLocks noChangeArrowheads="1"/>
          </p:cNvSpPr>
          <p:nvPr/>
        </p:nvSpPr>
        <p:spPr bwMode="auto">
          <a:xfrm>
            <a:off x="2971800" y="4495800"/>
            <a:ext cx="457200" cy="838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Selective History Predictor</a:t>
            </a:r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971800" y="1905000"/>
            <a:ext cx="457200" cy="1600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5" name="Rectangle 4"/>
          <p:cNvSpPr>
            <a:spLocks noChangeArrowheads="1"/>
          </p:cNvSpPr>
          <p:nvPr/>
        </p:nvSpPr>
        <p:spPr bwMode="auto">
          <a:xfrm>
            <a:off x="2481263" y="1539875"/>
            <a:ext cx="14763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8096 x 2 bits</a:t>
            </a:r>
          </a:p>
        </p:txBody>
      </p:sp>
      <p:sp>
        <p:nvSpPr>
          <p:cNvPr id="79877" name="Rectangle 6"/>
          <p:cNvSpPr>
            <a:spLocks noChangeArrowheads="1"/>
          </p:cNvSpPr>
          <p:nvPr/>
        </p:nvSpPr>
        <p:spPr bwMode="auto">
          <a:xfrm>
            <a:off x="2386013" y="5730875"/>
            <a:ext cx="18446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2048 x 4 x 2 bits</a:t>
            </a:r>
          </a:p>
        </p:txBody>
      </p:sp>
      <p:sp>
        <p:nvSpPr>
          <p:cNvPr id="79878" name="Rectangle 7"/>
          <p:cNvSpPr>
            <a:spLocks noChangeArrowheads="1"/>
          </p:cNvSpPr>
          <p:nvPr/>
        </p:nvSpPr>
        <p:spPr bwMode="auto">
          <a:xfrm>
            <a:off x="939800" y="3568700"/>
            <a:ext cx="1397000" cy="330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Rectangle 8"/>
          <p:cNvSpPr>
            <a:spLocks noChangeArrowheads="1"/>
          </p:cNvSpPr>
          <p:nvPr/>
        </p:nvSpPr>
        <p:spPr bwMode="auto">
          <a:xfrm>
            <a:off x="919163" y="3540125"/>
            <a:ext cx="14509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Branch Addr</a:t>
            </a:r>
          </a:p>
        </p:txBody>
      </p:sp>
      <p:sp>
        <p:nvSpPr>
          <p:cNvPr id="79880" name="Line 9"/>
          <p:cNvSpPr>
            <a:spLocks noChangeShapeType="1"/>
          </p:cNvSpPr>
          <p:nvPr/>
        </p:nvSpPr>
        <p:spPr bwMode="auto">
          <a:xfrm flipV="1">
            <a:off x="1638300" y="2609850"/>
            <a:ext cx="0" cy="933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1" name="Line 10"/>
          <p:cNvSpPr>
            <a:spLocks noChangeShapeType="1"/>
          </p:cNvSpPr>
          <p:nvPr/>
        </p:nvSpPr>
        <p:spPr bwMode="auto">
          <a:xfrm>
            <a:off x="1657350" y="2609850"/>
            <a:ext cx="1314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2" name="Rectangle 11"/>
          <p:cNvSpPr>
            <a:spLocks noChangeArrowheads="1"/>
          </p:cNvSpPr>
          <p:nvPr/>
        </p:nvSpPr>
        <p:spPr bwMode="auto">
          <a:xfrm>
            <a:off x="1892300" y="4025900"/>
            <a:ext cx="444500" cy="2349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Rectangle 12"/>
          <p:cNvSpPr>
            <a:spLocks noChangeArrowheads="1"/>
          </p:cNvSpPr>
          <p:nvPr/>
        </p:nvSpPr>
        <p:spPr bwMode="auto">
          <a:xfrm>
            <a:off x="1681163" y="4225925"/>
            <a:ext cx="892175" cy="63817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800">
                <a:latin typeface="Arial" pitchFamily="34" charset="0"/>
              </a:rPr>
              <a:t>Global</a:t>
            </a:r>
          </a:p>
          <a:p>
            <a:pPr algn="ctr" eaLnBrk="0" hangingPunct="0"/>
            <a:r>
              <a:rPr lang="en-US" sz="1800">
                <a:latin typeface="Arial" pitchFamily="34" charset="0"/>
              </a:rPr>
              <a:t>History</a:t>
            </a:r>
          </a:p>
        </p:txBody>
      </p:sp>
      <p:sp>
        <p:nvSpPr>
          <p:cNvPr id="79884" name="Line 13"/>
          <p:cNvSpPr>
            <a:spLocks noChangeShapeType="1"/>
          </p:cNvSpPr>
          <p:nvPr/>
        </p:nvSpPr>
        <p:spPr bwMode="auto">
          <a:xfrm>
            <a:off x="1638300" y="39052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5" name="Line 14"/>
          <p:cNvSpPr>
            <a:spLocks noChangeShapeType="1"/>
          </p:cNvSpPr>
          <p:nvPr/>
        </p:nvSpPr>
        <p:spPr bwMode="auto">
          <a:xfrm>
            <a:off x="1657350" y="4953000"/>
            <a:ext cx="1346200" cy="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6" name="Line 15"/>
          <p:cNvSpPr>
            <a:spLocks noChangeShapeType="1"/>
          </p:cNvSpPr>
          <p:nvPr/>
        </p:nvSpPr>
        <p:spPr bwMode="auto">
          <a:xfrm>
            <a:off x="2362200" y="4152900"/>
            <a:ext cx="222250" cy="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7" name="Line 16"/>
          <p:cNvSpPr>
            <a:spLocks noChangeShapeType="1"/>
          </p:cNvSpPr>
          <p:nvPr/>
        </p:nvSpPr>
        <p:spPr bwMode="auto">
          <a:xfrm flipH="1">
            <a:off x="2584450" y="4152900"/>
            <a:ext cx="6350" cy="692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8" name="Oval 17"/>
          <p:cNvSpPr>
            <a:spLocks noChangeArrowheads="1"/>
          </p:cNvSpPr>
          <p:nvPr/>
        </p:nvSpPr>
        <p:spPr bwMode="auto">
          <a:xfrm>
            <a:off x="2489200" y="4845050"/>
            <a:ext cx="234950" cy="2349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9" name="Line 18"/>
          <p:cNvSpPr>
            <a:spLocks noChangeShapeType="1"/>
          </p:cNvSpPr>
          <p:nvPr/>
        </p:nvSpPr>
        <p:spPr bwMode="auto">
          <a:xfrm>
            <a:off x="2527300" y="4876800"/>
            <a:ext cx="17145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0" name="Line 19"/>
          <p:cNvSpPr>
            <a:spLocks noChangeShapeType="1"/>
          </p:cNvSpPr>
          <p:nvPr/>
        </p:nvSpPr>
        <p:spPr bwMode="auto">
          <a:xfrm flipV="1">
            <a:off x="2520950" y="4870450"/>
            <a:ext cx="177800" cy="190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1" name="Rectangle 20"/>
          <p:cNvSpPr>
            <a:spLocks noChangeArrowheads="1"/>
          </p:cNvSpPr>
          <p:nvPr/>
        </p:nvSpPr>
        <p:spPr bwMode="auto">
          <a:xfrm>
            <a:off x="1960563" y="3971925"/>
            <a:ext cx="3079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2</a:t>
            </a:r>
          </a:p>
        </p:txBody>
      </p:sp>
      <p:sp>
        <p:nvSpPr>
          <p:cNvPr id="79893" name="Line 22"/>
          <p:cNvSpPr>
            <a:spLocks noChangeShapeType="1"/>
          </p:cNvSpPr>
          <p:nvPr/>
        </p:nvSpPr>
        <p:spPr bwMode="auto">
          <a:xfrm>
            <a:off x="3009900" y="4724400"/>
            <a:ext cx="419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4" name="Line 23"/>
          <p:cNvSpPr>
            <a:spLocks noChangeShapeType="1"/>
          </p:cNvSpPr>
          <p:nvPr/>
        </p:nvSpPr>
        <p:spPr bwMode="auto">
          <a:xfrm>
            <a:off x="3009900" y="4933950"/>
            <a:ext cx="419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5" name="Line 24"/>
          <p:cNvSpPr>
            <a:spLocks noChangeShapeType="1"/>
          </p:cNvSpPr>
          <p:nvPr/>
        </p:nvSpPr>
        <p:spPr bwMode="auto">
          <a:xfrm>
            <a:off x="3009900" y="5143500"/>
            <a:ext cx="419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6" name="Rectangle 25"/>
          <p:cNvSpPr>
            <a:spLocks noChangeArrowheads="1"/>
          </p:cNvSpPr>
          <p:nvPr/>
        </p:nvSpPr>
        <p:spPr bwMode="auto">
          <a:xfrm>
            <a:off x="3452813" y="4481513"/>
            <a:ext cx="377825" cy="30162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00</a:t>
            </a:r>
          </a:p>
        </p:txBody>
      </p:sp>
      <p:sp>
        <p:nvSpPr>
          <p:cNvPr id="79897" name="Rectangle 26"/>
          <p:cNvSpPr>
            <a:spLocks noChangeArrowheads="1"/>
          </p:cNvSpPr>
          <p:nvPr/>
        </p:nvSpPr>
        <p:spPr bwMode="auto">
          <a:xfrm>
            <a:off x="3452813" y="4710113"/>
            <a:ext cx="377825" cy="30162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01</a:t>
            </a:r>
          </a:p>
        </p:txBody>
      </p:sp>
      <p:sp>
        <p:nvSpPr>
          <p:cNvPr id="79898" name="Rectangle 27"/>
          <p:cNvSpPr>
            <a:spLocks noChangeArrowheads="1"/>
          </p:cNvSpPr>
          <p:nvPr/>
        </p:nvSpPr>
        <p:spPr bwMode="auto">
          <a:xfrm>
            <a:off x="3452813" y="4900613"/>
            <a:ext cx="377825" cy="30162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10</a:t>
            </a:r>
          </a:p>
        </p:txBody>
      </p:sp>
      <p:sp>
        <p:nvSpPr>
          <p:cNvPr id="79900" name="Rectangle 29"/>
          <p:cNvSpPr>
            <a:spLocks noChangeArrowheads="1"/>
          </p:cNvSpPr>
          <p:nvPr/>
        </p:nvSpPr>
        <p:spPr bwMode="auto">
          <a:xfrm>
            <a:off x="3452813" y="5110163"/>
            <a:ext cx="377825" cy="30162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11</a:t>
            </a:r>
          </a:p>
        </p:txBody>
      </p:sp>
      <p:sp>
        <p:nvSpPr>
          <p:cNvPr id="79901" name="Rectangle 30"/>
          <p:cNvSpPr>
            <a:spLocks noChangeArrowheads="1"/>
          </p:cNvSpPr>
          <p:nvPr/>
        </p:nvSpPr>
        <p:spPr bwMode="auto">
          <a:xfrm>
            <a:off x="4768850" y="2044700"/>
            <a:ext cx="558800" cy="482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02" name="Line 31"/>
          <p:cNvSpPr>
            <a:spLocks noChangeShapeType="1"/>
          </p:cNvSpPr>
          <p:nvPr/>
        </p:nvSpPr>
        <p:spPr bwMode="auto">
          <a:xfrm>
            <a:off x="5353050" y="22860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03" name="Rectangle 32"/>
          <p:cNvSpPr>
            <a:spLocks noChangeArrowheads="1"/>
          </p:cNvSpPr>
          <p:nvPr/>
        </p:nvSpPr>
        <p:spPr bwMode="auto">
          <a:xfrm>
            <a:off x="5834063" y="2111375"/>
            <a:ext cx="19335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Taken/Not Taken</a:t>
            </a:r>
          </a:p>
        </p:txBody>
      </p:sp>
      <p:sp>
        <p:nvSpPr>
          <p:cNvPr id="79904" name="Line 33"/>
          <p:cNvSpPr>
            <a:spLocks noChangeShapeType="1"/>
          </p:cNvSpPr>
          <p:nvPr/>
        </p:nvSpPr>
        <p:spPr bwMode="auto">
          <a:xfrm>
            <a:off x="3448050" y="2152650"/>
            <a:ext cx="1314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05" name="Line 34"/>
          <p:cNvSpPr>
            <a:spLocks noChangeShapeType="1"/>
          </p:cNvSpPr>
          <p:nvPr/>
        </p:nvSpPr>
        <p:spPr bwMode="auto">
          <a:xfrm>
            <a:off x="3790950" y="48387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906" name="Line 35"/>
          <p:cNvSpPr>
            <a:spLocks noChangeShapeType="1"/>
          </p:cNvSpPr>
          <p:nvPr/>
        </p:nvSpPr>
        <p:spPr bwMode="auto">
          <a:xfrm flipV="1">
            <a:off x="4171950" y="24765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907" name="Line 36"/>
          <p:cNvSpPr>
            <a:spLocks noChangeShapeType="1"/>
          </p:cNvSpPr>
          <p:nvPr/>
        </p:nvSpPr>
        <p:spPr bwMode="auto">
          <a:xfrm>
            <a:off x="4171950" y="2476500"/>
            <a:ext cx="590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08" name="Rectangle 37"/>
          <p:cNvSpPr>
            <a:spLocks noChangeArrowheads="1"/>
          </p:cNvSpPr>
          <p:nvPr/>
        </p:nvSpPr>
        <p:spPr bwMode="auto">
          <a:xfrm>
            <a:off x="4876800" y="2959100"/>
            <a:ext cx="457200" cy="1612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09" name="Line 38"/>
          <p:cNvSpPr>
            <a:spLocks noChangeShapeType="1"/>
          </p:cNvSpPr>
          <p:nvPr/>
        </p:nvSpPr>
        <p:spPr bwMode="auto">
          <a:xfrm flipV="1">
            <a:off x="5067300" y="25336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10" name="Line 39"/>
          <p:cNvSpPr>
            <a:spLocks noChangeShapeType="1"/>
          </p:cNvSpPr>
          <p:nvPr/>
        </p:nvSpPr>
        <p:spPr bwMode="auto">
          <a:xfrm>
            <a:off x="2343150" y="3714750"/>
            <a:ext cx="2533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11" name="Rectangle 40"/>
          <p:cNvSpPr>
            <a:spLocks noChangeArrowheads="1"/>
          </p:cNvSpPr>
          <p:nvPr/>
        </p:nvSpPr>
        <p:spPr bwMode="auto">
          <a:xfrm>
            <a:off x="4614863" y="4645025"/>
            <a:ext cx="1133475" cy="63817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8K x 2 bit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Selector</a:t>
            </a:r>
          </a:p>
        </p:txBody>
      </p:sp>
      <p:sp>
        <p:nvSpPr>
          <p:cNvPr id="79912" name="Rectangle 41"/>
          <p:cNvSpPr>
            <a:spLocks noChangeArrowheads="1"/>
          </p:cNvSpPr>
          <p:nvPr/>
        </p:nvSpPr>
        <p:spPr bwMode="auto">
          <a:xfrm>
            <a:off x="5453063" y="2968625"/>
            <a:ext cx="434975" cy="1187450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11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10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01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00</a:t>
            </a:r>
          </a:p>
        </p:txBody>
      </p:sp>
      <p:sp>
        <p:nvSpPr>
          <p:cNvPr id="79913" name="Rectangle 42"/>
          <p:cNvSpPr>
            <a:spLocks noChangeArrowheads="1"/>
          </p:cNvSpPr>
          <p:nvPr/>
        </p:nvSpPr>
        <p:spPr bwMode="auto">
          <a:xfrm>
            <a:off x="5872163" y="3121025"/>
            <a:ext cx="24923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Choose Non-correlator</a:t>
            </a:r>
          </a:p>
        </p:txBody>
      </p:sp>
      <p:sp>
        <p:nvSpPr>
          <p:cNvPr id="79914" name="Rectangle 43"/>
          <p:cNvSpPr>
            <a:spLocks noChangeArrowheads="1"/>
          </p:cNvSpPr>
          <p:nvPr/>
        </p:nvSpPr>
        <p:spPr bwMode="auto">
          <a:xfrm>
            <a:off x="5872163" y="3559175"/>
            <a:ext cx="20478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Choose Correlator</a:t>
            </a:r>
          </a:p>
        </p:txBody>
      </p:sp>
      <p:sp>
        <p:nvSpPr>
          <p:cNvPr id="79915" name="Line 44"/>
          <p:cNvSpPr>
            <a:spLocks noChangeShapeType="1"/>
          </p:cNvSpPr>
          <p:nvPr/>
        </p:nvSpPr>
        <p:spPr bwMode="auto">
          <a:xfrm>
            <a:off x="5505450" y="3543300"/>
            <a:ext cx="278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916" name="Rectangle 45"/>
          <p:cNvSpPr>
            <a:spLocks noChangeArrowheads="1"/>
          </p:cNvSpPr>
          <p:nvPr/>
        </p:nvSpPr>
        <p:spPr bwMode="auto">
          <a:xfrm>
            <a:off x="4767263" y="2043113"/>
            <a:ext cx="279400" cy="514350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1</a:t>
            </a:r>
          </a:p>
          <a:p>
            <a:pPr eaLnBrk="0" hangingPunct="0"/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79917" name="Rectangle 46"/>
          <p:cNvSpPr>
            <a:spLocks noChangeArrowheads="1"/>
          </p:cNvSpPr>
          <p:nvPr/>
        </p:nvSpPr>
        <p:spPr bwMode="auto">
          <a:xfrm>
            <a:off x="4386263" y="5349875"/>
            <a:ext cx="1552575" cy="1187450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11 Taken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10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01 Not Taken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00</a:t>
            </a:r>
          </a:p>
        </p:txBody>
      </p:sp>
      <p:sp>
        <p:nvSpPr>
          <p:cNvPr id="79918" name="Line 47"/>
          <p:cNvSpPr>
            <a:spLocks noChangeShapeType="1"/>
          </p:cNvSpPr>
          <p:nvPr/>
        </p:nvSpPr>
        <p:spPr bwMode="auto">
          <a:xfrm>
            <a:off x="3219450" y="5219700"/>
            <a:ext cx="123825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919" name="Rectangle 47"/>
          <p:cNvSpPr>
            <a:spLocks noChangeArrowheads="1"/>
          </p:cNvSpPr>
          <p:nvPr/>
        </p:nvSpPr>
        <p:spPr bwMode="auto">
          <a:xfrm>
            <a:off x="4876800" y="3581400"/>
            <a:ext cx="457200" cy="228600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21" name="Rectangle 49"/>
          <p:cNvSpPr>
            <a:spLocks noChangeArrowheads="1"/>
          </p:cNvSpPr>
          <p:nvPr/>
        </p:nvSpPr>
        <p:spPr bwMode="auto">
          <a:xfrm>
            <a:off x="2971800" y="2438400"/>
            <a:ext cx="4572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162800" cy="1143000"/>
          </a:xfrm>
        </p:spPr>
        <p:txBody>
          <a:bodyPr/>
          <a:lstStyle/>
          <a:p>
            <a:r>
              <a:rPr lang="en-US" smtClean="0"/>
              <a:t>Dynamic Branch Prediction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162800" cy="411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 Why does prediction work?</a:t>
            </a:r>
          </a:p>
          <a:p>
            <a:pPr lvl="1">
              <a:defRPr/>
            </a:pPr>
            <a:r>
              <a:rPr lang="en-US" dirty="0" smtClean="0"/>
              <a:t>Underlying algorithm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has regularities</a:t>
            </a:r>
          </a:p>
          <a:p>
            <a:pPr lvl="1">
              <a:defRPr/>
            </a:pPr>
            <a:r>
              <a:rPr lang="en-US" dirty="0" smtClean="0"/>
              <a:t>Data that is being operated on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has regularities</a:t>
            </a:r>
          </a:p>
          <a:p>
            <a:pPr lvl="1">
              <a:defRPr/>
            </a:pPr>
            <a:r>
              <a:rPr lang="en-US" dirty="0" smtClean="0"/>
              <a:t>Instruction sequence has redundancies that are artifacts of way that humans/compilers think about problems</a:t>
            </a:r>
          </a:p>
          <a:p>
            <a:pPr>
              <a:defRPr/>
            </a:pPr>
            <a:r>
              <a:rPr lang="en-US" dirty="0" smtClean="0"/>
              <a:t>Is dynamic branch prediction better than static branch prediction?</a:t>
            </a:r>
          </a:p>
          <a:p>
            <a:pPr lvl="1">
              <a:defRPr/>
            </a:pPr>
            <a:r>
              <a:rPr lang="en-US" dirty="0" smtClean="0"/>
              <a:t>There are a small number of important branches in programs which have dynamic behavior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4648200" y="3886200"/>
            <a:ext cx="4495800" cy="2729593"/>
            <a:chOff x="4648200" y="3886200"/>
            <a:chExt cx="4495800" cy="2729593"/>
          </a:xfrm>
        </p:grpSpPr>
        <p:pic>
          <p:nvPicPr>
            <p:cNvPr id="49" name="Picture 2" descr="predicto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48200" y="3886200"/>
              <a:ext cx="4495800" cy="2729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4" name="Group 83"/>
            <p:cNvGrpSpPr/>
            <p:nvPr/>
          </p:nvGrpSpPr>
          <p:grpSpPr>
            <a:xfrm>
              <a:off x="5562600" y="4800600"/>
              <a:ext cx="2819400" cy="1314510"/>
              <a:chOff x="5562600" y="4800600"/>
              <a:chExt cx="2819400" cy="1314510"/>
            </a:xfrm>
          </p:grpSpPr>
          <p:sp>
            <p:nvSpPr>
              <p:cNvPr id="80" name="TextBox 79"/>
              <p:cNvSpPr txBox="1"/>
              <p:nvPr/>
            </p:nvSpPr>
            <p:spPr>
              <a:xfrm>
                <a:off x="7848600" y="4800600"/>
                <a:ext cx="533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11</a:t>
                </a:r>
                <a:endParaRPr lang="en-US" sz="2000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7848600" y="5715000"/>
                <a:ext cx="533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10</a:t>
                </a:r>
                <a:endParaRPr lang="en-US" sz="2000" dirty="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5562600" y="4800600"/>
                <a:ext cx="533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00</a:t>
                </a:r>
                <a:endParaRPr lang="en-US" sz="20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5562600" y="5715000"/>
                <a:ext cx="533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01</a:t>
                </a:r>
                <a:endParaRPr lang="en-US" sz="2000" dirty="0"/>
              </a:p>
            </p:txBody>
          </p:sp>
        </p:grpSp>
      </p:grpSp>
      <p:sp>
        <p:nvSpPr>
          <p:cNvPr id="79876" name="Rectangle 5"/>
          <p:cNvSpPr>
            <a:spLocks noChangeArrowheads="1"/>
          </p:cNvSpPr>
          <p:nvPr/>
        </p:nvSpPr>
        <p:spPr bwMode="auto">
          <a:xfrm>
            <a:off x="2052637" y="4038600"/>
            <a:ext cx="457200" cy="1606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22" name="Rectangle 50"/>
          <p:cNvSpPr>
            <a:spLocks noChangeArrowheads="1"/>
          </p:cNvSpPr>
          <p:nvPr/>
        </p:nvSpPr>
        <p:spPr bwMode="auto">
          <a:xfrm>
            <a:off x="2052637" y="4495800"/>
            <a:ext cx="457200" cy="838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2052637" y="1905000"/>
            <a:ext cx="457200" cy="1600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5" name="Rectangle 4"/>
          <p:cNvSpPr>
            <a:spLocks noChangeArrowheads="1"/>
          </p:cNvSpPr>
          <p:nvPr/>
        </p:nvSpPr>
        <p:spPr bwMode="auto">
          <a:xfrm>
            <a:off x="1562100" y="1539875"/>
            <a:ext cx="14763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8096 x 2 bits</a:t>
            </a:r>
          </a:p>
        </p:txBody>
      </p:sp>
      <p:sp>
        <p:nvSpPr>
          <p:cNvPr id="79877" name="Rectangle 6"/>
          <p:cNvSpPr>
            <a:spLocks noChangeArrowheads="1"/>
          </p:cNvSpPr>
          <p:nvPr/>
        </p:nvSpPr>
        <p:spPr bwMode="auto">
          <a:xfrm>
            <a:off x="1466850" y="5730875"/>
            <a:ext cx="18446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2048 x 4 x 2 bits</a:t>
            </a:r>
          </a:p>
        </p:txBody>
      </p:sp>
      <p:sp>
        <p:nvSpPr>
          <p:cNvPr id="79878" name="Rectangle 7"/>
          <p:cNvSpPr>
            <a:spLocks noChangeArrowheads="1"/>
          </p:cNvSpPr>
          <p:nvPr/>
        </p:nvSpPr>
        <p:spPr bwMode="auto">
          <a:xfrm>
            <a:off x="20637" y="3568700"/>
            <a:ext cx="1397000" cy="330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Rectangle 8"/>
          <p:cNvSpPr>
            <a:spLocks noChangeArrowheads="1"/>
          </p:cNvSpPr>
          <p:nvPr/>
        </p:nvSpPr>
        <p:spPr bwMode="auto">
          <a:xfrm>
            <a:off x="0" y="3540125"/>
            <a:ext cx="14509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Branch Addr</a:t>
            </a:r>
          </a:p>
        </p:txBody>
      </p:sp>
      <p:sp>
        <p:nvSpPr>
          <p:cNvPr id="79880" name="Line 9"/>
          <p:cNvSpPr>
            <a:spLocks noChangeShapeType="1"/>
          </p:cNvSpPr>
          <p:nvPr/>
        </p:nvSpPr>
        <p:spPr bwMode="auto">
          <a:xfrm flipV="1">
            <a:off x="719137" y="2609850"/>
            <a:ext cx="0" cy="933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1" name="Line 10"/>
          <p:cNvSpPr>
            <a:spLocks noChangeShapeType="1"/>
          </p:cNvSpPr>
          <p:nvPr/>
        </p:nvSpPr>
        <p:spPr bwMode="auto">
          <a:xfrm>
            <a:off x="738187" y="2609850"/>
            <a:ext cx="1314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2" name="Rectangle 11"/>
          <p:cNvSpPr>
            <a:spLocks noChangeArrowheads="1"/>
          </p:cNvSpPr>
          <p:nvPr/>
        </p:nvSpPr>
        <p:spPr bwMode="auto">
          <a:xfrm>
            <a:off x="973137" y="4025900"/>
            <a:ext cx="444500" cy="2349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Rectangle 12"/>
          <p:cNvSpPr>
            <a:spLocks noChangeArrowheads="1"/>
          </p:cNvSpPr>
          <p:nvPr/>
        </p:nvSpPr>
        <p:spPr bwMode="auto">
          <a:xfrm>
            <a:off x="762000" y="4225925"/>
            <a:ext cx="892175" cy="63817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800">
                <a:latin typeface="Arial" pitchFamily="34" charset="0"/>
              </a:rPr>
              <a:t>Global</a:t>
            </a:r>
          </a:p>
          <a:p>
            <a:pPr algn="ctr" eaLnBrk="0" hangingPunct="0"/>
            <a:r>
              <a:rPr lang="en-US" sz="1800">
                <a:latin typeface="Arial" pitchFamily="34" charset="0"/>
              </a:rPr>
              <a:t>History</a:t>
            </a:r>
          </a:p>
        </p:txBody>
      </p:sp>
      <p:sp>
        <p:nvSpPr>
          <p:cNvPr id="79884" name="Line 13"/>
          <p:cNvSpPr>
            <a:spLocks noChangeShapeType="1"/>
          </p:cNvSpPr>
          <p:nvPr/>
        </p:nvSpPr>
        <p:spPr bwMode="auto">
          <a:xfrm>
            <a:off x="719137" y="39052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5" name="Line 14"/>
          <p:cNvSpPr>
            <a:spLocks noChangeShapeType="1"/>
          </p:cNvSpPr>
          <p:nvPr/>
        </p:nvSpPr>
        <p:spPr bwMode="auto">
          <a:xfrm>
            <a:off x="738187" y="4953000"/>
            <a:ext cx="1346200" cy="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6" name="Line 15"/>
          <p:cNvSpPr>
            <a:spLocks noChangeShapeType="1"/>
          </p:cNvSpPr>
          <p:nvPr/>
        </p:nvSpPr>
        <p:spPr bwMode="auto">
          <a:xfrm>
            <a:off x="1443037" y="4152900"/>
            <a:ext cx="222250" cy="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7" name="Line 16"/>
          <p:cNvSpPr>
            <a:spLocks noChangeShapeType="1"/>
          </p:cNvSpPr>
          <p:nvPr/>
        </p:nvSpPr>
        <p:spPr bwMode="auto">
          <a:xfrm flipH="1">
            <a:off x="1665287" y="4152900"/>
            <a:ext cx="6350" cy="692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8" name="Oval 17"/>
          <p:cNvSpPr>
            <a:spLocks noChangeArrowheads="1"/>
          </p:cNvSpPr>
          <p:nvPr/>
        </p:nvSpPr>
        <p:spPr bwMode="auto">
          <a:xfrm>
            <a:off x="1570037" y="4845050"/>
            <a:ext cx="234950" cy="2349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9" name="Line 18"/>
          <p:cNvSpPr>
            <a:spLocks noChangeShapeType="1"/>
          </p:cNvSpPr>
          <p:nvPr/>
        </p:nvSpPr>
        <p:spPr bwMode="auto">
          <a:xfrm>
            <a:off x="1608137" y="4876800"/>
            <a:ext cx="17145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0" name="Line 19"/>
          <p:cNvSpPr>
            <a:spLocks noChangeShapeType="1"/>
          </p:cNvSpPr>
          <p:nvPr/>
        </p:nvSpPr>
        <p:spPr bwMode="auto">
          <a:xfrm flipV="1">
            <a:off x="1601787" y="4870450"/>
            <a:ext cx="177800" cy="190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1" name="Rectangle 20"/>
          <p:cNvSpPr>
            <a:spLocks noChangeArrowheads="1"/>
          </p:cNvSpPr>
          <p:nvPr/>
        </p:nvSpPr>
        <p:spPr bwMode="auto">
          <a:xfrm>
            <a:off x="1041400" y="3971925"/>
            <a:ext cx="3079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2</a:t>
            </a:r>
          </a:p>
        </p:txBody>
      </p:sp>
      <p:sp>
        <p:nvSpPr>
          <p:cNvPr id="79893" name="Line 22"/>
          <p:cNvSpPr>
            <a:spLocks noChangeShapeType="1"/>
          </p:cNvSpPr>
          <p:nvPr/>
        </p:nvSpPr>
        <p:spPr bwMode="auto">
          <a:xfrm>
            <a:off x="2090737" y="4724400"/>
            <a:ext cx="419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4" name="Line 23"/>
          <p:cNvSpPr>
            <a:spLocks noChangeShapeType="1"/>
          </p:cNvSpPr>
          <p:nvPr/>
        </p:nvSpPr>
        <p:spPr bwMode="auto">
          <a:xfrm>
            <a:off x="2090737" y="4933950"/>
            <a:ext cx="419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5" name="Line 24"/>
          <p:cNvSpPr>
            <a:spLocks noChangeShapeType="1"/>
          </p:cNvSpPr>
          <p:nvPr/>
        </p:nvSpPr>
        <p:spPr bwMode="auto">
          <a:xfrm>
            <a:off x="2090737" y="5143500"/>
            <a:ext cx="419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96" name="Rectangle 25"/>
          <p:cNvSpPr>
            <a:spLocks noChangeArrowheads="1"/>
          </p:cNvSpPr>
          <p:nvPr/>
        </p:nvSpPr>
        <p:spPr bwMode="auto">
          <a:xfrm>
            <a:off x="2533650" y="4481513"/>
            <a:ext cx="377825" cy="30162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00</a:t>
            </a:r>
          </a:p>
        </p:txBody>
      </p:sp>
      <p:sp>
        <p:nvSpPr>
          <p:cNvPr id="79897" name="Rectangle 26"/>
          <p:cNvSpPr>
            <a:spLocks noChangeArrowheads="1"/>
          </p:cNvSpPr>
          <p:nvPr/>
        </p:nvSpPr>
        <p:spPr bwMode="auto">
          <a:xfrm>
            <a:off x="2533650" y="4710113"/>
            <a:ext cx="377825" cy="30162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01</a:t>
            </a:r>
          </a:p>
        </p:txBody>
      </p:sp>
      <p:sp>
        <p:nvSpPr>
          <p:cNvPr id="79898" name="Rectangle 27"/>
          <p:cNvSpPr>
            <a:spLocks noChangeArrowheads="1"/>
          </p:cNvSpPr>
          <p:nvPr/>
        </p:nvSpPr>
        <p:spPr bwMode="auto">
          <a:xfrm>
            <a:off x="2533650" y="4900613"/>
            <a:ext cx="377825" cy="30162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10</a:t>
            </a:r>
          </a:p>
        </p:txBody>
      </p:sp>
      <p:sp>
        <p:nvSpPr>
          <p:cNvPr id="79900" name="Rectangle 29"/>
          <p:cNvSpPr>
            <a:spLocks noChangeArrowheads="1"/>
          </p:cNvSpPr>
          <p:nvPr/>
        </p:nvSpPr>
        <p:spPr bwMode="auto">
          <a:xfrm>
            <a:off x="2533650" y="5110163"/>
            <a:ext cx="377825" cy="30162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11</a:t>
            </a:r>
          </a:p>
        </p:txBody>
      </p:sp>
      <p:sp>
        <p:nvSpPr>
          <p:cNvPr id="79901" name="Rectangle 30"/>
          <p:cNvSpPr>
            <a:spLocks noChangeArrowheads="1"/>
          </p:cNvSpPr>
          <p:nvPr/>
        </p:nvSpPr>
        <p:spPr bwMode="auto">
          <a:xfrm>
            <a:off x="3849687" y="2044700"/>
            <a:ext cx="558800" cy="482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02" name="Line 31"/>
          <p:cNvSpPr>
            <a:spLocks noChangeShapeType="1"/>
          </p:cNvSpPr>
          <p:nvPr/>
        </p:nvSpPr>
        <p:spPr bwMode="auto">
          <a:xfrm>
            <a:off x="4433887" y="22860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03" name="Rectangle 32"/>
          <p:cNvSpPr>
            <a:spLocks noChangeArrowheads="1"/>
          </p:cNvSpPr>
          <p:nvPr/>
        </p:nvSpPr>
        <p:spPr bwMode="auto">
          <a:xfrm>
            <a:off x="4914900" y="2111375"/>
            <a:ext cx="19335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Taken/Not Taken</a:t>
            </a:r>
          </a:p>
        </p:txBody>
      </p:sp>
      <p:sp>
        <p:nvSpPr>
          <p:cNvPr id="79904" name="Line 33"/>
          <p:cNvSpPr>
            <a:spLocks noChangeShapeType="1"/>
          </p:cNvSpPr>
          <p:nvPr/>
        </p:nvSpPr>
        <p:spPr bwMode="auto">
          <a:xfrm>
            <a:off x="2528887" y="2152650"/>
            <a:ext cx="1314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05" name="Line 34"/>
          <p:cNvSpPr>
            <a:spLocks noChangeShapeType="1"/>
          </p:cNvSpPr>
          <p:nvPr/>
        </p:nvSpPr>
        <p:spPr bwMode="auto">
          <a:xfrm>
            <a:off x="2871787" y="48387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906" name="Line 35"/>
          <p:cNvSpPr>
            <a:spLocks noChangeShapeType="1"/>
          </p:cNvSpPr>
          <p:nvPr/>
        </p:nvSpPr>
        <p:spPr bwMode="auto">
          <a:xfrm flipV="1">
            <a:off x="3252787" y="24765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907" name="Line 36"/>
          <p:cNvSpPr>
            <a:spLocks noChangeShapeType="1"/>
          </p:cNvSpPr>
          <p:nvPr/>
        </p:nvSpPr>
        <p:spPr bwMode="auto">
          <a:xfrm>
            <a:off x="3252787" y="2476500"/>
            <a:ext cx="590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08" name="Rectangle 37"/>
          <p:cNvSpPr>
            <a:spLocks noChangeArrowheads="1"/>
          </p:cNvSpPr>
          <p:nvPr/>
        </p:nvSpPr>
        <p:spPr bwMode="auto">
          <a:xfrm>
            <a:off x="3957637" y="2959100"/>
            <a:ext cx="457200" cy="1612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09" name="Line 38"/>
          <p:cNvSpPr>
            <a:spLocks noChangeShapeType="1"/>
          </p:cNvSpPr>
          <p:nvPr/>
        </p:nvSpPr>
        <p:spPr bwMode="auto">
          <a:xfrm flipV="1">
            <a:off x="4148137" y="25336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10" name="Line 39"/>
          <p:cNvSpPr>
            <a:spLocks noChangeShapeType="1"/>
          </p:cNvSpPr>
          <p:nvPr/>
        </p:nvSpPr>
        <p:spPr bwMode="auto">
          <a:xfrm>
            <a:off x="1423987" y="3714750"/>
            <a:ext cx="2533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11" name="Rectangle 40"/>
          <p:cNvSpPr>
            <a:spLocks noChangeArrowheads="1"/>
          </p:cNvSpPr>
          <p:nvPr/>
        </p:nvSpPr>
        <p:spPr bwMode="auto">
          <a:xfrm>
            <a:off x="3695700" y="4645025"/>
            <a:ext cx="1133475" cy="638175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8K x 2 bit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Selector</a:t>
            </a:r>
          </a:p>
        </p:txBody>
      </p:sp>
      <p:sp>
        <p:nvSpPr>
          <p:cNvPr id="79912" name="Rectangle 41"/>
          <p:cNvSpPr>
            <a:spLocks noChangeArrowheads="1"/>
          </p:cNvSpPr>
          <p:nvPr/>
        </p:nvSpPr>
        <p:spPr bwMode="auto">
          <a:xfrm>
            <a:off x="4533900" y="2968625"/>
            <a:ext cx="434975" cy="1187450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11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10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01</a:t>
            </a:r>
          </a:p>
          <a:p>
            <a:pPr eaLnBrk="0" hangingPunct="0"/>
            <a:r>
              <a:rPr lang="en-US" sz="1800">
                <a:latin typeface="Arial" pitchFamily="34" charset="0"/>
              </a:rPr>
              <a:t>00</a:t>
            </a:r>
          </a:p>
        </p:txBody>
      </p:sp>
      <p:sp>
        <p:nvSpPr>
          <p:cNvPr id="79913" name="Rectangle 42"/>
          <p:cNvSpPr>
            <a:spLocks noChangeArrowheads="1"/>
          </p:cNvSpPr>
          <p:nvPr/>
        </p:nvSpPr>
        <p:spPr bwMode="auto">
          <a:xfrm>
            <a:off x="4953000" y="3121025"/>
            <a:ext cx="24923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dirty="0">
                <a:latin typeface="Arial" pitchFamily="34" charset="0"/>
              </a:rPr>
              <a:t>Choose Non-</a:t>
            </a:r>
            <a:r>
              <a:rPr lang="en-US" sz="1800" dirty="0" err="1">
                <a:latin typeface="Arial" pitchFamily="34" charset="0"/>
              </a:rPr>
              <a:t>correlator</a:t>
            </a:r>
            <a:endParaRPr lang="en-US" sz="1800" dirty="0">
              <a:latin typeface="Arial" pitchFamily="34" charset="0"/>
            </a:endParaRPr>
          </a:p>
        </p:txBody>
      </p:sp>
      <p:sp>
        <p:nvSpPr>
          <p:cNvPr id="79914" name="Rectangle 43"/>
          <p:cNvSpPr>
            <a:spLocks noChangeArrowheads="1"/>
          </p:cNvSpPr>
          <p:nvPr/>
        </p:nvSpPr>
        <p:spPr bwMode="auto">
          <a:xfrm>
            <a:off x="4953000" y="3559175"/>
            <a:ext cx="2047875" cy="363538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>
                <a:latin typeface="Arial" pitchFamily="34" charset="0"/>
              </a:rPr>
              <a:t>Choose Correlator</a:t>
            </a:r>
          </a:p>
        </p:txBody>
      </p:sp>
      <p:sp>
        <p:nvSpPr>
          <p:cNvPr id="79915" name="Line 44"/>
          <p:cNvSpPr>
            <a:spLocks noChangeShapeType="1"/>
          </p:cNvSpPr>
          <p:nvPr/>
        </p:nvSpPr>
        <p:spPr bwMode="auto">
          <a:xfrm>
            <a:off x="4586287" y="3543300"/>
            <a:ext cx="278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916" name="Rectangle 45"/>
          <p:cNvSpPr>
            <a:spLocks noChangeArrowheads="1"/>
          </p:cNvSpPr>
          <p:nvPr/>
        </p:nvSpPr>
        <p:spPr bwMode="auto">
          <a:xfrm>
            <a:off x="3848100" y="2043113"/>
            <a:ext cx="279400" cy="514350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latin typeface="Arial" pitchFamily="34" charset="0"/>
              </a:rPr>
              <a:t>1</a:t>
            </a:r>
          </a:p>
          <a:p>
            <a:pPr eaLnBrk="0" hangingPunct="0"/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79918" name="Line 47"/>
          <p:cNvSpPr>
            <a:spLocks noChangeShapeType="1"/>
          </p:cNvSpPr>
          <p:nvPr/>
        </p:nvSpPr>
        <p:spPr bwMode="auto">
          <a:xfrm>
            <a:off x="2300287" y="5219700"/>
            <a:ext cx="123825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919" name="Rectangle 47"/>
          <p:cNvSpPr>
            <a:spLocks noChangeArrowheads="1"/>
          </p:cNvSpPr>
          <p:nvPr/>
        </p:nvSpPr>
        <p:spPr bwMode="auto">
          <a:xfrm>
            <a:off x="3957637" y="3581400"/>
            <a:ext cx="457200" cy="228600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21" name="Rectangle 49"/>
          <p:cNvSpPr>
            <a:spLocks noChangeArrowheads="1"/>
          </p:cNvSpPr>
          <p:nvPr/>
        </p:nvSpPr>
        <p:spPr bwMode="auto">
          <a:xfrm>
            <a:off x="2052637" y="2438400"/>
            <a:ext cx="4572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8" name="Group 77"/>
          <p:cNvGrpSpPr/>
          <p:nvPr/>
        </p:nvGrpSpPr>
        <p:grpSpPr>
          <a:xfrm>
            <a:off x="4953000" y="0"/>
            <a:ext cx="4419600" cy="2532142"/>
            <a:chOff x="1828800" y="2819400"/>
            <a:chExt cx="6248400" cy="3606384"/>
          </a:xfrm>
        </p:grpSpPr>
        <p:sp>
          <p:nvSpPr>
            <p:cNvPr id="50" name="Oval 35"/>
            <p:cNvSpPr>
              <a:spLocks noChangeArrowheads="1"/>
            </p:cNvSpPr>
            <p:nvPr/>
          </p:nvSpPr>
          <p:spPr bwMode="auto">
            <a:xfrm>
              <a:off x="2362200" y="3048000"/>
              <a:ext cx="1066800" cy="990600"/>
            </a:xfrm>
            <a:prstGeom prst="ellipse">
              <a:avLst/>
            </a:prstGeom>
            <a:solidFill>
              <a:schemeClr val="bg1"/>
            </a:solidFill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" name="Rectangle 19"/>
            <p:cNvSpPr>
              <a:spLocks noChangeArrowheads="1"/>
            </p:cNvSpPr>
            <p:nvPr/>
          </p:nvSpPr>
          <p:spPr bwMode="auto">
            <a:xfrm>
              <a:off x="2520950" y="29527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2" name="Rectangle 21"/>
            <p:cNvSpPr>
              <a:spLocks noChangeArrowheads="1"/>
            </p:cNvSpPr>
            <p:nvPr/>
          </p:nvSpPr>
          <p:spPr bwMode="auto">
            <a:xfrm>
              <a:off x="2520950" y="29527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3" name="Rectangle 22"/>
            <p:cNvSpPr>
              <a:spLocks noChangeArrowheads="1"/>
            </p:cNvSpPr>
            <p:nvPr/>
          </p:nvSpPr>
          <p:spPr bwMode="auto">
            <a:xfrm>
              <a:off x="2520950" y="29527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2520950" y="29527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5" name="Oval 33"/>
            <p:cNvSpPr>
              <a:spLocks noChangeArrowheads="1"/>
            </p:cNvSpPr>
            <p:nvPr/>
          </p:nvSpPr>
          <p:spPr bwMode="auto">
            <a:xfrm>
              <a:off x="1981200" y="34290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6" name="Text Box 34"/>
            <p:cNvSpPr txBox="1">
              <a:spLocks noChangeArrowheads="1"/>
            </p:cNvSpPr>
            <p:nvPr/>
          </p:nvSpPr>
          <p:spPr bwMode="auto">
            <a:xfrm>
              <a:off x="2057400" y="3505200"/>
              <a:ext cx="1676400" cy="832861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solidFill>
                    <a:srgbClr val="003300"/>
                  </a:solidFill>
                </a:rPr>
                <a:t>Predicted </a:t>
              </a:r>
              <a:r>
                <a:rPr lang="en-US" sz="1600" dirty="0" smtClean="0">
                  <a:solidFill>
                    <a:srgbClr val="003300"/>
                  </a:solidFill>
                </a:rPr>
                <a:t>Taken (11)</a:t>
              </a:r>
              <a:endParaRPr lang="en-US" sz="1600" dirty="0">
                <a:solidFill>
                  <a:srgbClr val="003300"/>
                </a:solidFill>
              </a:endParaRPr>
            </a:p>
          </p:txBody>
        </p:sp>
        <p:sp>
          <p:nvSpPr>
            <p:cNvPr id="57" name="Text Box 36"/>
            <p:cNvSpPr txBox="1">
              <a:spLocks noChangeArrowheads="1"/>
            </p:cNvSpPr>
            <p:nvPr/>
          </p:nvSpPr>
          <p:spPr bwMode="auto">
            <a:xfrm>
              <a:off x="3124201" y="2819400"/>
              <a:ext cx="1600200" cy="482183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</a:rPr>
                <a:t>Taken</a:t>
              </a:r>
            </a:p>
          </p:txBody>
        </p:sp>
        <p:sp>
          <p:nvSpPr>
            <p:cNvPr id="58" name="Line 37"/>
            <p:cNvSpPr>
              <a:spLocks noChangeShapeType="1"/>
            </p:cNvSpPr>
            <p:nvPr/>
          </p:nvSpPr>
          <p:spPr bwMode="auto">
            <a:xfrm>
              <a:off x="3733800" y="37338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59" name="Text Box 38"/>
            <p:cNvSpPr txBox="1">
              <a:spLocks noChangeArrowheads="1"/>
            </p:cNvSpPr>
            <p:nvPr/>
          </p:nvSpPr>
          <p:spPr bwMode="auto">
            <a:xfrm>
              <a:off x="3810001" y="3276599"/>
              <a:ext cx="1600200" cy="482183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hlink"/>
                  </a:solidFill>
                </a:rPr>
                <a:t>Not taken</a:t>
              </a:r>
            </a:p>
          </p:txBody>
        </p:sp>
        <p:sp>
          <p:nvSpPr>
            <p:cNvPr id="60" name="Oval 39"/>
            <p:cNvSpPr>
              <a:spLocks noChangeArrowheads="1"/>
            </p:cNvSpPr>
            <p:nvPr/>
          </p:nvSpPr>
          <p:spPr bwMode="auto">
            <a:xfrm>
              <a:off x="5562600" y="34290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" name="Text Box 40"/>
            <p:cNvSpPr txBox="1">
              <a:spLocks noChangeArrowheads="1"/>
            </p:cNvSpPr>
            <p:nvPr/>
          </p:nvSpPr>
          <p:spPr bwMode="auto">
            <a:xfrm>
              <a:off x="5638801" y="3505200"/>
              <a:ext cx="1676400" cy="832861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>
                  <a:solidFill>
                    <a:srgbClr val="003300"/>
                  </a:solidFill>
                </a:rPr>
                <a:t>Predicted </a:t>
              </a:r>
              <a:r>
                <a:rPr lang="en-US" sz="1600" dirty="0" smtClean="0">
                  <a:solidFill>
                    <a:srgbClr val="003300"/>
                  </a:solidFill>
                </a:rPr>
                <a:t>Taken (10)</a:t>
              </a:r>
              <a:endParaRPr lang="en-US" sz="1600" dirty="0">
                <a:solidFill>
                  <a:srgbClr val="003300"/>
                </a:solidFill>
              </a:endParaRPr>
            </a:p>
          </p:txBody>
        </p:sp>
        <p:sp>
          <p:nvSpPr>
            <p:cNvPr id="62" name="Line 41"/>
            <p:cNvSpPr>
              <a:spLocks noChangeShapeType="1"/>
            </p:cNvSpPr>
            <p:nvPr/>
          </p:nvSpPr>
          <p:spPr bwMode="auto">
            <a:xfrm>
              <a:off x="3733800" y="41148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3" name="Text Box 42"/>
            <p:cNvSpPr txBox="1">
              <a:spLocks noChangeArrowheads="1"/>
            </p:cNvSpPr>
            <p:nvPr/>
          </p:nvSpPr>
          <p:spPr bwMode="auto">
            <a:xfrm>
              <a:off x="3962400" y="4038600"/>
              <a:ext cx="1600200" cy="482183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</a:rPr>
                <a:t>Taken</a:t>
              </a:r>
            </a:p>
          </p:txBody>
        </p:sp>
        <p:sp>
          <p:nvSpPr>
            <p:cNvPr id="64" name="Oval 43"/>
            <p:cNvSpPr>
              <a:spLocks noChangeArrowheads="1"/>
            </p:cNvSpPr>
            <p:nvPr/>
          </p:nvSpPr>
          <p:spPr bwMode="auto">
            <a:xfrm>
              <a:off x="6019800" y="5410200"/>
              <a:ext cx="1066800" cy="990600"/>
            </a:xfrm>
            <a:prstGeom prst="ellipse">
              <a:avLst/>
            </a:prstGeom>
            <a:solidFill>
              <a:schemeClr val="bg1"/>
            </a:solidFill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5" name="Oval 44"/>
            <p:cNvSpPr>
              <a:spLocks noChangeArrowheads="1"/>
            </p:cNvSpPr>
            <p:nvPr/>
          </p:nvSpPr>
          <p:spPr bwMode="auto">
            <a:xfrm>
              <a:off x="1981200" y="49530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6" name="Text Box 45"/>
            <p:cNvSpPr txBox="1">
              <a:spLocks noChangeArrowheads="1"/>
            </p:cNvSpPr>
            <p:nvPr/>
          </p:nvSpPr>
          <p:spPr bwMode="auto">
            <a:xfrm>
              <a:off x="1828800" y="5105400"/>
              <a:ext cx="2133600" cy="832861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/>
                <a:t>Predicted (01) </a:t>
              </a:r>
              <a:r>
                <a:rPr lang="en-US" sz="1600" dirty="0"/>
                <a:t>not Taken</a:t>
              </a:r>
            </a:p>
          </p:txBody>
        </p:sp>
        <p:sp>
          <p:nvSpPr>
            <p:cNvPr id="67" name="Text Box 46"/>
            <p:cNvSpPr txBox="1">
              <a:spLocks noChangeArrowheads="1"/>
            </p:cNvSpPr>
            <p:nvPr/>
          </p:nvSpPr>
          <p:spPr bwMode="auto">
            <a:xfrm>
              <a:off x="4800599" y="5943601"/>
              <a:ext cx="1600200" cy="482183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hlink"/>
                  </a:solidFill>
                </a:rPr>
                <a:t>Not taken</a:t>
              </a:r>
            </a:p>
          </p:txBody>
        </p:sp>
        <p:sp>
          <p:nvSpPr>
            <p:cNvPr id="68" name="Line 47"/>
            <p:cNvSpPr>
              <a:spLocks noChangeShapeType="1"/>
            </p:cNvSpPr>
            <p:nvPr/>
          </p:nvSpPr>
          <p:spPr bwMode="auto">
            <a:xfrm>
              <a:off x="3733800" y="52578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9" name="Text Box 48"/>
            <p:cNvSpPr txBox="1">
              <a:spLocks noChangeArrowheads="1"/>
            </p:cNvSpPr>
            <p:nvPr/>
          </p:nvSpPr>
          <p:spPr bwMode="auto">
            <a:xfrm>
              <a:off x="3810001" y="4800600"/>
              <a:ext cx="1600200" cy="482183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hlink"/>
                  </a:solidFill>
                </a:rPr>
                <a:t>Not taken</a:t>
              </a:r>
            </a:p>
          </p:txBody>
        </p:sp>
        <p:sp>
          <p:nvSpPr>
            <p:cNvPr id="70" name="Oval 49"/>
            <p:cNvSpPr>
              <a:spLocks noChangeArrowheads="1"/>
            </p:cNvSpPr>
            <p:nvPr/>
          </p:nvSpPr>
          <p:spPr bwMode="auto">
            <a:xfrm>
              <a:off x="5562600" y="49530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1" name="Text Box 50"/>
            <p:cNvSpPr txBox="1">
              <a:spLocks noChangeArrowheads="1"/>
            </p:cNvSpPr>
            <p:nvPr/>
          </p:nvSpPr>
          <p:spPr bwMode="auto">
            <a:xfrm>
              <a:off x="5486400" y="5105400"/>
              <a:ext cx="1981201" cy="832861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dirty="0" smtClean="0"/>
                <a:t>Predicted (00) </a:t>
              </a:r>
              <a:r>
                <a:rPr lang="en-US" sz="1600" dirty="0"/>
                <a:t>not Taken</a:t>
              </a:r>
            </a:p>
          </p:txBody>
        </p:sp>
        <p:sp>
          <p:nvSpPr>
            <p:cNvPr id="72" name="Line 51"/>
            <p:cNvSpPr>
              <a:spLocks noChangeShapeType="1"/>
            </p:cNvSpPr>
            <p:nvPr/>
          </p:nvSpPr>
          <p:spPr bwMode="auto">
            <a:xfrm>
              <a:off x="3733800" y="56388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3" name="Text Box 52"/>
            <p:cNvSpPr txBox="1">
              <a:spLocks noChangeArrowheads="1"/>
            </p:cNvSpPr>
            <p:nvPr/>
          </p:nvSpPr>
          <p:spPr bwMode="auto">
            <a:xfrm>
              <a:off x="4038600" y="5562601"/>
              <a:ext cx="1600200" cy="482183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6600"/>
                  </a:solidFill>
                </a:rPr>
                <a:t>Taken</a:t>
              </a:r>
            </a:p>
          </p:txBody>
        </p:sp>
        <p:sp>
          <p:nvSpPr>
            <p:cNvPr id="74" name="Line 54"/>
            <p:cNvSpPr>
              <a:spLocks noChangeShapeType="1"/>
            </p:cNvSpPr>
            <p:nvPr/>
          </p:nvSpPr>
          <p:spPr bwMode="auto">
            <a:xfrm>
              <a:off x="6477000" y="44196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5" name="Text Box 55"/>
            <p:cNvSpPr txBox="1">
              <a:spLocks noChangeArrowheads="1"/>
            </p:cNvSpPr>
            <p:nvPr/>
          </p:nvSpPr>
          <p:spPr bwMode="auto">
            <a:xfrm>
              <a:off x="6477000" y="4419600"/>
              <a:ext cx="1600200" cy="482183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chemeClr val="hlink"/>
                  </a:solidFill>
                </a:rPr>
                <a:t>Not taken</a:t>
              </a:r>
            </a:p>
          </p:txBody>
        </p:sp>
        <p:sp>
          <p:nvSpPr>
            <p:cNvPr id="76" name="Line 56"/>
            <p:cNvSpPr>
              <a:spLocks noChangeShapeType="1"/>
            </p:cNvSpPr>
            <p:nvPr/>
          </p:nvSpPr>
          <p:spPr bwMode="auto">
            <a:xfrm>
              <a:off x="2895600" y="44196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7" name="Text Box 57"/>
            <p:cNvSpPr txBox="1">
              <a:spLocks noChangeArrowheads="1"/>
            </p:cNvSpPr>
            <p:nvPr/>
          </p:nvSpPr>
          <p:spPr bwMode="auto">
            <a:xfrm>
              <a:off x="1905001" y="4495802"/>
              <a:ext cx="1600200" cy="482183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dirty="0">
                  <a:solidFill>
                    <a:srgbClr val="006600"/>
                  </a:solidFill>
                </a:rPr>
                <a:t>Taken</a:t>
              </a:r>
            </a:p>
          </p:txBody>
        </p:sp>
      </p:grpSp>
      <p:sp>
        <p:nvSpPr>
          <p:cNvPr id="79917" name="Rectangle 46"/>
          <p:cNvSpPr>
            <a:spLocks noChangeArrowheads="1"/>
          </p:cNvSpPr>
          <p:nvPr/>
        </p:nvSpPr>
        <p:spPr bwMode="auto">
          <a:xfrm>
            <a:off x="3467100" y="5349875"/>
            <a:ext cx="1552575" cy="1187450"/>
          </a:xfrm>
          <a:prstGeom prst="rect">
            <a:avLst/>
          </a:prstGeom>
          <a:noFill/>
          <a:ln w="12700" cmpd="tri">
            <a:noFill/>
            <a:prstDash val="dash"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dirty="0">
                <a:latin typeface="Arial" pitchFamily="34" charset="0"/>
              </a:rPr>
              <a:t>11 Taken</a:t>
            </a:r>
          </a:p>
          <a:p>
            <a:pPr eaLnBrk="0" hangingPunct="0"/>
            <a:r>
              <a:rPr lang="en-US" sz="1800" dirty="0">
                <a:latin typeface="Arial" pitchFamily="34" charset="0"/>
              </a:rPr>
              <a:t>10</a:t>
            </a:r>
          </a:p>
          <a:p>
            <a:pPr eaLnBrk="0" hangingPunct="0"/>
            <a:r>
              <a:rPr lang="en-US" sz="1800" dirty="0">
                <a:latin typeface="Arial" pitchFamily="34" charset="0"/>
              </a:rPr>
              <a:t>01 Not Taken</a:t>
            </a:r>
          </a:p>
          <a:p>
            <a:pPr eaLnBrk="0" hangingPunct="0"/>
            <a:r>
              <a:rPr lang="en-US" sz="1800" dirty="0">
                <a:latin typeface="Arial" pitchFamily="34" charset="0"/>
              </a:rPr>
              <a:t>00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Branch Prediction Summary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smtClean="0"/>
              <a:t>Branch History Table: 2 bits for loop accuracy</a:t>
            </a:r>
          </a:p>
          <a:p>
            <a:r>
              <a:rPr lang="en-US" b="0" smtClean="0"/>
              <a:t>Correlation: Recently executed branches correlated with next branch</a:t>
            </a:r>
          </a:p>
          <a:p>
            <a:r>
              <a:rPr lang="en-US" b="0" smtClean="0"/>
              <a:t>Branch Target Buffer: include branch address &amp; prediction</a:t>
            </a:r>
          </a:p>
          <a:p>
            <a:r>
              <a:rPr lang="en-US" b="0" smtClean="0"/>
              <a:t>Predicated Execution can reduce number of branches, number of mispredicted branches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Gselect and Gshare predictors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000" smtClean="0"/>
              <a:t>Keep a global register (GR) with outcome of k branches</a:t>
            </a:r>
          </a:p>
          <a:p>
            <a:r>
              <a:rPr lang="en-US" sz="2000" smtClean="0"/>
              <a:t>Use that in conjunction with PC to index into a table containing 2-bit predictor</a:t>
            </a:r>
          </a:p>
          <a:p>
            <a:r>
              <a:rPr lang="en-US" sz="2000" smtClean="0"/>
              <a:t>Gselect – concatenate  </a:t>
            </a:r>
          </a:p>
          <a:p>
            <a:r>
              <a:rPr lang="en-US" sz="2000" smtClean="0"/>
              <a:t>Gshare – XOR (better)</a:t>
            </a: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4114800" y="2133600"/>
          <a:ext cx="4810125" cy="2938463"/>
        </p:xfrm>
        <a:graphic>
          <a:graphicData uri="http://schemas.openxmlformats.org/presentationml/2006/ole">
            <p:oleObj spid="_x0000_s67586" name="VISIO" r:id="rId4" imgW="3136680" imgH="1915560" progId="">
              <p:embed/>
            </p:oleObj>
          </a:graphicData>
        </a:graphic>
      </p:graphicFrame>
      <p:sp>
        <p:nvSpPr>
          <p:cNvPr id="67589" name="TextBox 5"/>
          <p:cNvSpPr txBox="1">
            <a:spLocks noChangeArrowheads="1"/>
          </p:cNvSpPr>
          <p:nvPr/>
        </p:nvSpPr>
        <p:spPr bwMode="auto">
          <a:xfrm>
            <a:off x="5105400" y="5562600"/>
            <a:ext cx="320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(PHT) Pattern History Table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0050" y="1547813"/>
            <a:ext cx="7345363" cy="4486275"/>
          </a:xfrm>
        </p:spPr>
        <p:txBody>
          <a:bodyPr/>
          <a:lstStyle/>
          <a:p>
            <a:r>
              <a:rPr lang="en-US" smtClean="0"/>
              <a:t>Avoid branch prediction by turning branches into conditionally executed instructions:</a:t>
            </a:r>
          </a:p>
          <a:p>
            <a:pPr>
              <a:buFont typeface="Symbol" pitchFamily="18" charset="2"/>
              <a:buNone/>
            </a:pPr>
            <a:r>
              <a:rPr lang="en-US" smtClean="0"/>
              <a:t> 	</a:t>
            </a:r>
            <a:r>
              <a:rPr lang="en-US" smtClean="0">
                <a:solidFill>
                  <a:schemeClr val="hlink"/>
                </a:solidFill>
              </a:rPr>
              <a:t>if (x) then A = B op C else NOP</a:t>
            </a:r>
            <a:endParaRPr lang="en-US" smtClean="0"/>
          </a:p>
          <a:p>
            <a:pPr lvl="1"/>
            <a:r>
              <a:rPr lang="en-US" smtClean="0">
                <a:ea typeface="ＭＳ Ｐゴシック"/>
                <a:cs typeface="ＭＳ Ｐゴシック"/>
              </a:rPr>
              <a:t>If false, then neither store result nor cause interference</a:t>
            </a:r>
          </a:p>
          <a:p>
            <a:pPr lvl="1"/>
            <a:r>
              <a:rPr lang="en-US" smtClean="0">
                <a:ea typeface="ＭＳ Ｐゴシック"/>
                <a:cs typeface="ＭＳ Ｐゴシック"/>
              </a:rPr>
              <a:t>Expanded ISA of Alpha, MIPS, PowerPC, SPARC have conditional move; PA-RISC can annul any following instruction</a:t>
            </a:r>
          </a:p>
          <a:p>
            <a:r>
              <a:rPr lang="en-US" smtClean="0"/>
              <a:t>Drawbacks to conditional instructions</a:t>
            </a:r>
          </a:p>
          <a:p>
            <a:pPr lvl="1"/>
            <a:r>
              <a:rPr lang="en-US" smtClean="0">
                <a:ea typeface="ＭＳ Ｐゴシック"/>
                <a:cs typeface="ＭＳ Ｐゴシック"/>
              </a:rPr>
              <a:t>Still takes a clock even if “annulled”</a:t>
            </a:r>
          </a:p>
          <a:p>
            <a:pPr lvl="1"/>
            <a:r>
              <a:rPr lang="en-US" smtClean="0">
                <a:ea typeface="ＭＳ Ｐゴシック"/>
                <a:cs typeface="ＭＳ Ｐゴシック"/>
              </a:rPr>
              <a:t>Stall if condition evaluated late: Complex conditions reduce effectiveness since condition becomes known late in pipeline</a:t>
            </a:r>
          </a:p>
        </p:txBody>
      </p:sp>
      <p:grpSp>
        <p:nvGrpSpPr>
          <p:cNvPr id="87042" name="Group 16"/>
          <p:cNvGrpSpPr>
            <a:grpSpLocks/>
          </p:cNvGrpSpPr>
          <p:nvPr/>
        </p:nvGrpSpPr>
        <p:grpSpPr bwMode="auto">
          <a:xfrm>
            <a:off x="7378700" y="1776413"/>
            <a:ext cx="1595438" cy="2870200"/>
            <a:chOff x="4648" y="1119"/>
            <a:chExt cx="1005" cy="1808"/>
          </a:xfrm>
        </p:grpSpPr>
        <p:sp>
          <p:nvSpPr>
            <p:cNvPr id="87044" name="AutoShape 3"/>
            <p:cNvSpPr>
              <a:spLocks noChangeArrowheads="1"/>
            </p:cNvSpPr>
            <p:nvPr/>
          </p:nvSpPr>
          <p:spPr bwMode="auto">
            <a:xfrm>
              <a:off x="4664" y="1395"/>
              <a:ext cx="500" cy="284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5" name="Rectangle 4"/>
            <p:cNvSpPr>
              <a:spLocks noChangeArrowheads="1"/>
            </p:cNvSpPr>
            <p:nvPr/>
          </p:nvSpPr>
          <p:spPr bwMode="auto">
            <a:xfrm>
              <a:off x="4904" y="1911"/>
              <a:ext cx="740" cy="53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6" name="Rectangle 5"/>
            <p:cNvSpPr>
              <a:spLocks noChangeArrowheads="1"/>
            </p:cNvSpPr>
            <p:nvPr/>
          </p:nvSpPr>
          <p:spPr bwMode="auto">
            <a:xfrm>
              <a:off x="4805" y="1387"/>
              <a:ext cx="221" cy="28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>
                  <a:latin typeface="Arial" pitchFamily="34" charset="0"/>
                </a:rPr>
                <a:t>x</a:t>
              </a:r>
            </a:p>
          </p:txBody>
        </p:sp>
        <p:sp>
          <p:nvSpPr>
            <p:cNvPr id="87047" name="Rectangle 6"/>
            <p:cNvSpPr>
              <a:spLocks noChangeArrowheads="1"/>
            </p:cNvSpPr>
            <p:nvPr/>
          </p:nvSpPr>
          <p:spPr bwMode="auto">
            <a:xfrm>
              <a:off x="4921" y="1948"/>
              <a:ext cx="732" cy="47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n-US">
                  <a:solidFill>
                    <a:schemeClr val="hlink"/>
                  </a:solidFill>
                  <a:latin typeface="Arial" pitchFamily="34" charset="0"/>
                </a:rPr>
                <a:t>A = </a:t>
              </a:r>
              <a:br>
                <a:rPr lang="en-US">
                  <a:solidFill>
                    <a:schemeClr val="hlink"/>
                  </a:solidFill>
                  <a:latin typeface="Arial" pitchFamily="34" charset="0"/>
                </a:rPr>
              </a:br>
              <a:r>
                <a:rPr lang="en-US">
                  <a:solidFill>
                    <a:schemeClr val="hlink"/>
                  </a:solidFill>
                  <a:latin typeface="Arial" pitchFamily="34" charset="0"/>
                </a:rPr>
                <a:t>B op C</a:t>
              </a:r>
            </a:p>
          </p:txBody>
        </p:sp>
        <p:sp>
          <p:nvSpPr>
            <p:cNvPr id="87048" name="Line 7"/>
            <p:cNvSpPr>
              <a:spLocks noChangeShapeType="1"/>
            </p:cNvSpPr>
            <p:nvPr/>
          </p:nvSpPr>
          <p:spPr bwMode="auto">
            <a:xfrm>
              <a:off x="5180" y="1543"/>
              <a:ext cx="1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49" name="Line 8"/>
            <p:cNvSpPr>
              <a:spLocks noChangeShapeType="1"/>
            </p:cNvSpPr>
            <p:nvPr/>
          </p:nvSpPr>
          <p:spPr bwMode="auto">
            <a:xfrm>
              <a:off x="5350" y="1551"/>
              <a:ext cx="0" cy="3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0" name="Line 9"/>
            <p:cNvSpPr>
              <a:spLocks noChangeShapeType="1"/>
            </p:cNvSpPr>
            <p:nvPr/>
          </p:nvSpPr>
          <p:spPr bwMode="auto">
            <a:xfrm flipH="1">
              <a:off x="4657" y="1548"/>
              <a:ext cx="0" cy="106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1" name="Line 10"/>
            <p:cNvSpPr>
              <a:spLocks noChangeShapeType="1"/>
            </p:cNvSpPr>
            <p:nvPr/>
          </p:nvSpPr>
          <p:spPr bwMode="auto">
            <a:xfrm>
              <a:off x="4944" y="1119"/>
              <a:ext cx="0" cy="2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2" name="Line 11"/>
            <p:cNvSpPr>
              <a:spLocks noChangeShapeType="1"/>
            </p:cNvSpPr>
            <p:nvPr/>
          </p:nvSpPr>
          <p:spPr bwMode="auto">
            <a:xfrm>
              <a:off x="5351" y="2451"/>
              <a:ext cx="4" cy="1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3" name="Line 12"/>
            <p:cNvSpPr>
              <a:spLocks noChangeShapeType="1"/>
            </p:cNvSpPr>
            <p:nvPr/>
          </p:nvSpPr>
          <p:spPr bwMode="auto">
            <a:xfrm flipH="1">
              <a:off x="4648" y="2617"/>
              <a:ext cx="7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54" name="Line 13"/>
            <p:cNvSpPr>
              <a:spLocks noChangeShapeType="1"/>
            </p:cNvSpPr>
            <p:nvPr/>
          </p:nvSpPr>
          <p:spPr bwMode="auto">
            <a:xfrm>
              <a:off x="4944" y="2631"/>
              <a:ext cx="0" cy="2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043" name="Rectangle 14"/>
          <p:cNvSpPr>
            <a:spLocks noGrp="1" noChangeArrowheads="1"/>
          </p:cNvSpPr>
          <p:nvPr>
            <p:ph type="title"/>
          </p:nvPr>
        </p:nvSpPr>
        <p:spPr>
          <a:xfrm>
            <a:off x="1062038" y="804863"/>
            <a:ext cx="7162800" cy="660400"/>
          </a:xfrm>
        </p:spPr>
        <p:txBody>
          <a:bodyPr/>
          <a:lstStyle/>
          <a:p>
            <a:r>
              <a:rPr lang="en-US" smtClean="0"/>
              <a:t>Predicated Execution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Branches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>
            <p:ph type="tbl" idx="1"/>
          </p:nvPr>
        </p:nvGraphicFramePr>
        <p:xfrm>
          <a:off x="841375" y="1828800"/>
          <a:ext cx="7543800" cy="4260850"/>
        </p:xfrm>
        <a:graphic>
          <a:graphicData uri="http://schemas.openxmlformats.org/presentationml/2006/ole">
            <p:oleObj spid="_x0000_s68610" name="Document" r:id="rId4" imgW="7718797" imgH="4359247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Special Case: Return Addresses</a:t>
            </a:r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Register Indirect branch - hard to predict address</a:t>
            </a:r>
          </a:p>
          <a:p>
            <a:r>
              <a:rPr lang="en-US" smtClean="0"/>
              <a:t>SPEC89 85% such branches for procedure return</a:t>
            </a:r>
          </a:p>
          <a:p>
            <a:r>
              <a:rPr lang="en-US" smtClean="0"/>
              <a:t>Since stack discipline for procedures, save return address in small buffer that acts like a stack: 8 to 16 entries has small miss rate, return address stack (RAS)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933450" y="304800"/>
            <a:ext cx="7162800" cy="1143000"/>
          </a:xfrm>
        </p:spPr>
        <p:txBody>
          <a:bodyPr/>
          <a:lstStyle/>
          <a:p>
            <a:r>
              <a:rPr lang="en-US" smtClean="0"/>
              <a:t>Dynamic Branch Prediction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5950" y="1803400"/>
            <a:ext cx="7994650" cy="41402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Performance = ƒ(accuracy, cost of </a:t>
            </a:r>
            <a:r>
              <a:rPr lang="en-US" b="0" dirty="0" err="1" smtClean="0"/>
              <a:t>misprediction</a:t>
            </a:r>
            <a:r>
              <a:rPr lang="en-US" b="0" dirty="0" smtClean="0"/>
              <a:t>)</a:t>
            </a:r>
          </a:p>
          <a:p>
            <a:pPr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Branch History Table (BHT) </a:t>
            </a:r>
            <a:r>
              <a:rPr lang="en-US" b="0" dirty="0" smtClean="0"/>
              <a:t>is simplest</a:t>
            </a:r>
          </a:p>
          <a:p>
            <a:pPr lvl="1">
              <a:defRPr/>
            </a:pPr>
            <a:r>
              <a:rPr lang="en-US" b="0" dirty="0" smtClean="0"/>
              <a:t>Lower bits of PC address index table of 1-bit values</a:t>
            </a:r>
          </a:p>
          <a:p>
            <a:pPr lvl="1">
              <a:defRPr/>
            </a:pPr>
            <a:r>
              <a:rPr lang="en-US" b="0" dirty="0" smtClean="0"/>
              <a:t>Says whether or not branch taken last time</a:t>
            </a:r>
          </a:p>
          <a:p>
            <a:pPr lvl="1">
              <a:defRPr/>
            </a:pPr>
            <a:r>
              <a:rPr lang="en-US" b="0" dirty="0" smtClean="0"/>
              <a:t>No address check</a:t>
            </a:r>
          </a:p>
          <a:p>
            <a:pPr>
              <a:defRPr/>
            </a:pPr>
            <a:r>
              <a:rPr lang="en-US" b="0" dirty="0" smtClean="0"/>
              <a:t>Problem: in a loop, 1-bit BHT will cause two </a:t>
            </a:r>
            <a:r>
              <a:rPr lang="en-US" b="0" dirty="0" err="1" smtClean="0"/>
              <a:t>mispredictions</a:t>
            </a:r>
            <a:r>
              <a:rPr lang="en-US" b="0" dirty="0" smtClean="0"/>
              <a:t> (</a:t>
            </a:r>
            <a:r>
              <a:rPr lang="en-US" b="0" dirty="0" err="1" smtClean="0"/>
              <a:t>avg</a:t>
            </a:r>
            <a:r>
              <a:rPr lang="en-US" b="0" dirty="0" smtClean="0"/>
              <a:t> is 9 iterations before exit):</a:t>
            </a:r>
          </a:p>
          <a:p>
            <a:pPr lvl="1">
              <a:defRPr/>
            </a:pPr>
            <a:r>
              <a:rPr lang="en-US" b="0" dirty="0" smtClean="0"/>
              <a:t>End of loop case, when it exits instead of  looping as before</a:t>
            </a:r>
          </a:p>
          <a:p>
            <a:pPr lvl="1">
              <a:defRPr/>
            </a:pPr>
            <a:r>
              <a:rPr lang="en-US" b="0" dirty="0" smtClean="0"/>
              <a:t>First time through loop on </a:t>
            </a:r>
            <a:r>
              <a:rPr lang="en-US" b="0" i="1" dirty="0" smtClean="0"/>
              <a:t>next</a:t>
            </a:r>
            <a:r>
              <a:rPr lang="en-US" b="0" dirty="0" smtClean="0"/>
              <a:t> time through code, when it predicts exit instead of looping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Branch History Table</a:t>
            </a:r>
            <a:br>
              <a:rPr lang="en-US" smtClean="0"/>
            </a:br>
            <a:r>
              <a:rPr lang="en-US" smtClean="0"/>
              <a:t>(Branch Target Buffer)</a:t>
            </a: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3733800" y="2362200"/>
            <a:ext cx="4419600" cy="36576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0" name="Rectangle 6"/>
          <p:cNvSpPr>
            <a:spLocks noChangeArrowheads="1"/>
          </p:cNvSpPr>
          <p:nvPr/>
        </p:nvSpPr>
        <p:spPr bwMode="auto">
          <a:xfrm>
            <a:off x="3733800" y="2819400"/>
            <a:ext cx="4419600" cy="4572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3733800" y="3733800"/>
            <a:ext cx="4419600" cy="4572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>
            <a:off x="3733800" y="4648200"/>
            <a:ext cx="4419600" cy="4572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Rectangle 9"/>
          <p:cNvSpPr>
            <a:spLocks noChangeArrowheads="1"/>
          </p:cNvSpPr>
          <p:nvPr/>
        </p:nvSpPr>
        <p:spPr bwMode="auto">
          <a:xfrm>
            <a:off x="3733800" y="5562600"/>
            <a:ext cx="4419600" cy="4572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4191000" y="18288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1371600" algn="l"/>
                <a:tab pos="3146425" algn="l"/>
              </a:tabLst>
            </a:pPr>
            <a:r>
              <a:rPr lang="en-US" dirty="0"/>
              <a:t>PC	Target PC	Prediction </a:t>
            </a:r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>
            <a:off x="5410200" y="23622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>
            <a:off x="7239000" y="23622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7" name="Line 13"/>
          <p:cNvSpPr>
            <a:spLocks noChangeShapeType="1"/>
          </p:cNvSpPr>
          <p:nvPr/>
        </p:nvSpPr>
        <p:spPr bwMode="auto">
          <a:xfrm>
            <a:off x="1143000" y="21336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8" name="Line 14"/>
          <p:cNvSpPr>
            <a:spLocks noChangeShapeType="1"/>
          </p:cNvSpPr>
          <p:nvPr/>
        </p:nvSpPr>
        <p:spPr bwMode="auto">
          <a:xfrm>
            <a:off x="1143000" y="22860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9" name="Line 15"/>
          <p:cNvSpPr>
            <a:spLocks noChangeShapeType="1"/>
          </p:cNvSpPr>
          <p:nvPr/>
        </p:nvSpPr>
        <p:spPr bwMode="auto">
          <a:xfrm>
            <a:off x="1143000" y="24384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0" name="Line 16"/>
          <p:cNvSpPr>
            <a:spLocks noChangeShapeType="1"/>
          </p:cNvSpPr>
          <p:nvPr/>
        </p:nvSpPr>
        <p:spPr bwMode="auto">
          <a:xfrm>
            <a:off x="1143000" y="25908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1" name="Line 17"/>
          <p:cNvSpPr>
            <a:spLocks noChangeShapeType="1"/>
          </p:cNvSpPr>
          <p:nvPr/>
        </p:nvSpPr>
        <p:spPr bwMode="auto">
          <a:xfrm>
            <a:off x="1143000" y="2743200"/>
            <a:ext cx="1295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2" name="Line 18"/>
          <p:cNvSpPr>
            <a:spLocks noChangeShapeType="1"/>
          </p:cNvSpPr>
          <p:nvPr/>
        </p:nvSpPr>
        <p:spPr bwMode="auto">
          <a:xfrm>
            <a:off x="1143000" y="28956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3" name="Line 19"/>
          <p:cNvSpPr>
            <a:spLocks noChangeShapeType="1"/>
          </p:cNvSpPr>
          <p:nvPr/>
        </p:nvSpPr>
        <p:spPr bwMode="auto">
          <a:xfrm>
            <a:off x="1143000" y="30480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4" name="Line 20"/>
          <p:cNvSpPr>
            <a:spLocks noChangeShapeType="1"/>
          </p:cNvSpPr>
          <p:nvPr/>
        </p:nvSpPr>
        <p:spPr bwMode="auto">
          <a:xfrm>
            <a:off x="1143000" y="32004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5" name="Line 21"/>
          <p:cNvSpPr>
            <a:spLocks noChangeShapeType="1"/>
          </p:cNvSpPr>
          <p:nvPr/>
        </p:nvSpPr>
        <p:spPr bwMode="auto">
          <a:xfrm>
            <a:off x="1143000" y="33528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6" name="Line 22"/>
          <p:cNvSpPr>
            <a:spLocks noChangeShapeType="1"/>
          </p:cNvSpPr>
          <p:nvPr/>
        </p:nvSpPr>
        <p:spPr bwMode="auto">
          <a:xfrm>
            <a:off x="1143000" y="3505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7" name="Line 23"/>
          <p:cNvSpPr>
            <a:spLocks noChangeShapeType="1"/>
          </p:cNvSpPr>
          <p:nvPr/>
        </p:nvSpPr>
        <p:spPr bwMode="auto">
          <a:xfrm>
            <a:off x="1143000" y="36576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8" name="Line 24"/>
          <p:cNvSpPr>
            <a:spLocks noChangeShapeType="1"/>
          </p:cNvSpPr>
          <p:nvPr/>
        </p:nvSpPr>
        <p:spPr bwMode="auto">
          <a:xfrm>
            <a:off x="1143000" y="38100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9" name="Line 25"/>
          <p:cNvSpPr>
            <a:spLocks noChangeShapeType="1"/>
          </p:cNvSpPr>
          <p:nvPr/>
        </p:nvSpPr>
        <p:spPr bwMode="auto">
          <a:xfrm>
            <a:off x="1143000" y="3962400"/>
            <a:ext cx="1295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0" name="Line 26"/>
          <p:cNvSpPr>
            <a:spLocks noChangeShapeType="1"/>
          </p:cNvSpPr>
          <p:nvPr/>
        </p:nvSpPr>
        <p:spPr bwMode="auto">
          <a:xfrm>
            <a:off x="1143000" y="41148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1" name="Line 27"/>
          <p:cNvSpPr>
            <a:spLocks noChangeShapeType="1"/>
          </p:cNvSpPr>
          <p:nvPr/>
        </p:nvSpPr>
        <p:spPr bwMode="auto">
          <a:xfrm>
            <a:off x="1143000" y="4267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2" name="Line 28"/>
          <p:cNvSpPr>
            <a:spLocks noChangeShapeType="1"/>
          </p:cNvSpPr>
          <p:nvPr/>
        </p:nvSpPr>
        <p:spPr bwMode="auto">
          <a:xfrm>
            <a:off x="1143000" y="44196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3" name="Line 29"/>
          <p:cNvSpPr>
            <a:spLocks noChangeShapeType="1"/>
          </p:cNvSpPr>
          <p:nvPr/>
        </p:nvSpPr>
        <p:spPr bwMode="auto">
          <a:xfrm>
            <a:off x="1143000" y="45720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4" name="Line 30"/>
          <p:cNvSpPr>
            <a:spLocks noChangeShapeType="1"/>
          </p:cNvSpPr>
          <p:nvPr/>
        </p:nvSpPr>
        <p:spPr bwMode="auto">
          <a:xfrm>
            <a:off x="1143000" y="47244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5" name="Line 31"/>
          <p:cNvSpPr>
            <a:spLocks noChangeShapeType="1"/>
          </p:cNvSpPr>
          <p:nvPr/>
        </p:nvSpPr>
        <p:spPr bwMode="auto">
          <a:xfrm>
            <a:off x="1143000" y="48768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6" name="Line 32"/>
          <p:cNvSpPr>
            <a:spLocks noChangeShapeType="1"/>
          </p:cNvSpPr>
          <p:nvPr/>
        </p:nvSpPr>
        <p:spPr bwMode="auto">
          <a:xfrm>
            <a:off x="1143000" y="5029200"/>
            <a:ext cx="1295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7" name="Line 33"/>
          <p:cNvSpPr>
            <a:spLocks noChangeShapeType="1"/>
          </p:cNvSpPr>
          <p:nvPr/>
        </p:nvSpPr>
        <p:spPr bwMode="auto">
          <a:xfrm>
            <a:off x="1143000" y="51816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8" name="Line 34"/>
          <p:cNvSpPr>
            <a:spLocks noChangeShapeType="1"/>
          </p:cNvSpPr>
          <p:nvPr/>
        </p:nvSpPr>
        <p:spPr bwMode="auto">
          <a:xfrm>
            <a:off x="1143000" y="53340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9" name="Line 35"/>
          <p:cNvSpPr>
            <a:spLocks noChangeShapeType="1"/>
          </p:cNvSpPr>
          <p:nvPr/>
        </p:nvSpPr>
        <p:spPr bwMode="auto">
          <a:xfrm>
            <a:off x="1143000" y="54864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20" name="Line 36"/>
          <p:cNvSpPr>
            <a:spLocks noChangeShapeType="1"/>
          </p:cNvSpPr>
          <p:nvPr/>
        </p:nvSpPr>
        <p:spPr bwMode="auto">
          <a:xfrm>
            <a:off x="1143000" y="56388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21" name="Line 37"/>
          <p:cNvSpPr>
            <a:spLocks noChangeShapeType="1"/>
          </p:cNvSpPr>
          <p:nvPr/>
        </p:nvSpPr>
        <p:spPr bwMode="auto">
          <a:xfrm>
            <a:off x="1143000" y="5791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22" name="Line 38"/>
          <p:cNvSpPr>
            <a:spLocks noChangeShapeType="1"/>
          </p:cNvSpPr>
          <p:nvPr/>
        </p:nvSpPr>
        <p:spPr bwMode="auto">
          <a:xfrm>
            <a:off x="1143000" y="59436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23" name="Line 39"/>
          <p:cNvSpPr>
            <a:spLocks noChangeShapeType="1"/>
          </p:cNvSpPr>
          <p:nvPr/>
        </p:nvSpPr>
        <p:spPr bwMode="auto">
          <a:xfrm>
            <a:off x="1143000" y="60960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93229" name="Group 45"/>
          <p:cNvGrpSpPr>
            <a:grpSpLocks/>
          </p:cNvGrpSpPr>
          <p:nvPr/>
        </p:nvGrpSpPr>
        <p:grpSpPr bwMode="auto">
          <a:xfrm>
            <a:off x="2438400" y="2743200"/>
            <a:ext cx="685800" cy="1828800"/>
            <a:chOff x="1536" y="1728"/>
            <a:chExt cx="432" cy="1152"/>
          </a:xfrm>
        </p:grpSpPr>
        <p:sp>
          <p:nvSpPr>
            <p:cNvPr id="93224" name="Line 40"/>
            <p:cNvSpPr>
              <a:spLocks noChangeShapeType="1"/>
            </p:cNvSpPr>
            <p:nvPr/>
          </p:nvSpPr>
          <p:spPr bwMode="auto">
            <a:xfrm>
              <a:off x="1584" y="172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25" name="Line 41"/>
            <p:cNvSpPr>
              <a:spLocks noChangeShapeType="1"/>
            </p:cNvSpPr>
            <p:nvPr/>
          </p:nvSpPr>
          <p:spPr bwMode="auto">
            <a:xfrm>
              <a:off x="1968" y="172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26" name="Line 42"/>
            <p:cNvSpPr>
              <a:spLocks noChangeShapeType="1"/>
            </p:cNvSpPr>
            <p:nvPr/>
          </p:nvSpPr>
          <p:spPr bwMode="auto">
            <a:xfrm flipH="1">
              <a:off x="1536" y="288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227" name="Text Box 43"/>
          <p:cNvSpPr txBox="1">
            <a:spLocks noChangeArrowheads="1"/>
          </p:cNvSpPr>
          <p:nvPr/>
        </p:nvSpPr>
        <p:spPr bwMode="auto">
          <a:xfrm>
            <a:off x="0" y="2514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3340</a:t>
            </a:r>
          </a:p>
        </p:txBody>
      </p:sp>
      <p:sp>
        <p:nvSpPr>
          <p:cNvPr id="93228" name="Text Box 44"/>
          <p:cNvSpPr txBox="1">
            <a:spLocks noChangeArrowheads="1"/>
          </p:cNvSpPr>
          <p:nvPr/>
        </p:nvSpPr>
        <p:spPr bwMode="auto">
          <a:xfrm>
            <a:off x="0" y="4343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4460</a:t>
            </a:r>
          </a:p>
        </p:txBody>
      </p:sp>
      <p:sp>
        <p:nvSpPr>
          <p:cNvPr id="93232" name="Text Box 48"/>
          <p:cNvSpPr txBox="1">
            <a:spLocks noChangeArrowheads="1"/>
          </p:cNvSpPr>
          <p:nvPr/>
        </p:nvSpPr>
        <p:spPr bwMode="auto">
          <a:xfrm>
            <a:off x="4038600" y="2819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3340</a:t>
            </a:r>
          </a:p>
        </p:txBody>
      </p:sp>
      <p:sp>
        <p:nvSpPr>
          <p:cNvPr id="93233" name="Text Box 49"/>
          <p:cNvSpPr txBox="1">
            <a:spLocks noChangeArrowheads="1"/>
          </p:cNvSpPr>
          <p:nvPr/>
        </p:nvSpPr>
        <p:spPr bwMode="auto">
          <a:xfrm>
            <a:off x="5791200" y="2819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4460</a:t>
            </a:r>
          </a:p>
        </p:txBody>
      </p:sp>
      <p:sp>
        <p:nvSpPr>
          <p:cNvPr id="93234" name="Text Box 50"/>
          <p:cNvSpPr txBox="1">
            <a:spLocks noChangeArrowheads="1"/>
          </p:cNvSpPr>
          <p:nvPr/>
        </p:nvSpPr>
        <p:spPr bwMode="auto">
          <a:xfrm>
            <a:off x="7162800" y="2819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Arial" pitchFamily="34" charset="0"/>
              </a:rPr>
              <a:t>1(</a:t>
            </a:r>
            <a:r>
              <a:rPr lang="en-US" dirty="0" smtClean="0">
                <a:latin typeface="Arial" pitchFamily="34" charset="0"/>
              </a:rPr>
              <a:t>T)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3235" name="Text Box 51"/>
          <p:cNvSpPr txBox="1">
            <a:spLocks noChangeArrowheads="1"/>
          </p:cNvSpPr>
          <p:nvPr/>
        </p:nvSpPr>
        <p:spPr bwMode="auto">
          <a:xfrm>
            <a:off x="0" y="4800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4520</a:t>
            </a:r>
          </a:p>
        </p:txBody>
      </p:sp>
      <p:grpSp>
        <p:nvGrpSpPr>
          <p:cNvPr id="93236" name="Group 52"/>
          <p:cNvGrpSpPr>
            <a:grpSpLocks/>
          </p:cNvGrpSpPr>
          <p:nvPr/>
        </p:nvGrpSpPr>
        <p:grpSpPr bwMode="auto">
          <a:xfrm flipV="1">
            <a:off x="2438400" y="2286000"/>
            <a:ext cx="838200" cy="2743200"/>
            <a:chOff x="1536" y="1728"/>
            <a:chExt cx="432" cy="1152"/>
          </a:xfrm>
        </p:grpSpPr>
        <p:sp>
          <p:nvSpPr>
            <p:cNvPr id="93237" name="Line 53"/>
            <p:cNvSpPr>
              <a:spLocks noChangeShapeType="1"/>
            </p:cNvSpPr>
            <p:nvPr/>
          </p:nvSpPr>
          <p:spPr bwMode="auto">
            <a:xfrm>
              <a:off x="1584" y="172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38" name="Line 54"/>
            <p:cNvSpPr>
              <a:spLocks noChangeShapeType="1"/>
            </p:cNvSpPr>
            <p:nvPr/>
          </p:nvSpPr>
          <p:spPr bwMode="auto">
            <a:xfrm>
              <a:off x="1968" y="172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39" name="Line 55"/>
            <p:cNvSpPr>
              <a:spLocks noChangeShapeType="1"/>
            </p:cNvSpPr>
            <p:nvPr/>
          </p:nvSpPr>
          <p:spPr bwMode="auto">
            <a:xfrm flipH="1">
              <a:off x="1536" y="288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240" name="Text Box 56"/>
          <p:cNvSpPr txBox="1">
            <a:spLocks noChangeArrowheads="1"/>
          </p:cNvSpPr>
          <p:nvPr/>
        </p:nvSpPr>
        <p:spPr bwMode="auto">
          <a:xfrm>
            <a:off x="0" y="19812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3320</a:t>
            </a:r>
          </a:p>
        </p:txBody>
      </p:sp>
      <p:sp>
        <p:nvSpPr>
          <p:cNvPr id="93241" name="Text Box 57"/>
          <p:cNvSpPr txBox="1">
            <a:spLocks noChangeArrowheads="1"/>
          </p:cNvSpPr>
          <p:nvPr/>
        </p:nvSpPr>
        <p:spPr bwMode="auto">
          <a:xfrm>
            <a:off x="3962400" y="373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4520</a:t>
            </a:r>
          </a:p>
        </p:txBody>
      </p:sp>
      <p:sp>
        <p:nvSpPr>
          <p:cNvPr id="93242" name="Text Box 58"/>
          <p:cNvSpPr txBox="1">
            <a:spLocks noChangeArrowheads="1"/>
          </p:cNvSpPr>
          <p:nvPr/>
        </p:nvSpPr>
        <p:spPr bwMode="auto">
          <a:xfrm>
            <a:off x="5791200" y="3733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3320</a:t>
            </a:r>
          </a:p>
        </p:txBody>
      </p:sp>
      <p:sp>
        <p:nvSpPr>
          <p:cNvPr id="93243" name="Text Box 59"/>
          <p:cNvSpPr txBox="1">
            <a:spLocks noChangeArrowheads="1"/>
          </p:cNvSpPr>
          <p:nvPr/>
        </p:nvSpPr>
        <p:spPr bwMode="auto">
          <a:xfrm>
            <a:off x="7162800" y="373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Arial" pitchFamily="34" charset="0"/>
              </a:rPr>
              <a:t>1(T)</a:t>
            </a: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3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27" grpId="0"/>
      <p:bldP spid="93228" grpId="0"/>
      <p:bldP spid="93232" grpId="0"/>
      <p:bldP spid="93233" grpId="0"/>
      <p:bldP spid="93234" grpId="0"/>
      <p:bldP spid="93235" grpId="0"/>
      <p:bldP spid="93240" grpId="0"/>
      <p:bldP spid="93241" grpId="0"/>
      <p:bldP spid="93242" grpId="0"/>
      <p:bldP spid="932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Oval 35"/>
          <p:cNvSpPr>
            <a:spLocks noChangeArrowheads="1"/>
          </p:cNvSpPr>
          <p:nvPr/>
        </p:nvSpPr>
        <p:spPr bwMode="auto">
          <a:xfrm>
            <a:off x="2362200" y="3048000"/>
            <a:ext cx="1066800" cy="990600"/>
          </a:xfrm>
          <a:prstGeom prst="ellipse">
            <a:avLst/>
          </a:prstGeom>
          <a:solidFill>
            <a:schemeClr val="bg1"/>
          </a:solidFill>
          <a:ln w="38100" cap="rnd">
            <a:solidFill>
              <a:srgbClr val="0066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0" name="Rectangle 7"/>
          <p:cNvSpPr>
            <a:spLocks noGrp="1" noChangeArrowheads="1"/>
          </p:cNvSpPr>
          <p:nvPr>
            <p:ph type="title"/>
          </p:nvPr>
        </p:nvSpPr>
        <p:spPr>
          <a:xfrm>
            <a:off x="933450" y="438150"/>
            <a:ext cx="7162800" cy="1143000"/>
          </a:xfrm>
        </p:spPr>
        <p:txBody>
          <a:bodyPr/>
          <a:lstStyle/>
          <a:p>
            <a:r>
              <a:rPr lang="en-US" smtClean="0"/>
              <a:t>Dynamic Branch Prediction</a:t>
            </a:r>
          </a:p>
        </p:txBody>
      </p:sp>
      <p:sp>
        <p:nvSpPr>
          <p:cNvPr id="276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020050" cy="1454150"/>
          </a:xfrm>
        </p:spPr>
        <p:txBody>
          <a:bodyPr/>
          <a:lstStyle/>
          <a:p>
            <a:r>
              <a:rPr lang="en-US" sz="2000" b="0" smtClean="0"/>
              <a:t>Solution: 2-bit scheme where change prediction only if get misprediction </a:t>
            </a:r>
            <a:r>
              <a:rPr lang="en-US" sz="2000" b="0" i="1" smtClean="0"/>
              <a:t>twice</a:t>
            </a:r>
            <a:endParaRPr lang="en-US" sz="2000" b="0" smtClean="0"/>
          </a:p>
          <a:p>
            <a:r>
              <a:rPr lang="en-US" sz="2000" b="0" smtClean="0">
                <a:solidFill>
                  <a:schemeClr val="hlink"/>
                </a:solidFill>
              </a:rPr>
              <a:t>Red: stop, not taken</a:t>
            </a:r>
            <a:r>
              <a:rPr lang="en-US" sz="2000" b="0" smtClean="0"/>
              <a:t> </a:t>
            </a:r>
          </a:p>
          <a:p>
            <a:r>
              <a:rPr lang="en-US" sz="2000" b="0" smtClean="0">
                <a:solidFill>
                  <a:srgbClr val="006600"/>
                </a:solidFill>
              </a:rPr>
              <a:t>Green: go, taken</a:t>
            </a:r>
          </a:p>
        </p:txBody>
      </p:sp>
      <p:sp>
        <p:nvSpPr>
          <p:cNvPr id="27652" name="Rectangle 19"/>
          <p:cNvSpPr>
            <a:spLocks noChangeArrowheads="1"/>
          </p:cNvSpPr>
          <p:nvPr/>
        </p:nvSpPr>
        <p:spPr bwMode="auto">
          <a:xfrm>
            <a:off x="2520950" y="2952750"/>
            <a:ext cx="1588" cy="1588"/>
          </a:xfrm>
          <a:prstGeom prst="rect">
            <a:avLst/>
          </a:prstGeom>
          <a:solidFill>
            <a:srgbClr val="FFFFFF"/>
          </a:solidFill>
          <a:ln w="12700" cmpd="tri">
            <a:noFill/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21"/>
          <p:cNvSpPr>
            <a:spLocks noChangeArrowheads="1"/>
          </p:cNvSpPr>
          <p:nvPr/>
        </p:nvSpPr>
        <p:spPr bwMode="auto">
          <a:xfrm>
            <a:off x="2520950" y="2952750"/>
            <a:ext cx="1588" cy="1588"/>
          </a:xfrm>
          <a:prstGeom prst="rect">
            <a:avLst/>
          </a:prstGeom>
          <a:solidFill>
            <a:srgbClr val="FFFFFF"/>
          </a:solidFill>
          <a:ln w="12700" cmpd="tri">
            <a:noFill/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22"/>
          <p:cNvSpPr>
            <a:spLocks noChangeArrowheads="1"/>
          </p:cNvSpPr>
          <p:nvPr/>
        </p:nvSpPr>
        <p:spPr bwMode="auto">
          <a:xfrm>
            <a:off x="2520950" y="2952750"/>
            <a:ext cx="1588" cy="1588"/>
          </a:xfrm>
          <a:prstGeom prst="rect">
            <a:avLst/>
          </a:prstGeom>
          <a:solidFill>
            <a:srgbClr val="FFFFFF"/>
          </a:solidFill>
          <a:ln w="12700" cmpd="tri">
            <a:noFill/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24"/>
          <p:cNvSpPr>
            <a:spLocks noChangeArrowheads="1"/>
          </p:cNvSpPr>
          <p:nvPr/>
        </p:nvSpPr>
        <p:spPr bwMode="auto">
          <a:xfrm>
            <a:off x="2520950" y="2952750"/>
            <a:ext cx="1588" cy="1588"/>
          </a:xfrm>
          <a:prstGeom prst="rect">
            <a:avLst/>
          </a:prstGeom>
          <a:solidFill>
            <a:srgbClr val="FFFFFF"/>
          </a:solidFill>
          <a:ln w="12700" cmpd="tri">
            <a:noFill/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Oval 33"/>
          <p:cNvSpPr>
            <a:spLocks noChangeArrowheads="1"/>
          </p:cNvSpPr>
          <p:nvPr/>
        </p:nvSpPr>
        <p:spPr bwMode="auto">
          <a:xfrm>
            <a:off x="1981200" y="3429000"/>
            <a:ext cx="1828800" cy="990600"/>
          </a:xfrm>
          <a:prstGeom prst="ellipse">
            <a:avLst/>
          </a:prstGeom>
          <a:solidFill>
            <a:srgbClr val="9AE69A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Text Box 34"/>
          <p:cNvSpPr txBox="1">
            <a:spLocks noChangeArrowheads="1"/>
          </p:cNvSpPr>
          <p:nvPr/>
        </p:nvSpPr>
        <p:spPr bwMode="auto">
          <a:xfrm>
            <a:off x="2057400" y="3505200"/>
            <a:ext cx="1676400" cy="830997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003300"/>
                </a:solidFill>
              </a:rPr>
              <a:t>Predicted </a:t>
            </a:r>
            <a:r>
              <a:rPr lang="en-US" dirty="0" smtClean="0">
                <a:solidFill>
                  <a:srgbClr val="003300"/>
                </a:solidFill>
              </a:rPr>
              <a:t>Taken (11)</a:t>
            </a:r>
            <a:endParaRPr lang="en-US" dirty="0">
              <a:solidFill>
                <a:srgbClr val="003300"/>
              </a:solidFill>
            </a:endParaRPr>
          </a:p>
        </p:txBody>
      </p:sp>
      <p:sp>
        <p:nvSpPr>
          <p:cNvPr id="27658" name="Text Box 36"/>
          <p:cNvSpPr txBox="1">
            <a:spLocks noChangeArrowheads="1"/>
          </p:cNvSpPr>
          <p:nvPr/>
        </p:nvSpPr>
        <p:spPr bwMode="auto">
          <a:xfrm>
            <a:off x="3124200" y="2819400"/>
            <a:ext cx="1600200" cy="457200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006600"/>
                </a:solidFill>
              </a:rPr>
              <a:t>Taken</a:t>
            </a:r>
          </a:p>
        </p:txBody>
      </p:sp>
      <p:sp>
        <p:nvSpPr>
          <p:cNvPr id="27659" name="Line 37"/>
          <p:cNvSpPr>
            <a:spLocks noChangeShapeType="1"/>
          </p:cNvSpPr>
          <p:nvPr/>
        </p:nvSpPr>
        <p:spPr bwMode="auto">
          <a:xfrm>
            <a:off x="3733800" y="3733800"/>
            <a:ext cx="19050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0" name="Text Box 38"/>
          <p:cNvSpPr txBox="1">
            <a:spLocks noChangeArrowheads="1"/>
          </p:cNvSpPr>
          <p:nvPr/>
        </p:nvSpPr>
        <p:spPr bwMode="auto">
          <a:xfrm>
            <a:off x="3810000" y="3276600"/>
            <a:ext cx="1600200" cy="457200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Not taken</a:t>
            </a:r>
          </a:p>
        </p:txBody>
      </p:sp>
      <p:sp>
        <p:nvSpPr>
          <p:cNvPr id="27661" name="Oval 39"/>
          <p:cNvSpPr>
            <a:spLocks noChangeArrowheads="1"/>
          </p:cNvSpPr>
          <p:nvPr/>
        </p:nvSpPr>
        <p:spPr bwMode="auto">
          <a:xfrm>
            <a:off x="5562600" y="3429000"/>
            <a:ext cx="1828800" cy="990600"/>
          </a:xfrm>
          <a:prstGeom prst="ellipse">
            <a:avLst/>
          </a:prstGeom>
          <a:solidFill>
            <a:srgbClr val="9AE69A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Text Box 40"/>
          <p:cNvSpPr txBox="1">
            <a:spLocks noChangeArrowheads="1"/>
          </p:cNvSpPr>
          <p:nvPr/>
        </p:nvSpPr>
        <p:spPr bwMode="auto">
          <a:xfrm>
            <a:off x="5638800" y="3505200"/>
            <a:ext cx="1676400" cy="830997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003300"/>
                </a:solidFill>
              </a:rPr>
              <a:t>Predicted </a:t>
            </a:r>
            <a:r>
              <a:rPr lang="en-US" dirty="0" smtClean="0">
                <a:solidFill>
                  <a:srgbClr val="003300"/>
                </a:solidFill>
              </a:rPr>
              <a:t>Taken (10)</a:t>
            </a:r>
            <a:endParaRPr lang="en-US" dirty="0">
              <a:solidFill>
                <a:srgbClr val="003300"/>
              </a:solidFill>
            </a:endParaRPr>
          </a:p>
        </p:txBody>
      </p:sp>
      <p:sp>
        <p:nvSpPr>
          <p:cNvPr id="27663" name="Line 41"/>
          <p:cNvSpPr>
            <a:spLocks noChangeShapeType="1"/>
          </p:cNvSpPr>
          <p:nvPr/>
        </p:nvSpPr>
        <p:spPr bwMode="auto">
          <a:xfrm>
            <a:off x="3733800" y="4114800"/>
            <a:ext cx="19050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4" name="Text Box 42"/>
          <p:cNvSpPr txBox="1">
            <a:spLocks noChangeArrowheads="1"/>
          </p:cNvSpPr>
          <p:nvPr/>
        </p:nvSpPr>
        <p:spPr bwMode="auto">
          <a:xfrm>
            <a:off x="3962400" y="4038600"/>
            <a:ext cx="1600200" cy="457200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006600"/>
                </a:solidFill>
              </a:rPr>
              <a:t>Taken</a:t>
            </a:r>
          </a:p>
        </p:txBody>
      </p:sp>
      <p:sp>
        <p:nvSpPr>
          <p:cNvPr id="27665" name="Oval 43"/>
          <p:cNvSpPr>
            <a:spLocks noChangeArrowheads="1"/>
          </p:cNvSpPr>
          <p:nvPr/>
        </p:nvSpPr>
        <p:spPr bwMode="auto">
          <a:xfrm>
            <a:off x="6019800" y="5410200"/>
            <a:ext cx="1066800" cy="990600"/>
          </a:xfrm>
          <a:prstGeom prst="ellipse">
            <a:avLst/>
          </a:prstGeom>
          <a:solidFill>
            <a:schemeClr val="bg1"/>
          </a:solidFill>
          <a:ln w="38100" cap="rnd">
            <a:solidFill>
              <a:schemeClr val="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Oval 44"/>
          <p:cNvSpPr>
            <a:spLocks noChangeArrowheads="1"/>
          </p:cNvSpPr>
          <p:nvPr/>
        </p:nvSpPr>
        <p:spPr bwMode="auto">
          <a:xfrm>
            <a:off x="1981200" y="4953000"/>
            <a:ext cx="1828800" cy="990600"/>
          </a:xfrm>
          <a:prstGeom prst="ellipse">
            <a:avLst/>
          </a:prstGeom>
          <a:solidFill>
            <a:srgbClr val="FFC3CD"/>
          </a:solidFill>
          <a:ln w="190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Text Box 45"/>
          <p:cNvSpPr txBox="1">
            <a:spLocks noChangeArrowheads="1"/>
          </p:cNvSpPr>
          <p:nvPr/>
        </p:nvSpPr>
        <p:spPr bwMode="auto">
          <a:xfrm>
            <a:off x="1828800" y="5105400"/>
            <a:ext cx="2133600" cy="830997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/>
              <a:t>Predicted (01) </a:t>
            </a:r>
            <a:r>
              <a:rPr lang="en-US" dirty="0"/>
              <a:t>not Taken</a:t>
            </a:r>
          </a:p>
        </p:txBody>
      </p:sp>
      <p:sp>
        <p:nvSpPr>
          <p:cNvPr id="27668" name="Text Box 46"/>
          <p:cNvSpPr txBox="1">
            <a:spLocks noChangeArrowheads="1"/>
          </p:cNvSpPr>
          <p:nvPr/>
        </p:nvSpPr>
        <p:spPr bwMode="auto">
          <a:xfrm>
            <a:off x="4800600" y="5943600"/>
            <a:ext cx="1600200" cy="457200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Not taken</a:t>
            </a:r>
          </a:p>
        </p:txBody>
      </p:sp>
      <p:sp>
        <p:nvSpPr>
          <p:cNvPr id="27669" name="Line 47"/>
          <p:cNvSpPr>
            <a:spLocks noChangeShapeType="1"/>
          </p:cNvSpPr>
          <p:nvPr/>
        </p:nvSpPr>
        <p:spPr bwMode="auto">
          <a:xfrm>
            <a:off x="3733800" y="5257800"/>
            <a:ext cx="1905000" cy="1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70" name="Text Box 48"/>
          <p:cNvSpPr txBox="1">
            <a:spLocks noChangeArrowheads="1"/>
          </p:cNvSpPr>
          <p:nvPr/>
        </p:nvSpPr>
        <p:spPr bwMode="auto">
          <a:xfrm>
            <a:off x="3810000" y="4800600"/>
            <a:ext cx="1600200" cy="457200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Not taken</a:t>
            </a:r>
          </a:p>
        </p:txBody>
      </p:sp>
      <p:sp>
        <p:nvSpPr>
          <p:cNvPr id="27671" name="Oval 49"/>
          <p:cNvSpPr>
            <a:spLocks noChangeArrowheads="1"/>
          </p:cNvSpPr>
          <p:nvPr/>
        </p:nvSpPr>
        <p:spPr bwMode="auto">
          <a:xfrm>
            <a:off x="5562600" y="4953000"/>
            <a:ext cx="1828800" cy="990600"/>
          </a:xfrm>
          <a:prstGeom prst="ellipse">
            <a:avLst/>
          </a:prstGeom>
          <a:solidFill>
            <a:srgbClr val="FFC3CD"/>
          </a:solidFill>
          <a:ln w="190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2" name="Text Box 50"/>
          <p:cNvSpPr txBox="1">
            <a:spLocks noChangeArrowheads="1"/>
          </p:cNvSpPr>
          <p:nvPr/>
        </p:nvSpPr>
        <p:spPr bwMode="auto">
          <a:xfrm>
            <a:off x="5486400" y="5105400"/>
            <a:ext cx="1981200" cy="830997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/>
              <a:t>Predicted (00) </a:t>
            </a:r>
            <a:r>
              <a:rPr lang="en-US" dirty="0"/>
              <a:t>not Taken</a:t>
            </a:r>
          </a:p>
        </p:txBody>
      </p:sp>
      <p:sp>
        <p:nvSpPr>
          <p:cNvPr id="27673" name="Line 51"/>
          <p:cNvSpPr>
            <a:spLocks noChangeShapeType="1"/>
          </p:cNvSpPr>
          <p:nvPr/>
        </p:nvSpPr>
        <p:spPr bwMode="auto">
          <a:xfrm>
            <a:off x="3733800" y="5638800"/>
            <a:ext cx="1905000" cy="1588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4" name="Text Box 52"/>
          <p:cNvSpPr txBox="1">
            <a:spLocks noChangeArrowheads="1"/>
          </p:cNvSpPr>
          <p:nvPr/>
        </p:nvSpPr>
        <p:spPr bwMode="auto">
          <a:xfrm>
            <a:off x="4038600" y="5562600"/>
            <a:ext cx="1600200" cy="457200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006600"/>
                </a:solidFill>
              </a:rPr>
              <a:t>Taken</a:t>
            </a:r>
          </a:p>
        </p:txBody>
      </p:sp>
      <p:sp>
        <p:nvSpPr>
          <p:cNvPr id="27675" name="Line 54"/>
          <p:cNvSpPr>
            <a:spLocks noChangeShapeType="1"/>
          </p:cNvSpPr>
          <p:nvPr/>
        </p:nvSpPr>
        <p:spPr bwMode="auto">
          <a:xfrm>
            <a:off x="6477000" y="4419600"/>
            <a:ext cx="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76" name="Text Box 55"/>
          <p:cNvSpPr txBox="1">
            <a:spLocks noChangeArrowheads="1"/>
          </p:cNvSpPr>
          <p:nvPr/>
        </p:nvSpPr>
        <p:spPr bwMode="auto">
          <a:xfrm>
            <a:off x="6477000" y="4419600"/>
            <a:ext cx="1600200" cy="457200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Not taken</a:t>
            </a:r>
          </a:p>
        </p:txBody>
      </p:sp>
      <p:sp>
        <p:nvSpPr>
          <p:cNvPr id="27677" name="Line 56"/>
          <p:cNvSpPr>
            <a:spLocks noChangeShapeType="1"/>
          </p:cNvSpPr>
          <p:nvPr/>
        </p:nvSpPr>
        <p:spPr bwMode="auto">
          <a:xfrm>
            <a:off x="2895600" y="4419600"/>
            <a:ext cx="0" cy="534988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8" name="Text Box 57"/>
          <p:cNvSpPr txBox="1">
            <a:spLocks noChangeArrowheads="1"/>
          </p:cNvSpPr>
          <p:nvPr/>
        </p:nvSpPr>
        <p:spPr bwMode="auto">
          <a:xfrm>
            <a:off x="1905000" y="4495800"/>
            <a:ext cx="1600200" cy="457200"/>
          </a:xfrm>
          <a:prstGeom prst="rect">
            <a:avLst/>
          </a:prstGeom>
          <a:noFill/>
          <a:ln w="76200" cmpd="tri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>
                <a:solidFill>
                  <a:srgbClr val="006600"/>
                </a:solidFill>
              </a:rPr>
              <a:t>Taken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ext Box 10"/>
          <p:cNvSpPr txBox="1">
            <a:spLocks noChangeArrowheads="1"/>
          </p:cNvSpPr>
          <p:nvPr/>
        </p:nvSpPr>
        <p:spPr bwMode="auto">
          <a:xfrm>
            <a:off x="304800" y="457200"/>
            <a:ext cx="1661993" cy="1493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vert270" wrap="square">
            <a:spAutoFit/>
          </a:bodyPr>
          <a:lstStyle/>
          <a:p>
            <a:pPr>
              <a:spcBef>
                <a:spcPct val="50000"/>
              </a:spcBef>
              <a:tabLst>
                <a:tab pos="1371600" algn="l"/>
                <a:tab pos="3146425" algn="l"/>
              </a:tabLst>
            </a:pPr>
            <a:r>
              <a:rPr lang="en-US" dirty="0" smtClean="0"/>
              <a:t>PC </a:t>
            </a:r>
          </a:p>
          <a:p>
            <a:pPr>
              <a:spcBef>
                <a:spcPct val="50000"/>
              </a:spcBef>
              <a:tabLst>
                <a:tab pos="1371600" algn="l"/>
                <a:tab pos="3146425" algn="l"/>
              </a:tabLst>
            </a:pPr>
            <a:r>
              <a:rPr lang="en-US" dirty="0" smtClean="0"/>
              <a:t>Target </a:t>
            </a:r>
          </a:p>
          <a:p>
            <a:pPr>
              <a:spcBef>
                <a:spcPct val="50000"/>
              </a:spcBef>
              <a:tabLst>
                <a:tab pos="1371600" algn="l"/>
                <a:tab pos="3146425" algn="l"/>
              </a:tabLst>
            </a:pPr>
            <a:r>
              <a:rPr lang="en-US" dirty="0" smtClean="0"/>
              <a:t>Prediction </a:t>
            </a:r>
            <a:endParaRPr lang="en-US" dirty="0"/>
          </a:p>
        </p:txBody>
      </p:sp>
      <p:sp>
        <p:nvSpPr>
          <p:cNvPr id="29697" name="Rectangle 57"/>
          <p:cNvSpPr>
            <a:spLocks noChangeArrowheads="1"/>
          </p:cNvSpPr>
          <p:nvPr/>
        </p:nvSpPr>
        <p:spPr bwMode="auto">
          <a:xfrm>
            <a:off x="3352800" y="1752600"/>
            <a:ext cx="5791200" cy="3962400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162800" cy="1143000"/>
          </a:xfrm>
        </p:spPr>
        <p:txBody>
          <a:bodyPr/>
          <a:lstStyle/>
          <a:p>
            <a:r>
              <a:rPr lang="en-US" dirty="0" smtClean="0"/>
              <a:t>Dynamic Branch Prediction</a:t>
            </a:r>
          </a:p>
        </p:txBody>
      </p:sp>
      <p:grpSp>
        <p:nvGrpSpPr>
          <p:cNvPr id="2" name="Group 44"/>
          <p:cNvGrpSpPr/>
          <p:nvPr/>
        </p:nvGrpSpPr>
        <p:grpSpPr>
          <a:xfrm>
            <a:off x="3429000" y="1905000"/>
            <a:ext cx="5486400" cy="3581400"/>
            <a:chOff x="2971800" y="1905000"/>
            <a:chExt cx="5486400" cy="3581400"/>
          </a:xfrm>
        </p:grpSpPr>
        <p:sp>
          <p:nvSpPr>
            <p:cNvPr id="29698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solidFill>
              <a:srgbClr val="FFFFCC"/>
            </a:solidFill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0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3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Text Box 34"/>
            <p:cNvSpPr txBox="1">
              <a:spLocks noChangeArrowheads="1"/>
            </p:cNvSpPr>
            <p:nvPr/>
          </p:nvSpPr>
          <p:spPr bwMode="auto">
            <a:xfrm>
              <a:off x="3124200" y="2590800"/>
              <a:ext cx="1676400" cy="822325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solidFill>
                    <a:srgbClr val="003300"/>
                  </a:solidFill>
                </a:rPr>
                <a:t>Predicted Taken</a:t>
              </a:r>
            </a:p>
          </p:txBody>
        </p:sp>
        <p:sp>
          <p:nvSpPr>
            <p:cNvPr id="29706" name="Text Box 36"/>
            <p:cNvSpPr txBox="1">
              <a:spLocks noChangeArrowheads="1"/>
            </p:cNvSpPr>
            <p:nvPr/>
          </p:nvSpPr>
          <p:spPr bwMode="auto">
            <a:xfrm>
              <a:off x="4191000" y="1905000"/>
              <a:ext cx="1600200" cy="457200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rgbClr val="006600"/>
                  </a:solidFill>
                </a:rPr>
                <a:t>Taken</a:t>
              </a:r>
            </a:p>
          </p:txBody>
        </p:sp>
        <p:sp>
          <p:nvSpPr>
            <p:cNvPr id="29707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8" name="Text Box 38"/>
            <p:cNvSpPr txBox="1">
              <a:spLocks noChangeArrowheads="1"/>
            </p:cNvSpPr>
            <p:nvPr/>
          </p:nvSpPr>
          <p:spPr bwMode="auto">
            <a:xfrm>
              <a:off x="4876800" y="2362200"/>
              <a:ext cx="1600200" cy="457200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Not taken</a:t>
              </a:r>
            </a:p>
          </p:txBody>
        </p:sp>
        <p:sp>
          <p:nvSpPr>
            <p:cNvPr id="29709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0" name="Text Box 40"/>
            <p:cNvSpPr txBox="1">
              <a:spLocks noChangeArrowheads="1"/>
            </p:cNvSpPr>
            <p:nvPr/>
          </p:nvSpPr>
          <p:spPr bwMode="auto">
            <a:xfrm>
              <a:off x="6705600" y="2590800"/>
              <a:ext cx="1676400" cy="822325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solidFill>
                    <a:srgbClr val="003300"/>
                  </a:solidFill>
                </a:rPr>
                <a:t>Predicted Taken</a:t>
              </a:r>
            </a:p>
          </p:txBody>
        </p:sp>
        <p:sp>
          <p:nvSpPr>
            <p:cNvPr id="29711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Text Box 42"/>
            <p:cNvSpPr txBox="1">
              <a:spLocks noChangeArrowheads="1"/>
            </p:cNvSpPr>
            <p:nvPr/>
          </p:nvSpPr>
          <p:spPr bwMode="auto">
            <a:xfrm>
              <a:off x="5029200" y="3124200"/>
              <a:ext cx="1600200" cy="457200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rgbClr val="006600"/>
                  </a:solidFill>
                </a:rPr>
                <a:t>Taken</a:t>
              </a:r>
            </a:p>
          </p:txBody>
        </p:sp>
        <p:sp>
          <p:nvSpPr>
            <p:cNvPr id="29713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solidFill>
              <a:srgbClr val="FFFFCC"/>
            </a:solidFill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4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5" name="Text Box 45"/>
            <p:cNvSpPr txBox="1">
              <a:spLocks noChangeArrowheads="1"/>
            </p:cNvSpPr>
            <p:nvPr/>
          </p:nvSpPr>
          <p:spPr bwMode="auto">
            <a:xfrm>
              <a:off x="3124200" y="4114800"/>
              <a:ext cx="1676400" cy="822325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/>
                <a:t>Predicted not Taken</a:t>
              </a:r>
            </a:p>
          </p:txBody>
        </p:sp>
        <p:sp>
          <p:nvSpPr>
            <p:cNvPr id="29716" name="Text Box 46"/>
            <p:cNvSpPr txBox="1">
              <a:spLocks noChangeArrowheads="1"/>
            </p:cNvSpPr>
            <p:nvPr/>
          </p:nvSpPr>
          <p:spPr bwMode="auto">
            <a:xfrm>
              <a:off x="5867400" y="5029200"/>
              <a:ext cx="1600200" cy="457200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Not taken</a:t>
              </a:r>
            </a:p>
          </p:txBody>
        </p:sp>
        <p:sp>
          <p:nvSpPr>
            <p:cNvPr id="29717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Text Box 48"/>
            <p:cNvSpPr txBox="1">
              <a:spLocks noChangeArrowheads="1"/>
            </p:cNvSpPr>
            <p:nvPr/>
          </p:nvSpPr>
          <p:spPr bwMode="auto">
            <a:xfrm>
              <a:off x="4876800" y="3886200"/>
              <a:ext cx="1600200" cy="457200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Not taken</a:t>
              </a:r>
            </a:p>
          </p:txBody>
        </p:sp>
        <p:sp>
          <p:nvSpPr>
            <p:cNvPr id="29719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0" name="Text Box 50"/>
            <p:cNvSpPr txBox="1">
              <a:spLocks noChangeArrowheads="1"/>
            </p:cNvSpPr>
            <p:nvPr/>
          </p:nvSpPr>
          <p:spPr bwMode="auto">
            <a:xfrm>
              <a:off x="6705600" y="4114800"/>
              <a:ext cx="1676400" cy="822325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Predicted not Taken</a:t>
              </a:r>
            </a:p>
          </p:txBody>
        </p:sp>
        <p:sp>
          <p:nvSpPr>
            <p:cNvPr id="29721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Text Box 52"/>
            <p:cNvSpPr txBox="1">
              <a:spLocks noChangeArrowheads="1"/>
            </p:cNvSpPr>
            <p:nvPr/>
          </p:nvSpPr>
          <p:spPr bwMode="auto">
            <a:xfrm>
              <a:off x="5105400" y="4648200"/>
              <a:ext cx="1600200" cy="457200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rgbClr val="006600"/>
                  </a:solidFill>
                </a:rPr>
                <a:t>Taken</a:t>
              </a:r>
            </a:p>
          </p:txBody>
        </p:sp>
        <p:sp>
          <p:nvSpPr>
            <p:cNvPr id="29723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Text Box 55"/>
            <p:cNvSpPr txBox="1">
              <a:spLocks noChangeArrowheads="1"/>
            </p:cNvSpPr>
            <p:nvPr/>
          </p:nvSpPr>
          <p:spPr bwMode="auto">
            <a:xfrm>
              <a:off x="6858000" y="3581400"/>
              <a:ext cx="1600200" cy="457200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Not  taken</a:t>
              </a:r>
            </a:p>
          </p:txBody>
        </p:sp>
        <p:sp>
          <p:nvSpPr>
            <p:cNvPr id="29725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Text Box 57"/>
            <p:cNvSpPr txBox="1">
              <a:spLocks noChangeArrowheads="1"/>
            </p:cNvSpPr>
            <p:nvPr/>
          </p:nvSpPr>
          <p:spPr bwMode="auto">
            <a:xfrm>
              <a:off x="2971800" y="3581400"/>
              <a:ext cx="1600200" cy="457200"/>
            </a:xfrm>
            <a:prstGeom prst="rect">
              <a:avLst/>
            </a:prstGeom>
            <a:noFill/>
            <a:ln w="76200" cmpd="tri">
              <a:noFill/>
              <a:prstDash val="dash"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dirty="0">
                  <a:solidFill>
                    <a:srgbClr val="006600"/>
                  </a:solidFill>
                </a:rPr>
                <a:t>Taken</a:t>
              </a:r>
            </a:p>
          </p:txBody>
        </p:sp>
      </p:grpSp>
      <p:sp>
        <p:nvSpPr>
          <p:cNvPr id="29727" name="Rectangle 32"/>
          <p:cNvSpPr>
            <a:spLocks noChangeArrowheads="1"/>
          </p:cNvSpPr>
          <p:nvPr/>
        </p:nvSpPr>
        <p:spPr bwMode="auto">
          <a:xfrm>
            <a:off x="1295400" y="1981200"/>
            <a:ext cx="914400" cy="4114800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9729" name="Straight Connector 42"/>
          <p:cNvCxnSpPr>
            <a:cxnSpLocks noChangeShapeType="1"/>
          </p:cNvCxnSpPr>
          <p:nvPr/>
        </p:nvCxnSpPr>
        <p:spPr bwMode="auto">
          <a:xfrm>
            <a:off x="1295400" y="2895600"/>
            <a:ext cx="9144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30" name="Straight Connector 43"/>
          <p:cNvCxnSpPr>
            <a:cxnSpLocks noChangeShapeType="1"/>
          </p:cNvCxnSpPr>
          <p:nvPr/>
        </p:nvCxnSpPr>
        <p:spPr bwMode="auto">
          <a:xfrm>
            <a:off x="1295400" y="3352800"/>
            <a:ext cx="9144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31" name="Straight Connector 44"/>
          <p:cNvCxnSpPr>
            <a:cxnSpLocks noChangeShapeType="1"/>
          </p:cNvCxnSpPr>
          <p:nvPr/>
        </p:nvCxnSpPr>
        <p:spPr bwMode="auto">
          <a:xfrm>
            <a:off x="1295400" y="3810000"/>
            <a:ext cx="9144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32" name="Straight Connector 45"/>
          <p:cNvCxnSpPr>
            <a:cxnSpLocks noChangeShapeType="1"/>
          </p:cNvCxnSpPr>
          <p:nvPr/>
        </p:nvCxnSpPr>
        <p:spPr bwMode="auto">
          <a:xfrm>
            <a:off x="1295400" y="4267200"/>
            <a:ext cx="9144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33" name="Straight Connector 46"/>
          <p:cNvCxnSpPr>
            <a:cxnSpLocks noChangeShapeType="1"/>
          </p:cNvCxnSpPr>
          <p:nvPr/>
        </p:nvCxnSpPr>
        <p:spPr bwMode="auto">
          <a:xfrm>
            <a:off x="1295400" y="4724400"/>
            <a:ext cx="9144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34" name="Straight Connector 47"/>
          <p:cNvCxnSpPr>
            <a:cxnSpLocks noChangeShapeType="1"/>
          </p:cNvCxnSpPr>
          <p:nvPr/>
        </p:nvCxnSpPr>
        <p:spPr bwMode="auto">
          <a:xfrm>
            <a:off x="1295400" y="5181600"/>
            <a:ext cx="9144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35" name="Straight Connector 48"/>
          <p:cNvCxnSpPr>
            <a:cxnSpLocks noChangeShapeType="1"/>
          </p:cNvCxnSpPr>
          <p:nvPr/>
        </p:nvCxnSpPr>
        <p:spPr bwMode="auto">
          <a:xfrm>
            <a:off x="1295400" y="5638800"/>
            <a:ext cx="9144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36" name="Straight Connector 49"/>
          <p:cNvCxnSpPr>
            <a:cxnSpLocks noChangeShapeType="1"/>
          </p:cNvCxnSpPr>
          <p:nvPr/>
        </p:nvCxnSpPr>
        <p:spPr bwMode="auto">
          <a:xfrm>
            <a:off x="1295400" y="6096000"/>
            <a:ext cx="9144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37" name="Straight Connector 51"/>
          <p:cNvCxnSpPr>
            <a:cxnSpLocks noChangeShapeType="1"/>
          </p:cNvCxnSpPr>
          <p:nvPr/>
        </p:nvCxnSpPr>
        <p:spPr bwMode="auto">
          <a:xfrm rot="16200000" flipH="1">
            <a:off x="2057400" y="4419600"/>
            <a:ext cx="1447800" cy="11430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38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1752600" y="2209800"/>
            <a:ext cx="2057400" cy="11430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3" name="TextBox 62"/>
          <p:cNvSpPr txBox="1"/>
          <p:nvPr/>
        </p:nvSpPr>
        <p:spPr>
          <a:xfrm>
            <a:off x="228600" y="6172200"/>
            <a:ext cx="2057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n-lt"/>
              </a:rPr>
              <a:t>BHT</a:t>
            </a:r>
          </a:p>
        </p:txBody>
      </p:sp>
      <p:grpSp>
        <p:nvGrpSpPr>
          <p:cNvPr id="76" name="Group 45"/>
          <p:cNvGrpSpPr/>
          <p:nvPr/>
        </p:nvGrpSpPr>
        <p:grpSpPr>
          <a:xfrm>
            <a:off x="1371600" y="2438400"/>
            <a:ext cx="762000" cy="457200"/>
            <a:chOff x="3048000" y="2038350"/>
            <a:chExt cx="5410200" cy="3448050"/>
          </a:xfrm>
        </p:grpSpPr>
        <p:sp>
          <p:nvSpPr>
            <p:cNvPr id="77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noFill/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noFill/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" name="Group 45"/>
          <p:cNvGrpSpPr/>
          <p:nvPr/>
        </p:nvGrpSpPr>
        <p:grpSpPr>
          <a:xfrm>
            <a:off x="1371600" y="2895600"/>
            <a:ext cx="762000" cy="457200"/>
            <a:chOff x="3048000" y="2038350"/>
            <a:chExt cx="5410200" cy="3448050"/>
          </a:xfrm>
        </p:grpSpPr>
        <p:sp>
          <p:nvSpPr>
            <p:cNvPr id="94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noFill/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noFill/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" name="Group 45"/>
          <p:cNvGrpSpPr/>
          <p:nvPr/>
        </p:nvGrpSpPr>
        <p:grpSpPr>
          <a:xfrm>
            <a:off x="1371600" y="3352800"/>
            <a:ext cx="762000" cy="457200"/>
            <a:chOff x="3048000" y="2038350"/>
            <a:chExt cx="5410200" cy="3448050"/>
          </a:xfrm>
        </p:grpSpPr>
        <p:sp>
          <p:nvSpPr>
            <p:cNvPr id="111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noFill/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noFill/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7" name="Group 45"/>
          <p:cNvGrpSpPr/>
          <p:nvPr/>
        </p:nvGrpSpPr>
        <p:grpSpPr>
          <a:xfrm>
            <a:off x="1371600" y="3810000"/>
            <a:ext cx="762000" cy="457200"/>
            <a:chOff x="3048000" y="2038350"/>
            <a:chExt cx="5410200" cy="3448050"/>
          </a:xfrm>
        </p:grpSpPr>
        <p:sp>
          <p:nvSpPr>
            <p:cNvPr id="128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noFill/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noFill/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" name="Group 45"/>
          <p:cNvGrpSpPr/>
          <p:nvPr/>
        </p:nvGrpSpPr>
        <p:grpSpPr>
          <a:xfrm>
            <a:off x="1371600" y="4267200"/>
            <a:ext cx="762000" cy="457200"/>
            <a:chOff x="3048000" y="2038350"/>
            <a:chExt cx="5410200" cy="3448050"/>
          </a:xfrm>
        </p:grpSpPr>
        <p:sp>
          <p:nvSpPr>
            <p:cNvPr id="145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noFill/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noFill/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1" name="Group 45"/>
          <p:cNvGrpSpPr/>
          <p:nvPr/>
        </p:nvGrpSpPr>
        <p:grpSpPr>
          <a:xfrm>
            <a:off x="1371600" y="4724400"/>
            <a:ext cx="762000" cy="457200"/>
            <a:chOff x="3048000" y="2038350"/>
            <a:chExt cx="5410200" cy="3448050"/>
          </a:xfrm>
        </p:grpSpPr>
        <p:sp>
          <p:nvSpPr>
            <p:cNvPr id="162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noFill/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noFill/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2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8" name="Group 45"/>
          <p:cNvGrpSpPr/>
          <p:nvPr/>
        </p:nvGrpSpPr>
        <p:grpSpPr>
          <a:xfrm>
            <a:off x="1371600" y="5181600"/>
            <a:ext cx="762000" cy="457200"/>
            <a:chOff x="3048000" y="2038350"/>
            <a:chExt cx="5410200" cy="3448050"/>
          </a:xfrm>
        </p:grpSpPr>
        <p:sp>
          <p:nvSpPr>
            <p:cNvPr id="179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noFill/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noFill/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2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" name="Group 45"/>
          <p:cNvGrpSpPr/>
          <p:nvPr/>
        </p:nvGrpSpPr>
        <p:grpSpPr>
          <a:xfrm>
            <a:off x="1371600" y="5638800"/>
            <a:ext cx="762000" cy="457200"/>
            <a:chOff x="3048000" y="2038350"/>
            <a:chExt cx="5410200" cy="3448050"/>
          </a:xfrm>
        </p:grpSpPr>
        <p:sp>
          <p:nvSpPr>
            <p:cNvPr id="196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noFill/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3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noFill/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2" name="Group 45"/>
          <p:cNvGrpSpPr/>
          <p:nvPr/>
        </p:nvGrpSpPr>
        <p:grpSpPr>
          <a:xfrm>
            <a:off x="1371600" y="1981200"/>
            <a:ext cx="762000" cy="457200"/>
            <a:chOff x="3048000" y="2038350"/>
            <a:chExt cx="5410200" cy="3448050"/>
          </a:xfrm>
        </p:grpSpPr>
        <p:sp>
          <p:nvSpPr>
            <p:cNvPr id="213" name="Oval 35"/>
            <p:cNvSpPr>
              <a:spLocks noChangeArrowheads="1"/>
            </p:cNvSpPr>
            <p:nvPr/>
          </p:nvSpPr>
          <p:spPr bwMode="auto">
            <a:xfrm>
              <a:off x="3429000" y="2133600"/>
              <a:ext cx="1066800" cy="990600"/>
            </a:xfrm>
            <a:prstGeom prst="ellipse">
              <a:avLst/>
            </a:prstGeom>
            <a:noFill/>
            <a:ln w="38100" cap="rnd">
              <a:solidFill>
                <a:srgbClr val="0066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" name="Rectangle 19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" name="Rectangle 21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" name="Rectangle 22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" name="Rectangle 24"/>
            <p:cNvSpPr>
              <a:spLocks noChangeArrowheads="1"/>
            </p:cNvSpPr>
            <p:nvPr/>
          </p:nvSpPr>
          <p:spPr bwMode="auto">
            <a:xfrm>
              <a:off x="3587750" y="2038350"/>
              <a:ext cx="1588" cy="1588"/>
            </a:xfrm>
            <a:prstGeom prst="rect">
              <a:avLst/>
            </a:prstGeom>
            <a:solidFill>
              <a:srgbClr val="FFFFFF"/>
            </a:solidFill>
            <a:ln w="12700" cmpd="tri">
              <a:noFill/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" name="Oval 33"/>
            <p:cNvSpPr>
              <a:spLocks noChangeArrowheads="1"/>
            </p:cNvSpPr>
            <p:nvPr/>
          </p:nvSpPr>
          <p:spPr bwMode="auto">
            <a:xfrm>
              <a:off x="30480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" name="Line 37"/>
            <p:cNvSpPr>
              <a:spLocks noChangeShapeType="1"/>
            </p:cNvSpPr>
            <p:nvPr/>
          </p:nvSpPr>
          <p:spPr bwMode="auto">
            <a:xfrm>
              <a:off x="4800600" y="2819400"/>
              <a:ext cx="1905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Oval 39"/>
            <p:cNvSpPr>
              <a:spLocks noChangeArrowheads="1"/>
            </p:cNvSpPr>
            <p:nvPr/>
          </p:nvSpPr>
          <p:spPr bwMode="auto">
            <a:xfrm>
              <a:off x="6629400" y="2514600"/>
              <a:ext cx="1828800" cy="990600"/>
            </a:xfrm>
            <a:prstGeom prst="ellipse">
              <a:avLst/>
            </a:prstGeom>
            <a:solidFill>
              <a:srgbClr val="9AE69A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" name="Line 41"/>
            <p:cNvSpPr>
              <a:spLocks noChangeShapeType="1"/>
            </p:cNvSpPr>
            <p:nvPr/>
          </p:nvSpPr>
          <p:spPr bwMode="auto">
            <a:xfrm>
              <a:off x="4800600" y="3200400"/>
              <a:ext cx="190500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Oval 43"/>
            <p:cNvSpPr>
              <a:spLocks noChangeArrowheads="1"/>
            </p:cNvSpPr>
            <p:nvPr/>
          </p:nvSpPr>
          <p:spPr bwMode="auto">
            <a:xfrm>
              <a:off x="7086600" y="4495800"/>
              <a:ext cx="1066800" cy="990600"/>
            </a:xfrm>
            <a:prstGeom prst="ellipse">
              <a:avLst/>
            </a:prstGeom>
            <a:noFill/>
            <a:ln w="38100" cap="rnd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" name="Oval 44"/>
            <p:cNvSpPr>
              <a:spLocks noChangeArrowheads="1"/>
            </p:cNvSpPr>
            <p:nvPr/>
          </p:nvSpPr>
          <p:spPr bwMode="auto">
            <a:xfrm>
              <a:off x="30480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" name="Line 47"/>
            <p:cNvSpPr>
              <a:spLocks noChangeShapeType="1"/>
            </p:cNvSpPr>
            <p:nvPr/>
          </p:nvSpPr>
          <p:spPr bwMode="auto">
            <a:xfrm>
              <a:off x="4800600" y="4343400"/>
              <a:ext cx="19050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Oval 49"/>
            <p:cNvSpPr>
              <a:spLocks noChangeArrowheads="1"/>
            </p:cNvSpPr>
            <p:nvPr/>
          </p:nvSpPr>
          <p:spPr bwMode="auto">
            <a:xfrm>
              <a:off x="6629400" y="4038600"/>
              <a:ext cx="1828800" cy="990600"/>
            </a:xfrm>
            <a:prstGeom prst="ellipse">
              <a:avLst/>
            </a:prstGeom>
            <a:solidFill>
              <a:srgbClr val="FFC3CD"/>
            </a:solidFill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" name="Line 51"/>
            <p:cNvSpPr>
              <a:spLocks noChangeShapeType="1"/>
            </p:cNvSpPr>
            <p:nvPr/>
          </p:nvSpPr>
          <p:spPr bwMode="auto">
            <a:xfrm>
              <a:off x="4800600" y="4724400"/>
              <a:ext cx="1905000" cy="15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" name="Line 54"/>
            <p:cNvSpPr>
              <a:spLocks noChangeShapeType="1"/>
            </p:cNvSpPr>
            <p:nvPr/>
          </p:nvSpPr>
          <p:spPr bwMode="auto">
            <a:xfrm>
              <a:off x="7543800" y="3505200"/>
              <a:ext cx="0" cy="5334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" name="Line 56"/>
            <p:cNvSpPr>
              <a:spLocks noChangeShapeType="1"/>
            </p:cNvSpPr>
            <p:nvPr/>
          </p:nvSpPr>
          <p:spPr bwMode="auto">
            <a:xfrm>
              <a:off x="3962400" y="3505200"/>
              <a:ext cx="0" cy="534988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0" name="Rectangle 32"/>
          <p:cNvSpPr>
            <a:spLocks noChangeArrowheads="1"/>
          </p:cNvSpPr>
          <p:nvPr/>
        </p:nvSpPr>
        <p:spPr bwMode="auto">
          <a:xfrm>
            <a:off x="381000" y="1981200"/>
            <a:ext cx="914400" cy="4114800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9728" name="Straight Connector 40"/>
          <p:cNvCxnSpPr>
            <a:cxnSpLocks noChangeShapeType="1"/>
          </p:cNvCxnSpPr>
          <p:nvPr/>
        </p:nvCxnSpPr>
        <p:spPr bwMode="auto">
          <a:xfrm>
            <a:off x="381000" y="2438400"/>
            <a:ext cx="18288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2" name="Straight Connector 40"/>
          <p:cNvCxnSpPr>
            <a:cxnSpLocks noChangeShapeType="1"/>
          </p:cNvCxnSpPr>
          <p:nvPr/>
        </p:nvCxnSpPr>
        <p:spPr bwMode="auto">
          <a:xfrm>
            <a:off x="381000" y="2895600"/>
            <a:ext cx="18288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3" name="Straight Connector 40"/>
          <p:cNvCxnSpPr>
            <a:cxnSpLocks noChangeShapeType="1"/>
          </p:cNvCxnSpPr>
          <p:nvPr/>
        </p:nvCxnSpPr>
        <p:spPr bwMode="auto">
          <a:xfrm>
            <a:off x="381000" y="3352800"/>
            <a:ext cx="18288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4" name="Straight Connector 40"/>
          <p:cNvCxnSpPr>
            <a:cxnSpLocks noChangeShapeType="1"/>
          </p:cNvCxnSpPr>
          <p:nvPr/>
        </p:nvCxnSpPr>
        <p:spPr bwMode="auto">
          <a:xfrm>
            <a:off x="381000" y="3810000"/>
            <a:ext cx="18288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" name="Straight Connector 40"/>
          <p:cNvCxnSpPr>
            <a:cxnSpLocks noChangeShapeType="1"/>
          </p:cNvCxnSpPr>
          <p:nvPr/>
        </p:nvCxnSpPr>
        <p:spPr bwMode="auto">
          <a:xfrm>
            <a:off x="381000" y="4267200"/>
            <a:ext cx="18288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6" name="Straight Connector 40"/>
          <p:cNvCxnSpPr>
            <a:cxnSpLocks noChangeShapeType="1"/>
          </p:cNvCxnSpPr>
          <p:nvPr/>
        </p:nvCxnSpPr>
        <p:spPr bwMode="auto">
          <a:xfrm>
            <a:off x="381000" y="4724400"/>
            <a:ext cx="18288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7" name="Straight Connector 40"/>
          <p:cNvCxnSpPr>
            <a:cxnSpLocks noChangeShapeType="1"/>
          </p:cNvCxnSpPr>
          <p:nvPr/>
        </p:nvCxnSpPr>
        <p:spPr bwMode="auto">
          <a:xfrm>
            <a:off x="381000" y="5181600"/>
            <a:ext cx="18288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8" name="Straight Connector 40"/>
          <p:cNvCxnSpPr>
            <a:cxnSpLocks noChangeShapeType="1"/>
          </p:cNvCxnSpPr>
          <p:nvPr/>
        </p:nvCxnSpPr>
        <p:spPr bwMode="auto">
          <a:xfrm>
            <a:off x="381000" y="5638800"/>
            <a:ext cx="1828800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0" name="Straight Connector 239"/>
          <p:cNvCxnSpPr>
            <a:stCxn id="230" idx="0"/>
            <a:endCxn id="230" idx="2"/>
          </p:cNvCxnSpPr>
          <p:nvPr/>
        </p:nvCxnSpPr>
        <p:spPr bwMode="auto">
          <a:xfrm rot="16200000" flipH="1">
            <a:off x="-1219200" y="4038600"/>
            <a:ext cx="4114800" cy="158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162800" cy="1143000"/>
          </a:xfrm>
        </p:spPr>
        <p:txBody>
          <a:bodyPr/>
          <a:lstStyle/>
          <a:p>
            <a:r>
              <a:rPr lang="en-US" smtClean="0"/>
              <a:t>BHT Accuracy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14400"/>
            <a:ext cx="6400800" cy="4114800"/>
          </a:xfrm>
        </p:spPr>
        <p:txBody>
          <a:bodyPr/>
          <a:lstStyle/>
          <a:p>
            <a:r>
              <a:rPr lang="en-US" sz="2000" b="0" smtClean="0"/>
              <a:t>Mispredict, reasons:</a:t>
            </a:r>
          </a:p>
          <a:p>
            <a:pPr lvl="1"/>
            <a:r>
              <a:rPr lang="en-US" sz="1800" b="0" smtClean="0"/>
              <a:t>Wrong guess for that branch</a:t>
            </a:r>
          </a:p>
          <a:p>
            <a:pPr lvl="1"/>
            <a:r>
              <a:rPr lang="en-US" sz="1800" b="0" smtClean="0"/>
              <a:t>Got branch history of wrong branch when index the table</a:t>
            </a:r>
          </a:p>
          <a:p>
            <a:r>
              <a:rPr lang="en-US" sz="2000" b="0" smtClean="0"/>
              <a:t>4096 entry table  programs vary from 1% misprediction (nasa7, tomcatv) to 18% (eqntott), with spice at 9% and gcc at 12%</a:t>
            </a:r>
          </a:p>
          <a:p>
            <a:r>
              <a:rPr lang="en-US" sz="2000" b="0" smtClean="0"/>
              <a:t>4096 about as good as infinite table</a:t>
            </a:r>
            <a:br>
              <a:rPr lang="en-US" sz="2000" b="0" smtClean="0"/>
            </a:br>
            <a:r>
              <a:rPr lang="en-US" sz="2000" b="0" smtClean="0"/>
              <a:t>(in Alpha 211164)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874963" y="3276600"/>
          <a:ext cx="6213475" cy="3779838"/>
        </p:xfrm>
        <a:graphic>
          <a:graphicData uri="http://schemas.openxmlformats.org/presentationml/2006/ole">
            <p:oleObj spid="_x0000_s2050" name="Chart" r:id="rId4" imgW="3914657" imgH="2381385" progId="Excel.Sheet.8">
              <p:embed/>
            </p:oleObj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2362200" y="2667000"/>
            <a:ext cx="4267200" cy="15525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if	( d = =0 )		</a:t>
            </a:r>
            <a:r>
              <a:rPr lang="en-US">
                <a:solidFill>
                  <a:schemeClr val="hlink"/>
                </a:solidFill>
              </a:rPr>
              <a:t>b1</a:t>
            </a:r>
            <a:endParaRPr lang="en-US"/>
          </a:p>
          <a:p>
            <a:pPr eaLnBrk="0" hangingPunct="0">
              <a:spcBef>
                <a:spcPct val="50000"/>
              </a:spcBef>
            </a:pPr>
            <a:r>
              <a:rPr lang="en-US"/>
              <a:t>		d = 1</a:t>
            </a:r>
          </a:p>
          <a:p>
            <a:pPr eaLnBrk="0" hangingPunct="0">
              <a:spcBef>
                <a:spcPct val="50000"/>
              </a:spcBef>
            </a:pPr>
            <a:r>
              <a:rPr lang="en-US"/>
              <a:t>if	( d = = 1)		</a:t>
            </a:r>
            <a:r>
              <a:rPr lang="en-US">
                <a:solidFill>
                  <a:schemeClr val="hlink"/>
                </a:solidFill>
              </a:rPr>
              <a:t>b2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1752</TotalTime>
  <Pages>53</Pages>
  <Words>1337</Words>
  <Application>Microsoft Office PowerPoint</Application>
  <PresentationFormat>On-screen Show (4:3)</PresentationFormat>
  <Paragraphs>384</Paragraphs>
  <Slides>35</Slides>
  <Notes>35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5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Default Design</vt:lpstr>
      <vt:lpstr>Chart</vt:lpstr>
      <vt:lpstr>Microsoft Office Word 97 - 2003 Document</vt:lpstr>
      <vt:lpstr>Worksheet</vt:lpstr>
      <vt:lpstr>VISIO</vt:lpstr>
      <vt:lpstr>Document</vt:lpstr>
      <vt:lpstr>Dynamic Branch Prediction</vt:lpstr>
      <vt:lpstr>Static Branch Prediction</vt:lpstr>
      <vt:lpstr>Dynamic Branch Prediction</vt:lpstr>
      <vt:lpstr>Dynamic Branch Prediction</vt:lpstr>
      <vt:lpstr>Branch History Table (Branch Target Buffer)</vt:lpstr>
      <vt:lpstr>Dynamic Branch Prediction</vt:lpstr>
      <vt:lpstr>Dynamic Branch Prediction</vt:lpstr>
      <vt:lpstr>BHT Accuracy</vt:lpstr>
      <vt:lpstr>Example</vt:lpstr>
      <vt:lpstr>Possible sequence</vt:lpstr>
      <vt:lpstr>1-bit predictor</vt:lpstr>
      <vt:lpstr>Correlating Branches</vt:lpstr>
      <vt:lpstr>(1,1)</vt:lpstr>
      <vt:lpstr>Correlating Branches</vt:lpstr>
      <vt:lpstr>Correlating Branches</vt:lpstr>
      <vt:lpstr>Accuracy of Different Schemes </vt:lpstr>
      <vt:lpstr>Re-evaluating Correlation</vt:lpstr>
      <vt:lpstr>Need Address  at Same Time as Prediction</vt:lpstr>
      <vt:lpstr>Branch Target Buffer (Section 2.9 textbook)</vt:lpstr>
      <vt:lpstr>Instruction Fetch (stage)</vt:lpstr>
      <vt:lpstr>Address is not in BTB</vt:lpstr>
      <vt:lpstr>Address is in BTB</vt:lpstr>
      <vt:lpstr>Tournament Predictors </vt:lpstr>
      <vt:lpstr>Tournament Predictor in Alpha 21264</vt:lpstr>
      <vt:lpstr>Tournament Predictor in Alpha 21264</vt:lpstr>
      <vt:lpstr>Slide 26</vt:lpstr>
      <vt:lpstr>Slide 27</vt:lpstr>
      <vt:lpstr>Slide 28</vt:lpstr>
      <vt:lpstr>Selective History Predictor</vt:lpstr>
      <vt:lpstr>Slide 30</vt:lpstr>
      <vt:lpstr>Dynamic Branch Prediction Summary</vt:lpstr>
      <vt:lpstr>Gselect and Gshare predictors</vt:lpstr>
      <vt:lpstr>Predicated Execution</vt:lpstr>
      <vt:lpstr>Types of Branches</vt:lpstr>
      <vt:lpstr>Special Case: Return Addresses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Branch prediction</dc:title>
  <dc:creator>JDelgado</dc:creator>
  <cp:lastModifiedBy>Jose Delgado-Frias</cp:lastModifiedBy>
  <cp:revision>64</cp:revision>
  <cp:lastPrinted>1998-02-05T06:24:41Z</cp:lastPrinted>
  <dcterms:created xsi:type="dcterms:W3CDTF">1996-09-04T07:14:34Z</dcterms:created>
  <dcterms:modified xsi:type="dcterms:W3CDTF">2012-10-11T17:21:54Z</dcterms:modified>
</cp:coreProperties>
</file>